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59" r:id="rId5"/>
    <p:sldId id="261" r:id="rId6"/>
    <p:sldId id="262" r:id="rId7"/>
    <p:sldId id="289" r:id="rId8"/>
    <p:sldId id="263" r:id="rId9"/>
    <p:sldId id="264" r:id="rId10"/>
    <p:sldId id="265" r:id="rId11"/>
    <p:sldId id="266" r:id="rId12"/>
    <p:sldId id="268" r:id="rId13"/>
    <p:sldId id="292" r:id="rId14"/>
    <p:sldId id="295" r:id="rId15"/>
    <p:sldId id="267" r:id="rId16"/>
    <p:sldId id="293" r:id="rId17"/>
    <p:sldId id="269" r:id="rId18"/>
    <p:sldId id="294" r:id="rId19"/>
    <p:sldId id="270" r:id="rId20"/>
    <p:sldId id="297" r:id="rId21"/>
    <p:sldId id="271" r:id="rId22"/>
    <p:sldId id="272" r:id="rId23"/>
    <p:sldId id="298" r:id="rId24"/>
    <p:sldId id="290" r:id="rId25"/>
    <p:sldId id="291" r:id="rId26"/>
    <p:sldId id="300" r:id="rId27"/>
    <p:sldId id="301" r:id="rId28"/>
    <p:sldId id="302" r:id="rId29"/>
    <p:sldId id="303" r:id="rId30"/>
    <p:sldId id="299"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el Mckenzie" initials="MM" lastIdx="14" clrIdx="0">
    <p:extLst>
      <p:ext uri="{19B8F6BF-5375-455C-9EA6-DF929625EA0E}">
        <p15:presenceInfo xmlns:p15="http://schemas.microsoft.com/office/powerpoint/2012/main" userId="d4502ee513354e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8T02:05:50.792" idx="1">
    <p:pos x="7411" y="3998"/>
    <p:text>The existence of an error in the frame cannot be detected by analyzing the frame
itself (why?). Therefore, extra bits must be used. These bits are added by the DLC
as a trailer (see Figure 1), often known as a parity.</p:text>
    <p:extLst>
      <p:ext uri="{C676402C-5697-4E1C-873F-D02D1690AC5C}">
        <p15:threadingInfo xmlns:p15="http://schemas.microsoft.com/office/powerpoint/2012/main" timeZoneBias="-60"/>
      </p:ext>
    </p:extLst>
  </p:cm>
  <p:cm authorId="1" dt="2017-02-28T03:01:41.714" idx="2">
    <p:pos x="10" y="10"/>
    <p:text>Also note that Error Detection leads to error correction. Correction of an error only happens when detection has already happened.</p:text>
    <p:extLst>
      <p:ext uri="{C676402C-5697-4E1C-873F-D02D1690AC5C}">
        <p15:threadingInfo xmlns:p15="http://schemas.microsoft.com/office/powerpoint/2012/main" timeZoneBias="-60"/>
      </p:ext>
    </p:extLst>
  </p:cm>
  <p:cm authorId="1" dt="2017-02-28T03:10:13.055" idx="3">
    <p:pos x="10" y="106"/>
    <p:text>Give An example For This with a simple logical human error</p:text>
    <p:extLst>
      <p:ext uri="{C676402C-5697-4E1C-873F-D02D1690AC5C}">
        <p15:threadingInfo xmlns:p15="http://schemas.microsoft.com/office/powerpoint/2012/main" timeZoneBias="-6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2-28T03:21:10.977" idx="4">
    <p:pos x="10" y="10"/>
    <p:text>Error detection is
not 100% reliable!
l Protocol may miss
some errors, but
rarely
l Larger EDC field
yields better
detection and
correction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2-28T03:27:59.121" idx="5">
    <p:pos x="10" y="10"/>
    <p:text>2. Redundancy
The central concept in detecting or correcting errors is
redundancy. To be able to detect or correct errors, we need
to send some extra bits with our data. These redundant bits
are added by the sender and removed by the receiver. Their
presence allows the receiver to detect or correct corrupted
bits. The concept of including extra information in the
transmission for error detection is a good one. But instead of
repeating the entire data stream, a shorter group of bits
may be appended to the end of each unit. This technique is
called redundancy because the extra bits are redundant to
the information: they are discarded as soon as the accuracy
of the transmission has been determined.</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2-28T03:46:02.563" idx="8">
    <p:pos x="10" y="10"/>
    <p:text>Error detecting code is to include only enough redundancy to allow the receiver to deduce that an error occurred, but not which error, and have it request a re-transmission.</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2-28T03:37:00.146" idx="6">
    <p:pos x="10" y="10"/>
    <p:text>In this technique, a redundant bit called a parity bit is added
to every data unit so that the total number of 1’s in the unit
(including the parity bit) becomes even (or odd). Figure (10)
shows this concept when transmit the binary data unit
1100001.</p:text>
    <p:extLst>
      <p:ext uri="{C676402C-5697-4E1C-873F-D02D1690AC5C}">
        <p15:threadingInfo xmlns:p15="http://schemas.microsoft.com/office/powerpoint/2012/main" timeZoneBias="-60"/>
      </p:ext>
    </p:extLst>
  </p:cm>
  <p:cm authorId="1" dt="2017-02-28T03:41:21.284" idx="7">
    <p:pos x="1711" y="463"/>
    <p:text/>
    <p:extLst>
      <p:ext uri="{C676402C-5697-4E1C-873F-D02D1690AC5C}">
        <p15:threadingInfo xmlns:p15="http://schemas.microsoft.com/office/powerpoint/2012/main" timeZoneBias="-60"/>
      </p:ext>
    </p:extLst>
  </p:cm>
  <p:cm authorId="1" dt="2017-02-28T03:56:34.093" idx="9">
    <p:pos x="1711" y="559"/>
    <p:text>There is, however, one pattern of error that remains elusive. If two bits in one
data unit are damaged and two bits in exactly same position in another data unit are also damaged, the 2-D Parity check checker will not detect an error. For example, if two data units: 11001100 and 10101100. If first and second from last bits in each of them is changed, making the data units as 01001110 and 00101110, the error cannot be detected by 2-D Parity check.</p:text>
    <p:extLst>
      <p:ext uri="{C676402C-5697-4E1C-873F-D02D1690AC5C}">
        <p15:threadingInfo xmlns:p15="http://schemas.microsoft.com/office/powerpoint/2012/main" timeZoneBias="-60">
          <p15:parentCm authorId="1" idx="7"/>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2-28T10:54:51.524" idx="12">
    <p:pos x="6484" y="3063"/>
    <p:text>Remember that for an all zero message an all-one complement of the zero  messages must be obtained.</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2-28T11:25:17.855" idx="13">
    <p:pos x="10" y="10"/>
    <p:text>Two-dimensional parity check increases the likelihood of
detecting burst errors.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2-28T04:31:22.426" idx="10">
    <p:pos x="4173" y="3361"/>
    <p:text>A hybrid method that combines both ARQ and FEC functionality is also used for error correction. In this case, the receiver asks for retransmission only if the parity data bits are not enough for successful error detection and correction.</p:text>
    <p:extLst>
      <p:ext uri="{C676402C-5697-4E1C-873F-D02D1690AC5C}">
        <p15:threadingInfo xmlns:p15="http://schemas.microsoft.com/office/powerpoint/2012/main" timeZoneBias="-60"/>
      </p:ext>
    </p:extLst>
  </p:cm>
  <p:cm authorId="1" dt="2017-02-28T04:47:52.254" idx="11">
    <p:pos x="4745" y="1770"/>
    <p:text>The sender sends the data and also an error detection code, which the receiver uses to check for errors, and request retransmission of erroneous data. In many cases, the request is implicit; the receiver sends an acknowledgement (ACK) of correctly received data, and the transmitter re-sends anything not acknowledged within a reasonable period of time.</p:text>
    <p:extLst mod="1">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981200"/>
            <a:ext cx="10972800" cy="4114800"/>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r>
              <a:rPr lang="en-US"/>
              <a:t>Rutvi Shah</a:t>
            </a: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7C48B839-56AD-418F-8F63-1F5237283E4D}" type="slidenum">
              <a:rPr lang="en-US"/>
              <a:pPr/>
              <a:t>‹#›</a:t>
            </a:fld>
            <a:endParaRPr lang="en-US"/>
          </a:p>
        </p:txBody>
      </p:sp>
    </p:spTree>
    <p:extLst>
      <p:ext uri="{BB962C8B-B14F-4D97-AF65-F5344CB8AC3E}">
        <p14:creationId xmlns:p14="http://schemas.microsoft.com/office/powerpoint/2010/main" val="1182767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endParaRPr lang="en-US"/>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r>
              <a:rPr lang="en-US"/>
              <a:t>Rutvi Shah</a:t>
            </a:r>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6AD28C66-55C6-4F15-9BC9-FEF4FF90893B}" type="slidenum">
              <a:rPr lang="en-US"/>
              <a:pPr/>
              <a:t>‹#›</a:t>
            </a:fld>
            <a:endParaRPr lang="en-US"/>
          </a:p>
        </p:txBody>
      </p:sp>
    </p:spTree>
    <p:extLst>
      <p:ext uri="{BB962C8B-B14F-4D97-AF65-F5344CB8AC3E}">
        <p14:creationId xmlns:p14="http://schemas.microsoft.com/office/powerpoint/2010/main" val="178721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2/28/2017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networkinginfoblog.com/post/149/error-detection-and--correction-techniques/" TargetMode="External"/><Relationship Id="rId13" Type="http://schemas.openxmlformats.org/officeDocument/2006/relationships/hyperlink" Target="http://www.slideshare.net/kewalramani_renu/error-detection-and-correction-12980998?from_action=save" TargetMode="External"/><Relationship Id="rId3" Type="http://schemas.openxmlformats.org/officeDocument/2006/relationships/hyperlink" Target="http://csunplugged.org/error-detection/" TargetMode="External"/><Relationship Id="rId7" Type="http://schemas.openxmlformats.org/officeDocument/2006/relationships/hyperlink" Target="http://ecomputernotes.com/computernetworkingnotes/communication-networks/what-is-error-correction-and-detection" TargetMode="External"/><Relationship Id="rId12" Type="http://schemas.openxmlformats.org/officeDocument/2006/relationships/hyperlink" Target="https://www.techopedia.com/definition/1796/error-detection" TargetMode="External"/><Relationship Id="rId2" Type="http://schemas.openxmlformats.org/officeDocument/2006/relationships/hyperlink" Target="https://www.techopedia.com/definition/821/error-correction" TargetMode="External"/><Relationship Id="rId1" Type="http://schemas.openxmlformats.org/officeDocument/2006/relationships/slideLayout" Target="../slideLayouts/slideLayout2.xml"/><Relationship Id="rId6" Type="http://schemas.openxmlformats.org/officeDocument/2006/relationships/hyperlink" Target="https://ariewibisono.wordpress.com/2014/04/14/data-link-layer-error-detection-and-correction/" TargetMode="External"/><Relationship Id="rId11" Type="http://schemas.openxmlformats.org/officeDocument/2006/relationships/hyperlink" Target="http://www.computerworld.com/article/2568133/business-intelligence/error-checking-and-correction.html" TargetMode="External"/><Relationship Id="rId5" Type="http://schemas.openxmlformats.org/officeDocument/2006/relationships/hyperlink" Target="https://learningnetwork.cisco.com/thread/4894" TargetMode="External"/><Relationship Id="rId15" Type="http://schemas.openxmlformats.org/officeDocument/2006/relationships/hyperlink" Target="http://www.cs.hunter.cuny.edu/~saad/courses/networks/notes/note4.pdf" TargetMode="External"/><Relationship Id="rId10" Type="http://schemas.openxmlformats.org/officeDocument/2006/relationships/hyperlink" Target="http://www.science.smith.edu/~jcardell/Courses/EGR328/Readings/KRch5Link.pdf" TargetMode="External"/><Relationship Id="rId4" Type="http://schemas.openxmlformats.org/officeDocument/2006/relationships/hyperlink" Target="http://www.csunplugged.org/wp-content/uploads/2014/12/unplugged-04-error_detection.pdf" TargetMode="External"/><Relationship Id="rId9" Type="http://schemas.openxmlformats.org/officeDocument/2006/relationships/hyperlink" Target="http://nptel.ac.in/courses/106105080/pdf/M3L2.pdf" TargetMode="External"/><Relationship Id="rId14" Type="http://schemas.openxmlformats.org/officeDocument/2006/relationships/hyperlink" Target="http://www.slideshare.net/saikrishnatanguturu/computer-networks-34379994?from_action=sav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Error Detection And Correction Techniques</a:t>
            </a:r>
            <a:endParaRPr lang="en-US" dirty="0"/>
          </a:p>
        </p:txBody>
      </p:sp>
      <p:sp>
        <p:nvSpPr>
          <p:cNvPr id="3" name="Subtitle 2"/>
          <p:cNvSpPr>
            <a:spLocks noGrp="1"/>
          </p:cNvSpPr>
          <p:nvPr>
            <p:ph type="subTitle" idx="1"/>
          </p:nvPr>
        </p:nvSpPr>
        <p:spPr/>
        <p:txBody>
          <a:bodyPr/>
          <a:lstStyle/>
          <a:p>
            <a:r>
              <a:rPr lang="en-US" dirty="0" smtClean="0"/>
              <a:t>A presentation by: </a:t>
            </a:r>
            <a:r>
              <a:rPr lang="en-US" b="1" dirty="0" smtClean="0"/>
              <a:t>MC-NIEL CHINEDU  -  169074008</a:t>
            </a:r>
          </a:p>
          <a:p>
            <a:r>
              <a:rPr lang="en-US" i="1" dirty="0" smtClean="0"/>
              <a:t>In partial fulfilment of the course </a:t>
            </a:r>
            <a:r>
              <a:rPr lang="en-US" i="1" dirty="0" err="1" smtClean="0"/>
              <a:t>csc</a:t>
            </a:r>
            <a:r>
              <a:rPr lang="en-US" i="1" dirty="0" smtClean="0"/>
              <a:t> 831</a:t>
            </a:r>
            <a:endParaRPr lang="en-US" i="1" dirty="0"/>
          </a:p>
        </p:txBody>
      </p:sp>
    </p:spTree>
    <p:extLst>
      <p:ext uri="{BB962C8B-B14F-4D97-AF65-F5344CB8AC3E}">
        <p14:creationId xmlns:p14="http://schemas.microsoft.com/office/powerpoint/2010/main" val="242597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 detection flowcharts.</a:t>
            </a:r>
            <a:br>
              <a:rPr lang="en-US" dirty="0" smtClean="0"/>
            </a:br>
            <a:r>
              <a:rPr lang="en-US" dirty="0" smtClean="0"/>
              <a:t>(Focus on Redundancy bits)</a:t>
            </a:r>
            <a:endParaRPr lang="en-US" dirty="0"/>
          </a:p>
        </p:txBody>
      </p:sp>
      <p:pic>
        <p:nvPicPr>
          <p:cNvPr id="4" name="Content Placeholder 3"/>
          <p:cNvPicPr>
            <a:picLocks noGrp="1" noChangeAspect="1"/>
          </p:cNvPicPr>
          <p:nvPr>
            <p:ph idx="1"/>
          </p:nvPr>
        </p:nvPicPr>
        <p:blipFill>
          <a:blip r:embed="rId2"/>
          <a:stretch>
            <a:fillRect/>
          </a:stretch>
        </p:blipFill>
        <p:spPr>
          <a:xfrm>
            <a:off x="1097280" y="1939635"/>
            <a:ext cx="6882937" cy="4142509"/>
          </a:xfrm>
          <a:prstGeom prst="rect">
            <a:avLst/>
          </a:prstGeom>
        </p:spPr>
      </p:pic>
      <p:sp>
        <p:nvSpPr>
          <p:cNvPr id="5" name="TextBox 4"/>
          <p:cNvSpPr txBox="1"/>
          <p:nvPr/>
        </p:nvSpPr>
        <p:spPr>
          <a:xfrm>
            <a:off x="8201891" y="2424545"/>
            <a:ext cx="321425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EDC</a:t>
            </a:r>
            <a:r>
              <a:rPr lang="en-US" dirty="0" smtClean="0"/>
              <a:t> </a:t>
            </a:r>
            <a:r>
              <a:rPr lang="en-US" b="1" dirty="0" smtClean="0"/>
              <a:t>=</a:t>
            </a:r>
            <a:r>
              <a:rPr lang="en-US" dirty="0" smtClean="0"/>
              <a:t> </a:t>
            </a:r>
            <a:r>
              <a:rPr lang="en-US" b="1" dirty="0"/>
              <a:t>E</a:t>
            </a:r>
            <a:r>
              <a:rPr lang="en-US" dirty="0"/>
              <a:t>rror </a:t>
            </a:r>
            <a:r>
              <a:rPr lang="en-US" b="1" dirty="0"/>
              <a:t>D</a:t>
            </a:r>
            <a:r>
              <a:rPr lang="en-US" dirty="0"/>
              <a:t>etection and </a:t>
            </a:r>
            <a:r>
              <a:rPr lang="en-US" b="1" dirty="0"/>
              <a:t>C</a:t>
            </a:r>
            <a:r>
              <a:rPr lang="en-US" dirty="0"/>
              <a:t>orrection bits </a:t>
            </a:r>
            <a:r>
              <a:rPr lang="en-US" dirty="0" smtClean="0"/>
              <a:t>(Redundancy)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 = </a:t>
            </a:r>
            <a:r>
              <a:rPr lang="en-US" dirty="0"/>
              <a:t>Data protected by error checking, may include header fields</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974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 Proper Explanation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smtClean="0"/>
              <a:t>SIMPLE PARITY CHECKS - </a:t>
            </a:r>
          </a:p>
          <a:p>
            <a:pPr marL="0" indent="0">
              <a:buNone/>
            </a:pPr>
            <a:endParaRPr lang="en-US" sz="2800" dirty="0" smtClean="0"/>
          </a:p>
          <a:p>
            <a:pPr>
              <a:buFont typeface="Wingdings" panose="05000000000000000000" pitchFamily="2" charset="2"/>
              <a:buChar char="§"/>
            </a:pPr>
            <a:r>
              <a:rPr lang="en-US" sz="2800" dirty="0" smtClean="0"/>
              <a:t>CHECKSUM - </a:t>
            </a:r>
          </a:p>
          <a:p>
            <a:pPr marL="0" indent="0">
              <a:buNone/>
            </a:pPr>
            <a:endParaRPr lang="en-US" sz="2800" dirty="0" smtClean="0"/>
          </a:p>
          <a:p>
            <a:pPr>
              <a:buFont typeface="Wingdings" panose="05000000000000000000" pitchFamily="2" charset="2"/>
              <a:buChar char="§"/>
            </a:pPr>
            <a:r>
              <a:rPr lang="en-US" sz="2800" dirty="0" smtClean="0"/>
              <a:t>CYCLIC REDUNDANCY CHECK -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2667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PARITY </a:t>
            </a:r>
            <a:r>
              <a:rPr lang="en-US" dirty="0" smtClean="0"/>
              <a:t>CHECKS</a:t>
            </a:r>
            <a:endParaRPr lang="en-US" dirty="0"/>
          </a:p>
        </p:txBody>
      </p:sp>
      <p:sp>
        <p:nvSpPr>
          <p:cNvPr id="3" name="Content Placeholder 2"/>
          <p:cNvSpPr>
            <a:spLocks noGrp="1"/>
          </p:cNvSpPr>
          <p:nvPr>
            <p:ph idx="1"/>
          </p:nvPr>
        </p:nvSpPr>
        <p:spPr>
          <a:xfrm>
            <a:off x="1343890" y="1845733"/>
            <a:ext cx="9811789" cy="2407611"/>
          </a:xfrm>
        </p:spPr>
        <p:txBody>
          <a:bodyPr>
            <a:normAutofit lnSpcReduction="10000"/>
          </a:bodyPr>
          <a:lstStyle/>
          <a:p>
            <a:pPr marL="0" indent="0">
              <a:buNone/>
            </a:pPr>
            <a:r>
              <a:rPr lang="en-US" dirty="0">
                <a:solidFill>
                  <a:schemeClr val="tx1"/>
                </a:solidFill>
              </a:rPr>
              <a:t>In this technique, a redundant bit called </a:t>
            </a:r>
            <a:r>
              <a:rPr lang="en-US" b="1" dirty="0">
                <a:solidFill>
                  <a:schemeClr val="tx1"/>
                </a:solidFill>
              </a:rPr>
              <a:t>parity bit</a:t>
            </a:r>
            <a:r>
              <a:rPr lang="en-US" dirty="0">
                <a:solidFill>
                  <a:schemeClr val="tx1"/>
                </a:solidFill>
              </a:rPr>
              <a:t>, is appended to every data unit so that </a:t>
            </a:r>
            <a:r>
              <a:rPr lang="en-US" dirty="0" smtClean="0">
                <a:solidFill>
                  <a:schemeClr val="tx1"/>
                </a:solidFill>
              </a:rPr>
              <a:t>the number </a:t>
            </a:r>
            <a:r>
              <a:rPr lang="en-US" dirty="0">
                <a:solidFill>
                  <a:schemeClr val="tx1"/>
                </a:solidFill>
              </a:rPr>
              <a:t>of 1s in the unit (including the parity becomes </a:t>
            </a:r>
            <a:r>
              <a:rPr lang="en-US" dirty="0" smtClean="0">
                <a:solidFill>
                  <a:schemeClr val="tx1"/>
                </a:solidFill>
              </a:rPr>
              <a:t>even</a:t>
            </a:r>
            <a:r>
              <a:rPr lang="en-US" dirty="0">
                <a:solidFill>
                  <a:schemeClr val="tx1"/>
                </a:solidFill>
              </a:rPr>
              <a:t> </a:t>
            </a:r>
            <a:r>
              <a:rPr lang="en-US" dirty="0" smtClean="0">
                <a:solidFill>
                  <a:schemeClr val="tx1"/>
                </a:solidFill>
              </a:rPr>
              <a:t>or odd). </a:t>
            </a:r>
            <a:br>
              <a:rPr lang="en-US" dirty="0" smtClean="0">
                <a:solidFill>
                  <a:schemeClr val="tx1"/>
                </a:solidFill>
              </a:rPr>
            </a:br>
            <a:r>
              <a:rPr lang="en-US" dirty="0" smtClean="0">
                <a:solidFill>
                  <a:schemeClr val="tx1"/>
                </a:solidFill>
              </a:rPr>
              <a:t>These Are Known as </a:t>
            </a:r>
            <a:r>
              <a:rPr lang="en-US" i="1" dirty="0" smtClean="0">
                <a:solidFill>
                  <a:schemeClr val="tx1"/>
                </a:solidFill>
              </a:rPr>
              <a:t>Odd Parity </a:t>
            </a:r>
            <a:r>
              <a:rPr lang="en-US" dirty="0" smtClean="0">
                <a:solidFill>
                  <a:schemeClr val="tx1"/>
                </a:solidFill>
              </a:rPr>
              <a:t>and </a:t>
            </a:r>
            <a:r>
              <a:rPr lang="en-US" i="1" dirty="0" smtClean="0">
                <a:solidFill>
                  <a:schemeClr val="tx1"/>
                </a:solidFill>
              </a:rPr>
              <a:t>Even Parity</a:t>
            </a:r>
            <a:endParaRPr lang="en-US" i="1" dirty="0">
              <a:solidFill>
                <a:schemeClr val="tx1"/>
              </a:solidFill>
            </a:endParaRPr>
          </a:p>
          <a:p>
            <a:pPr marL="0" indent="0">
              <a:buNone/>
            </a:pPr>
            <a:r>
              <a:rPr lang="en-US" sz="2400" b="1" dirty="0" smtClean="0">
                <a:solidFill>
                  <a:schemeClr val="tx1"/>
                </a:solidFill>
              </a:rPr>
              <a:t>Performance:</a:t>
            </a:r>
            <a:endParaRPr lang="en-US" sz="2400" b="1" dirty="0">
              <a:solidFill>
                <a:schemeClr val="tx1"/>
              </a:solidFill>
            </a:endParaRPr>
          </a:p>
          <a:p>
            <a:pPr marL="0" indent="0">
              <a:buNone/>
            </a:pPr>
            <a:r>
              <a:rPr lang="en-US" dirty="0">
                <a:solidFill>
                  <a:schemeClr val="tx1"/>
                </a:solidFill>
              </a:rPr>
              <a:t>Simple parity check can detect all single-bit errors. It </a:t>
            </a:r>
            <a:r>
              <a:rPr lang="en-US" dirty="0" smtClean="0">
                <a:solidFill>
                  <a:schemeClr val="tx1"/>
                </a:solidFill>
              </a:rPr>
              <a:t>can also </a:t>
            </a:r>
            <a:r>
              <a:rPr lang="en-US" dirty="0">
                <a:solidFill>
                  <a:schemeClr val="tx1"/>
                </a:solidFill>
              </a:rPr>
              <a:t>detect burst errors as long as the total number of </a:t>
            </a:r>
            <a:r>
              <a:rPr lang="en-US" dirty="0" smtClean="0">
                <a:solidFill>
                  <a:schemeClr val="tx1"/>
                </a:solidFill>
              </a:rPr>
              <a:t>bits changed </a:t>
            </a:r>
            <a:r>
              <a:rPr lang="en-US" dirty="0">
                <a:solidFill>
                  <a:schemeClr val="tx1"/>
                </a:solidFill>
              </a:rPr>
              <a:t>is odd. This method cannot detect errors where </a:t>
            </a:r>
            <a:r>
              <a:rPr lang="en-US" dirty="0" smtClean="0">
                <a:solidFill>
                  <a:schemeClr val="tx1"/>
                </a:solidFill>
              </a:rPr>
              <a:t>the total </a:t>
            </a:r>
            <a:r>
              <a:rPr lang="en-US" dirty="0">
                <a:solidFill>
                  <a:schemeClr val="tx1"/>
                </a:solidFill>
              </a:rPr>
              <a:t>number of hits changed is even</a:t>
            </a:r>
            <a:r>
              <a:rPr lang="en-US" dirty="0" smtClean="0">
                <a:solidFill>
                  <a:schemeClr val="tx1"/>
                </a:solidFill>
              </a:rPr>
              <a:t>.</a:t>
            </a:r>
          </a:p>
        </p:txBody>
      </p:sp>
      <p:sp>
        <p:nvSpPr>
          <p:cNvPr id="4" name="TextBox 3"/>
          <p:cNvSpPr txBox="1"/>
          <p:nvPr/>
        </p:nvSpPr>
        <p:spPr>
          <a:xfrm>
            <a:off x="1233055" y="4253345"/>
            <a:ext cx="9922625" cy="1477328"/>
          </a:xfrm>
          <a:prstGeom prst="rect">
            <a:avLst/>
          </a:prstGeom>
          <a:noFill/>
        </p:spPr>
        <p:txBody>
          <a:bodyPr wrap="square" rtlCol="0">
            <a:spAutoFit/>
          </a:bodyPr>
          <a:lstStyle/>
          <a:p>
            <a:r>
              <a:rPr lang="en-US" dirty="0" smtClean="0"/>
              <a:t>2 DIMENTIONAL PARITY CHECKS</a:t>
            </a:r>
          </a:p>
          <a:p>
            <a:r>
              <a:rPr lang="en-US" dirty="0" smtClean="0"/>
              <a:t>Same Concept but with a 2-dimensional matrix-like check for bit errors.</a:t>
            </a:r>
            <a:endParaRPr lang="en-US" dirty="0"/>
          </a:p>
          <a:p>
            <a:endParaRPr lang="en-US" dirty="0"/>
          </a:p>
          <a:p>
            <a:r>
              <a:rPr lang="en-US" dirty="0"/>
              <a:t>Performance</a:t>
            </a:r>
          </a:p>
          <a:p>
            <a:r>
              <a:rPr lang="en-US" dirty="0"/>
              <a:t>Two-dimensional parity check increases the likelihood of detecting burst errors</a:t>
            </a:r>
            <a:r>
              <a:rPr lang="en-US" dirty="0" smtClean="0"/>
              <a:t>.</a:t>
            </a:r>
            <a:endParaRPr lang="en-US" dirty="0"/>
          </a:p>
        </p:txBody>
      </p:sp>
    </p:spTree>
    <p:extLst>
      <p:ext uri="{BB962C8B-B14F-4D97-AF65-F5344CB8AC3E}">
        <p14:creationId xmlns:p14="http://schemas.microsoft.com/office/powerpoint/2010/main" val="37156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457518"/>
            <a:ext cx="10927079" cy="5760402"/>
          </a:xfrm>
        </p:spPr>
      </p:pic>
    </p:spTree>
    <p:extLst>
      <p:ext uri="{BB962C8B-B14F-4D97-AF65-F5344CB8AC3E}">
        <p14:creationId xmlns:p14="http://schemas.microsoft.com/office/powerpoint/2010/main" val="421535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5" y="521131"/>
            <a:ext cx="10889672" cy="5588724"/>
          </a:xfrm>
        </p:spPr>
      </p:pic>
    </p:spTree>
    <p:extLst>
      <p:ext uri="{BB962C8B-B14F-4D97-AF65-F5344CB8AC3E}">
        <p14:creationId xmlns:p14="http://schemas.microsoft.com/office/powerpoint/2010/main" val="1791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lstStyle/>
          <a:p>
            <a:r>
              <a:rPr lang="en-US" dirty="0">
                <a:solidFill>
                  <a:schemeClr val="tx1"/>
                </a:solidFill>
              </a:rPr>
              <a:t>A checksum of a message is a </a:t>
            </a:r>
            <a:r>
              <a:rPr lang="en-US" dirty="0" smtClean="0">
                <a:solidFill>
                  <a:schemeClr val="tx1"/>
                </a:solidFill>
              </a:rPr>
              <a:t>modular arithmetic sum </a:t>
            </a:r>
            <a:r>
              <a:rPr lang="en-US" dirty="0">
                <a:solidFill>
                  <a:schemeClr val="tx1"/>
                </a:solidFill>
              </a:rPr>
              <a:t>of message code words of a fixed word length (e.g., byte values). The sum may be negated by means of a </a:t>
            </a:r>
            <a:r>
              <a:rPr lang="en-US" dirty="0" smtClean="0">
                <a:solidFill>
                  <a:schemeClr val="tx1"/>
                </a:solidFill>
              </a:rPr>
              <a:t>ones’-complement operation </a:t>
            </a:r>
            <a:r>
              <a:rPr lang="en-US" dirty="0">
                <a:solidFill>
                  <a:schemeClr val="tx1"/>
                </a:solidFill>
              </a:rPr>
              <a:t>prior to transmission to detect errors resulting in </a:t>
            </a:r>
            <a:r>
              <a:rPr lang="en-US" i="1" dirty="0">
                <a:solidFill>
                  <a:schemeClr val="tx1"/>
                </a:solidFill>
              </a:rPr>
              <a:t>all-zero </a:t>
            </a:r>
            <a:r>
              <a:rPr lang="en-US" i="1" dirty="0" smtClean="0">
                <a:solidFill>
                  <a:schemeClr val="tx1"/>
                </a:solidFill>
              </a:rPr>
              <a:t>messages </a:t>
            </a:r>
          </a:p>
          <a:p>
            <a:r>
              <a:rPr lang="en-US" dirty="0" smtClean="0">
                <a:solidFill>
                  <a:schemeClr val="tx1"/>
                </a:solidFill>
              </a:rPr>
              <a:t>Checksum </a:t>
            </a:r>
            <a:r>
              <a:rPr lang="en-US" dirty="0">
                <a:solidFill>
                  <a:schemeClr val="tx1"/>
                </a:solidFill>
              </a:rPr>
              <a:t>schemes include </a:t>
            </a:r>
            <a:r>
              <a:rPr lang="en-US" dirty="0" smtClean="0">
                <a:solidFill>
                  <a:schemeClr val="tx1"/>
                </a:solidFill>
              </a:rPr>
              <a:t>parity bits, check digits, </a:t>
            </a:r>
            <a:r>
              <a:rPr lang="en-US" dirty="0">
                <a:solidFill>
                  <a:schemeClr val="tx1"/>
                </a:solidFill>
              </a:rPr>
              <a:t>and </a:t>
            </a:r>
            <a:r>
              <a:rPr lang="en-US" dirty="0" smtClean="0">
                <a:solidFill>
                  <a:schemeClr val="tx1"/>
                </a:solidFill>
              </a:rPr>
              <a:t>longitudinal redundancy checks. </a:t>
            </a:r>
            <a:r>
              <a:rPr lang="en-US" dirty="0">
                <a:solidFill>
                  <a:schemeClr val="tx1"/>
                </a:solidFill>
              </a:rPr>
              <a:t>Some checksum schemes, such as the </a:t>
            </a:r>
            <a:r>
              <a:rPr lang="en-US" dirty="0" smtClean="0">
                <a:solidFill>
                  <a:schemeClr val="tx1"/>
                </a:solidFill>
              </a:rPr>
              <a:t>Damn Algorithm, the </a:t>
            </a:r>
            <a:r>
              <a:rPr lang="en-US" dirty="0" err="1" smtClean="0">
                <a:solidFill>
                  <a:schemeClr val="tx1"/>
                </a:solidFill>
              </a:rPr>
              <a:t>Luhn</a:t>
            </a:r>
            <a:r>
              <a:rPr lang="en-US" dirty="0" smtClean="0">
                <a:solidFill>
                  <a:schemeClr val="tx1"/>
                </a:solidFill>
              </a:rPr>
              <a:t> algorithm, </a:t>
            </a:r>
            <a:r>
              <a:rPr lang="en-US" dirty="0">
                <a:solidFill>
                  <a:schemeClr val="tx1"/>
                </a:solidFill>
              </a:rPr>
              <a:t>and the </a:t>
            </a:r>
            <a:r>
              <a:rPr lang="en-US" dirty="0" err="1" smtClean="0">
                <a:solidFill>
                  <a:schemeClr val="tx1"/>
                </a:solidFill>
              </a:rPr>
              <a:t>Verheoff</a:t>
            </a:r>
            <a:r>
              <a:rPr lang="en-US" dirty="0" smtClean="0">
                <a:solidFill>
                  <a:schemeClr val="tx1"/>
                </a:solidFill>
              </a:rPr>
              <a:t> Algorithm, </a:t>
            </a:r>
            <a:r>
              <a:rPr lang="en-US" dirty="0">
                <a:solidFill>
                  <a:schemeClr val="tx1"/>
                </a:solidFill>
              </a:rPr>
              <a:t>are specifically designed to detect errors commonly introduced by humans in writing down or remembering identification numbers.</a:t>
            </a:r>
          </a:p>
        </p:txBody>
      </p:sp>
    </p:spTree>
    <p:extLst>
      <p:ext uri="{BB962C8B-B14F-4D97-AF65-F5344CB8AC3E}">
        <p14:creationId xmlns:p14="http://schemas.microsoft.com/office/powerpoint/2010/main" val="38774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545" y="110837"/>
            <a:ext cx="10404764" cy="5758152"/>
          </a:xfrm>
        </p:spPr>
      </p:pic>
    </p:spTree>
    <p:extLst>
      <p:ext uri="{BB962C8B-B14F-4D97-AF65-F5344CB8AC3E}">
        <p14:creationId xmlns:p14="http://schemas.microsoft.com/office/powerpoint/2010/main" val="349424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REDUNDANCY </a:t>
            </a:r>
            <a:r>
              <a:rPr lang="en-US" dirty="0" smtClean="0"/>
              <a:t>CHECK (CRC)</a:t>
            </a:r>
            <a:endParaRPr lang="en-US" dirty="0"/>
          </a:p>
        </p:txBody>
      </p:sp>
      <p:sp>
        <p:nvSpPr>
          <p:cNvPr id="3" name="Content Placeholder 2"/>
          <p:cNvSpPr>
            <a:spLocks noGrp="1"/>
          </p:cNvSpPr>
          <p:nvPr>
            <p:ph idx="1"/>
          </p:nvPr>
        </p:nvSpPr>
        <p:spPr/>
        <p:txBody>
          <a:bodyPr>
            <a:normAutofit fontScale="92500" lnSpcReduction="10000"/>
          </a:bodyPr>
          <a:lstStyle/>
          <a:p>
            <a:r>
              <a:rPr lang="en-US" dirty="0"/>
              <a:t>CRC is a different approach to detect if the frame received contains valid data. This technique involves binary division of the data bits being sent. The divisor is generated using polynomials. The sender performs a division operation on the bits being sent and calculates the remainder. Before sending the actual bits, the sender adds the remainder at the end of the actual bits. Actual data bits plus the remainder is called a </a:t>
            </a:r>
            <a:r>
              <a:rPr lang="en-US" dirty="0" err="1"/>
              <a:t>codeword</a:t>
            </a:r>
            <a:r>
              <a:rPr lang="en-US" dirty="0"/>
              <a:t>. The sender transmits data bits as </a:t>
            </a:r>
            <a:r>
              <a:rPr lang="en-US" dirty="0" err="1"/>
              <a:t>codewords</a:t>
            </a:r>
            <a:r>
              <a:rPr lang="en-US" dirty="0"/>
              <a:t>.</a:t>
            </a:r>
            <a:endParaRPr lang="en-US" dirty="0" smtClean="0"/>
          </a:p>
          <a:p>
            <a:r>
              <a:rPr lang="en-US" dirty="0" smtClean="0"/>
              <a:t>Performance </a:t>
            </a:r>
            <a:r>
              <a:rPr lang="en-US" dirty="0"/>
              <a:t>of CRC</a:t>
            </a:r>
          </a:p>
          <a:p>
            <a:r>
              <a:rPr lang="en-US" dirty="0"/>
              <a:t>CRC is a very effective error detection method. If the </a:t>
            </a:r>
            <a:r>
              <a:rPr lang="en-US" dirty="0" smtClean="0"/>
              <a:t>divisor is </a:t>
            </a:r>
            <a:r>
              <a:rPr lang="en-US" dirty="0"/>
              <a:t>chosen according to the previously mentioned rules,</a:t>
            </a:r>
          </a:p>
          <a:p>
            <a:r>
              <a:rPr lang="en-US" dirty="0"/>
              <a:t>1.CRC can detect all burst errors that affect an odd </a:t>
            </a:r>
            <a:r>
              <a:rPr lang="en-US" dirty="0" smtClean="0"/>
              <a:t>number of </a:t>
            </a:r>
            <a:r>
              <a:rPr lang="en-US" dirty="0"/>
              <a:t>bits.</a:t>
            </a:r>
          </a:p>
          <a:p>
            <a:r>
              <a:rPr lang="en-US" dirty="0"/>
              <a:t>2.CRC can detect all burst errors of length less than or </a:t>
            </a:r>
            <a:r>
              <a:rPr lang="en-US" dirty="0" smtClean="0"/>
              <a:t>equal to </a:t>
            </a:r>
            <a:r>
              <a:rPr lang="en-US" dirty="0"/>
              <a:t>the degree of the polynomial</a:t>
            </a:r>
          </a:p>
          <a:p>
            <a:r>
              <a:rPr lang="en-US" dirty="0"/>
              <a:t>3.CRC can detect, with a very high probability, burst </a:t>
            </a:r>
            <a:r>
              <a:rPr lang="en-US" dirty="0" smtClean="0"/>
              <a:t>errors of </a:t>
            </a:r>
            <a:r>
              <a:rPr lang="en-US" dirty="0"/>
              <a:t>length greater than the degree of the polynomial.</a:t>
            </a:r>
          </a:p>
        </p:txBody>
      </p:sp>
    </p:spTree>
    <p:extLst>
      <p:ext uri="{BB962C8B-B14F-4D97-AF65-F5344CB8AC3E}">
        <p14:creationId xmlns:p14="http://schemas.microsoft.com/office/powerpoint/2010/main" val="47002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980" y="320040"/>
            <a:ext cx="10264141" cy="5623560"/>
          </a:xfrm>
        </p:spPr>
      </p:pic>
      <p:sp>
        <p:nvSpPr>
          <p:cNvPr id="5" name="TextBox 4"/>
          <p:cNvSpPr txBox="1"/>
          <p:nvPr/>
        </p:nvSpPr>
        <p:spPr>
          <a:xfrm>
            <a:off x="1427018" y="5569527"/>
            <a:ext cx="9282546" cy="374073"/>
          </a:xfrm>
          <a:prstGeom prst="rect">
            <a:avLst/>
          </a:prstGeom>
          <a:noFill/>
        </p:spPr>
        <p:txBody>
          <a:bodyPr wrap="square" rtlCol="0">
            <a:spAutoFit/>
          </a:bodyPr>
          <a:lstStyle/>
          <a:p>
            <a:pPr algn="ctr"/>
            <a:r>
              <a:rPr lang="en-US" dirty="0" smtClean="0"/>
              <a:t>CRC Technique Flowchart</a:t>
            </a:r>
            <a:endParaRPr lang="en-US" dirty="0"/>
          </a:p>
        </p:txBody>
      </p:sp>
    </p:spTree>
    <p:extLst>
      <p:ext uri="{BB962C8B-B14F-4D97-AF65-F5344CB8AC3E}">
        <p14:creationId xmlns:p14="http://schemas.microsoft.com/office/powerpoint/2010/main" val="227810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Correction Techniques</a:t>
            </a:r>
            <a:endParaRPr lang="en-US" dirty="0"/>
          </a:p>
        </p:txBody>
      </p:sp>
      <p:sp>
        <p:nvSpPr>
          <p:cNvPr id="3" name="Content Placeholder 2"/>
          <p:cNvSpPr>
            <a:spLocks noGrp="1"/>
          </p:cNvSpPr>
          <p:nvPr>
            <p:ph idx="1"/>
          </p:nvPr>
        </p:nvSpPr>
        <p:spPr/>
        <p:txBody>
          <a:bodyPr/>
          <a:lstStyle/>
          <a:p>
            <a:r>
              <a:rPr lang="en-US" b="1" dirty="0"/>
              <a:t>Error Correction </a:t>
            </a:r>
            <a:r>
              <a:rPr lang="en-US" dirty="0"/>
              <a:t>can be handled in two ways. </a:t>
            </a:r>
          </a:p>
          <a:p>
            <a:pPr>
              <a:buFont typeface="Wingdings" panose="05000000000000000000" pitchFamily="2" charset="2"/>
              <a:buChar char="§"/>
            </a:pPr>
            <a:r>
              <a:rPr lang="en-US" sz="2400" b="1" dirty="0"/>
              <a:t>Backward Error Correction</a:t>
            </a:r>
            <a:r>
              <a:rPr lang="en-US" sz="2400" dirty="0"/>
              <a:t> (also known as </a:t>
            </a:r>
            <a:r>
              <a:rPr lang="en-US" sz="2400" b="1" dirty="0"/>
              <a:t>Automatic </a:t>
            </a:r>
            <a:r>
              <a:rPr lang="en-US" sz="2400" b="1" dirty="0" smtClean="0"/>
              <a:t>Repeat-Request</a:t>
            </a:r>
            <a:r>
              <a:rPr lang="en-US" sz="2400" dirty="0" smtClean="0"/>
              <a:t>)</a:t>
            </a:r>
            <a:r>
              <a:rPr lang="en-US" sz="2400" b="1" dirty="0" smtClean="0"/>
              <a:t>: w</a:t>
            </a:r>
            <a:r>
              <a:rPr lang="en-US" sz="2400" dirty="0" smtClean="0"/>
              <a:t>hen an error is discovered; the receiver can have the sender retransmit the entire data unit. </a:t>
            </a:r>
          </a:p>
          <a:p>
            <a:pPr>
              <a:buFont typeface="Wingdings" panose="05000000000000000000" pitchFamily="2" charset="2"/>
              <a:buChar char="§"/>
            </a:pPr>
            <a:r>
              <a:rPr lang="en-US" sz="2400" b="1" dirty="0" smtClean="0"/>
              <a:t>Forward Error Correction: </a:t>
            </a:r>
            <a:r>
              <a:rPr lang="en-US" sz="2400" dirty="0" smtClean="0"/>
              <a:t>here receiver can use an error-correcting code, which automatically corrects certain errors. </a:t>
            </a:r>
            <a:endParaRPr lang="en-US" sz="2400" dirty="0"/>
          </a:p>
        </p:txBody>
      </p:sp>
    </p:spTree>
    <p:extLst>
      <p:ext uri="{BB962C8B-B14F-4D97-AF65-F5344CB8AC3E}">
        <p14:creationId xmlns:p14="http://schemas.microsoft.com/office/powerpoint/2010/main" val="198326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this Presentation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Preamble</a:t>
            </a:r>
          </a:p>
          <a:p>
            <a:pPr lvl="1">
              <a:buFont typeface="Wingdings" panose="05000000000000000000" pitchFamily="2" charset="2"/>
              <a:buChar char="§"/>
            </a:pPr>
            <a:r>
              <a:rPr lang="en-US" dirty="0" smtClean="0"/>
              <a:t>Data-Link Layer</a:t>
            </a:r>
          </a:p>
          <a:p>
            <a:pPr>
              <a:buFont typeface="Wingdings" panose="05000000000000000000" pitchFamily="2" charset="2"/>
              <a:buChar char="§"/>
            </a:pPr>
            <a:r>
              <a:rPr lang="en-US" dirty="0" smtClean="0"/>
              <a:t>Definition Of The Key Terms</a:t>
            </a:r>
          </a:p>
          <a:p>
            <a:pPr>
              <a:buFont typeface="Wingdings" panose="05000000000000000000" pitchFamily="2" charset="2"/>
              <a:buChar char="§"/>
            </a:pPr>
            <a:r>
              <a:rPr lang="en-US" dirty="0" smtClean="0"/>
              <a:t>Error Detection and its Methods</a:t>
            </a:r>
          </a:p>
          <a:p>
            <a:pPr>
              <a:buFont typeface="Wingdings" panose="05000000000000000000" pitchFamily="2" charset="2"/>
              <a:buChar char="§"/>
            </a:pPr>
            <a:r>
              <a:rPr lang="en-US" dirty="0" smtClean="0"/>
              <a:t>Error Correction and its Methods</a:t>
            </a:r>
          </a:p>
          <a:p>
            <a:pPr>
              <a:buFont typeface="Wingdings" panose="05000000000000000000" pitchFamily="2" charset="2"/>
              <a:buChar char="§"/>
            </a:pPr>
            <a:r>
              <a:rPr lang="en-US" dirty="0" smtClean="0"/>
              <a:t>Conclusion</a:t>
            </a:r>
          </a:p>
          <a:p>
            <a:pPr>
              <a:buFont typeface="Wingdings" panose="05000000000000000000" pitchFamily="2" charset="2"/>
              <a:buChar char="§"/>
            </a:pPr>
            <a:r>
              <a:rPr lang="en-US" dirty="0" smtClean="0"/>
              <a:t>References</a:t>
            </a:r>
          </a:p>
        </p:txBody>
      </p:sp>
    </p:spTree>
    <p:extLst>
      <p:ext uri="{BB962C8B-B14F-4D97-AF65-F5344CB8AC3E}">
        <p14:creationId xmlns:p14="http://schemas.microsoft.com/office/powerpoint/2010/main" val="3757754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Error Correction</a:t>
            </a:r>
          </a:p>
        </p:txBody>
      </p:sp>
      <p:sp>
        <p:nvSpPr>
          <p:cNvPr id="3" name="Content Placeholder 2"/>
          <p:cNvSpPr>
            <a:spLocks noGrp="1"/>
          </p:cNvSpPr>
          <p:nvPr>
            <p:ph idx="1"/>
          </p:nvPr>
        </p:nvSpPr>
        <p:spPr>
          <a:xfrm>
            <a:off x="1097280" y="2524607"/>
            <a:ext cx="10058400" cy="1202266"/>
          </a:xfrm>
        </p:spPr>
        <p:txBody>
          <a:bodyPr/>
          <a:lstStyle/>
          <a:p>
            <a:r>
              <a:rPr lang="en-US" dirty="0" smtClean="0"/>
              <a:t>Backward </a:t>
            </a:r>
            <a:r>
              <a:rPr lang="en-US" dirty="0"/>
              <a:t>Error Correction, is simple and can only be efficiently used where retransmitting is not expensive, for example fiber optics. But in case of wireless transmission retransmitting may cost too much. In the latter case, Forward Error Correction is used.</a:t>
            </a:r>
          </a:p>
        </p:txBody>
      </p:sp>
    </p:spTree>
    <p:extLst>
      <p:ext uri="{BB962C8B-B14F-4D97-AF65-F5344CB8AC3E}">
        <p14:creationId xmlns:p14="http://schemas.microsoft.com/office/powerpoint/2010/main" val="78614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Error Correction</a:t>
            </a:r>
            <a:endParaRPr lang="en-US" dirty="0"/>
          </a:p>
        </p:txBody>
      </p:sp>
      <p:sp>
        <p:nvSpPr>
          <p:cNvPr id="3" name="Content Placeholder 2"/>
          <p:cNvSpPr>
            <a:spLocks noGrp="1"/>
          </p:cNvSpPr>
          <p:nvPr>
            <p:ph idx="1"/>
          </p:nvPr>
        </p:nvSpPr>
        <p:spPr/>
        <p:txBody>
          <a:bodyPr/>
          <a:lstStyle/>
          <a:p>
            <a:r>
              <a:rPr lang="en-US" sz="2800" dirty="0"/>
              <a:t>Consider only a single-bit error in </a:t>
            </a:r>
            <a:r>
              <a:rPr lang="en-US" sz="2800" i="1" dirty="0"/>
              <a:t>k</a:t>
            </a:r>
            <a:r>
              <a:rPr lang="en-US" sz="2800" dirty="0"/>
              <a:t> bits of data</a:t>
            </a:r>
          </a:p>
          <a:p>
            <a:pPr lvl="1"/>
            <a:r>
              <a:rPr lang="en-US" sz="2400" i="1" dirty="0"/>
              <a:t>k</a:t>
            </a:r>
            <a:r>
              <a:rPr lang="en-US" sz="2400" dirty="0"/>
              <a:t> possibilities for an error</a:t>
            </a:r>
          </a:p>
          <a:p>
            <a:pPr lvl="1"/>
            <a:r>
              <a:rPr lang="en-US" sz="2400" dirty="0"/>
              <a:t>One possibility for no error</a:t>
            </a:r>
          </a:p>
          <a:p>
            <a:pPr lvl="1"/>
            <a:r>
              <a:rPr lang="en-US" sz="2400" dirty="0"/>
              <a:t>#possibilities = </a:t>
            </a:r>
            <a:r>
              <a:rPr lang="en-US" sz="2400" i="1" dirty="0"/>
              <a:t>k</a:t>
            </a:r>
            <a:r>
              <a:rPr lang="en-US" sz="2400" dirty="0"/>
              <a:t> + 1</a:t>
            </a:r>
          </a:p>
          <a:p>
            <a:r>
              <a:rPr lang="en-US" sz="2800" dirty="0"/>
              <a:t>Add r redundant bits to distinguish these possibilities; we need</a:t>
            </a:r>
          </a:p>
          <a:p>
            <a:pPr algn="ctr">
              <a:buFont typeface="Wingdings" pitchFamily="2" charset="2"/>
              <a:buNone/>
            </a:pPr>
            <a:r>
              <a:rPr lang="en-US" dirty="0">
                <a:latin typeface="Times New Roman" pitchFamily="18" charset="0"/>
                <a:cs typeface="Times New Roman" pitchFamily="18" charset="0"/>
              </a:rPr>
              <a:t>2</a:t>
            </a:r>
            <a:r>
              <a:rPr lang="en-US" i="1" baseline="30000"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k</a:t>
            </a:r>
            <a:r>
              <a:rPr lang="en-US" dirty="0">
                <a:latin typeface="Times New Roman" pitchFamily="18" charset="0"/>
                <a:cs typeface="Times New Roman" pitchFamily="18" charset="0"/>
                <a:sym typeface="Symbol" pitchFamily="18" charset="2"/>
              </a:rPr>
              <a:t>+1</a:t>
            </a:r>
          </a:p>
          <a:p>
            <a:r>
              <a:rPr lang="en-US" sz="2800" dirty="0"/>
              <a:t>But the r bits are also transmitted along with data; hence</a:t>
            </a:r>
          </a:p>
          <a:p>
            <a:pPr algn="ctr">
              <a:buFont typeface="Wingdings" pitchFamily="2" charset="2"/>
              <a:buNone/>
            </a:pPr>
            <a:r>
              <a:rPr lang="en-US" dirty="0">
                <a:latin typeface="Times New Roman" pitchFamily="18" charset="0"/>
                <a:cs typeface="Times New Roman" pitchFamily="18" charset="0"/>
              </a:rPr>
              <a:t>2</a:t>
            </a:r>
            <a:r>
              <a:rPr lang="en-US" i="1" baseline="30000"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k</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r</a:t>
            </a:r>
            <a:r>
              <a:rPr lang="en-US" dirty="0">
                <a:latin typeface="Times New Roman" pitchFamily="18" charset="0"/>
                <a:cs typeface="Times New Roman" pitchFamily="18" charset="0"/>
                <a:sym typeface="Symbol" pitchFamily="18" charset="2"/>
              </a:rPr>
              <a:t>+1</a:t>
            </a:r>
          </a:p>
          <a:p>
            <a:endParaRPr lang="en-US" dirty="0"/>
          </a:p>
        </p:txBody>
      </p:sp>
    </p:spTree>
    <p:extLst>
      <p:ext uri="{BB962C8B-B14F-4D97-AF65-F5344CB8AC3E}">
        <p14:creationId xmlns:p14="http://schemas.microsoft.com/office/powerpoint/2010/main" val="1050081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Number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9081581"/>
              </p:ext>
            </p:extLst>
          </p:nvPr>
        </p:nvGraphicFramePr>
        <p:xfrm>
          <a:off x="2447365" y="1846265"/>
          <a:ext cx="7207623" cy="4393171"/>
        </p:xfrm>
        <a:graphic>
          <a:graphicData uri="http://schemas.openxmlformats.org/drawingml/2006/table">
            <a:tbl>
              <a:tblPr firstRow="1" bandRow="1">
                <a:tableStyleId>{5C22544A-7EE6-4342-B048-85BDC9FD1C3A}</a:tableStyleId>
              </a:tblPr>
              <a:tblGrid>
                <a:gridCol w="2402541"/>
                <a:gridCol w="2402541"/>
                <a:gridCol w="2402541"/>
              </a:tblGrid>
              <a:tr h="967210">
                <a:tc>
                  <a:txBody>
                    <a:bodyPr/>
                    <a:lstStyle/>
                    <a:p>
                      <a:pPr algn="ctr"/>
                      <a:r>
                        <a:rPr lang="en-US" dirty="0" smtClean="0"/>
                        <a:t>Number</a:t>
                      </a:r>
                      <a:r>
                        <a:rPr lang="en-US" baseline="0" dirty="0" smtClean="0"/>
                        <a:t> of data bits </a:t>
                      </a:r>
                    </a:p>
                    <a:p>
                      <a:pPr algn="ctr"/>
                      <a:r>
                        <a:rPr lang="en-US" baseline="0" dirty="0" smtClean="0"/>
                        <a:t>(k)</a:t>
                      </a:r>
                      <a:endParaRPr lang="en-US" dirty="0"/>
                    </a:p>
                  </a:txBody>
                  <a:tcPr/>
                </a:tc>
                <a:tc>
                  <a:txBody>
                    <a:bodyPr/>
                    <a:lstStyle/>
                    <a:p>
                      <a:pPr algn="ctr"/>
                      <a:r>
                        <a:rPr lang="en-US" dirty="0" smtClean="0"/>
                        <a:t>Number of</a:t>
                      </a:r>
                      <a:r>
                        <a:rPr lang="en-US" baseline="0" dirty="0" smtClean="0"/>
                        <a:t> Redundancy Bits</a:t>
                      </a:r>
                    </a:p>
                    <a:p>
                      <a:pPr algn="ctr"/>
                      <a:r>
                        <a:rPr lang="en-US" baseline="0" dirty="0" smtClean="0"/>
                        <a:t> (r)</a:t>
                      </a:r>
                      <a:endParaRPr lang="en-US" dirty="0"/>
                    </a:p>
                  </a:txBody>
                  <a:tcPr/>
                </a:tc>
                <a:tc>
                  <a:txBody>
                    <a:bodyPr/>
                    <a:lstStyle/>
                    <a:p>
                      <a:pPr algn="ctr"/>
                      <a:r>
                        <a:rPr lang="en-US" dirty="0" smtClean="0"/>
                        <a:t>Total Bits </a:t>
                      </a:r>
                    </a:p>
                    <a:p>
                      <a:pPr algn="ctr"/>
                      <a:r>
                        <a:rPr lang="en-US" dirty="0" smtClean="0"/>
                        <a:t>(</a:t>
                      </a:r>
                      <a:r>
                        <a:rPr lang="en-US" dirty="0" err="1" smtClean="0"/>
                        <a:t>k+r</a:t>
                      </a:r>
                      <a:r>
                        <a:rPr lang="en-US" dirty="0" smtClean="0"/>
                        <a:t>)</a:t>
                      </a:r>
                      <a:endParaRPr lang="en-US" dirty="0"/>
                    </a:p>
                  </a:txBody>
                  <a:tcPr/>
                </a:tc>
              </a:tr>
              <a:tr h="489423">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489423">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r>
              <a:tr h="489423">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489423">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r h="489423">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489423">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r>
              <a:tr h="489423">
                <a:tc>
                  <a:txBody>
                    <a:bodyPr/>
                    <a:lstStyle/>
                    <a:p>
                      <a:r>
                        <a:rPr lang="en-US" dirty="0" smtClean="0"/>
                        <a:t>7</a:t>
                      </a:r>
                      <a:endParaRPr lang="en-US" dirty="0"/>
                    </a:p>
                  </a:txBody>
                  <a:tcPr/>
                </a:tc>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spTree>
    <p:extLst>
      <p:ext uri="{BB962C8B-B14F-4D97-AF65-F5344CB8AC3E}">
        <p14:creationId xmlns:p14="http://schemas.microsoft.com/office/powerpoint/2010/main" val="1582765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Rutvi Shah</a:t>
            </a:r>
          </a:p>
        </p:txBody>
      </p:sp>
      <p:sp>
        <p:nvSpPr>
          <p:cNvPr id="5" name="Slide Number Placeholder 5"/>
          <p:cNvSpPr>
            <a:spLocks noGrp="1"/>
          </p:cNvSpPr>
          <p:nvPr>
            <p:ph type="sldNum" sz="quarter" idx="12"/>
          </p:nvPr>
        </p:nvSpPr>
        <p:spPr/>
        <p:txBody>
          <a:bodyPr/>
          <a:lstStyle/>
          <a:p>
            <a:fld id="{52C3376A-1F94-4C52-ADDA-556BE2828867}" type="slidenum">
              <a:rPr lang="en-US"/>
              <a:pPr/>
              <a:t>23</a:t>
            </a:fld>
            <a:endParaRPr lang="en-US"/>
          </a:p>
        </p:txBody>
      </p:sp>
      <p:sp>
        <p:nvSpPr>
          <p:cNvPr id="231426" name="Rectangle 2"/>
          <p:cNvSpPr>
            <a:spLocks noGrp="1" noChangeArrowheads="1"/>
          </p:cNvSpPr>
          <p:nvPr>
            <p:ph type="title"/>
          </p:nvPr>
        </p:nvSpPr>
        <p:spPr/>
        <p:txBody>
          <a:bodyPr/>
          <a:lstStyle/>
          <a:p>
            <a:r>
              <a:rPr lang="en-US"/>
              <a:t>HAMMING CODE</a:t>
            </a:r>
          </a:p>
        </p:txBody>
      </p:sp>
      <p:sp>
        <p:nvSpPr>
          <p:cNvPr id="231427" name="Rectangle 3"/>
          <p:cNvSpPr>
            <a:spLocks noGrp="1" noChangeArrowheads="1"/>
          </p:cNvSpPr>
          <p:nvPr>
            <p:ph type="body" idx="1"/>
          </p:nvPr>
        </p:nvSpPr>
        <p:spPr/>
        <p:txBody>
          <a:bodyPr/>
          <a:lstStyle/>
          <a:p>
            <a:r>
              <a:rPr lang="en-US" dirty="0"/>
              <a:t>It is a technique developed by </a:t>
            </a:r>
            <a:r>
              <a:rPr lang="en-US" dirty="0" err="1"/>
              <a:t>R.W.Hamming</a:t>
            </a:r>
            <a:r>
              <a:rPr lang="en-US" dirty="0"/>
              <a:t>.</a:t>
            </a:r>
          </a:p>
          <a:p>
            <a:r>
              <a:rPr lang="en-US" dirty="0"/>
              <a:t>Hamming code can be applied to data units of any length and uses the relationship between data and redundancy bits. </a:t>
            </a:r>
            <a:endParaRPr lang="en-US" dirty="0" smtClean="0"/>
          </a:p>
          <a:p>
            <a:endParaRPr lang="en-US" dirty="0" smtClean="0"/>
          </a:p>
          <a:p>
            <a:r>
              <a:rPr lang="en-US" dirty="0" smtClean="0"/>
              <a:t>For </a:t>
            </a:r>
            <a:r>
              <a:rPr lang="en-US" dirty="0" err="1"/>
              <a:t>eg</a:t>
            </a:r>
            <a:r>
              <a:rPr lang="en-US" dirty="0" smtClean="0"/>
              <a:t>.</a:t>
            </a:r>
            <a:endParaRPr lang="en-US" dirty="0"/>
          </a:p>
          <a:p>
            <a:r>
              <a:rPr lang="en-US" dirty="0"/>
              <a:t>A 7 bit ASCII code requires 4 Redundancy bits that can be added to the end of the data unit or interspersed with the original data bits</a:t>
            </a:r>
            <a:r>
              <a:rPr lang="en-US" dirty="0" smtClean="0"/>
              <a:t>.</a:t>
            </a:r>
            <a:endParaRPr lang="en-US" dirty="0"/>
          </a:p>
          <a:p>
            <a:r>
              <a:rPr lang="en-US" dirty="0"/>
              <a:t>These bits are placed in positions 1,2,4 and 8. We refer to these bits as r1,r2,r4 and r8.</a:t>
            </a:r>
          </a:p>
          <a:p>
            <a:endParaRPr lang="en-US" dirty="0"/>
          </a:p>
        </p:txBody>
      </p:sp>
    </p:spTree>
    <p:extLst>
      <p:ext uri="{BB962C8B-B14F-4D97-AF65-F5344CB8AC3E}">
        <p14:creationId xmlns:p14="http://schemas.microsoft.com/office/powerpoint/2010/main" val="3365443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9E53628B-1591-41DA-92A3-EDD4C84143F0}" type="slidenum">
              <a:rPr lang="en-US"/>
              <a:pPr/>
              <a:t>24</a:t>
            </a:fld>
            <a:endParaRPr lang="en-US"/>
          </a:p>
        </p:txBody>
      </p:sp>
      <p:sp>
        <p:nvSpPr>
          <p:cNvPr id="438274" name="Rectangle 2"/>
          <p:cNvSpPr>
            <a:spLocks noGrp="1" noChangeArrowheads="1"/>
          </p:cNvSpPr>
          <p:nvPr>
            <p:ph type="title"/>
          </p:nvPr>
        </p:nvSpPr>
        <p:spPr/>
        <p:txBody>
          <a:bodyPr/>
          <a:lstStyle/>
          <a:p>
            <a:r>
              <a:rPr lang="en-US" dirty="0"/>
              <a:t>Hamming Code</a:t>
            </a:r>
          </a:p>
        </p:txBody>
      </p:sp>
      <p:sp>
        <p:nvSpPr>
          <p:cNvPr id="438275" name="Rectangle 3"/>
          <p:cNvSpPr>
            <a:spLocks noGrp="1" noChangeArrowheads="1"/>
          </p:cNvSpPr>
          <p:nvPr>
            <p:ph type="body" idx="1"/>
          </p:nvPr>
        </p:nvSpPr>
        <p:spPr/>
        <p:txBody>
          <a:bodyPr/>
          <a:lstStyle/>
          <a:p>
            <a:r>
              <a:rPr lang="en-US"/>
              <a:t>Simple, powerful FEC</a:t>
            </a:r>
          </a:p>
          <a:p>
            <a:r>
              <a:rPr lang="en-US"/>
              <a:t>Widely used in computer memory</a:t>
            </a:r>
          </a:p>
          <a:p>
            <a:pPr lvl="1"/>
            <a:r>
              <a:rPr lang="en-US"/>
              <a:t>Known as ECC memory</a:t>
            </a:r>
          </a:p>
        </p:txBody>
      </p:sp>
      <p:pic>
        <p:nvPicPr>
          <p:cNvPr id="438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0064"/>
            <a:ext cx="854710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8277" name="Text Box 5"/>
          <p:cNvSpPr txBox="1">
            <a:spLocks noChangeArrowheads="1"/>
          </p:cNvSpPr>
          <p:nvPr/>
        </p:nvSpPr>
        <p:spPr bwMode="auto">
          <a:xfrm>
            <a:off x="5257800" y="4724400"/>
            <a:ext cx="31191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error-correcting bits</a:t>
            </a:r>
          </a:p>
        </p:txBody>
      </p:sp>
      <p:sp>
        <p:nvSpPr>
          <p:cNvPr id="438278" name="Line 6"/>
          <p:cNvSpPr>
            <a:spLocks noChangeShapeType="1"/>
          </p:cNvSpPr>
          <p:nvPr/>
        </p:nvSpPr>
        <p:spPr bwMode="auto">
          <a:xfrm flipH="1" flipV="1">
            <a:off x="4572000" y="4038600"/>
            <a:ext cx="1371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79" name="Line 7"/>
          <p:cNvSpPr>
            <a:spLocks noChangeShapeType="1"/>
          </p:cNvSpPr>
          <p:nvPr/>
        </p:nvSpPr>
        <p:spPr bwMode="auto">
          <a:xfrm flipV="1">
            <a:off x="6324600" y="4038600"/>
            <a:ext cx="1295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0" name="Line 8"/>
          <p:cNvSpPr>
            <a:spLocks noChangeShapeType="1"/>
          </p:cNvSpPr>
          <p:nvPr/>
        </p:nvSpPr>
        <p:spPr bwMode="auto">
          <a:xfrm flipV="1">
            <a:off x="7010400" y="4038600"/>
            <a:ext cx="2133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1" name="Line 9"/>
          <p:cNvSpPr>
            <a:spLocks noChangeShapeType="1"/>
          </p:cNvSpPr>
          <p:nvPr/>
        </p:nvSpPr>
        <p:spPr bwMode="auto">
          <a:xfrm flipV="1">
            <a:off x="7924800" y="40386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7849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0217A3-70B5-4E12-8927-3CCFD4D275D4}" type="slidenum">
              <a:rPr lang="en-US"/>
              <a:pPr/>
              <a:t>25</a:t>
            </a:fld>
            <a:endParaRPr lang="en-US"/>
          </a:p>
        </p:txBody>
      </p:sp>
      <p:sp>
        <p:nvSpPr>
          <p:cNvPr id="465922" name="Rectangle 2"/>
          <p:cNvSpPr>
            <a:spLocks noGrp="1" noChangeArrowheads="1"/>
          </p:cNvSpPr>
          <p:nvPr>
            <p:ph type="title"/>
          </p:nvPr>
        </p:nvSpPr>
        <p:spPr/>
        <p:txBody>
          <a:bodyPr/>
          <a:lstStyle/>
          <a:p>
            <a:r>
              <a:rPr lang="en-US"/>
              <a:t>Redundant Bit Calculation</a:t>
            </a:r>
          </a:p>
        </p:txBody>
      </p:sp>
      <p:pic>
        <p:nvPicPr>
          <p:cNvPr id="465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00200"/>
            <a:ext cx="6477000"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17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1981200" y="304800"/>
            <a:ext cx="8229600" cy="6248400"/>
          </a:xfrm>
        </p:spPr>
        <p:txBody>
          <a:bodyPr>
            <a:normAutofit lnSpcReduction="10000"/>
          </a:bodyPr>
          <a:lstStyle/>
          <a:p>
            <a:pPr>
              <a:lnSpc>
                <a:spcPct val="90000"/>
              </a:lnSpc>
            </a:pPr>
            <a:r>
              <a:rPr lang="en-US" sz="2800" dirty="0"/>
              <a:t>In the Hamming code, each r bit is the VRC bit for one combination of data bits :</a:t>
            </a:r>
          </a:p>
          <a:p>
            <a:pPr>
              <a:lnSpc>
                <a:spcPct val="90000"/>
              </a:lnSpc>
              <a:buFont typeface="Wingdings" panose="05000000000000000000" pitchFamily="2" charset="2"/>
              <a:buNone/>
            </a:pPr>
            <a:r>
              <a:rPr lang="en-US" sz="2800" dirty="0"/>
              <a:t>	-	r1 is the one combination of data bits.</a:t>
            </a:r>
          </a:p>
          <a:p>
            <a:pPr>
              <a:lnSpc>
                <a:spcPct val="90000"/>
              </a:lnSpc>
              <a:buFont typeface="Wingdings" panose="05000000000000000000" pitchFamily="2" charset="2"/>
              <a:buNone/>
            </a:pPr>
            <a:r>
              <a:rPr lang="en-US" sz="2800" dirty="0"/>
              <a:t>	-	r2 is another combination of data bits.</a:t>
            </a:r>
          </a:p>
          <a:p>
            <a:pPr>
              <a:lnSpc>
                <a:spcPct val="90000"/>
              </a:lnSpc>
              <a:buFont typeface="Wingdings" panose="05000000000000000000" pitchFamily="2" charset="2"/>
              <a:buNone/>
            </a:pPr>
            <a:r>
              <a:rPr lang="en-US" sz="2800" dirty="0"/>
              <a:t>   and so on.</a:t>
            </a:r>
          </a:p>
          <a:p>
            <a:pPr>
              <a:lnSpc>
                <a:spcPct val="90000"/>
              </a:lnSpc>
              <a:buFont typeface="Wingdings" panose="05000000000000000000" pitchFamily="2" charset="2"/>
              <a:buNone/>
            </a:pPr>
            <a:endParaRPr lang="en-US" sz="2800" dirty="0"/>
          </a:p>
          <a:p>
            <a:pPr>
              <a:lnSpc>
                <a:spcPct val="90000"/>
              </a:lnSpc>
            </a:pPr>
            <a:r>
              <a:rPr lang="en-US" sz="2800" dirty="0"/>
              <a:t>The combination used to calculate each of the four values for a 7 bit data sequence are as follows :</a:t>
            </a:r>
          </a:p>
          <a:p>
            <a:pPr>
              <a:lnSpc>
                <a:spcPct val="90000"/>
              </a:lnSpc>
              <a:buFont typeface="Wingdings" panose="05000000000000000000" pitchFamily="2" charset="2"/>
              <a:buNone/>
            </a:pPr>
            <a:r>
              <a:rPr lang="en-US" sz="2800" dirty="0"/>
              <a:t>	-	r1 : bits 1,3,5,7,9,11.</a:t>
            </a:r>
          </a:p>
          <a:p>
            <a:pPr>
              <a:lnSpc>
                <a:spcPct val="90000"/>
              </a:lnSpc>
              <a:buFont typeface="Wingdings" panose="05000000000000000000" pitchFamily="2" charset="2"/>
              <a:buNone/>
            </a:pPr>
            <a:r>
              <a:rPr lang="en-US" sz="2800" dirty="0"/>
              <a:t>	-	r2 : bits 2,3,6,7,10,11.</a:t>
            </a:r>
          </a:p>
          <a:p>
            <a:pPr>
              <a:lnSpc>
                <a:spcPct val="90000"/>
              </a:lnSpc>
              <a:buFont typeface="Wingdings" panose="05000000000000000000" pitchFamily="2" charset="2"/>
              <a:buNone/>
            </a:pPr>
            <a:r>
              <a:rPr lang="en-US" sz="2800" dirty="0"/>
              <a:t>	-	r4 : bits 4,5,6,7.</a:t>
            </a:r>
          </a:p>
          <a:p>
            <a:pPr>
              <a:lnSpc>
                <a:spcPct val="90000"/>
              </a:lnSpc>
              <a:buFont typeface="Wingdings" panose="05000000000000000000" pitchFamily="2" charset="2"/>
              <a:buNone/>
            </a:pPr>
            <a:r>
              <a:rPr lang="en-US" sz="2800" dirty="0"/>
              <a:t>	-	r8 : bits 8,9,10,11.	</a:t>
            </a:r>
          </a:p>
          <a:p>
            <a:pPr>
              <a:lnSpc>
                <a:spcPct val="90000"/>
              </a:lnSpc>
              <a:buFont typeface="Wingdings" panose="05000000000000000000" pitchFamily="2" charset="2"/>
              <a:buNone/>
            </a:pPr>
            <a:endParaRPr lang="en-US" sz="2800" dirty="0"/>
          </a:p>
        </p:txBody>
      </p:sp>
    </p:spTree>
    <p:extLst>
      <p:ext uri="{BB962C8B-B14F-4D97-AF65-F5344CB8AC3E}">
        <p14:creationId xmlns:p14="http://schemas.microsoft.com/office/powerpoint/2010/main" val="938608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604" name="Group 36"/>
          <p:cNvGraphicFramePr>
            <a:graphicFrameLocks noGrp="1"/>
          </p:cNvGraphicFramePr>
          <p:nvPr>
            <p:ph idx="1"/>
          </p:nvPr>
        </p:nvGraphicFramePr>
        <p:xfrm>
          <a:off x="3581400" y="685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05" name="Group 37"/>
          <p:cNvGraphicFramePr>
            <a:graphicFrameLocks noGrp="1"/>
          </p:cNvGraphicFramePr>
          <p:nvPr/>
        </p:nvGraphicFramePr>
        <p:xfrm>
          <a:off x="3581400" y="1752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31" name="Group 63"/>
          <p:cNvGraphicFramePr>
            <a:graphicFrameLocks noGrp="1"/>
          </p:cNvGraphicFramePr>
          <p:nvPr/>
        </p:nvGraphicFramePr>
        <p:xfrm>
          <a:off x="3581400" y="2895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57" name="Group 89"/>
          <p:cNvGraphicFramePr>
            <a:graphicFrameLocks noGrp="1"/>
          </p:cNvGraphicFramePr>
          <p:nvPr/>
        </p:nvGraphicFramePr>
        <p:xfrm>
          <a:off x="3581400" y="4114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0</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83" name="Group 115"/>
          <p:cNvGraphicFramePr>
            <a:graphicFrameLocks noGrp="1"/>
          </p:cNvGraphicFramePr>
          <p:nvPr/>
        </p:nvGraphicFramePr>
        <p:xfrm>
          <a:off x="3581400" y="5257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7709" name="Text Box 141"/>
          <p:cNvSpPr txBox="1">
            <a:spLocks noChangeArrowheads="1"/>
          </p:cNvSpPr>
          <p:nvPr/>
        </p:nvSpPr>
        <p:spPr bwMode="auto">
          <a:xfrm>
            <a:off x="5334000" y="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Data : 1 0 0 1 1 0 1</a:t>
            </a:r>
          </a:p>
        </p:txBody>
      </p:sp>
      <p:sp>
        <p:nvSpPr>
          <p:cNvPr id="237710" name="Text Box 142"/>
          <p:cNvSpPr txBox="1">
            <a:spLocks noChangeArrowheads="1"/>
          </p:cNvSpPr>
          <p:nvPr/>
        </p:nvSpPr>
        <p:spPr bwMode="auto">
          <a:xfrm>
            <a:off x="2438400" y="7620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Data</a:t>
            </a:r>
          </a:p>
        </p:txBody>
      </p:sp>
      <p:sp>
        <p:nvSpPr>
          <p:cNvPr id="237711" name="Text Box 143"/>
          <p:cNvSpPr txBox="1">
            <a:spLocks noChangeArrowheads="1"/>
          </p:cNvSpPr>
          <p:nvPr/>
        </p:nvSpPr>
        <p:spPr bwMode="auto">
          <a:xfrm>
            <a:off x="2209800" y="18288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Adding r1</a:t>
            </a:r>
          </a:p>
        </p:txBody>
      </p:sp>
      <p:sp>
        <p:nvSpPr>
          <p:cNvPr id="237712" name="Text Box 144"/>
          <p:cNvSpPr txBox="1">
            <a:spLocks noChangeArrowheads="1"/>
          </p:cNvSpPr>
          <p:nvPr/>
        </p:nvSpPr>
        <p:spPr bwMode="auto">
          <a:xfrm>
            <a:off x="2209800" y="29718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Adding r2</a:t>
            </a:r>
          </a:p>
        </p:txBody>
      </p:sp>
      <p:sp>
        <p:nvSpPr>
          <p:cNvPr id="237713" name="Text Box 145"/>
          <p:cNvSpPr txBox="1">
            <a:spLocks noChangeArrowheads="1"/>
          </p:cNvSpPr>
          <p:nvPr/>
        </p:nvSpPr>
        <p:spPr bwMode="auto">
          <a:xfrm>
            <a:off x="2286000" y="41910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Adding r4</a:t>
            </a:r>
          </a:p>
        </p:txBody>
      </p:sp>
      <p:sp>
        <p:nvSpPr>
          <p:cNvPr id="237714" name="Text Box 146"/>
          <p:cNvSpPr txBox="1">
            <a:spLocks noChangeArrowheads="1"/>
          </p:cNvSpPr>
          <p:nvPr/>
        </p:nvSpPr>
        <p:spPr bwMode="auto">
          <a:xfrm>
            <a:off x="2362200" y="53340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Adding r8</a:t>
            </a:r>
          </a:p>
        </p:txBody>
      </p:sp>
      <p:sp>
        <p:nvSpPr>
          <p:cNvPr id="237715" name="Text Box 147"/>
          <p:cNvSpPr txBox="1">
            <a:spLocks noChangeArrowheads="1"/>
          </p:cNvSpPr>
          <p:nvPr/>
        </p:nvSpPr>
        <p:spPr bwMode="auto">
          <a:xfrm>
            <a:off x="5181600" y="6461126"/>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Code : 1 0 0 </a:t>
            </a:r>
            <a:r>
              <a:rPr lang="en-US" sz="2000">
                <a:solidFill>
                  <a:schemeClr val="folHlink"/>
                </a:solidFill>
              </a:rPr>
              <a:t>1</a:t>
            </a:r>
            <a:r>
              <a:rPr lang="en-US" sz="2000"/>
              <a:t> 1 1 0 </a:t>
            </a:r>
            <a:r>
              <a:rPr lang="en-US" sz="2000">
                <a:solidFill>
                  <a:schemeClr val="folHlink"/>
                </a:solidFill>
              </a:rPr>
              <a:t>0</a:t>
            </a:r>
            <a:r>
              <a:rPr lang="en-US" sz="2000"/>
              <a:t> 1 </a:t>
            </a:r>
            <a:r>
              <a:rPr lang="en-US" sz="2000">
                <a:solidFill>
                  <a:schemeClr val="folHlink"/>
                </a:solidFill>
              </a:rPr>
              <a:t>0 1</a:t>
            </a:r>
          </a:p>
        </p:txBody>
      </p:sp>
      <p:sp>
        <p:nvSpPr>
          <p:cNvPr id="237716" name="Line 148"/>
          <p:cNvSpPr>
            <a:spLocks noChangeShapeType="1"/>
          </p:cNvSpPr>
          <p:nvPr/>
        </p:nvSpPr>
        <p:spPr bwMode="auto">
          <a:xfrm>
            <a:off x="3886200" y="1371600"/>
            <a:ext cx="541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17" name="Line 149"/>
          <p:cNvSpPr>
            <a:spLocks noChangeShapeType="1"/>
          </p:cNvSpPr>
          <p:nvPr/>
        </p:nvSpPr>
        <p:spPr bwMode="auto">
          <a:xfrm>
            <a:off x="38862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18" name="Line 150"/>
          <p:cNvSpPr>
            <a:spLocks noChangeShapeType="1"/>
          </p:cNvSpPr>
          <p:nvPr/>
        </p:nvSpPr>
        <p:spPr bwMode="auto">
          <a:xfrm>
            <a:off x="92964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19" name="Text Box 151"/>
          <p:cNvSpPr txBox="1">
            <a:spLocks noChangeArrowheads="1"/>
          </p:cNvSpPr>
          <p:nvPr/>
        </p:nvSpPr>
        <p:spPr bwMode="auto">
          <a:xfrm>
            <a:off x="3657601" y="58674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a:t>
            </a:r>
          </a:p>
        </p:txBody>
      </p:sp>
      <p:sp>
        <p:nvSpPr>
          <p:cNvPr id="237720" name="Text Box 152"/>
          <p:cNvSpPr txBox="1">
            <a:spLocks noChangeArrowheads="1"/>
          </p:cNvSpPr>
          <p:nvPr/>
        </p:nvSpPr>
        <p:spPr bwMode="auto">
          <a:xfrm>
            <a:off x="4191001" y="58674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a:t>
            </a:r>
          </a:p>
        </p:txBody>
      </p:sp>
      <p:sp>
        <p:nvSpPr>
          <p:cNvPr id="237721" name="Text Box 153"/>
          <p:cNvSpPr txBox="1">
            <a:spLocks noChangeArrowheads="1"/>
          </p:cNvSpPr>
          <p:nvPr/>
        </p:nvSpPr>
        <p:spPr bwMode="auto">
          <a:xfrm>
            <a:off x="48006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237722" name="Text Box 154"/>
          <p:cNvSpPr txBox="1">
            <a:spLocks noChangeArrowheads="1"/>
          </p:cNvSpPr>
          <p:nvPr/>
        </p:nvSpPr>
        <p:spPr bwMode="auto">
          <a:xfrm>
            <a:off x="53340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a:t>
            </a:r>
          </a:p>
        </p:txBody>
      </p:sp>
      <p:sp>
        <p:nvSpPr>
          <p:cNvPr id="237723" name="Text Box 155"/>
          <p:cNvSpPr txBox="1">
            <a:spLocks noChangeArrowheads="1"/>
          </p:cNvSpPr>
          <p:nvPr/>
        </p:nvSpPr>
        <p:spPr bwMode="auto">
          <a:xfrm>
            <a:off x="5862638" y="58674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237724" name="Text Box 156"/>
          <p:cNvSpPr txBox="1">
            <a:spLocks noChangeArrowheads="1"/>
          </p:cNvSpPr>
          <p:nvPr/>
        </p:nvSpPr>
        <p:spPr bwMode="auto">
          <a:xfrm>
            <a:off x="64770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237725" name="Text Box 157"/>
          <p:cNvSpPr txBox="1">
            <a:spLocks noChangeArrowheads="1"/>
          </p:cNvSpPr>
          <p:nvPr/>
        </p:nvSpPr>
        <p:spPr bwMode="auto">
          <a:xfrm>
            <a:off x="70104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237726" name="Text Box 158"/>
          <p:cNvSpPr txBox="1">
            <a:spLocks noChangeArrowheads="1"/>
          </p:cNvSpPr>
          <p:nvPr/>
        </p:nvSpPr>
        <p:spPr bwMode="auto">
          <a:xfrm>
            <a:off x="75438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37727" name="Text Box 159"/>
          <p:cNvSpPr txBox="1">
            <a:spLocks noChangeArrowheads="1"/>
          </p:cNvSpPr>
          <p:nvPr/>
        </p:nvSpPr>
        <p:spPr bwMode="auto">
          <a:xfrm>
            <a:off x="80772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37728" name="Text Box 160"/>
          <p:cNvSpPr txBox="1">
            <a:spLocks noChangeArrowheads="1"/>
          </p:cNvSpPr>
          <p:nvPr/>
        </p:nvSpPr>
        <p:spPr bwMode="auto">
          <a:xfrm>
            <a:off x="86868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37729" name="Text Box 161"/>
          <p:cNvSpPr txBox="1">
            <a:spLocks noChangeArrowheads="1"/>
          </p:cNvSpPr>
          <p:nvPr/>
        </p:nvSpPr>
        <p:spPr bwMode="auto">
          <a:xfrm>
            <a:off x="9144001" y="58674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37730" name="Line 162"/>
          <p:cNvSpPr>
            <a:spLocks noChangeShapeType="1"/>
          </p:cNvSpPr>
          <p:nvPr/>
        </p:nvSpPr>
        <p:spPr bwMode="auto">
          <a:xfrm>
            <a:off x="82296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1" name="Line 163"/>
          <p:cNvSpPr>
            <a:spLocks noChangeShapeType="1"/>
          </p:cNvSpPr>
          <p:nvPr/>
        </p:nvSpPr>
        <p:spPr bwMode="auto">
          <a:xfrm>
            <a:off x="70866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2" name="Line 164"/>
          <p:cNvSpPr>
            <a:spLocks noChangeShapeType="1"/>
          </p:cNvSpPr>
          <p:nvPr/>
        </p:nvSpPr>
        <p:spPr bwMode="auto">
          <a:xfrm>
            <a:off x="60198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3" name="Line 165"/>
          <p:cNvSpPr>
            <a:spLocks noChangeShapeType="1"/>
          </p:cNvSpPr>
          <p:nvPr/>
        </p:nvSpPr>
        <p:spPr bwMode="auto">
          <a:xfrm>
            <a:off x="4953000" y="137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4" name="Line 166"/>
          <p:cNvSpPr>
            <a:spLocks noChangeShapeType="1"/>
          </p:cNvSpPr>
          <p:nvPr/>
        </p:nvSpPr>
        <p:spPr bwMode="auto">
          <a:xfrm>
            <a:off x="3886200" y="2514600"/>
            <a:ext cx="487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5" name="Line 167"/>
          <p:cNvSpPr>
            <a:spLocks noChangeShapeType="1"/>
          </p:cNvSpPr>
          <p:nvPr/>
        </p:nvSpPr>
        <p:spPr bwMode="auto">
          <a:xfrm>
            <a:off x="38862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6" name="Line 168"/>
          <p:cNvSpPr>
            <a:spLocks noChangeShapeType="1"/>
          </p:cNvSpPr>
          <p:nvPr/>
        </p:nvSpPr>
        <p:spPr bwMode="auto">
          <a:xfrm>
            <a:off x="87630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7" name="Line 169"/>
          <p:cNvSpPr>
            <a:spLocks noChangeShapeType="1"/>
          </p:cNvSpPr>
          <p:nvPr/>
        </p:nvSpPr>
        <p:spPr bwMode="auto">
          <a:xfrm>
            <a:off x="82296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8" name="Line 170"/>
          <p:cNvSpPr>
            <a:spLocks noChangeShapeType="1"/>
          </p:cNvSpPr>
          <p:nvPr/>
        </p:nvSpPr>
        <p:spPr bwMode="auto">
          <a:xfrm>
            <a:off x="65532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39" name="Line 171"/>
          <p:cNvSpPr>
            <a:spLocks noChangeShapeType="1"/>
          </p:cNvSpPr>
          <p:nvPr/>
        </p:nvSpPr>
        <p:spPr bwMode="auto">
          <a:xfrm>
            <a:off x="60198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0" name="Line 172"/>
          <p:cNvSpPr>
            <a:spLocks noChangeShapeType="1"/>
          </p:cNvSpPr>
          <p:nvPr/>
        </p:nvSpPr>
        <p:spPr bwMode="auto">
          <a:xfrm>
            <a:off x="44196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1" name="Line 173"/>
          <p:cNvSpPr>
            <a:spLocks noChangeShapeType="1"/>
          </p:cNvSpPr>
          <p:nvPr/>
        </p:nvSpPr>
        <p:spPr bwMode="auto">
          <a:xfrm>
            <a:off x="6019800" y="3733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2" name="Line 174"/>
          <p:cNvSpPr>
            <a:spLocks noChangeShapeType="1"/>
          </p:cNvSpPr>
          <p:nvPr/>
        </p:nvSpPr>
        <p:spPr bwMode="auto">
          <a:xfrm>
            <a:off x="60198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3" name="Line 175"/>
          <p:cNvSpPr>
            <a:spLocks noChangeShapeType="1"/>
          </p:cNvSpPr>
          <p:nvPr/>
        </p:nvSpPr>
        <p:spPr bwMode="auto">
          <a:xfrm>
            <a:off x="76962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4" name="Line 176"/>
          <p:cNvSpPr>
            <a:spLocks noChangeShapeType="1"/>
          </p:cNvSpPr>
          <p:nvPr/>
        </p:nvSpPr>
        <p:spPr bwMode="auto">
          <a:xfrm>
            <a:off x="70866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5" name="Line 177"/>
          <p:cNvSpPr>
            <a:spLocks noChangeShapeType="1"/>
          </p:cNvSpPr>
          <p:nvPr/>
        </p:nvSpPr>
        <p:spPr bwMode="auto">
          <a:xfrm>
            <a:off x="65532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6" name="Line 178"/>
          <p:cNvSpPr>
            <a:spLocks noChangeShapeType="1"/>
          </p:cNvSpPr>
          <p:nvPr/>
        </p:nvSpPr>
        <p:spPr bwMode="auto">
          <a:xfrm>
            <a:off x="3810000" y="4876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7" name="Line 179"/>
          <p:cNvSpPr>
            <a:spLocks noChangeShapeType="1"/>
          </p:cNvSpPr>
          <p:nvPr/>
        </p:nvSpPr>
        <p:spPr bwMode="auto">
          <a:xfrm>
            <a:off x="3810000" y="4876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8" name="Line 180"/>
          <p:cNvSpPr>
            <a:spLocks noChangeShapeType="1"/>
          </p:cNvSpPr>
          <p:nvPr/>
        </p:nvSpPr>
        <p:spPr bwMode="auto">
          <a:xfrm>
            <a:off x="4419600" y="4876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49" name="Line 181"/>
          <p:cNvSpPr>
            <a:spLocks noChangeShapeType="1"/>
          </p:cNvSpPr>
          <p:nvPr/>
        </p:nvSpPr>
        <p:spPr bwMode="auto">
          <a:xfrm>
            <a:off x="4953000" y="4876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750" name="Line 182"/>
          <p:cNvSpPr>
            <a:spLocks noChangeShapeType="1"/>
          </p:cNvSpPr>
          <p:nvPr/>
        </p:nvSpPr>
        <p:spPr bwMode="auto">
          <a:xfrm>
            <a:off x="5486400" y="4876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67764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3"/>
          <p:cNvSpPr>
            <a:spLocks noGrp="1"/>
          </p:cNvSpPr>
          <p:nvPr>
            <p:ph type="ftr" sz="quarter" idx="11"/>
          </p:nvPr>
        </p:nvSpPr>
        <p:spPr/>
        <p:txBody>
          <a:bodyPr/>
          <a:lstStyle/>
          <a:p>
            <a:r>
              <a:rPr lang="en-US"/>
              <a:t>Rutvi Shah</a:t>
            </a:r>
          </a:p>
        </p:txBody>
      </p:sp>
      <p:sp>
        <p:nvSpPr>
          <p:cNvPr id="62" name="Slide Number Placeholder 4"/>
          <p:cNvSpPr>
            <a:spLocks noGrp="1"/>
          </p:cNvSpPr>
          <p:nvPr>
            <p:ph type="sldNum" sz="quarter" idx="12"/>
          </p:nvPr>
        </p:nvSpPr>
        <p:spPr/>
        <p:txBody>
          <a:bodyPr/>
          <a:lstStyle/>
          <a:p>
            <a:fld id="{37BE3469-759C-40D5-ABB0-74C8403A2D86}" type="slidenum">
              <a:rPr lang="en-US"/>
              <a:pPr/>
              <a:t>28</a:t>
            </a:fld>
            <a:endParaRPr lang="en-US"/>
          </a:p>
        </p:txBody>
      </p:sp>
      <p:graphicFrame>
        <p:nvGraphicFramePr>
          <p:cNvPr id="239659" name="Group 43"/>
          <p:cNvGraphicFramePr>
            <a:graphicFrameLocks noGrp="1"/>
          </p:cNvGraphicFramePr>
          <p:nvPr>
            <p:ph/>
          </p:nvPr>
        </p:nvGraphicFramePr>
        <p:xfrm>
          <a:off x="3505200" y="2438400"/>
          <a:ext cx="4495800" cy="396240"/>
        </p:xfrm>
        <a:graphic>
          <a:graphicData uri="http://schemas.openxmlformats.org/drawingml/2006/table">
            <a:tbl>
              <a:tblPr/>
              <a:tblGrid>
                <a:gridCol w="409575"/>
                <a:gridCol w="407988"/>
                <a:gridCol w="409575"/>
                <a:gridCol w="409575"/>
                <a:gridCol w="404812"/>
                <a:gridCol w="412750"/>
                <a:gridCol w="404813"/>
                <a:gridCol w="409575"/>
                <a:gridCol w="409575"/>
                <a:gridCol w="407987"/>
                <a:gridCol w="409575"/>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9688" name="Group 72"/>
          <p:cNvGraphicFramePr>
            <a:graphicFrameLocks noGrp="1"/>
          </p:cNvGraphicFramePr>
          <p:nvPr/>
        </p:nvGraphicFramePr>
        <p:xfrm>
          <a:off x="3505200" y="3581400"/>
          <a:ext cx="4495800" cy="396240"/>
        </p:xfrm>
        <a:graphic>
          <a:graphicData uri="http://schemas.openxmlformats.org/drawingml/2006/table">
            <a:tbl>
              <a:tblPr/>
              <a:tblGrid>
                <a:gridCol w="409575"/>
                <a:gridCol w="407988"/>
                <a:gridCol w="409575"/>
                <a:gridCol w="409575"/>
                <a:gridCol w="404812"/>
                <a:gridCol w="412750"/>
                <a:gridCol w="404813"/>
                <a:gridCol w="409575"/>
                <a:gridCol w="409575"/>
                <a:gridCol w="407987"/>
                <a:gridCol w="409575"/>
              </a:tblGrid>
              <a:tr h="3048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689" name="Line 73"/>
          <p:cNvSpPr>
            <a:spLocks noChangeShapeType="1"/>
          </p:cNvSpPr>
          <p:nvPr/>
        </p:nvSpPr>
        <p:spPr bwMode="auto">
          <a:xfrm>
            <a:off x="5334000" y="2819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0" name="Text Box 74"/>
          <p:cNvSpPr txBox="1">
            <a:spLocks noChangeArrowheads="1"/>
          </p:cNvSpPr>
          <p:nvPr/>
        </p:nvSpPr>
        <p:spPr bwMode="auto">
          <a:xfrm>
            <a:off x="8382000" y="24384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Sent</a:t>
            </a:r>
          </a:p>
        </p:txBody>
      </p:sp>
      <p:sp>
        <p:nvSpPr>
          <p:cNvPr id="239691" name="Text Box 75"/>
          <p:cNvSpPr txBox="1">
            <a:spLocks noChangeArrowheads="1"/>
          </p:cNvSpPr>
          <p:nvPr/>
        </p:nvSpPr>
        <p:spPr bwMode="auto">
          <a:xfrm>
            <a:off x="8305800" y="36576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Received</a:t>
            </a:r>
          </a:p>
        </p:txBody>
      </p:sp>
      <p:sp>
        <p:nvSpPr>
          <p:cNvPr id="239692" name="Line 76"/>
          <p:cNvSpPr>
            <a:spLocks noChangeShapeType="1"/>
          </p:cNvSpPr>
          <p:nvPr/>
        </p:nvSpPr>
        <p:spPr bwMode="auto">
          <a:xfrm flipH="1">
            <a:off x="8001000" y="3733801"/>
            <a:ext cx="228600" cy="61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3" name="Line 77"/>
          <p:cNvSpPr>
            <a:spLocks noChangeShapeType="1"/>
          </p:cNvSpPr>
          <p:nvPr/>
        </p:nvSpPr>
        <p:spPr bwMode="auto">
          <a:xfrm>
            <a:off x="8229600" y="2667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4" name="Line 78"/>
          <p:cNvSpPr>
            <a:spLocks noChangeShapeType="1"/>
          </p:cNvSpPr>
          <p:nvPr/>
        </p:nvSpPr>
        <p:spPr bwMode="auto">
          <a:xfrm>
            <a:off x="8001000" y="25908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5" name="Text Box 79"/>
          <p:cNvSpPr txBox="1">
            <a:spLocks noChangeArrowheads="1"/>
          </p:cNvSpPr>
          <p:nvPr/>
        </p:nvSpPr>
        <p:spPr bwMode="auto">
          <a:xfrm>
            <a:off x="5470525" y="2927350"/>
            <a:ext cx="6554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Error</a:t>
            </a:r>
          </a:p>
        </p:txBody>
      </p:sp>
    </p:spTree>
    <p:extLst>
      <p:ext uri="{BB962C8B-B14F-4D97-AF65-F5344CB8AC3E}">
        <p14:creationId xmlns:p14="http://schemas.microsoft.com/office/powerpoint/2010/main" val="29599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705" name="Group 41"/>
          <p:cNvGraphicFramePr>
            <a:graphicFrameLocks noGrp="1"/>
          </p:cNvGraphicFramePr>
          <p:nvPr/>
        </p:nvGraphicFramePr>
        <p:xfrm>
          <a:off x="1981200" y="1828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694" name="Text Box 30"/>
          <p:cNvSpPr txBox="1">
            <a:spLocks noChangeArrowheads="1"/>
          </p:cNvSpPr>
          <p:nvPr/>
        </p:nvSpPr>
        <p:spPr bwMode="auto">
          <a:xfrm>
            <a:off x="2057401" y="23622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a:t>
            </a:r>
          </a:p>
        </p:txBody>
      </p:sp>
      <p:sp>
        <p:nvSpPr>
          <p:cNvPr id="241695" name="Text Box 31"/>
          <p:cNvSpPr txBox="1">
            <a:spLocks noChangeArrowheads="1"/>
          </p:cNvSpPr>
          <p:nvPr/>
        </p:nvSpPr>
        <p:spPr bwMode="auto">
          <a:xfrm>
            <a:off x="2590801" y="23622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a:t>
            </a:r>
          </a:p>
        </p:txBody>
      </p:sp>
      <p:sp>
        <p:nvSpPr>
          <p:cNvPr id="241696" name="Text Box 32"/>
          <p:cNvSpPr txBox="1">
            <a:spLocks noChangeArrowheads="1"/>
          </p:cNvSpPr>
          <p:nvPr/>
        </p:nvSpPr>
        <p:spPr bwMode="auto">
          <a:xfrm>
            <a:off x="32004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241697" name="Text Box 33"/>
          <p:cNvSpPr txBox="1">
            <a:spLocks noChangeArrowheads="1"/>
          </p:cNvSpPr>
          <p:nvPr/>
        </p:nvSpPr>
        <p:spPr bwMode="auto">
          <a:xfrm>
            <a:off x="37338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a:t>
            </a:r>
          </a:p>
        </p:txBody>
      </p:sp>
      <p:sp>
        <p:nvSpPr>
          <p:cNvPr id="241698" name="Text Box 34"/>
          <p:cNvSpPr txBox="1">
            <a:spLocks noChangeArrowheads="1"/>
          </p:cNvSpPr>
          <p:nvPr/>
        </p:nvSpPr>
        <p:spPr bwMode="auto">
          <a:xfrm>
            <a:off x="4262438" y="23622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241699" name="Text Box 35"/>
          <p:cNvSpPr txBox="1">
            <a:spLocks noChangeArrowheads="1"/>
          </p:cNvSpPr>
          <p:nvPr/>
        </p:nvSpPr>
        <p:spPr bwMode="auto">
          <a:xfrm>
            <a:off x="48768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241700" name="Text Box 36"/>
          <p:cNvSpPr txBox="1">
            <a:spLocks noChangeArrowheads="1"/>
          </p:cNvSpPr>
          <p:nvPr/>
        </p:nvSpPr>
        <p:spPr bwMode="auto">
          <a:xfrm>
            <a:off x="54102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241701" name="Text Box 37"/>
          <p:cNvSpPr txBox="1">
            <a:spLocks noChangeArrowheads="1"/>
          </p:cNvSpPr>
          <p:nvPr/>
        </p:nvSpPr>
        <p:spPr bwMode="auto">
          <a:xfrm>
            <a:off x="59436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41702" name="Text Box 38"/>
          <p:cNvSpPr txBox="1">
            <a:spLocks noChangeArrowheads="1"/>
          </p:cNvSpPr>
          <p:nvPr/>
        </p:nvSpPr>
        <p:spPr bwMode="auto">
          <a:xfrm>
            <a:off x="64770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41703" name="Text Box 39"/>
          <p:cNvSpPr txBox="1">
            <a:spLocks noChangeArrowheads="1"/>
          </p:cNvSpPr>
          <p:nvPr/>
        </p:nvSpPr>
        <p:spPr bwMode="auto">
          <a:xfrm>
            <a:off x="70866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41704" name="Text Box 40"/>
          <p:cNvSpPr txBox="1">
            <a:spLocks noChangeArrowheads="1"/>
          </p:cNvSpPr>
          <p:nvPr/>
        </p:nvSpPr>
        <p:spPr bwMode="auto">
          <a:xfrm>
            <a:off x="7543801" y="23622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aphicFrame>
        <p:nvGraphicFramePr>
          <p:cNvPr id="241706" name="Group 42"/>
          <p:cNvGraphicFramePr>
            <a:graphicFrameLocks noGrp="1"/>
          </p:cNvGraphicFramePr>
          <p:nvPr/>
        </p:nvGraphicFramePr>
        <p:xfrm>
          <a:off x="1905000" y="228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732" name="Text Box 68"/>
          <p:cNvSpPr txBox="1">
            <a:spLocks noChangeArrowheads="1"/>
          </p:cNvSpPr>
          <p:nvPr/>
        </p:nvSpPr>
        <p:spPr bwMode="auto">
          <a:xfrm>
            <a:off x="1981201" y="7620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a:t>
            </a:r>
          </a:p>
        </p:txBody>
      </p:sp>
      <p:sp>
        <p:nvSpPr>
          <p:cNvPr id="241733" name="Text Box 69"/>
          <p:cNvSpPr txBox="1">
            <a:spLocks noChangeArrowheads="1"/>
          </p:cNvSpPr>
          <p:nvPr/>
        </p:nvSpPr>
        <p:spPr bwMode="auto">
          <a:xfrm>
            <a:off x="2514601" y="7620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a:t>
            </a:r>
          </a:p>
        </p:txBody>
      </p:sp>
      <p:sp>
        <p:nvSpPr>
          <p:cNvPr id="241734" name="Text Box 70"/>
          <p:cNvSpPr txBox="1">
            <a:spLocks noChangeArrowheads="1"/>
          </p:cNvSpPr>
          <p:nvPr/>
        </p:nvSpPr>
        <p:spPr bwMode="auto">
          <a:xfrm>
            <a:off x="31242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241735" name="Text Box 71"/>
          <p:cNvSpPr txBox="1">
            <a:spLocks noChangeArrowheads="1"/>
          </p:cNvSpPr>
          <p:nvPr/>
        </p:nvSpPr>
        <p:spPr bwMode="auto">
          <a:xfrm>
            <a:off x="36576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a:t>
            </a:r>
          </a:p>
        </p:txBody>
      </p:sp>
      <p:sp>
        <p:nvSpPr>
          <p:cNvPr id="241736" name="Text Box 72"/>
          <p:cNvSpPr txBox="1">
            <a:spLocks noChangeArrowheads="1"/>
          </p:cNvSpPr>
          <p:nvPr/>
        </p:nvSpPr>
        <p:spPr bwMode="auto">
          <a:xfrm>
            <a:off x="4186238" y="7620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241737" name="Text Box 73"/>
          <p:cNvSpPr txBox="1">
            <a:spLocks noChangeArrowheads="1"/>
          </p:cNvSpPr>
          <p:nvPr/>
        </p:nvSpPr>
        <p:spPr bwMode="auto">
          <a:xfrm>
            <a:off x="48006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241738" name="Text Box 74"/>
          <p:cNvSpPr txBox="1">
            <a:spLocks noChangeArrowheads="1"/>
          </p:cNvSpPr>
          <p:nvPr/>
        </p:nvSpPr>
        <p:spPr bwMode="auto">
          <a:xfrm>
            <a:off x="53340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241739" name="Text Box 75"/>
          <p:cNvSpPr txBox="1">
            <a:spLocks noChangeArrowheads="1"/>
          </p:cNvSpPr>
          <p:nvPr/>
        </p:nvSpPr>
        <p:spPr bwMode="auto">
          <a:xfrm>
            <a:off x="58674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41740" name="Text Box 76"/>
          <p:cNvSpPr txBox="1">
            <a:spLocks noChangeArrowheads="1"/>
          </p:cNvSpPr>
          <p:nvPr/>
        </p:nvSpPr>
        <p:spPr bwMode="auto">
          <a:xfrm>
            <a:off x="64008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41741" name="Text Box 77"/>
          <p:cNvSpPr txBox="1">
            <a:spLocks noChangeArrowheads="1"/>
          </p:cNvSpPr>
          <p:nvPr/>
        </p:nvSpPr>
        <p:spPr bwMode="auto">
          <a:xfrm>
            <a:off x="70104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41742" name="Text Box 78"/>
          <p:cNvSpPr txBox="1">
            <a:spLocks noChangeArrowheads="1"/>
          </p:cNvSpPr>
          <p:nvPr/>
        </p:nvSpPr>
        <p:spPr bwMode="auto">
          <a:xfrm>
            <a:off x="7467601" y="762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aphicFrame>
        <p:nvGraphicFramePr>
          <p:cNvPr id="241743" name="Group 79"/>
          <p:cNvGraphicFramePr>
            <a:graphicFrameLocks noGrp="1"/>
          </p:cNvGraphicFramePr>
          <p:nvPr/>
        </p:nvGraphicFramePr>
        <p:xfrm>
          <a:off x="1981200" y="3276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769" name="Text Box 105"/>
          <p:cNvSpPr txBox="1">
            <a:spLocks noChangeArrowheads="1"/>
          </p:cNvSpPr>
          <p:nvPr/>
        </p:nvSpPr>
        <p:spPr bwMode="auto">
          <a:xfrm>
            <a:off x="2057401" y="38100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a:t>
            </a:r>
          </a:p>
        </p:txBody>
      </p:sp>
      <p:sp>
        <p:nvSpPr>
          <p:cNvPr id="241770" name="Text Box 106"/>
          <p:cNvSpPr txBox="1">
            <a:spLocks noChangeArrowheads="1"/>
          </p:cNvSpPr>
          <p:nvPr/>
        </p:nvSpPr>
        <p:spPr bwMode="auto">
          <a:xfrm>
            <a:off x="2590801" y="38100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a:t>
            </a:r>
          </a:p>
        </p:txBody>
      </p:sp>
      <p:sp>
        <p:nvSpPr>
          <p:cNvPr id="241771" name="Text Box 107"/>
          <p:cNvSpPr txBox="1">
            <a:spLocks noChangeArrowheads="1"/>
          </p:cNvSpPr>
          <p:nvPr/>
        </p:nvSpPr>
        <p:spPr bwMode="auto">
          <a:xfrm>
            <a:off x="32004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241772" name="Text Box 108"/>
          <p:cNvSpPr txBox="1">
            <a:spLocks noChangeArrowheads="1"/>
          </p:cNvSpPr>
          <p:nvPr/>
        </p:nvSpPr>
        <p:spPr bwMode="auto">
          <a:xfrm>
            <a:off x="37338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a:t>
            </a:r>
          </a:p>
        </p:txBody>
      </p:sp>
      <p:sp>
        <p:nvSpPr>
          <p:cNvPr id="241773" name="Text Box 109"/>
          <p:cNvSpPr txBox="1">
            <a:spLocks noChangeArrowheads="1"/>
          </p:cNvSpPr>
          <p:nvPr/>
        </p:nvSpPr>
        <p:spPr bwMode="auto">
          <a:xfrm>
            <a:off x="4262438" y="38100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241774" name="Text Box 110"/>
          <p:cNvSpPr txBox="1">
            <a:spLocks noChangeArrowheads="1"/>
          </p:cNvSpPr>
          <p:nvPr/>
        </p:nvSpPr>
        <p:spPr bwMode="auto">
          <a:xfrm>
            <a:off x="48768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241775" name="Text Box 111"/>
          <p:cNvSpPr txBox="1">
            <a:spLocks noChangeArrowheads="1"/>
          </p:cNvSpPr>
          <p:nvPr/>
        </p:nvSpPr>
        <p:spPr bwMode="auto">
          <a:xfrm>
            <a:off x="54102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241776" name="Text Box 112"/>
          <p:cNvSpPr txBox="1">
            <a:spLocks noChangeArrowheads="1"/>
          </p:cNvSpPr>
          <p:nvPr/>
        </p:nvSpPr>
        <p:spPr bwMode="auto">
          <a:xfrm>
            <a:off x="59436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41777" name="Text Box 113"/>
          <p:cNvSpPr txBox="1">
            <a:spLocks noChangeArrowheads="1"/>
          </p:cNvSpPr>
          <p:nvPr/>
        </p:nvSpPr>
        <p:spPr bwMode="auto">
          <a:xfrm>
            <a:off x="64770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41778" name="Text Box 114"/>
          <p:cNvSpPr txBox="1">
            <a:spLocks noChangeArrowheads="1"/>
          </p:cNvSpPr>
          <p:nvPr/>
        </p:nvSpPr>
        <p:spPr bwMode="auto">
          <a:xfrm>
            <a:off x="70866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41779" name="Text Box 115"/>
          <p:cNvSpPr txBox="1">
            <a:spLocks noChangeArrowheads="1"/>
          </p:cNvSpPr>
          <p:nvPr/>
        </p:nvSpPr>
        <p:spPr bwMode="auto">
          <a:xfrm>
            <a:off x="7543801" y="38100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aphicFrame>
        <p:nvGraphicFramePr>
          <p:cNvPr id="241780" name="Group 116"/>
          <p:cNvGraphicFramePr>
            <a:graphicFrameLocks noGrp="1"/>
          </p:cNvGraphicFramePr>
          <p:nvPr/>
        </p:nvGraphicFramePr>
        <p:xfrm>
          <a:off x="1981200" y="47244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anose="020B0604030504040204"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folHlink"/>
                        </a:buClr>
                        <a:buSzPct val="65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65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fo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65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806" name="Text Box 142"/>
          <p:cNvSpPr txBox="1">
            <a:spLocks noChangeArrowheads="1"/>
          </p:cNvSpPr>
          <p:nvPr/>
        </p:nvSpPr>
        <p:spPr bwMode="auto">
          <a:xfrm>
            <a:off x="2057401" y="52578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a:t>
            </a:r>
          </a:p>
        </p:txBody>
      </p:sp>
      <p:sp>
        <p:nvSpPr>
          <p:cNvPr id="241807" name="Text Box 143"/>
          <p:cNvSpPr txBox="1">
            <a:spLocks noChangeArrowheads="1"/>
          </p:cNvSpPr>
          <p:nvPr/>
        </p:nvSpPr>
        <p:spPr bwMode="auto">
          <a:xfrm>
            <a:off x="2590801" y="5257801"/>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a:t>
            </a:r>
          </a:p>
        </p:txBody>
      </p:sp>
      <p:sp>
        <p:nvSpPr>
          <p:cNvPr id="241808" name="Text Box 144"/>
          <p:cNvSpPr txBox="1">
            <a:spLocks noChangeArrowheads="1"/>
          </p:cNvSpPr>
          <p:nvPr/>
        </p:nvSpPr>
        <p:spPr bwMode="auto">
          <a:xfrm>
            <a:off x="32004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241809" name="Text Box 145"/>
          <p:cNvSpPr txBox="1">
            <a:spLocks noChangeArrowheads="1"/>
          </p:cNvSpPr>
          <p:nvPr/>
        </p:nvSpPr>
        <p:spPr bwMode="auto">
          <a:xfrm>
            <a:off x="37338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a:t>
            </a:r>
          </a:p>
        </p:txBody>
      </p:sp>
      <p:sp>
        <p:nvSpPr>
          <p:cNvPr id="241810" name="Text Box 146"/>
          <p:cNvSpPr txBox="1">
            <a:spLocks noChangeArrowheads="1"/>
          </p:cNvSpPr>
          <p:nvPr/>
        </p:nvSpPr>
        <p:spPr bwMode="auto">
          <a:xfrm>
            <a:off x="4262438" y="52578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241811" name="Text Box 147"/>
          <p:cNvSpPr txBox="1">
            <a:spLocks noChangeArrowheads="1"/>
          </p:cNvSpPr>
          <p:nvPr/>
        </p:nvSpPr>
        <p:spPr bwMode="auto">
          <a:xfrm>
            <a:off x="48768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241812" name="Text Box 148"/>
          <p:cNvSpPr txBox="1">
            <a:spLocks noChangeArrowheads="1"/>
          </p:cNvSpPr>
          <p:nvPr/>
        </p:nvSpPr>
        <p:spPr bwMode="auto">
          <a:xfrm>
            <a:off x="54102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241813" name="Text Box 149"/>
          <p:cNvSpPr txBox="1">
            <a:spLocks noChangeArrowheads="1"/>
          </p:cNvSpPr>
          <p:nvPr/>
        </p:nvSpPr>
        <p:spPr bwMode="auto">
          <a:xfrm>
            <a:off x="59436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41814" name="Text Box 150"/>
          <p:cNvSpPr txBox="1">
            <a:spLocks noChangeArrowheads="1"/>
          </p:cNvSpPr>
          <p:nvPr/>
        </p:nvSpPr>
        <p:spPr bwMode="auto">
          <a:xfrm>
            <a:off x="64770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41815" name="Text Box 151"/>
          <p:cNvSpPr txBox="1">
            <a:spLocks noChangeArrowheads="1"/>
          </p:cNvSpPr>
          <p:nvPr/>
        </p:nvSpPr>
        <p:spPr bwMode="auto">
          <a:xfrm>
            <a:off x="70866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41816" name="Text Box 152"/>
          <p:cNvSpPr txBox="1">
            <a:spLocks noChangeArrowheads="1"/>
          </p:cNvSpPr>
          <p:nvPr/>
        </p:nvSpPr>
        <p:spPr bwMode="auto">
          <a:xfrm>
            <a:off x="7543801" y="5257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41817" name="Line 153"/>
          <p:cNvSpPr>
            <a:spLocks noChangeShapeType="1"/>
          </p:cNvSpPr>
          <p:nvPr/>
        </p:nvSpPr>
        <p:spPr bwMode="auto">
          <a:xfrm>
            <a:off x="2209800" y="13716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18" name="Line 154"/>
          <p:cNvSpPr>
            <a:spLocks noChangeShapeType="1"/>
          </p:cNvSpPr>
          <p:nvPr/>
        </p:nvSpPr>
        <p:spPr bwMode="auto">
          <a:xfrm flipV="1">
            <a:off x="22098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19" name="Line 155"/>
          <p:cNvSpPr>
            <a:spLocks noChangeShapeType="1"/>
          </p:cNvSpPr>
          <p:nvPr/>
        </p:nvSpPr>
        <p:spPr bwMode="auto">
          <a:xfrm flipV="1">
            <a:off x="32766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0" name="Line 156"/>
          <p:cNvSpPr>
            <a:spLocks noChangeShapeType="1"/>
          </p:cNvSpPr>
          <p:nvPr/>
        </p:nvSpPr>
        <p:spPr bwMode="auto">
          <a:xfrm flipV="1">
            <a:off x="44196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1" name="Line 157"/>
          <p:cNvSpPr>
            <a:spLocks noChangeShapeType="1"/>
          </p:cNvSpPr>
          <p:nvPr/>
        </p:nvSpPr>
        <p:spPr bwMode="auto">
          <a:xfrm flipV="1">
            <a:off x="54864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2" name="Line 158"/>
          <p:cNvSpPr>
            <a:spLocks noChangeShapeType="1"/>
          </p:cNvSpPr>
          <p:nvPr/>
        </p:nvSpPr>
        <p:spPr bwMode="auto">
          <a:xfrm flipV="1">
            <a:off x="65532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3" name="Line 159"/>
          <p:cNvSpPr>
            <a:spLocks noChangeShapeType="1"/>
          </p:cNvSpPr>
          <p:nvPr/>
        </p:nvSpPr>
        <p:spPr bwMode="auto">
          <a:xfrm flipV="1">
            <a:off x="7620000" y="114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4" name="Line 160"/>
          <p:cNvSpPr>
            <a:spLocks noChangeShapeType="1"/>
          </p:cNvSpPr>
          <p:nvPr/>
        </p:nvSpPr>
        <p:spPr bwMode="auto">
          <a:xfrm>
            <a:off x="10210800" y="1371600"/>
            <a:ext cx="0" cy="480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5" name="Line 161"/>
          <p:cNvSpPr>
            <a:spLocks noChangeShapeType="1"/>
          </p:cNvSpPr>
          <p:nvPr/>
        </p:nvSpPr>
        <p:spPr bwMode="auto">
          <a:xfrm>
            <a:off x="2286000" y="2895600"/>
            <a:ext cx="746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6" name="Line 162"/>
          <p:cNvSpPr>
            <a:spLocks noChangeShapeType="1"/>
          </p:cNvSpPr>
          <p:nvPr/>
        </p:nvSpPr>
        <p:spPr bwMode="auto">
          <a:xfrm>
            <a:off x="9753600" y="28956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7" name="Line 163"/>
          <p:cNvSpPr>
            <a:spLocks noChangeShapeType="1"/>
          </p:cNvSpPr>
          <p:nvPr/>
        </p:nvSpPr>
        <p:spPr bwMode="auto">
          <a:xfrm flipV="1">
            <a:off x="22860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8" name="Line 164"/>
          <p:cNvSpPr>
            <a:spLocks noChangeShapeType="1"/>
          </p:cNvSpPr>
          <p:nvPr/>
        </p:nvSpPr>
        <p:spPr bwMode="auto">
          <a:xfrm flipV="1">
            <a:off x="28194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29" name="Line 165"/>
          <p:cNvSpPr>
            <a:spLocks noChangeShapeType="1"/>
          </p:cNvSpPr>
          <p:nvPr/>
        </p:nvSpPr>
        <p:spPr bwMode="auto">
          <a:xfrm flipV="1">
            <a:off x="44196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0" name="Line 166"/>
          <p:cNvSpPr>
            <a:spLocks noChangeShapeType="1"/>
          </p:cNvSpPr>
          <p:nvPr/>
        </p:nvSpPr>
        <p:spPr bwMode="auto">
          <a:xfrm flipV="1">
            <a:off x="50292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1" name="Line 167"/>
          <p:cNvSpPr>
            <a:spLocks noChangeShapeType="1"/>
          </p:cNvSpPr>
          <p:nvPr/>
        </p:nvSpPr>
        <p:spPr bwMode="auto">
          <a:xfrm flipV="1">
            <a:off x="66294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2" name="Line 168"/>
          <p:cNvSpPr>
            <a:spLocks noChangeShapeType="1"/>
          </p:cNvSpPr>
          <p:nvPr/>
        </p:nvSpPr>
        <p:spPr bwMode="auto">
          <a:xfrm flipV="1">
            <a:off x="72390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4" name="Line 170"/>
          <p:cNvSpPr>
            <a:spLocks noChangeShapeType="1"/>
          </p:cNvSpPr>
          <p:nvPr/>
        </p:nvSpPr>
        <p:spPr bwMode="auto">
          <a:xfrm>
            <a:off x="4419600" y="4343400"/>
            <a:ext cx="487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5" name="Line 171"/>
          <p:cNvSpPr>
            <a:spLocks noChangeShapeType="1"/>
          </p:cNvSpPr>
          <p:nvPr/>
        </p:nvSpPr>
        <p:spPr bwMode="auto">
          <a:xfrm>
            <a:off x="9296400" y="43434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6" name="Line 172"/>
          <p:cNvSpPr>
            <a:spLocks noChangeShapeType="1"/>
          </p:cNvSpPr>
          <p:nvPr/>
        </p:nvSpPr>
        <p:spPr bwMode="auto">
          <a:xfrm flipV="1">
            <a:off x="441960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7" name="Line 173"/>
          <p:cNvSpPr>
            <a:spLocks noChangeShapeType="1"/>
          </p:cNvSpPr>
          <p:nvPr/>
        </p:nvSpPr>
        <p:spPr bwMode="auto">
          <a:xfrm flipV="1">
            <a:off x="502920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8" name="Line 174"/>
          <p:cNvSpPr>
            <a:spLocks noChangeShapeType="1"/>
          </p:cNvSpPr>
          <p:nvPr/>
        </p:nvSpPr>
        <p:spPr bwMode="auto">
          <a:xfrm flipV="1">
            <a:off x="6099175"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39" name="Line 175"/>
          <p:cNvSpPr>
            <a:spLocks noChangeShapeType="1"/>
          </p:cNvSpPr>
          <p:nvPr/>
        </p:nvSpPr>
        <p:spPr bwMode="auto">
          <a:xfrm flipV="1">
            <a:off x="556260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0" name="Line 176"/>
          <p:cNvSpPr>
            <a:spLocks noChangeShapeType="1"/>
          </p:cNvSpPr>
          <p:nvPr/>
        </p:nvSpPr>
        <p:spPr bwMode="auto">
          <a:xfrm>
            <a:off x="2209800" y="5943600"/>
            <a:ext cx="670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1" name="Line 177"/>
          <p:cNvSpPr>
            <a:spLocks noChangeShapeType="1"/>
          </p:cNvSpPr>
          <p:nvPr/>
        </p:nvSpPr>
        <p:spPr bwMode="auto">
          <a:xfrm flipV="1">
            <a:off x="2209800" y="5715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2" name="Line 178"/>
          <p:cNvSpPr>
            <a:spLocks noChangeShapeType="1"/>
          </p:cNvSpPr>
          <p:nvPr/>
        </p:nvSpPr>
        <p:spPr bwMode="auto">
          <a:xfrm flipV="1">
            <a:off x="2819400" y="5715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3" name="Line 179"/>
          <p:cNvSpPr>
            <a:spLocks noChangeShapeType="1"/>
          </p:cNvSpPr>
          <p:nvPr/>
        </p:nvSpPr>
        <p:spPr bwMode="auto">
          <a:xfrm flipV="1">
            <a:off x="3889375" y="5715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4" name="Line 180"/>
          <p:cNvSpPr>
            <a:spLocks noChangeShapeType="1"/>
          </p:cNvSpPr>
          <p:nvPr/>
        </p:nvSpPr>
        <p:spPr bwMode="auto">
          <a:xfrm flipV="1">
            <a:off x="3352800" y="5715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5" name="Line 181"/>
          <p:cNvSpPr>
            <a:spLocks noChangeShapeType="1"/>
          </p:cNvSpPr>
          <p:nvPr/>
        </p:nvSpPr>
        <p:spPr bwMode="auto">
          <a:xfrm>
            <a:off x="8915400" y="5943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46" name="Text Box 182"/>
          <p:cNvSpPr txBox="1">
            <a:spLocks noChangeArrowheads="1"/>
          </p:cNvSpPr>
          <p:nvPr/>
        </p:nvSpPr>
        <p:spPr bwMode="auto">
          <a:xfrm>
            <a:off x="8686800" y="609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0</a:t>
            </a:r>
          </a:p>
        </p:txBody>
      </p:sp>
      <p:sp>
        <p:nvSpPr>
          <p:cNvPr id="241847" name="Text Box 183"/>
          <p:cNvSpPr txBox="1">
            <a:spLocks noChangeArrowheads="1"/>
          </p:cNvSpPr>
          <p:nvPr/>
        </p:nvSpPr>
        <p:spPr bwMode="auto">
          <a:xfrm>
            <a:off x="9067800" y="609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1</a:t>
            </a:r>
          </a:p>
        </p:txBody>
      </p:sp>
      <p:sp>
        <p:nvSpPr>
          <p:cNvPr id="241848" name="Text Box 184"/>
          <p:cNvSpPr txBox="1">
            <a:spLocks noChangeArrowheads="1"/>
          </p:cNvSpPr>
          <p:nvPr/>
        </p:nvSpPr>
        <p:spPr bwMode="auto">
          <a:xfrm>
            <a:off x="9525000" y="609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1</a:t>
            </a:r>
          </a:p>
        </p:txBody>
      </p:sp>
      <p:sp>
        <p:nvSpPr>
          <p:cNvPr id="241849" name="Text Box 185"/>
          <p:cNvSpPr txBox="1">
            <a:spLocks noChangeArrowheads="1"/>
          </p:cNvSpPr>
          <p:nvPr/>
        </p:nvSpPr>
        <p:spPr bwMode="auto">
          <a:xfrm>
            <a:off x="9982200" y="609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1</a:t>
            </a:r>
          </a:p>
        </p:txBody>
      </p:sp>
      <p:sp>
        <p:nvSpPr>
          <p:cNvPr id="241850" name="Line 186"/>
          <p:cNvSpPr>
            <a:spLocks noChangeShapeType="1"/>
          </p:cNvSpPr>
          <p:nvPr/>
        </p:nvSpPr>
        <p:spPr bwMode="auto">
          <a:xfrm>
            <a:off x="8839200" y="6477000"/>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852" name="Text Box 188"/>
          <p:cNvSpPr txBox="1">
            <a:spLocks noChangeArrowheads="1"/>
          </p:cNvSpPr>
          <p:nvPr/>
        </p:nvSpPr>
        <p:spPr bwMode="auto">
          <a:xfrm>
            <a:off x="4495800" y="60960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bit in position </a:t>
            </a:r>
            <a:r>
              <a:rPr lang="en-US">
                <a:solidFill>
                  <a:srgbClr val="660033"/>
                </a:solidFill>
              </a:rPr>
              <a:t>7</a:t>
            </a:r>
            <a:r>
              <a:rPr lang="en-US"/>
              <a:t> is in error</a:t>
            </a:r>
          </a:p>
        </p:txBody>
      </p:sp>
    </p:spTree>
    <p:extLst>
      <p:ext uri="{BB962C8B-B14F-4D97-AF65-F5344CB8AC3E}">
        <p14:creationId xmlns:p14="http://schemas.microsoft.com/office/powerpoint/2010/main" val="79502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86" y="994804"/>
            <a:ext cx="6350000" cy="4559300"/>
          </a:xfrm>
          <a:prstGeom prst="rect">
            <a:avLst/>
          </a:prstGeom>
        </p:spPr>
      </p:pic>
      <p:sp>
        <p:nvSpPr>
          <p:cNvPr id="5" name="TextBox 4"/>
          <p:cNvSpPr txBox="1"/>
          <p:nvPr/>
        </p:nvSpPr>
        <p:spPr>
          <a:xfrm>
            <a:off x="7145986" y="1622738"/>
            <a:ext cx="4445000" cy="55379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7366715" y="2395470"/>
            <a:ext cx="4713668" cy="369332"/>
          </a:xfrm>
          <a:prstGeom prst="rect">
            <a:avLst/>
          </a:prstGeom>
          <a:noFill/>
        </p:spPr>
        <p:txBody>
          <a:bodyPr wrap="square" rtlCol="0">
            <a:spAutoFit/>
          </a:bodyPr>
          <a:lstStyle/>
          <a:p>
            <a:r>
              <a:rPr lang="en-US" dirty="0" smtClean="0"/>
              <a:t>Lunch: A light meal usually eaten around midday</a:t>
            </a:r>
            <a:endParaRPr lang="en-US" dirty="0"/>
          </a:p>
        </p:txBody>
      </p:sp>
      <p:sp>
        <p:nvSpPr>
          <p:cNvPr id="7" name="TextBox 6"/>
          <p:cNvSpPr txBox="1"/>
          <p:nvPr/>
        </p:nvSpPr>
        <p:spPr>
          <a:xfrm>
            <a:off x="7405351" y="3438659"/>
            <a:ext cx="4675032" cy="369332"/>
          </a:xfrm>
          <a:prstGeom prst="rect">
            <a:avLst/>
          </a:prstGeom>
          <a:noFill/>
        </p:spPr>
        <p:txBody>
          <a:bodyPr wrap="square" rtlCol="0">
            <a:spAutoFit/>
          </a:bodyPr>
          <a:lstStyle/>
          <a:p>
            <a:r>
              <a:rPr lang="en-US" dirty="0" smtClean="0"/>
              <a:t>Launch: To Send or Propel into Space / Water</a:t>
            </a:r>
            <a:endParaRPr lang="en-US" dirty="0"/>
          </a:p>
        </p:txBody>
      </p:sp>
      <p:sp>
        <p:nvSpPr>
          <p:cNvPr id="8" name="TextBox 7"/>
          <p:cNvSpPr txBox="1"/>
          <p:nvPr/>
        </p:nvSpPr>
        <p:spPr>
          <a:xfrm>
            <a:off x="1455312" y="206062"/>
            <a:ext cx="7495505" cy="461665"/>
          </a:xfrm>
          <a:prstGeom prst="rect">
            <a:avLst/>
          </a:prstGeom>
          <a:noFill/>
        </p:spPr>
        <p:txBody>
          <a:bodyPr wrap="square" rtlCol="0">
            <a:spAutoFit/>
          </a:bodyPr>
          <a:lstStyle/>
          <a:p>
            <a:pPr algn="ctr"/>
            <a:r>
              <a:rPr lang="en-US" sz="2400" dirty="0" smtClean="0"/>
              <a:t>Human Errors </a:t>
            </a:r>
            <a:r>
              <a:rPr lang="en-US" sz="2400" dirty="0"/>
              <a:t>And Their Consequences</a:t>
            </a:r>
          </a:p>
        </p:txBody>
      </p:sp>
    </p:spTree>
    <p:extLst>
      <p:ext uri="{BB962C8B-B14F-4D97-AF65-F5344CB8AC3E}">
        <p14:creationId xmlns:p14="http://schemas.microsoft.com/office/powerpoint/2010/main" val="2827732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Data Detection and Correction Techniques play a major role in helping us receive correct data: As sent by the sender. </a:t>
            </a:r>
          </a:p>
          <a:p>
            <a:r>
              <a:rPr lang="en-US" dirty="0" smtClean="0"/>
              <a:t>Error Correction Helps us in integrity of data transmitted over the network.</a:t>
            </a:r>
            <a:endParaRPr lang="en-US" dirty="0"/>
          </a:p>
        </p:txBody>
      </p:sp>
    </p:spTree>
    <p:extLst>
      <p:ext uri="{BB962C8B-B14F-4D97-AF65-F5344CB8AC3E}">
        <p14:creationId xmlns:p14="http://schemas.microsoft.com/office/powerpoint/2010/main" val="2098132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346575" cy="1450757"/>
          </a:xfrm>
        </p:spPr>
        <p:txBody>
          <a:bodyPr/>
          <a:lstStyle/>
          <a:p>
            <a:r>
              <a:rPr lang="en-US" b="1" dirty="0" smtClean="0"/>
              <a:t>YOU HAVE BEEN A WONDERFUL AUDIENCE</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321" y="2298572"/>
            <a:ext cx="4773678" cy="3303738"/>
          </a:xfrm>
        </p:spPr>
      </p:pic>
    </p:spTree>
    <p:extLst>
      <p:ext uri="{BB962C8B-B14F-4D97-AF65-F5344CB8AC3E}">
        <p14:creationId xmlns:p14="http://schemas.microsoft.com/office/powerpoint/2010/main" val="1321889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34851" y="1845734"/>
            <a:ext cx="11719774" cy="4490672"/>
          </a:xfrm>
        </p:spPr>
        <p:txBody>
          <a:bodyPr numCol="2">
            <a:normAutofit fontScale="85000" lnSpcReduction="10000"/>
          </a:bodyPr>
          <a:lstStyle/>
          <a:p>
            <a:r>
              <a:rPr lang="en-US" dirty="0" smtClean="0"/>
              <a:t>1. </a:t>
            </a:r>
            <a:r>
              <a:rPr lang="en-US" dirty="0" smtClean="0">
                <a:hlinkClick r:id="rId2"/>
              </a:rPr>
              <a:t>https</a:t>
            </a:r>
            <a:r>
              <a:rPr lang="en-US" dirty="0">
                <a:hlinkClick r:id="rId2"/>
              </a:rPr>
              <a:t>://</a:t>
            </a:r>
            <a:r>
              <a:rPr lang="en-US" dirty="0" smtClean="0">
                <a:hlinkClick r:id="rId2"/>
              </a:rPr>
              <a:t>www.techopedia.com/definition/821/error-correction</a:t>
            </a:r>
            <a:endParaRPr lang="en-US" dirty="0" smtClean="0"/>
          </a:p>
          <a:p>
            <a:r>
              <a:rPr lang="en-US" dirty="0" smtClean="0"/>
              <a:t>2. </a:t>
            </a:r>
            <a:r>
              <a:rPr lang="en-US" dirty="0" smtClean="0">
                <a:hlinkClick r:id="rId3"/>
              </a:rPr>
              <a:t>http</a:t>
            </a:r>
            <a:r>
              <a:rPr lang="en-US" dirty="0">
                <a:hlinkClick r:id="rId3"/>
              </a:rPr>
              <a:t>://</a:t>
            </a:r>
            <a:r>
              <a:rPr lang="en-US" dirty="0" smtClean="0">
                <a:hlinkClick r:id="rId3"/>
              </a:rPr>
              <a:t>csunplugged.org/error-detection/</a:t>
            </a:r>
            <a:endParaRPr lang="en-US" dirty="0" smtClean="0"/>
          </a:p>
          <a:p>
            <a:r>
              <a:rPr lang="en-US" dirty="0" smtClean="0"/>
              <a:t>3. </a:t>
            </a:r>
            <a:r>
              <a:rPr lang="en-US" dirty="0" smtClean="0">
                <a:hlinkClick r:id="rId4"/>
              </a:rPr>
              <a:t>http</a:t>
            </a:r>
            <a:r>
              <a:rPr lang="en-US" dirty="0">
                <a:hlinkClick r:id="rId4"/>
              </a:rPr>
              <a:t>://</a:t>
            </a:r>
            <a:r>
              <a:rPr lang="en-US" dirty="0" smtClean="0">
                <a:hlinkClick r:id="rId4"/>
              </a:rPr>
              <a:t>www.csunplugged.org/wp-content/uploads/2014/12/unplugged-04-error_detection.pdf</a:t>
            </a:r>
            <a:endParaRPr lang="en-US" dirty="0" smtClean="0"/>
          </a:p>
          <a:p>
            <a:r>
              <a:rPr lang="en-US" dirty="0" smtClean="0"/>
              <a:t>4. </a:t>
            </a:r>
            <a:r>
              <a:rPr lang="en-US" dirty="0" smtClean="0">
                <a:hlinkClick r:id="rId5"/>
              </a:rPr>
              <a:t>https</a:t>
            </a:r>
            <a:r>
              <a:rPr lang="en-US" dirty="0">
                <a:hlinkClick r:id="rId5"/>
              </a:rPr>
              <a:t>://</a:t>
            </a:r>
            <a:r>
              <a:rPr lang="en-US" dirty="0" smtClean="0">
                <a:hlinkClick r:id="rId5"/>
              </a:rPr>
              <a:t>learningnetwork.cisco.com/thread/4894</a:t>
            </a:r>
            <a:endParaRPr lang="en-US" dirty="0" smtClean="0"/>
          </a:p>
          <a:p>
            <a:r>
              <a:rPr lang="en-US" dirty="0" smtClean="0"/>
              <a:t>5. </a:t>
            </a:r>
            <a:r>
              <a:rPr lang="en-US" dirty="0" smtClean="0">
                <a:hlinkClick r:id="rId6"/>
              </a:rPr>
              <a:t>https</a:t>
            </a:r>
            <a:r>
              <a:rPr lang="en-US" dirty="0">
                <a:hlinkClick r:id="rId6"/>
              </a:rPr>
              <a:t>://</a:t>
            </a:r>
            <a:r>
              <a:rPr lang="en-US" dirty="0" smtClean="0">
                <a:hlinkClick r:id="rId6"/>
              </a:rPr>
              <a:t>ariewibisono.wordpress.com/2014/04/14/data-link-layer-error-detection-and-correction/</a:t>
            </a:r>
            <a:endParaRPr lang="en-US" dirty="0" smtClean="0"/>
          </a:p>
          <a:p>
            <a:r>
              <a:rPr lang="en-US" dirty="0" smtClean="0"/>
              <a:t>6. </a:t>
            </a:r>
            <a:r>
              <a:rPr lang="en-US" dirty="0" smtClean="0">
                <a:hlinkClick r:id="rId7"/>
              </a:rPr>
              <a:t>http</a:t>
            </a:r>
            <a:r>
              <a:rPr lang="en-US" dirty="0">
                <a:hlinkClick r:id="rId7"/>
              </a:rPr>
              <a:t>://</a:t>
            </a:r>
            <a:r>
              <a:rPr lang="en-US" dirty="0" smtClean="0">
                <a:hlinkClick r:id="rId7"/>
              </a:rPr>
              <a:t>ecomputernotes.com/computernetworkingnotes/communication-networks/what-is-error-correction-and-detection</a:t>
            </a:r>
            <a:endParaRPr lang="en-US" dirty="0" smtClean="0"/>
          </a:p>
          <a:p>
            <a:r>
              <a:rPr lang="en-US" dirty="0" smtClean="0"/>
              <a:t>7. </a:t>
            </a:r>
            <a:r>
              <a:rPr lang="en-US" dirty="0" smtClean="0">
                <a:hlinkClick r:id="rId8"/>
              </a:rPr>
              <a:t>http</a:t>
            </a:r>
            <a:r>
              <a:rPr lang="en-US" dirty="0">
                <a:hlinkClick r:id="rId8"/>
              </a:rPr>
              <a:t>://www.networkinginfoblog.com/post/149/error-detection-and--</a:t>
            </a:r>
            <a:r>
              <a:rPr lang="en-US" dirty="0" smtClean="0">
                <a:hlinkClick r:id="rId8"/>
              </a:rPr>
              <a:t>correction-techniques/</a:t>
            </a:r>
            <a:endParaRPr lang="en-US" dirty="0" smtClean="0"/>
          </a:p>
          <a:p>
            <a:r>
              <a:rPr lang="en-US" dirty="0" smtClean="0"/>
              <a:t>8. </a:t>
            </a:r>
            <a:r>
              <a:rPr lang="en-US" dirty="0" smtClean="0">
                <a:hlinkClick r:id="rId9"/>
              </a:rPr>
              <a:t>http</a:t>
            </a:r>
            <a:r>
              <a:rPr lang="en-US" dirty="0">
                <a:hlinkClick r:id="rId9"/>
              </a:rPr>
              <a:t>://</a:t>
            </a:r>
            <a:r>
              <a:rPr lang="en-US" dirty="0" smtClean="0">
                <a:hlinkClick r:id="rId9"/>
              </a:rPr>
              <a:t>nptel.ac.in/courses/106105080/pdf/M3L2.pdf</a:t>
            </a:r>
            <a:endParaRPr lang="en-US" dirty="0" smtClean="0"/>
          </a:p>
          <a:p>
            <a:r>
              <a:rPr lang="en-US" dirty="0" smtClean="0"/>
              <a:t>9. </a:t>
            </a:r>
            <a:r>
              <a:rPr lang="en-US" dirty="0" smtClean="0">
                <a:hlinkClick r:id="rId10"/>
              </a:rPr>
              <a:t>http</a:t>
            </a:r>
            <a:r>
              <a:rPr lang="en-US" dirty="0">
                <a:hlinkClick r:id="rId10"/>
              </a:rPr>
              <a:t>://www.science.smith.edu/~</a:t>
            </a:r>
            <a:r>
              <a:rPr lang="en-US" dirty="0" smtClean="0">
                <a:hlinkClick r:id="rId10"/>
              </a:rPr>
              <a:t>jcardell/Courses/EGR328/Readings/KRch5Link.pdf</a:t>
            </a:r>
            <a:endParaRPr lang="en-US" dirty="0"/>
          </a:p>
          <a:p>
            <a:r>
              <a:rPr lang="en-US" dirty="0" smtClean="0"/>
              <a:t>10. </a:t>
            </a:r>
            <a:r>
              <a:rPr lang="en-US" dirty="0" smtClean="0">
                <a:hlinkClick r:id="rId11"/>
              </a:rPr>
              <a:t>http</a:t>
            </a:r>
            <a:r>
              <a:rPr lang="en-US" dirty="0">
                <a:hlinkClick r:id="rId11"/>
              </a:rPr>
              <a:t>://</a:t>
            </a:r>
            <a:r>
              <a:rPr lang="en-US" dirty="0" smtClean="0">
                <a:hlinkClick r:id="rId11"/>
              </a:rPr>
              <a:t>www.computerworld.com/article/2568133/business-intelligence/error-checking-and-correction.html</a:t>
            </a:r>
            <a:endParaRPr lang="en-US" dirty="0" smtClean="0"/>
          </a:p>
          <a:p>
            <a:r>
              <a:rPr lang="en-US" dirty="0" smtClean="0"/>
              <a:t>11. </a:t>
            </a:r>
            <a:r>
              <a:rPr lang="en-US" dirty="0" smtClean="0">
                <a:hlinkClick r:id="rId12"/>
              </a:rPr>
              <a:t>https</a:t>
            </a:r>
            <a:r>
              <a:rPr lang="en-US" dirty="0">
                <a:hlinkClick r:id="rId12"/>
              </a:rPr>
              <a:t>://</a:t>
            </a:r>
            <a:r>
              <a:rPr lang="en-US" dirty="0" smtClean="0">
                <a:hlinkClick r:id="rId12"/>
              </a:rPr>
              <a:t>www.techopedia.com/definition/1796/error-detection</a:t>
            </a:r>
            <a:endParaRPr lang="en-US" dirty="0"/>
          </a:p>
          <a:p>
            <a:r>
              <a:rPr lang="en-US" dirty="0" smtClean="0"/>
              <a:t>12. </a:t>
            </a:r>
            <a:r>
              <a:rPr lang="en-US" dirty="0" smtClean="0">
                <a:hlinkClick r:id="rId13"/>
              </a:rPr>
              <a:t>http</a:t>
            </a:r>
            <a:r>
              <a:rPr lang="en-US" dirty="0">
                <a:hlinkClick r:id="rId13"/>
              </a:rPr>
              <a:t>://</a:t>
            </a:r>
            <a:r>
              <a:rPr lang="en-US" dirty="0" smtClean="0">
                <a:hlinkClick r:id="rId13"/>
              </a:rPr>
              <a:t>www.slideshare.net/kewalramani_renu/error-detection-and-correction-12980998?from_action=save</a:t>
            </a:r>
            <a:endParaRPr lang="en-US" dirty="0" smtClean="0"/>
          </a:p>
          <a:p>
            <a:r>
              <a:rPr lang="en-US" dirty="0" smtClean="0"/>
              <a:t>13. </a:t>
            </a:r>
            <a:r>
              <a:rPr lang="en-US" dirty="0" smtClean="0">
                <a:hlinkClick r:id="rId14"/>
              </a:rPr>
              <a:t>http</a:t>
            </a:r>
            <a:r>
              <a:rPr lang="en-US" dirty="0">
                <a:hlinkClick r:id="rId14"/>
              </a:rPr>
              <a:t>://</a:t>
            </a:r>
            <a:r>
              <a:rPr lang="en-US" dirty="0" smtClean="0">
                <a:hlinkClick r:id="rId14"/>
              </a:rPr>
              <a:t>www.slideshare.net/saikrishnatanguturu/computer-networks-34379994?from_action=save</a:t>
            </a:r>
            <a:endParaRPr lang="en-US" dirty="0"/>
          </a:p>
          <a:p>
            <a:r>
              <a:rPr lang="en-US" dirty="0" smtClean="0"/>
              <a:t>14. </a:t>
            </a:r>
            <a:r>
              <a:rPr lang="en-US" dirty="0" smtClean="0">
                <a:hlinkClick r:id="rId15"/>
              </a:rPr>
              <a:t>http</a:t>
            </a:r>
            <a:r>
              <a:rPr lang="en-US" dirty="0">
                <a:hlinkClick r:id="rId15"/>
              </a:rPr>
              <a:t>://www.cs.hunter.cuny.edu/~</a:t>
            </a:r>
            <a:r>
              <a:rPr lang="en-US" dirty="0" smtClean="0">
                <a:hlinkClick r:id="rId15"/>
              </a:rPr>
              <a:t>saad/courses/networks/notes/note4.pdf</a:t>
            </a:r>
            <a:endParaRPr lang="en-US" dirty="0" smtClean="0"/>
          </a:p>
          <a:p>
            <a:r>
              <a:rPr lang="en-US" dirty="0" smtClean="0"/>
              <a:t>Computer Networking A Top-Down Approach </a:t>
            </a:r>
            <a:r>
              <a:rPr lang="en-US" smtClean="0"/>
              <a:t>by Kurose | Ross</a:t>
            </a:r>
            <a:endParaRPr lang="en-US" dirty="0"/>
          </a:p>
        </p:txBody>
      </p:sp>
    </p:spTree>
    <p:extLst>
      <p:ext uri="{BB962C8B-B14F-4D97-AF65-F5344CB8AC3E}">
        <p14:creationId xmlns:p14="http://schemas.microsoft.com/office/powerpoint/2010/main" val="300801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Data-Link Layer</a:t>
            </a:r>
            <a:endParaRPr lang="en-US" dirty="0"/>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1134" y="1846263"/>
            <a:ext cx="8330057"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7237926" y="3992451"/>
            <a:ext cx="1738648" cy="642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8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ERROR.</a:t>
            </a:r>
            <a:endParaRPr lang="en-US" dirty="0"/>
          </a:p>
        </p:txBody>
      </p:sp>
      <p:sp>
        <p:nvSpPr>
          <p:cNvPr id="3" name="Content Placeholder 2"/>
          <p:cNvSpPr>
            <a:spLocks noGrp="1"/>
          </p:cNvSpPr>
          <p:nvPr>
            <p:ph idx="1"/>
          </p:nvPr>
        </p:nvSpPr>
        <p:spPr/>
        <p:txBody>
          <a:bodyPr/>
          <a:lstStyle/>
          <a:p>
            <a:endParaRPr lang="en-US" dirty="0" smtClean="0"/>
          </a:p>
          <a:p>
            <a:r>
              <a:rPr lang="en-US" dirty="0" smtClean="0"/>
              <a:t>Error:  an impairment introduced to data which changes the accuracy of the data.</a:t>
            </a:r>
          </a:p>
          <a:p>
            <a:pPr marL="0" indent="0">
              <a:buNone/>
            </a:pPr>
            <a:endParaRPr lang="en-US" dirty="0"/>
          </a:p>
          <a:p>
            <a:r>
              <a:rPr lang="en-US" dirty="0" smtClean="0"/>
              <a:t>Environmental </a:t>
            </a:r>
            <a:r>
              <a:rPr lang="en-US" dirty="0"/>
              <a:t>interference and physical defects in the communication medium can cause random bit errors during data transmission</a:t>
            </a:r>
          </a:p>
        </p:txBody>
      </p:sp>
    </p:spTree>
    <p:extLst>
      <p:ext uri="{BB962C8B-B14F-4D97-AF65-F5344CB8AC3E}">
        <p14:creationId xmlns:p14="http://schemas.microsoft.com/office/powerpoint/2010/main" val="354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a:t>
            </a:r>
            <a:endParaRPr lang="en-US" dirty="0"/>
          </a:p>
        </p:txBody>
      </p:sp>
      <p:sp>
        <p:nvSpPr>
          <p:cNvPr id="3" name="Content Placeholder 2"/>
          <p:cNvSpPr>
            <a:spLocks noGrp="1"/>
          </p:cNvSpPr>
          <p:nvPr>
            <p:ph idx="1"/>
          </p:nvPr>
        </p:nvSpPr>
        <p:spPr>
          <a:xfrm>
            <a:off x="1097280" y="1845734"/>
            <a:ext cx="10058400" cy="1119139"/>
          </a:xfrm>
        </p:spPr>
        <p:txBody>
          <a:bodyPr/>
          <a:lstStyle/>
          <a:p>
            <a:r>
              <a:rPr lang="en-US" b="1" dirty="0"/>
              <a:t>Single-bit Error </a:t>
            </a:r>
            <a:endParaRPr lang="en-US" dirty="0"/>
          </a:p>
          <a:p>
            <a:r>
              <a:rPr lang="en-US" dirty="0" smtClean="0"/>
              <a:t>single-bit </a:t>
            </a:r>
            <a:r>
              <a:rPr lang="en-US" dirty="0"/>
              <a:t>error means that only one bit of given data unit (such as a byte, character, or data unit) is changed from 1 to 0 or from 0 to 1 as shown </a:t>
            </a:r>
            <a:r>
              <a:rPr lang="en-US" dirty="0" smtClean="0"/>
              <a:t>below.</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0" y="3560618"/>
            <a:ext cx="6400800" cy="131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62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3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a:t>
            </a:r>
            <a:endParaRPr lang="en-US" dirty="0"/>
          </a:p>
        </p:txBody>
      </p:sp>
      <p:sp>
        <p:nvSpPr>
          <p:cNvPr id="3" name="Content Placeholder 2"/>
          <p:cNvSpPr>
            <a:spLocks noGrp="1"/>
          </p:cNvSpPr>
          <p:nvPr>
            <p:ph idx="1"/>
          </p:nvPr>
        </p:nvSpPr>
        <p:spPr>
          <a:xfrm>
            <a:off x="1097280" y="1845734"/>
            <a:ext cx="10058400" cy="1659466"/>
          </a:xfrm>
        </p:spPr>
        <p:txBody>
          <a:bodyPr/>
          <a:lstStyle/>
          <a:p>
            <a:r>
              <a:rPr lang="en-US" b="1" dirty="0"/>
              <a:t>Burst Error </a:t>
            </a:r>
            <a:endParaRPr lang="en-US" dirty="0"/>
          </a:p>
          <a:p>
            <a:r>
              <a:rPr lang="en-US" dirty="0"/>
              <a:t>B</a:t>
            </a:r>
            <a:r>
              <a:rPr lang="en-US" dirty="0" smtClean="0"/>
              <a:t>urst </a:t>
            </a:r>
            <a:r>
              <a:rPr lang="en-US" dirty="0"/>
              <a:t>error means that two or more bits in the data unit have changed from 0 to 1 or vice-versa. Note that burst error doesn’t necessary means that error occurs in consecutive bits. The length of the burst error is measured from the first corrupted bit to the last corrupted bit. Some bits in between may not be corrupted. </a:t>
            </a:r>
          </a:p>
        </p:txBody>
      </p:sp>
      <p:pic>
        <p:nvPicPr>
          <p:cNvPr id="4"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1380" y="3613574"/>
            <a:ext cx="54102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7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3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a:t>
            </a:r>
            <a:r>
              <a:rPr lang="en-US" sz="3200" dirty="0" smtClean="0"/>
              <a:t>vs</a:t>
            </a:r>
            <a:r>
              <a:rPr lang="en-US" dirty="0" smtClean="0"/>
              <a:t>.  Error Correction</a:t>
            </a:r>
            <a:endParaRPr lang="en-US" dirty="0"/>
          </a:p>
        </p:txBody>
      </p:sp>
      <p:sp>
        <p:nvSpPr>
          <p:cNvPr id="3" name="Content Placeholder 2"/>
          <p:cNvSpPr>
            <a:spLocks noGrp="1"/>
          </p:cNvSpPr>
          <p:nvPr>
            <p:ph idx="1"/>
          </p:nvPr>
        </p:nvSpPr>
        <p:spPr>
          <a:xfrm>
            <a:off x="1097280" y="1923007"/>
            <a:ext cx="4659576" cy="4023360"/>
          </a:xfrm>
        </p:spPr>
        <p:txBody>
          <a:bodyPr/>
          <a:lstStyle/>
          <a:p>
            <a:pPr algn="just"/>
            <a:r>
              <a:rPr lang="en-US" dirty="0">
                <a:solidFill>
                  <a:schemeClr val="tx1"/>
                </a:solidFill>
              </a:rPr>
              <a:t>Error detection is the detection of errors caused by noise or other impairments during transmission from the transmitter to the receiver.</a:t>
            </a:r>
          </a:p>
        </p:txBody>
      </p:sp>
      <p:sp>
        <p:nvSpPr>
          <p:cNvPr id="5" name="Rectangle 4"/>
          <p:cNvSpPr/>
          <p:nvPr/>
        </p:nvSpPr>
        <p:spPr>
          <a:xfrm>
            <a:off x="6096000" y="1923007"/>
            <a:ext cx="5059679" cy="1754326"/>
          </a:xfrm>
          <a:prstGeom prst="rect">
            <a:avLst/>
          </a:prstGeom>
        </p:spPr>
        <p:txBody>
          <a:bodyPr wrap="square">
            <a:spAutoFit/>
          </a:bodyPr>
          <a:lstStyle/>
          <a:p>
            <a:pPr algn="just"/>
            <a:r>
              <a:rPr lang="en-US" dirty="0"/>
              <a:t>Error correction is similar to error detection, except that a receiver cannot only detect whether errors have been</a:t>
            </a:r>
          </a:p>
          <a:p>
            <a:pPr algn="just"/>
            <a:r>
              <a:rPr lang="en-US" dirty="0"/>
              <a:t>introduced in the frame but can also determine exactly where in the frame the errors have </a:t>
            </a:r>
            <a:r>
              <a:rPr lang="en-US" dirty="0" smtClean="0"/>
              <a:t>occurred and hence correct </a:t>
            </a:r>
            <a:r>
              <a:rPr lang="en-US" dirty="0"/>
              <a:t>these </a:t>
            </a:r>
            <a:r>
              <a:rPr lang="en-US" dirty="0" smtClean="0"/>
              <a:t>errors.</a:t>
            </a:r>
            <a:endParaRPr lang="en-US" dirty="0"/>
          </a:p>
        </p:txBody>
      </p:sp>
      <p:sp>
        <p:nvSpPr>
          <p:cNvPr id="7" name="TextBox 6"/>
          <p:cNvSpPr txBox="1"/>
          <p:nvPr/>
        </p:nvSpPr>
        <p:spPr>
          <a:xfrm>
            <a:off x="1097280" y="5043055"/>
            <a:ext cx="10058399" cy="584775"/>
          </a:xfrm>
          <a:prstGeom prst="rect">
            <a:avLst/>
          </a:prstGeom>
          <a:noFill/>
        </p:spPr>
        <p:txBody>
          <a:bodyPr wrap="square" rtlCol="0">
            <a:spAutoFit/>
          </a:bodyPr>
          <a:lstStyle/>
          <a:p>
            <a:r>
              <a:rPr lang="en-US" sz="1600" i="1" dirty="0">
                <a:solidFill>
                  <a:schemeClr val="tx1">
                    <a:lumMod val="75000"/>
                    <a:lumOff val="25000"/>
                  </a:schemeClr>
                </a:solidFill>
              </a:rPr>
              <a:t>Error detection and correction has great practical importance in maintaining </a:t>
            </a:r>
            <a:r>
              <a:rPr lang="en-US" sz="1600" i="1" dirty="0" smtClean="0">
                <a:solidFill>
                  <a:schemeClr val="tx1">
                    <a:lumMod val="75000"/>
                    <a:lumOff val="25000"/>
                  </a:schemeClr>
                </a:solidFill>
              </a:rPr>
              <a:t>data </a:t>
            </a:r>
            <a:r>
              <a:rPr lang="en-US" sz="1600" i="1" dirty="0">
                <a:solidFill>
                  <a:schemeClr val="tx1">
                    <a:lumMod val="75000"/>
                    <a:lumOff val="25000"/>
                  </a:schemeClr>
                </a:solidFill>
              </a:rPr>
              <a:t>integrity across noisy Communication Networks channels and </a:t>
            </a:r>
            <a:r>
              <a:rPr lang="en-US" sz="1600" i="1" dirty="0" smtClean="0">
                <a:solidFill>
                  <a:schemeClr val="tx1">
                    <a:lumMod val="75000"/>
                    <a:lumOff val="25000"/>
                  </a:schemeClr>
                </a:solidFill>
              </a:rPr>
              <a:t>less than- </a:t>
            </a:r>
            <a:r>
              <a:rPr lang="en-US" sz="1600" i="1" dirty="0">
                <a:solidFill>
                  <a:schemeClr val="tx1">
                    <a:lumMod val="75000"/>
                    <a:lumOff val="25000"/>
                  </a:schemeClr>
                </a:solidFill>
              </a:rPr>
              <a:t>reliable storage media.</a:t>
            </a:r>
          </a:p>
        </p:txBody>
      </p:sp>
    </p:spTree>
    <p:extLst>
      <p:ext uri="{BB962C8B-B14F-4D97-AF65-F5344CB8AC3E}">
        <p14:creationId xmlns:p14="http://schemas.microsoft.com/office/powerpoint/2010/main" val="9021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0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Workings Of Error Correction</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023" y="1860118"/>
            <a:ext cx="9976913"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361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448</TotalTime>
  <Words>1495</Words>
  <Application>Microsoft Office PowerPoint</Application>
  <PresentationFormat>Widescreen</PresentationFormat>
  <Paragraphs>335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Symbol</vt:lpstr>
      <vt:lpstr>Tahoma</vt:lpstr>
      <vt:lpstr>Times New Roman</vt:lpstr>
      <vt:lpstr>Wingdings</vt:lpstr>
      <vt:lpstr>Retrospect</vt:lpstr>
      <vt:lpstr>Error Detection And Correction Techniques</vt:lpstr>
      <vt:lpstr>Outline of this Presentation</vt:lpstr>
      <vt:lpstr>PowerPoint Presentation</vt:lpstr>
      <vt:lpstr>Data-Link Layer</vt:lpstr>
      <vt:lpstr>Definition of ERROR.</vt:lpstr>
      <vt:lpstr>Types Of Error</vt:lpstr>
      <vt:lpstr>Types of Error.</vt:lpstr>
      <vt:lpstr>Error Detection    vs.  Error Correction</vt:lpstr>
      <vt:lpstr>Inner Workings Of Error Correction</vt:lpstr>
      <vt:lpstr>Error detection flowcharts. (Focus on Redundancy bits)</vt:lpstr>
      <vt:lpstr>ERROR DETECTION – Proper Explanation</vt:lpstr>
      <vt:lpstr>SIMPLE PARITY CHECKS</vt:lpstr>
      <vt:lpstr>PowerPoint Presentation</vt:lpstr>
      <vt:lpstr>PowerPoint Presentation</vt:lpstr>
      <vt:lpstr>CHECKSUM</vt:lpstr>
      <vt:lpstr>PowerPoint Presentation</vt:lpstr>
      <vt:lpstr>CYCLIC REDUNDANCY CHECK (CRC)</vt:lpstr>
      <vt:lpstr>PowerPoint Presentation</vt:lpstr>
      <vt:lpstr>Error Correction Techniques</vt:lpstr>
      <vt:lpstr>Backward Error Correction</vt:lpstr>
      <vt:lpstr>Forward Error Correction</vt:lpstr>
      <vt:lpstr>Redundancy Number Table</vt:lpstr>
      <vt:lpstr>HAMMING CODE</vt:lpstr>
      <vt:lpstr>Hamming Code</vt:lpstr>
      <vt:lpstr>Redundant Bit Calculation</vt:lpstr>
      <vt:lpstr>PowerPoint Presentation</vt:lpstr>
      <vt:lpstr>PowerPoint Presentation</vt:lpstr>
      <vt:lpstr>PowerPoint Presentation</vt:lpstr>
      <vt:lpstr>PowerPoint Presentation</vt:lpstr>
      <vt:lpstr>Conclusion</vt:lpstr>
      <vt:lpstr>YOU HAVE BEEN A WONDERFUL AUDIENCE</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And Correction Techniques</dc:title>
  <dc:creator>Miel Mckenzie</dc:creator>
  <cp:lastModifiedBy>Miel Mckenzie</cp:lastModifiedBy>
  <cp:revision>45</cp:revision>
  <dcterms:created xsi:type="dcterms:W3CDTF">2017-02-24T11:04:10Z</dcterms:created>
  <dcterms:modified xsi:type="dcterms:W3CDTF">2017-02-28T11:05:00Z</dcterms:modified>
</cp:coreProperties>
</file>