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2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4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6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1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6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0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73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9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6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6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184D-258C-4B61-B4E7-6FA35E857047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0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辺形 12"/>
          <p:cNvSpPr/>
          <p:nvPr/>
        </p:nvSpPr>
        <p:spPr bwMode="auto">
          <a:xfrm>
            <a:off x="755576" y="1772817"/>
            <a:ext cx="2880320" cy="576064"/>
          </a:xfrm>
          <a:prstGeom prst="parallelogram">
            <a:avLst>
              <a:gd name="adj" fmla="val 142870"/>
            </a:avLst>
          </a:prstGeom>
          <a:gradFill rotWithShape="1">
            <a:gsLst>
              <a:gs pos="0">
                <a:srgbClr val="3891A7">
                  <a:tint val="50000"/>
                  <a:satMod val="300000"/>
                </a:srgbClr>
              </a:gs>
              <a:gs pos="35000">
                <a:srgbClr val="3891A7">
                  <a:tint val="37000"/>
                  <a:satMod val="300000"/>
                </a:srgbClr>
              </a:gs>
              <a:gs pos="100000">
                <a:srgbClr val="3891A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91A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14" name="平行四辺形 13"/>
          <p:cNvSpPr/>
          <p:nvPr/>
        </p:nvSpPr>
        <p:spPr bwMode="auto">
          <a:xfrm>
            <a:off x="784176" y="1484784"/>
            <a:ext cx="2851720" cy="576064"/>
          </a:xfrm>
          <a:prstGeom prst="parallelogram">
            <a:avLst>
              <a:gd name="adj" fmla="val 142870"/>
            </a:avLst>
          </a:prstGeom>
          <a:gradFill rotWithShape="1">
            <a:gsLst>
              <a:gs pos="0">
                <a:srgbClr val="FEB80A">
                  <a:tint val="50000"/>
                  <a:satMod val="300000"/>
                </a:srgbClr>
              </a:gs>
              <a:gs pos="35000">
                <a:srgbClr val="FEB80A">
                  <a:tint val="37000"/>
                  <a:satMod val="300000"/>
                </a:srgbClr>
              </a:gs>
              <a:gs pos="100000">
                <a:srgbClr val="FEB80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EB80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15" name="平行四辺形 14"/>
          <p:cNvSpPr/>
          <p:nvPr/>
        </p:nvSpPr>
        <p:spPr bwMode="auto">
          <a:xfrm>
            <a:off x="784176" y="1196752"/>
            <a:ext cx="2851720" cy="576064"/>
          </a:xfrm>
          <a:prstGeom prst="parallelogram">
            <a:avLst>
              <a:gd name="adj" fmla="val 142870"/>
            </a:avLst>
          </a:prstGeom>
          <a:gradFill rotWithShape="1">
            <a:gsLst>
              <a:gs pos="0">
                <a:srgbClr val="84AA33">
                  <a:tint val="50000"/>
                  <a:satMod val="300000"/>
                </a:srgbClr>
              </a:gs>
              <a:gs pos="35000">
                <a:srgbClr val="84AA33">
                  <a:tint val="37000"/>
                  <a:satMod val="300000"/>
                </a:srgbClr>
              </a:gs>
              <a:gs pos="100000">
                <a:srgbClr val="84AA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4AA3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 bwMode="auto">
          <a:xfrm>
            <a:off x="1115616" y="1772817"/>
            <a:ext cx="14401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200" i="1" kern="0" dirty="0">
                <a:solidFill>
                  <a:prstClr val="black"/>
                </a:solidFill>
                <a:latin typeface="Times New Roman"/>
                <a:ea typeface="HGP創英角ｺﾞｼｯｸUB" pitchFamily="50" charset="-128"/>
              </a:rPr>
              <a:t>Obstacle Layer</a:t>
            </a:r>
          </a:p>
        </p:txBody>
      </p:sp>
      <p:sp>
        <p:nvSpPr>
          <p:cNvPr id="17" name="コンテンツ プレースホルダ 2"/>
          <p:cNvSpPr txBox="1">
            <a:spLocks/>
          </p:cNvSpPr>
          <p:nvPr/>
        </p:nvSpPr>
        <p:spPr bwMode="auto">
          <a:xfrm>
            <a:off x="1115616" y="2060848"/>
            <a:ext cx="14401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200" i="1" kern="0" dirty="0">
                <a:solidFill>
                  <a:prstClr val="black"/>
                </a:solidFill>
                <a:latin typeface="Times New Roman"/>
                <a:ea typeface="HGP創英角ｺﾞｼｯｸUB" pitchFamily="50" charset="-128"/>
              </a:rPr>
              <a:t>Static Layer</a:t>
            </a:r>
          </a:p>
        </p:txBody>
      </p:sp>
      <p:sp>
        <p:nvSpPr>
          <p:cNvPr id="18" name="コンテンツ プレースホルダ 2"/>
          <p:cNvSpPr txBox="1">
            <a:spLocks/>
          </p:cNvSpPr>
          <p:nvPr/>
        </p:nvSpPr>
        <p:spPr bwMode="auto">
          <a:xfrm>
            <a:off x="1115616" y="1484785"/>
            <a:ext cx="14401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200" i="1" kern="0" dirty="0">
                <a:solidFill>
                  <a:prstClr val="black"/>
                </a:solidFill>
                <a:latin typeface="Times New Roman"/>
                <a:ea typeface="HGP創英角ｺﾞｼｯｸUB" pitchFamily="50" charset="-128"/>
              </a:rPr>
              <a:t>Inflation Layer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25206" y="5393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コスト</a:t>
            </a:r>
            <a:r>
              <a:rPr lang="ja-JP" altLang="en-US" dirty="0"/>
              <a:t>マップ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4" idx="2"/>
          </p:cNvCxnSpPr>
          <p:nvPr/>
        </p:nvCxnSpPr>
        <p:spPr>
          <a:xfrm>
            <a:off x="3224385" y="1772816"/>
            <a:ext cx="17073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931764" y="982992"/>
            <a:ext cx="2653259" cy="1579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コンテンツ プレースホルダ 2"/>
          <p:cNvSpPr txBox="1">
            <a:spLocks/>
          </p:cNvSpPr>
          <p:nvPr/>
        </p:nvSpPr>
        <p:spPr bwMode="auto">
          <a:xfrm>
            <a:off x="5538313" y="2274608"/>
            <a:ext cx="14401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200" i="1" kern="0" dirty="0">
                <a:solidFill>
                  <a:prstClr val="black"/>
                </a:solidFill>
                <a:latin typeface="Times New Roman"/>
                <a:ea typeface="HGP創英角ｺﾞｼｯｸUB" pitchFamily="50" charset="-128"/>
              </a:rPr>
              <a:t>Obstacle Layer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6258393" y="1196752"/>
            <a:ext cx="831955" cy="831955"/>
            <a:chOff x="6258393" y="1196752"/>
            <a:chExt cx="831955" cy="831955"/>
          </a:xfrm>
        </p:grpSpPr>
        <p:sp>
          <p:nvSpPr>
            <p:cNvPr id="24" name="正方形/長方形 23"/>
            <p:cNvSpPr/>
            <p:nvPr/>
          </p:nvSpPr>
          <p:spPr>
            <a:xfrm>
              <a:off x="6258393" y="1196752"/>
              <a:ext cx="831955" cy="8319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" name="直線コネクタ 25"/>
            <p:cNvCxnSpPr>
              <a:stCxn id="24" idx="0"/>
            </p:cNvCxnSpPr>
            <p:nvPr/>
          </p:nvCxnSpPr>
          <p:spPr>
            <a:xfrm flipH="1">
              <a:off x="6674370" y="1196752"/>
              <a:ext cx="1" cy="83195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4" idx="1"/>
              <a:endCxn id="24" idx="3"/>
            </p:cNvCxnSpPr>
            <p:nvPr/>
          </p:nvCxnSpPr>
          <p:spPr>
            <a:xfrm>
              <a:off x="6258393" y="1612730"/>
              <a:ext cx="831955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/>
          <p:cNvSpPr txBox="1"/>
          <p:nvPr/>
        </p:nvSpPr>
        <p:spPr>
          <a:xfrm>
            <a:off x="3851644" y="2107195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現在位置</a:t>
            </a:r>
            <a:r>
              <a:rPr kumimoji="1" lang="en-US" altLang="ja-JP" dirty="0" smtClean="0"/>
              <a:t>(x,</a:t>
            </a:r>
            <a:r>
              <a:rPr lang="ja-JP" altLang="en-US" dirty="0"/>
              <a:t> </a:t>
            </a:r>
            <a:r>
              <a:rPr kumimoji="1" lang="en-US" altLang="ja-JP" dirty="0" smtClean="0"/>
              <a:t>y)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0" idx="3"/>
          </p:cNvCxnSpPr>
          <p:nvPr/>
        </p:nvCxnSpPr>
        <p:spPr>
          <a:xfrm flipV="1">
            <a:off x="5490234" y="1612731"/>
            <a:ext cx="1184136" cy="67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689954" y="1459524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reset_distance</a:t>
            </a:r>
            <a:endParaRPr kumimoji="1" lang="ja-JP" altLang="en-US" sz="1600" dirty="0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6250773" y="724053"/>
            <a:ext cx="0" cy="4727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7090348" y="724053"/>
            <a:ext cx="0" cy="4738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6258393" y="873953"/>
            <a:ext cx="8319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090348" y="1196752"/>
            <a:ext cx="7495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097968" y="2037799"/>
            <a:ext cx="7495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689954" y="1196752"/>
            <a:ext cx="0" cy="831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5890341" y="376481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reset_distance</a:t>
            </a:r>
            <a:endParaRPr kumimoji="1" lang="ja-JP" altLang="en-US" sz="1600" dirty="0"/>
          </a:p>
        </p:txBody>
      </p:sp>
      <p:sp>
        <p:nvSpPr>
          <p:cNvPr id="77" name="線吹き出し 1 (枠付き) 76"/>
          <p:cNvSpPr/>
          <p:nvPr/>
        </p:nvSpPr>
        <p:spPr>
          <a:xfrm>
            <a:off x="8077769" y="2028707"/>
            <a:ext cx="2575717" cy="641063"/>
          </a:xfrm>
          <a:prstGeom prst="borderCallout1">
            <a:avLst>
              <a:gd name="adj1" fmla="val 45919"/>
              <a:gd name="adj2" fmla="val 878"/>
              <a:gd name="adj3" fmla="val 28730"/>
              <a:gd name="adj4" fmla="val -3786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外側のセルの値をクリアして未知とする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8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辺形 1"/>
          <p:cNvSpPr/>
          <p:nvPr/>
        </p:nvSpPr>
        <p:spPr bwMode="auto">
          <a:xfrm>
            <a:off x="755576" y="1772817"/>
            <a:ext cx="2880320" cy="576064"/>
          </a:xfrm>
          <a:prstGeom prst="parallelogram">
            <a:avLst>
              <a:gd name="adj" fmla="val 142870"/>
            </a:avLst>
          </a:prstGeom>
          <a:gradFill rotWithShape="1">
            <a:gsLst>
              <a:gs pos="0">
                <a:srgbClr val="3891A7">
                  <a:tint val="50000"/>
                  <a:satMod val="300000"/>
                </a:srgbClr>
              </a:gs>
              <a:gs pos="35000">
                <a:srgbClr val="3891A7">
                  <a:tint val="37000"/>
                  <a:satMod val="300000"/>
                </a:srgbClr>
              </a:gs>
              <a:gs pos="100000">
                <a:srgbClr val="3891A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91A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平行四辺形 2"/>
          <p:cNvSpPr/>
          <p:nvPr/>
        </p:nvSpPr>
        <p:spPr bwMode="auto">
          <a:xfrm>
            <a:off x="784176" y="1484784"/>
            <a:ext cx="2851720" cy="576064"/>
          </a:xfrm>
          <a:prstGeom prst="parallelogram">
            <a:avLst>
              <a:gd name="adj" fmla="val 142870"/>
            </a:avLst>
          </a:prstGeom>
          <a:gradFill rotWithShape="1">
            <a:gsLst>
              <a:gs pos="0">
                <a:srgbClr val="FEB80A">
                  <a:tint val="50000"/>
                  <a:satMod val="300000"/>
                </a:srgbClr>
              </a:gs>
              <a:gs pos="35000">
                <a:srgbClr val="FEB80A">
                  <a:tint val="37000"/>
                  <a:satMod val="300000"/>
                </a:srgbClr>
              </a:gs>
              <a:gs pos="100000">
                <a:srgbClr val="FEB80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EB80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平行四辺形 3"/>
          <p:cNvSpPr/>
          <p:nvPr/>
        </p:nvSpPr>
        <p:spPr bwMode="auto">
          <a:xfrm>
            <a:off x="784176" y="1196752"/>
            <a:ext cx="2851720" cy="576064"/>
          </a:xfrm>
          <a:prstGeom prst="parallelogram">
            <a:avLst>
              <a:gd name="adj" fmla="val 142870"/>
            </a:avLst>
          </a:prstGeom>
          <a:gradFill rotWithShape="1">
            <a:gsLst>
              <a:gs pos="0">
                <a:srgbClr val="84AA33">
                  <a:tint val="50000"/>
                  <a:satMod val="300000"/>
                </a:srgbClr>
              </a:gs>
              <a:gs pos="35000">
                <a:srgbClr val="84AA33">
                  <a:tint val="37000"/>
                  <a:satMod val="300000"/>
                </a:srgbClr>
              </a:gs>
              <a:gs pos="100000">
                <a:srgbClr val="84AA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4AA3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1115616" y="1772817"/>
            <a:ext cx="14401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200" i="1" kern="0" dirty="0">
                <a:solidFill>
                  <a:prstClr val="black"/>
                </a:solidFill>
                <a:latin typeface="Times New Roman"/>
                <a:ea typeface="HGP創英角ｺﾞｼｯｸUB" pitchFamily="50" charset="-128"/>
              </a:rPr>
              <a:t>Obstacle Layer</a:t>
            </a: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1115616" y="2060848"/>
            <a:ext cx="14401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200" i="1" kern="0" dirty="0">
                <a:solidFill>
                  <a:prstClr val="black"/>
                </a:solidFill>
                <a:latin typeface="Times New Roman"/>
                <a:ea typeface="HGP創英角ｺﾞｼｯｸUB" pitchFamily="50" charset="-128"/>
              </a:rPr>
              <a:t>Static Layer</a:t>
            </a: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 bwMode="auto">
          <a:xfrm>
            <a:off x="1115616" y="1484785"/>
            <a:ext cx="14401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200" i="1" kern="0" dirty="0">
                <a:solidFill>
                  <a:prstClr val="black"/>
                </a:solidFill>
                <a:latin typeface="Times New Roman"/>
                <a:ea typeface="HGP創英角ｺﾞｼｯｸUB" pitchFamily="50" charset="-128"/>
              </a:rPr>
              <a:t>Inflation Layer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10906" y="6836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コスト</a:t>
            </a:r>
            <a:r>
              <a:rPr lang="ja-JP" altLang="en-US" dirty="0"/>
              <a:t>マップ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3" idx="2"/>
          </p:cNvCxnSpPr>
          <p:nvPr/>
        </p:nvCxnSpPr>
        <p:spPr>
          <a:xfrm>
            <a:off x="3224385" y="1772816"/>
            <a:ext cx="17073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931764" y="982992"/>
            <a:ext cx="2653259" cy="1579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 bwMode="auto">
          <a:xfrm>
            <a:off x="5538313" y="2274608"/>
            <a:ext cx="14401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200" i="1" kern="0" dirty="0">
                <a:solidFill>
                  <a:prstClr val="black"/>
                </a:solidFill>
                <a:latin typeface="Times New Roman"/>
                <a:ea typeface="HGP創英角ｺﾞｼｯｸUB" pitchFamily="50" charset="-128"/>
              </a:rPr>
              <a:t>Obstacle Layer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6258393" y="1196752"/>
            <a:ext cx="831955" cy="831955"/>
            <a:chOff x="6258393" y="1196752"/>
            <a:chExt cx="831955" cy="831955"/>
          </a:xfrm>
        </p:grpSpPr>
        <p:sp>
          <p:nvSpPr>
            <p:cNvPr id="13" name="正方形/長方形 12"/>
            <p:cNvSpPr/>
            <p:nvPr/>
          </p:nvSpPr>
          <p:spPr>
            <a:xfrm>
              <a:off x="6258393" y="1196752"/>
              <a:ext cx="831955" cy="831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4" name="直線コネクタ 13"/>
            <p:cNvCxnSpPr>
              <a:stCxn id="13" idx="0"/>
            </p:cNvCxnSpPr>
            <p:nvPr/>
          </p:nvCxnSpPr>
          <p:spPr>
            <a:xfrm flipH="1">
              <a:off x="6674370" y="1196752"/>
              <a:ext cx="1" cy="83195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3" idx="1"/>
              <a:endCxn id="13" idx="3"/>
            </p:cNvCxnSpPr>
            <p:nvPr/>
          </p:nvCxnSpPr>
          <p:spPr>
            <a:xfrm>
              <a:off x="6258393" y="1612730"/>
              <a:ext cx="831955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3851644" y="2107195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現在位置</a:t>
            </a:r>
            <a:r>
              <a:rPr kumimoji="1" lang="en-US" altLang="ja-JP" dirty="0" smtClean="0"/>
              <a:t>(x,</a:t>
            </a:r>
            <a:r>
              <a:rPr lang="ja-JP" altLang="en-US" dirty="0"/>
              <a:t> </a:t>
            </a:r>
            <a:r>
              <a:rPr kumimoji="1" lang="en-US" altLang="ja-JP" dirty="0" smtClean="0"/>
              <a:t>y)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 flipV="1">
            <a:off x="5490234" y="1612731"/>
            <a:ext cx="1184136" cy="67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6250773" y="724053"/>
            <a:ext cx="0" cy="4727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7090348" y="724053"/>
            <a:ext cx="0" cy="4738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258393" y="873953"/>
            <a:ext cx="8319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7090348" y="1196752"/>
            <a:ext cx="7495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097968" y="2037799"/>
            <a:ext cx="7495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7689954" y="1196752"/>
            <a:ext cx="0" cy="831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890341" y="376481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clearing_distance×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8077769" y="2028707"/>
            <a:ext cx="2575717" cy="641063"/>
          </a:xfrm>
          <a:prstGeom prst="borderCallout1">
            <a:avLst>
              <a:gd name="adj1" fmla="val 45919"/>
              <a:gd name="adj2" fmla="val 878"/>
              <a:gd name="adj3" fmla="val -15698"/>
              <a:gd name="adj4" fmla="val -431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セル</a:t>
            </a:r>
            <a:r>
              <a:rPr kumimoji="1" lang="ja-JP" altLang="en-US" sz="1600" dirty="0" smtClean="0"/>
              <a:t>の値</a:t>
            </a:r>
            <a:r>
              <a:rPr kumimoji="1" lang="ja-JP" altLang="en-US" sz="1600" dirty="0" smtClean="0"/>
              <a:t>を</a:t>
            </a:r>
            <a:r>
              <a:rPr lang="ja-JP" altLang="en-US" sz="1600" dirty="0" smtClean="0"/>
              <a:t>空き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占有されていない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にす</a:t>
            </a:r>
            <a:r>
              <a:rPr lang="ja-JP" altLang="en-US" sz="1600" dirty="0"/>
              <a:t>る</a:t>
            </a:r>
            <a:endParaRPr lang="en-US" altLang="ja-JP" sz="16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89954" y="1443452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clearing_distance×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046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59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HGP創英角ｺﾞｼｯｸUB</vt:lpstr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島村</dc:creator>
  <cp:lastModifiedBy>島村</cp:lastModifiedBy>
  <cp:revision>9</cp:revision>
  <dcterms:created xsi:type="dcterms:W3CDTF">2019-12-26T01:26:43Z</dcterms:created>
  <dcterms:modified xsi:type="dcterms:W3CDTF">2019-12-26T10:03:01Z</dcterms:modified>
</cp:coreProperties>
</file>