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71" r:id="rId5"/>
    <p:sldId id="264" r:id="rId6"/>
    <p:sldId id="265" r:id="rId7"/>
    <p:sldId id="266" r:id="rId8"/>
    <p:sldId id="267" r:id="rId9"/>
    <p:sldId id="268" r:id="rId10"/>
    <p:sldId id="273" r:id="rId11"/>
    <p:sldId id="272" r:id="rId12"/>
    <p:sldId id="275" r:id="rId13"/>
    <p:sldId id="276" r:id="rId14"/>
    <p:sldId id="261" r:id="rId15"/>
    <p:sldId id="263" r:id="rId1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3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8" y="-6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37C78F-1B0A-40C9-863A-7AD716DD3614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B1F209-6E8C-4048-AFE1-08D1CEFA9E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5663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7D2124B-8F19-4591-819D-1129FE43FB9B}" type="slidenum">
              <a:rPr lang="ja-JP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83BC-7B02-4C6A-B783-03A30E906547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837E0-D076-49DA-980F-ADBC7427503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1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63719-713C-4179-A722-683B1137FAF0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F47D4-0702-46D7-B153-C0BFE14FC4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38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F1FB-586C-42FB-AD1E-92195CC02407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14387-3445-4FC2-8925-0C5BDC90B7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04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6FCD5-5678-4262-B30A-FBA8EF7233C9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03946-2310-4987-AF3C-42AE934EEC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951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9FBF-7AC6-4145-8A85-E6EB89E82AC3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887F-C4B8-49F6-9F2E-EA0886FDE53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98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8F391-0172-4F37-BED2-8678D77EE431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1650-03ED-4909-B55C-D5DBF7FB59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FF4B-3AA6-4F65-8C2A-D3A993958566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D55DD-7233-4CDB-8135-982203CE37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97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1E0B-B6A5-45B8-B645-EFD3E7C43874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4C57-3ACA-48F5-8166-C490BC310A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57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D329-0821-4E49-9D53-FC49E602DF4E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ECA9D-5DE3-4A69-B27B-8E5091A4DA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45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445A-9C7A-48F9-897A-2CBB9C968CBA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958E-EBF5-4BBD-98DC-FF79F6A00AB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8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9B457-5DCC-43BA-9ECC-7BEEF15B126D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9559-6B64-4EEB-9BB7-BA54BD93E9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317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0A11D1-4C1B-4F91-86CD-505BCD868CCD}" type="datetimeFigureOut">
              <a:rPr lang="ja-JP" altLang="en-US"/>
              <a:pPr>
                <a:defRPr/>
              </a:pPr>
              <a:t>2020/1/10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645045-C840-45CF-9E2B-E46E77B0A2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/>
              <a:t>amcl_predict</a:t>
            </a:r>
            <a:endParaRPr lang="ja-JP" altLang="en-US" dirty="0" smtClean="0"/>
          </a:p>
        </p:txBody>
      </p:sp>
      <p:grpSp>
        <p:nvGrpSpPr>
          <p:cNvPr id="3075" name="グループ化 1"/>
          <p:cNvGrpSpPr>
            <a:grpSpLocks/>
          </p:cNvGrpSpPr>
          <p:nvPr/>
        </p:nvGrpSpPr>
        <p:grpSpPr bwMode="auto">
          <a:xfrm>
            <a:off x="1403350" y="1773238"/>
            <a:ext cx="5689600" cy="2808287"/>
            <a:chOff x="1403350" y="1773238"/>
            <a:chExt cx="5689600" cy="280828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4033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1403350" y="2997200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3851275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851275" y="17732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364163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5364163" y="2997200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0929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403350" y="45815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円/楕円 31"/>
          <p:cNvSpPr/>
          <p:nvPr/>
        </p:nvSpPr>
        <p:spPr>
          <a:xfrm>
            <a:off x="3779838" y="36449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548063" y="385127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656013" y="36195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643313" y="37528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833813" y="3865563"/>
            <a:ext cx="107950" cy="1095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941763" y="37639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679825" y="39592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421063" y="3665538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941763" y="39338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2" name="円/楕円 41"/>
          <p:cNvSpPr/>
          <p:nvPr/>
        </p:nvSpPr>
        <p:spPr>
          <a:xfrm rot="2194536">
            <a:off x="4132263" y="2886075"/>
            <a:ext cx="1244600" cy="946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3" name="円/楕円 42"/>
          <p:cNvSpPr/>
          <p:nvPr/>
        </p:nvSpPr>
        <p:spPr>
          <a:xfrm rot="2194536">
            <a:off x="3298825" y="3505200"/>
            <a:ext cx="911225" cy="6889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4824413" y="30686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356100" y="34083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4630738" y="30686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4572000" y="32845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4895850" y="34655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5040313" y="33194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652963" y="36083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356100" y="30686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111750" y="35369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547813" y="21780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097" name="テキスト ボックス 53"/>
          <p:cNvSpPr txBox="1">
            <a:spLocks noChangeArrowheads="1"/>
          </p:cNvSpPr>
          <p:nvPr/>
        </p:nvSpPr>
        <p:spPr bwMode="auto">
          <a:xfrm>
            <a:off x="1619250" y="2033588"/>
            <a:ext cx="2166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現在のパーティクル</a:t>
            </a:r>
          </a:p>
        </p:txBody>
      </p:sp>
      <p:sp>
        <p:nvSpPr>
          <p:cNvPr id="55" name="円/楕円 54"/>
          <p:cNvSpPr/>
          <p:nvPr/>
        </p:nvSpPr>
        <p:spPr>
          <a:xfrm>
            <a:off x="1547813" y="2482850"/>
            <a:ext cx="107950" cy="1095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099" name="テキスト ボックス 55"/>
          <p:cNvSpPr txBox="1">
            <a:spLocks noChangeArrowheads="1"/>
          </p:cNvSpPr>
          <p:nvPr/>
        </p:nvSpPr>
        <p:spPr bwMode="auto">
          <a:xfrm>
            <a:off x="1619250" y="2339975"/>
            <a:ext cx="2166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次のパーティクル</a:t>
            </a:r>
          </a:p>
        </p:txBody>
      </p:sp>
      <p:sp>
        <p:nvSpPr>
          <p:cNvPr id="57" name="右矢印 56"/>
          <p:cNvSpPr/>
          <p:nvPr/>
        </p:nvSpPr>
        <p:spPr>
          <a:xfrm rot="19667503">
            <a:off x="4021138" y="3525838"/>
            <a:ext cx="306387" cy="1571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amcl_range_likelihood_gaussian</a:t>
            </a:r>
            <a:endParaRPr lang="ja-JP" altLang="en-US" dirty="0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13000"/>
            <a:ext cx="2628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15365" name="テキスト ボックス 6"/>
          <p:cNvSpPr txBox="1">
            <a:spLocks noChangeArrowheads="1"/>
          </p:cNvSpPr>
          <p:nvPr/>
        </p:nvSpPr>
        <p:spPr bwMode="auto">
          <a:xfrm>
            <a:off x="3294063" y="4470400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壁との距離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グループ化 60"/>
          <p:cNvGrpSpPr>
            <a:grpSpLocks/>
          </p:cNvGrpSpPr>
          <p:nvPr/>
        </p:nvGrpSpPr>
        <p:grpSpPr bwMode="auto">
          <a:xfrm rot="10800000">
            <a:off x="3035126" y="1394296"/>
            <a:ext cx="1658938" cy="1611313"/>
            <a:chOff x="7505465" y="5130210"/>
            <a:chExt cx="1660214" cy="1610984"/>
          </a:xfrm>
        </p:grpSpPr>
        <p:sp>
          <p:nvSpPr>
            <p:cNvPr id="62" name="円/楕円 61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505465" y="5155605"/>
              <a:ext cx="792772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8295060" y="5130210"/>
              <a:ext cx="791183" cy="76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1" name="グループ化 56"/>
          <p:cNvGrpSpPr>
            <a:grpSpLocks/>
          </p:cNvGrpSpPr>
          <p:nvPr/>
        </p:nvGrpSpPr>
        <p:grpSpPr bwMode="auto">
          <a:xfrm rot="10800000">
            <a:off x="601489" y="2694459"/>
            <a:ext cx="1639887" cy="1584325"/>
            <a:chOff x="7526125" y="5157192"/>
            <a:chExt cx="1639554" cy="1584002"/>
          </a:xfrm>
        </p:grpSpPr>
        <p:sp>
          <p:nvSpPr>
            <p:cNvPr id="58" name="円/楕円 57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526125" y="5157192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8318126" y="5214330"/>
              <a:ext cx="792002" cy="766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2" name="グループ化 52"/>
          <p:cNvGrpSpPr>
            <a:grpSpLocks/>
          </p:cNvGrpSpPr>
          <p:nvPr/>
        </p:nvGrpSpPr>
        <p:grpSpPr bwMode="auto">
          <a:xfrm rot="5400000">
            <a:off x="608632" y="4241478"/>
            <a:ext cx="1603375" cy="1611312"/>
            <a:chOff x="7562632" y="5130210"/>
            <a:chExt cx="1603047" cy="1610984"/>
          </a:xfrm>
        </p:grpSpPr>
        <p:sp>
          <p:nvSpPr>
            <p:cNvPr id="54" name="円/楕円 53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562632" y="5155604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8364155" y="5130210"/>
              <a:ext cx="792000" cy="76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3" name="グループ化 36"/>
          <p:cNvGrpSpPr>
            <a:grpSpLocks/>
          </p:cNvGrpSpPr>
          <p:nvPr/>
        </p:nvGrpSpPr>
        <p:grpSpPr bwMode="auto">
          <a:xfrm rot="16200000">
            <a:off x="6322839" y="2627784"/>
            <a:ext cx="1639887" cy="1608137"/>
            <a:chOff x="7526129" y="5132020"/>
            <a:chExt cx="1639550" cy="1609174"/>
          </a:xfrm>
        </p:grpSpPr>
        <p:sp>
          <p:nvSpPr>
            <p:cNvPr id="38" name="円/楕円 37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526129" y="5157437"/>
              <a:ext cx="791999" cy="1583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314953" y="5132019"/>
              <a:ext cx="638044" cy="792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4" name="グループ化 40"/>
          <p:cNvGrpSpPr>
            <a:grpSpLocks/>
          </p:cNvGrpSpPr>
          <p:nvPr/>
        </p:nvGrpSpPr>
        <p:grpSpPr bwMode="auto">
          <a:xfrm rot="5400000">
            <a:off x="4575795" y="2677790"/>
            <a:ext cx="1603375" cy="1582737"/>
            <a:chOff x="7562632" y="5157190"/>
            <a:chExt cx="1603047" cy="1584002"/>
          </a:xfrm>
        </p:grpSpPr>
        <p:sp>
          <p:nvSpPr>
            <p:cNvPr id="42" name="円/楕円 41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562632" y="5157190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8364156" y="5157190"/>
              <a:ext cx="792000" cy="767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5" name="グループ化 44"/>
          <p:cNvGrpSpPr>
            <a:grpSpLocks/>
          </p:cNvGrpSpPr>
          <p:nvPr/>
        </p:nvGrpSpPr>
        <p:grpSpPr bwMode="auto">
          <a:xfrm>
            <a:off x="3101801" y="2723034"/>
            <a:ext cx="1600200" cy="1622425"/>
            <a:chOff x="7564465" y="5119084"/>
            <a:chExt cx="1601214" cy="1622110"/>
          </a:xfrm>
        </p:grpSpPr>
        <p:sp>
          <p:nvSpPr>
            <p:cNvPr id="46" name="円/楕円 4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564465" y="5157177"/>
              <a:ext cx="792665" cy="158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355541" y="5119084"/>
              <a:ext cx="792665" cy="734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6" name="グループ化 35"/>
          <p:cNvGrpSpPr>
            <a:grpSpLocks/>
          </p:cNvGrpSpPr>
          <p:nvPr/>
        </p:nvGrpSpPr>
        <p:grpSpPr bwMode="auto">
          <a:xfrm>
            <a:off x="6341889" y="4250209"/>
            <a:ext cx="1603375" cy="1628775"/>
            <a:chOff x="7562629" y="5112972"/>
            <a:chExt cx="1603050" cy="1628220"/>
          </a:xfrm>
        </p:grpSpPr>
        <p:sp>
          <p:nvSpPr>
            <p:cNvPr id="26" name="円/楕円 2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562629" y="5138363"/>
              <a:ext cx="792001" cy="1583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354630" y="5112972"/>
              <a:ext cx="638046" cy="791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7417" name="グループ化 64"/>
          <p:cNvGrpSpPr>
            <a:grpSpLocks/>
          </p:cNvGrpSpPr>
          <p:nvPr/>
        </p:nvGrpSpPr>
        <p:grpSpPr bwMode="auto">
          <a:xfrm rot="16200000">
            <a:off x="4609926" y="1424459"/>
            <a:ext cx="1641475" cy="1584325"/>
            <a:chOff x="7524529" y="5157192"/>
            <a:chExt cx="1641150" cy="1584013"/>
          </a:xfrm>
        </p:grpSpPr>
        <p:sp>
          <p:nvSpPr>
            <p:cNvPr id="66" name="円/楕円 6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527703" y="5157192"/>
              <a:ext cx="792006" cy="1584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319710" y="5157192"/>
              <a:ext cx="792005" cy="76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1444451" y="2738909"/>
            <a:ext cx="2447925" cy="158273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05264" y="2667471"/>
            <a:ext cx="1728787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6341889" y="3458046"/>
            <a:ext cx="1584325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651496" y="3457252"/>
            <a:ext cx="158591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208958" y="2053902"/>
            <a:ext cx="122396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793283" y="2053902"/>
            <a:ext cx="122396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444451" y="4250209"/>
            <a:ext cx="5689600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893964" y="1441921"/>
            <a:ext cx="1511300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17426" name="グループ化 3"/>
          <p:cNvGrpSpPr>
            <a:grpSpLocks/>
          </p:cNvGrpSpPr>
          <p:nvPr/>
        </p:nvGrpSpPr>
        <p:grpSpPr bwMode="auto">
          <a:xfrm>
            <a:off x="1444451" y="2234084"/>
            <a:ext cx="5689600" cy="2808287"/>
            <a:chOff x="1403350" y="1773238"/>
            <a:chExt cx="5689600" cy="280828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4033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1403350" y="2997200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851275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851275" y="17732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364163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364163" y="2997200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0929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403350" y="45815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27" name="テキスト ボックス 6"/>
          <p:cNvSpPr txBox="1">
            <a:spLocks noChangeArrowheads="1"/>
          </p:cNvSpPr>
          <p:nvPr/>
        </p:nvSpPr>
        <p:spPr bwMode="auto">
          <a:xfrm>
            <a:off x="2196926" y="5693246"/>
            <a:ext cx="450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壁に近いほうが尤度が高くなっている</a:t>
            </a:r>
          </a:p>
        </p:txBody>
      </p:sp>
      <p:sp>
        <p:nvSpPr>
          <p:cNvPr id="5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err="1" smtClean="0"/>
              <a:t>amcl_range_likelihood_model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88963" y="1484784"/>
            <a:ext cx="7654925" cy="4306887"/>
          </a:xfrm>
          <a:prstGeom prst="rect">
            <a:avLst/>
          </a:prstGeom>
          <a:solidFill>
            <a:srgbClr val="FF323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19459" name="グループ化 3"/>
          <p:cNvGrpSpPr>
            <a:grpSpLocks/>
          </p:cNvGrpSpPr>
          <p:nvPr/>
        </p:nvGrpSpPr>
        <p:grpSpPr bwMode="auto">
          <a:xfrm>
            <a:off x="1403350" y="2332509"/>
            <a:ext cx="5689600" cy="2808287"/>
            <a:chOff x="1403350" y="1773238"/>
            <a:chExt cx="5689600" cy="280828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4033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1403350" y="2997200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851275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851275" y="17732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364163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364163" y="2997200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0929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403350" y="45815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60" name="テキスト ボックス 6"/>
          <p:cNvSpPr txBox="1">
            <a:spLocks noChangeArrowheads="1"/>
          </p:cNvSpPr>
          <p:nvPr/>
        </p:nvSpPr>
        <p:spPr bwMode="auto">
          <a:xfrm>
            <a:off x="2925763" y="5818659"/>
            <a:ext cx="329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全ての位置で同じ尤度となる</a:t>
            </a: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err="1" smtClean="0"/>
              <a:t>amcl_range_likelihood_random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グループ化 56"/>
          <p:cNvGrpSpPr>
            <a:grpSpLocks/>
          </p:cNvGrpSpPr>
          <p:nvPr/>
        </p:nvGrpSpPr>
        <p:grpSpPr bwMode="auto">
          <a:xfrm rot="10800000">
            <a:off x="560388" y="2694459"/>
            <a:ext cx="1639887" cy="1584325"/>
            <a:chOff x="7526125" y="5157192"/>
            <a:chExt cx="1639554" cy="1584002"/>
          </a:xfrm>
        </p:grpSpPr>
        <p:sp>
          <p:nvSpPr>
            <p:cNvPr id="58" name="円/楕円 57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526125" y="5157192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8318126" y="5214330"/>
              <a:ext cx="792002" cy="766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35" name="グループ化 52"/>
          <p:cNvGrpSpPr>
            <a:grpSpLocks/>
          </p:cNvGrpSpPr>
          <p:nvPr/>
        </p:nvGrpSpPr>
        <p:grpSpPr bwMode="auto">
          <a:xfrm rot="5400000">
            <a:off x="558006" y="4241478"/>
            <a:ext cx="1603375" cy="1611312"/>
            <a:chOff x="7562632" y="5130210"/>
            <a:chExt cx="1603047" cy="1610984"/>
          </a:xfrm>
        </p:grpSpPr>
        <p:sp>
          <p:nvSpPr>
            <p:cNvPr id="54" name="円/楕円 53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562632" y="5155604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8364155" y="5130210"/>
              <a:ext cx="792000" cy="76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36" name="グループ化 36"/>
          <p:cNvGrpSpPr>
            <a:grpSpLocks/>
          </p:cNvGrpSpPr>
          <p:nvPr/>
        </p:nvGrpSpPr>
        <p:grpSpPr bwMode="auto">
          <a:xfrm rot="16200000">
            <a:off x="6291263" y="2627784"/>
            <a:ext cx="1639887" cy="1608137"/>
            <a:chOff x="7526129" y="5132020"/>
            <a:chExt cx="1639550" cy="1609174"/>
          </a:xfrm>
        </p:grpSpPr>
        <p:sp>
          <p:nvSpPr>
            <p:cNvPr id="38" name="円/楕円 37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526129" y="5157437"/>
              <a:ext cx="791999" cy="1583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314953" y="5132019"/>
              <a:ext cx="638044" cy="792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37" name="グループ化 40"/>
          <p:cNvGrpSpPr>
            <a:grpSpLocks/>
          </p:cNvGrpSpPr>
          <p:nvPr/>
        </p:nvGrpSpPr>
        <p:grpSpPr bwMode="auto">
          <a:xfrm rot="5400000">
            <a:off x="4534694" y="2677790"/>
            <a:ext cx="1603375" cy="1582737"/>
            <a:chOff x="7562632" y="5157190"/>
            <a:chExt cx="1603047" cy="1584002"/>
          </a:xfrm>
        </p:grpSpPr>
        <p:sp>
          <p:nvSpPr>
            <p:cNvPr id="42" name="円/楕円 41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562632" y="5157190"/>
              <a:ext cx="792001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8364156" y="5157190"/>
              <a:ext cx="792000" cy="767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38" name="グループ化 44"/>
          <p:cNvGrpSpPr>
            <a:grpSpLocks/>
          </p:cNvGrpSpPr>
          <p:nvPr/>
        </p:nvGrpSpPr>
        <p:grpSpPr bwMode="auto">
          <a:xfrm>
            <a:off x="3060700" y="2723034"/>
            <a:ext cx="1600200" cy="1622425"/>
            <a:chOff x="7564465" y="5119084"/>
            <a:chExt cx="1601214" cy="1622110"/>
          </a:xfrm>
        </p:grpSpPr>
        <p:sp>
          <p:nvSpPr>
            <p:cNvPr id="46" name="円/楕円 4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564465" y="5157177"/>
              <a:ext cx="792665" cy="1584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8355541" y="5119084"/>
              <a:ext cx="792665" cy="734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39" name="グループ化 35"/>
          <p:cNvGrpSpPr>
            <a:grpSpLocks/>
          </p:cNvGrpSpPr>
          <p:nvPr/>
        </p:nvGrpSpPr>
        <p:grpSpPr bwMode="auto">
          <a:xfrm>
            <a:off x="6300788" y="4250209"/>
            <a:ext cx="1603375" cy="1628775"/>
            <a:chOff x="7562629" y="5112972"/>
            <a:chExt cx="1603050" cy="1628220"/>
          </a:xfrm>
        </p:grpSpPr>
        <p:sp>
          <p:nvSpPr>
            <p:cNvPr id="26" name="円/楕円 2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562629" y="5138363"/>
              <a:ext cx="792001" cy="1583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354630" y="5112972"/>
              <a:ext cx="638046" cy="791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40" name="グループ化 64"/>
          <p:cNvGrpSpPr>
            <a:grpSpLocks/>
          </p:cNvGrpSpPr>
          <p:nvPr/>
        </p:nvGrpSpPr>
        <p:grpSpPr bwMode="auto">
          <a:xfrm rot="16200000">
            <a:off x="4568825" y="1424459"/>
            <a:ext cx="1641475" cy="1584325"/>
            <a:chOff x="7524529" y="5157192"/>
            <a:chExt cx="1641150" cy="1584013"/>
          </a:xfrm>
        </p:grpSpPr>
        <p:sp>
          <p:nvSpPr>
            <p:cNvPr id="66" name="円/楕円 65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527703" y="5157192"/>
              <a:ext cx="792006" cy="1584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8319710" y="5157192"/>
              <a:ext cx="792005" cy="76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8441" name="グループ化 60"/>
          <p:cNvGrpSpPr>
            <a:grpSpLocks/>
          </p:cNvGrpSpPr>
          <p:nvPr/>
        </p:nvGrpSpPr>
        <p:grpSpPr bwMode="auto">
          <a:xfrm rot="10800000">
            <a:off x="3013075" y="1413346"/>
            <a:ext cx="1639888" cy="1593850"/>
            <a:chOff x="7524529" y="5147669"/>
            <a:chExt cx="1641150" cy="1593525"/>
          </a:xfrm>
        </p:grpSpPr>
        <p:sp>
          <p:nvSpPr>
            <p:cNvPr id="62" name="円/楕円 61"/>
            <p:cNvSpPr/>
            <p:nvPr/>
          </p:nvSpPr>
          <p:spPr>
            <a:xfrm rot="10800000">
              <a:off x="7581679" y="5157192"/>
              <a:ext cx="1584000" cy="1584000"/>
            </a:xfrm>
            <a:prstGeom prst="ellipse">
              <a:avLst/>
            </a:prstGeom>
            <a:gradFill flip="none" rotWithShape="1">
              <a:gsLst>
                <a:gs pos="53000">
                  <a:srgbClr val="FFF3F3">
                    <a:alpha val="0"/>
                  </a:srgbClr>
                </a:gs>
                <a:gs pos="16000">
                  <a:srgbClr val="FF3232">
                    <a:alpha val="60000"/>
                  </a:srgbClr>
                </a:gs>
                <a:gs pos="0">
                  <a:srgbClr val="FF3232">
                    <a:lumMod val="100000"/>
                    <a:alpha val="7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524529" y="5157192"/>
              <a:ext cx="792773" cy="1584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8314124" y="5150843"/>
              <a:ext cx="791183" cy="76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1412875" y="2738909"/>
            <a:ext cx="2447925" cy="158273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364163" y="2667471"/>
            <a:ext cx="1728787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6300788" y="3458046"/>
            <a:ext cx="1584325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 rot="5400000">
            <a:off x="610395" y="3457252"/>
            <a:ext cx="158591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167857" y="2053902"/>
            <a:ext cx="122396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 rot="5400000">
            <a:off x="4752182" y="2053902"/>
            <a:ext cx="1223962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403350" y="4250209"/>
            <a:ext cx="5689600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852863" y="1441921"/>
            <a:ext cx="1511300" cy="158432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3232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18450" name="グループ化 3"/>
          <p:cNvGrpSpPr>
            <a:grpSpLocks/>
          </p:cNvGrpSpPr>
          <p:nvPr/>
        </p:nvGrpSpPr>
        <p:grpSpPr bwMode="auto">
          <a:xfrm>
            <a:off x="1403350" y="2234084"/>
            <a:ext cx="5689600" cy="2808287"/>
            <a:chOff x="1403350" y="1773238"/>
            <a:chExt cx="5689600" cy="280828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4033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1403350" y="2997200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851275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851275" y="17732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364163" y="1773238"/>
              <a:ext cx="0" cy="1223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364163" y="2997200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7092950" y="2997200"/>
              <a:ext cx="0" cy="15843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403350" y="45815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51" name="テキスト ボックス 6"/>
          <p:cNvSpPr txBox="1">
            <a:spLocks noChangeArrowheads="1"/>
          </p:cNvSpPr>
          <p:nvPr/>
        </p:nvSpPr>
        <p:spPr bwMode="auto">
          <a:xfrm>
            <a:off x="3059113" y="5693246"/>
            <a:ext cx="292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/>
              <a:t>赤いほうが尤度が高い</a:t>
            </a:r>
          </a:p>
        </p:txBody>
      </p:sp>
      <p:sp>
        <p:nvSpPr>
          <p:cNvPr id="5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ja-JP" dirty="0" err="1" smtClean="0"/>
              <a:t>amcl_range_likelihood</a:t>
            </a:r>
            <a:endParaRPr lang="ja-JP" altLang="en-US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588963" y="1386359"/>
            <a:ext cx="7654925" cy="4306887"/>
          </a:xfrm>
          <a:prstGeom prst="rect">
            <a:avLst/>
          </a:prstGeom>
          <a:solidFill>
            <a:srgbClr val="FF323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amcl_sampling_state</a:t>
            </a:r>
            <a:endParaRPr lang="ja-JP" altLang="en-US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11188" y="29972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11188" y="2997200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059113" y="17732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059113" y="1773238"/>
            <a:ext cx="1512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572000" y="17732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572000" y="2997200"/>
            <a:ext cx="17287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6300788" y="29972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11188" y="4581525"/>
            <a:ext cx="568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755650" y="232251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56" name="テキスト ボックス 53"/>
          <p:cNvSpPr txBox="1">
            <a:spLocks noChangeArrowheads="1"/>
          </p:cNvSpPr>
          <p:nvPr/>
        </p:nvSpPr>
        <p:spPr bwMode="auto">
          <a:xfrm>
            <a:off x="827088" y="2178050"/>
            <a:ext cx="216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パーティクル</a:t>
            </a:r>
          </a:p>
        </p:txBody>
      </p:sp>
      <p:cxnSp>
        <p:nvCxnSpPr>
          <p:cNvPr id="124" name="直線コネクタ 123"/>
          <p:cNvCxnSpPr/>
          <p:nvPr/>
        </p:nvCxnSpPr>
        <p:spPr>
          <a:xfrm>
            <a:off x="6804025" y="3013075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804025" y="3013075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9251950" y="1789113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9251950" y="1789113"/>
            <a:ext cx="151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10764838" y="1789113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0764838" y="3013075"/>
            <a:ext cx="1728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12493625" y="3013075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6804025" y="4597400"/>
            <a:ext cx="568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テキスト ボックス 146"/>
          <p:cNvSpPr txBox="1">
            <a:spLocks noChangeArrowheads="1"/>
          </p:cNvSpPr>
          <p:nvPr/>
        </p:nvSpPr>
        <p:spPr bwMode="auto">
          <a:xfrm>
            <a:off x="1260475" y="1763713"/>
            <a:ext cx="12239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安定状態</a:t>
            </a:r>
          </a:p>
        </p:txBody>
      </p:sp>
      <p:sp>
        <p:nvSpPr>
          <p:cNvPr id="6166" name="テキスト ボックス 147"/>
          <p:cNvSpPr txBox="1">
            <a:spLocks noChangeArrowheads="1"/>
          </p:cNvSpPr>
          <p:nvPr/>
        </p:nvSpPr>
        <p:spPr bwMode="auto">
          <a:xfrm>
            <a:off x="7740650" y="1763713"/>
            <a:ext cx="12239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誘拐状態</a:t>
            </a:r>
          </a:p>
        </p:txBody>
      </p:sp>
      <p:sp>
        <p:nvSpPr>
          <p:cNvPr id="63" name="円/楕円 62"/>
          <p:cNvSpPr/>
          <p:nvPr/>
        </p:nvSpPr>
        <p:spPr>
          <a:xfrm>
            <a:off x="3851275" y="31416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3602038" y="3797300"/>
            <a:ext cx="144462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3743325" y="3584575"/>
            <a:ext cx="179388" cy="179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265613" y="34766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3959225" y="3644900"/>
            <a:ext cx="144463" cy="1444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3876675" y="39052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3455988" y="3357563"/>
            <a:ext cx="144462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4248150" y="3956050"/>
            <a:ext cx="71438" cy="71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3743325" y="3359150"/>
            <a:ext cx="179388" cy="179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140200" y="37179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4032250" y="3429000"/>
            <a:ext cx="144463" cy="1444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3419475" y="3608388"/>
            <a:ext cx="144463" cy="144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3571875" y="3176588"/>
            <a:ext cx="144463" cy="144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3348038" y="3068638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3600450" y="3465513"/>
            <a:ext cx="179388" cy="179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3635375" y="2781300"/>
            <a:ext cx="73025" cy="71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5" name="円/楕円 94"/>
          <p:cNvSpPr/>
          <p:nvPr/>
        </p:nvSpPr>
        <p:spPr>
          <a:xfrm rot="2194536">
            <a:off x="3544888" y="3317875"/>
            <a:ext cx="433387" cy="423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755650" y="2565400"/>
            <a:ext cx="144463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185" name="テキスト ボックス 55"/>
          <p:cNvSpPr txBox="1">
            <a:spLocks noChangeArrowheads="1"/>
          </p:cNvSpPr>
          <p:nvPr/>
        </p:nvSpPr>
        <p:spPr bwMode="auto">
          <a:xfrm>
            <a:off x="827088" y="2463800"/>
            <a:ext cx="216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ロボット位置</a:t>
            </a:r>
          </a:p>
        </p:txBody>
      </p:sp>
      <p:sp>
        <p:nvSpPr>
          <p:cNvPr id="98" name="円/楕円 97"/>
          <p:cNvSpPr/>
          <p:nvPr/>
        </p:nvSpPr>
        <p:spPr>
          <a:xfrm>
            <a:off x="10080625" y="3149600"/>
            <a:ext cx="71438" cy="71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9829800" y="3805238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9971088" y="3592513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10493375" y="3484563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10188575" y="3652838"/>
            <a:ext cx="71438" cy="73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10104438" y="3913188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685338" y="3365500"/>
            <a:ext cx="71437" cy="71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10475913" y="3963988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9971088" y="3367088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0367963" y="3725863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10260013" y="3436938"/>
            <a:ext cx="73025" cy="73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9648825" y="3617913"/>
            <a:ext cx="71438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9801225" y="3186113"/>
            <a:ext cx="71438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9575800" y="3076575"/>
            <a:ext cx="109538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9828213" y="3473450"/>
            <a:ext cx="73025" cy="714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9864725" y="2789238"/>
            <a:ext cx="144463" cy="144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4" name="円/楕円 113"/>
          <p:cNvSpPr/>
          <p:nvPr/>
        </p:nvSpPr>
        <p:spPr>
          <a:xfrm rot="2194536">
            <a:off x="9467850" y="2384425"/>
            <a:ext cx="433388" cy="42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6203" name="テキスト ボックス 1"/>
          <p:cNvSpPr txBox="1">
            <a:spLocks noChangeArrowheads="1"/>
          </p:cNvSpPr>
          <p:nvPr/>
        </p:nvSpPr>
        <p:spPr bwMode="auto">
          <a:xfrm>
            <a:off x="2779713" y="4103688"/>
            <a:ext cx="21526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ロボットが近いため</a:t>
            </a:r>
            <a:endParaRPr lang="en-US" altLang="ja-JP" sz="1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尤度の平均が大きくなる</a:t>
            </a:r>
          </a:p>
        </p:txBody>
      </p:sp>
      <p:sp>
        <p:nvSpPr>
          <p:cNvPr id="6204" name="テキスト ボックス 114"/>
          <p:cNvSpPr txBox="1">
            <a:spLocks noChangeArrowheads="1"/>
          </p:cNvSpPr>
          <p:nvPr/>
        </p:nvSpPr>
        <p:spPr bwMode="auto">
          <a:xfrm>
            <a:off x="8909050" y="4103688"/>
            <a:ext cx="2151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ロボットが遠いため</a:t>
            </a:r>
            <a:endParaRPr lang="en-US" altLang="ja-JP" sz="1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尤度の平均が小さくなる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/>
              <a:t>amcl_sampling_kld</a:t>
            </a:r>
            <a:endParaRPr lang="ja-JP" altLang="en-US" dirty="0" smtClean="0"/>
          </a:p>
        </p:txBody>
      </p:sp>
      <p:grpSp>
        <p:nvGrpSpPr>
          <p:cNvPr id="7171" name="グループ化 2"/>
          <p:cNvGrpSpPr>
            <a:grpSpLocks/>
          </p:cNvGrpSpPr>
          <p:nvPr/>
        </p:nvGrpSpPr>
        <p:grpSpPr bwMode="auto">
          <a:xfrm>
            <a:off x="-180975" y="2349500"/>
            <a:ext cx="5689600" cy="2808288"/>
            <a:chOff x="1619250" y="2332038"/>
            <a:chExt cx="5689600" cy="2808287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619250" y="3556001"/>
              <a:ext cx="0" cy="1584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1619250" y="3556001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067175" y="2332038"/>
              <a:ext cx="0" cy="122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4067175" y="23320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5580063" y="2332038"/>
              <a:ext cx="0" cy="122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5580063" y="3556001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7308850" y="3556001"/>
              <a:ext cx="0" cy="1584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1619250" y="51403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グループ化 1"/>
          <p:cNvGrpSpPr>
            <a:grpSpLocks/>
          </p:cNvGrpSpPr>
          <p:nvPr/>
        </p:nvGrpSpPr>
        <p:grpSpPr bwMode="auto">
          <a:xfrm>
            <a:off x="2511425" y="3492500"/>
            <a:ext cx="1025525" cy="1282700"/>
            <a:chOff x="4311651" y="3475930"/>
            <a:chExt cx="1025575" cy="1282426"/>
          </a:xfrm>
        </p:grpSpPr>
        <p:sp>
          <p:nvSpPr>
            <p:cNvPr id="61" name="円/楕円 60"/>
            <p:cNvSpPr/>
            <p:nvPr/>
          </p:nvSpPr>
          <p:spPr>
            <a:xfrm>
              <a:off x="4816501" y="3836216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4565663" y="4491713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4706958" y="4279033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229271" y="4171106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4924456" y="4339346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840315" y="4599640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4419606" y="4052070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5211808" y="4650429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4706958" y="4053657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5103853" y="4412355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4995897" y="4123492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4383092" y="4304428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4535500" y="3872720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4311651" y="3763207"/>
              <a:ext cx="107955" cy="1095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>
              <a:off x="4564076" y="4159997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4599003" y="3475930"/>
              <a:ext cx="107955" cy="1079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grpSp>
        <p:nvGrpSpPr>
          <p:cNvPr id="7173" name="グループ化 77"/>
          <p:cNvGrpSpPr>
            <a:grpSpLocks/>
          </p:cNvGrpSpPr>
          <p:nvPr/>
        </p:nvGrpSpPr>
        <p:grpSpPr bwMode="auto">
          <a:xfrm>
            <a:off x="-323850" y="2060575"/>
            <a:ext cx="6048375" cy="4105275"/>
            <a:chOff x="1475656" y="2043936"/>
            <a:chExt cx="6048672" cy="4104456"/>
          </a:xfrm>
        </p:grpSpPr>
        <p:cxnSp>
          <p:nvCxnSpPr>
            <p:cNvPr id="79" name="直線コネクタ 78"/>
            <p:cNvCxnSpPr/>
            <p:nvPr/>
          </p:nvCxnSpPr>
          <p:spPr>
            <a:xfrm>
              <a:off x="1475656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>
              <a:off x="2147202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2820335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3491880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4163426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4836559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5508104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6179650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6852783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7524328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475656" y="2043936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1475656" y="6148392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1475656" y="5562722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1475656" y="4975464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1475656" y="4389793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1475656" y="3802535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1475656" y="3216865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1475656" y="2629607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/>
          <p:cNvSpPr/>
          <p:nvPr/>
        </p:nvSpPr>
        <p:spPr>
          <a:xfrm>
            <a:off x="2373313" y="3233738"/>
            <a:ext cx="650875" cy="5857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2378075" y="3814763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041650" y="3814763"/>
            <a:ext cx="652463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3044825" y="4400550"/>
            <a:ext cx="650875" cy="5857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2378075" y="4395788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7179" name="グループ化 162"/>
          <p:cNvGrpSpPr>
            <a:grpSpLocks/>
          </p:cNvGrpSpPr>
          <p:nvPr/>
        </p:nvGrpSpPr>
        <p:grpSpPr bwMode="auto">
          <a:xfrm>
            <a:off x="6746875" y="2349500"/>
            <a:ext cx="5689600" cy="2808288"/>
            <a:chOff x="1619250" y="2332038"/>
            <a:chExt cx="5689600" cy="2808287"/>
          </a:xfrm>
        </p:grpSpPr>
        <p:cxnSp>
          <p:nvCxnSpPr>
            <p:cNvPr id="164" name="直線コネクタ 163"/>
            <p:cNvCxnSpPr/>
            <p:nvPr/>
          </p:nvCxnSpPr>
          <p:spPr>
            <a:xfrm>
              <a:off x="1619250" y="3556001"/>
              <a:ext cx="0" cy="1584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619250" y="3556001"/>
              <a:ext cx="2447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>
              <a:off x="4067175" y="2332038"/>
              <a:ext cx="0" cy="122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>
              <a:off x="4067175" y="2332038"/>
              <a:ext cx="15128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>
            <a:xfrm>
              <a:off x="5580063" y="2332038"/>
              <a:ext cx="0" cy="12239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5580063" y="3556001"/>
              <a:ext cx="17287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7308850" y="3556001"/>
              <a:ext cx="0" cy="1584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>
              <a:off x="1619250" y="5140325"/>
              <a:ext cx="568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円/楕円 172"/>
          <p:cNvSpPr/>
          <p:nvPr/>
        </p:nvSpPr>
        <p:spPr>
          <a:xfrm>
            <a:off x="9636125" y="38528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9429750" y="46799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9834563" y="429577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10333038" y="3494088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10075863" y="42037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10075863" y="46704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9020175" y="4337050"/>
            <a:ext cx="107950" cy="1095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10801350" y="46672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10021888" y="374491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10312400" y="444817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10693400" y="39687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604250" y="43751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9217025" y="39338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6" name="円/楕円 185"/>
          <p:cNvSpPr/>
          <p:nvPr/>
        </p:nvSpPr>
        <p:spPr>
          <a:xfrm>
            <a:off x="8496300" y="3906838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9375775" y="41402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9491663" y="337661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10464800" y="460057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10117138" y="39338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9828213" y="39338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9972675" y="44370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9612313" y="40767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9972675" y="332105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8893175" y="39338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9612313" y="44370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11125200" y="422116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grpSp>
        <p:nvGrpSpPr>
          <p:cNvPr id="7205" name="グループ化 221"/>
          <p:cNvGrpSpPr>
            <a:grpSpLocks/>
          </p:cNvGrpSpPr>
          <p:nvPr/>
        </p:nvGrpSpPr>
        <p:grpSpPr bwMode="auto">
          <a:xfrm>
            <a:off x="6613525" y="2043113"/>
            <a:ext cx="6048375" cy="4105275"/>
            <a:chOff x="1475656" y="2043936"/>
            <a:chExt cx="6048672" cy="4104456"/>
          </a:xfrm>
        </p:grpSpPr>
        <p:cxnSp>
          <p:nvCxnSpPr>
            <p:cNvPr id="223" name="直線コネクタ 222"/>
            <p:cNvCxnSpPr/>
            <p:nvPr/>
          </p:nvCxnSpPr>
          <p:spPr>
            <a:xfrm>
              <a:off x="1475656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/>
            <p:cNvCxnSpPr/>
            <p:nvPr/>
          </p:nvCxnSpPr>
          <p:spPr>
            <a:xfrm>
              <a:off x="2147202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/>
            <p:cNvCxnSpPr/>
            <p:nvPr/>
          </p:nvCxnSpPr>
          <p:spPr>
            <a:xfrm>
              <a:off x="2820335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/>
            <p:cNvCxnSpPr/>
            <p:nvPr/>
          </p:nvCxnSpPr>
          <p:spPr>
            <a:xfrm>
              <a:off x="3491880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/>
            <p:cNvCxnSpPr/>
            <p:nvPr/>
          </p:nvCxnSpPr>
          <p:spPr>
            <a:xfrm>
              <a:off x="4163426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/>
            <p:cNvCxnSpPr/>
            <p:nvPr/>
          </p:nvCxnSpPr>
          <p:spPr>
            <a:xfrm>
              <a:off x="4836559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/>
            <p:cNvCxnSpPr/>
            <p:nvPr/>
          </p:nvCxnSpPr>
          <p:spPr>
            <a:xfrm>
              <a:off x="5508104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コネクタ 229"/>
            <p:cNvCxnSpPr/>
            <p:nvPr/>
          </p:nvCxnSpPr>
          <p:spPr>
            <a:xfrm>
              <a:off x="6179650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コネクタ 230"/>
            <p:cNvCxnSpPr/>
            <p:nvPr/>
          </p:nvCxnSpPr>
          <p:spPr>
            <a:xfrm>
              <a:off x="6852783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/>
            <p:cNvCxnSpPr/>
            <p:nvPr/>
          </p:nvCxnSpPr>
          <p:spPr>
            <a:xfrm>
              <a:off x="7524328" y="2043936"/>
              <a:ext cx="0" cy="41044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>
              <a:off x="1475656" y="2043936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コネクタ 233"/>
            <p:cNvCxnSpPr/>
            <p:nvPr/>
          </p:nvCxnSpPr>
          <p:spPr>
            <a:xfrm>
              <a:off x="1475656" y="6148392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コネクタ 234"/>
            <p:cNvCxnSpPr/>
            <p:nvPr/>
          </p:nvCxnSpPr>
          <p:spPr>
            <a:xfrm>
              <a:off x="1475656" y="5562721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/>
            <p:cNvCxnSpPr/>
            <p:nvPr/>
          </p:nvCxnSpPr>
          <p:spPr>
            <a:xfrm>
              <a:off x="1475656" y="4975463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コネクタ 236"/>
            <p:cNvCxnSpPr/>
            <p:nvPr/>
          </p:nvCxnSpPr>
          <p:spPr>
            <a:xfrm>
              <a:off x="1475656" y="4389793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>
              <a:off x="1475656" y="3802535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/>
            <p:nvPr/>
          </p:nvCxnSpPr>
          <p:spPr>
            <a:xfrm>
              <a:off x="1475656" y="3216864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/>
            <p:cNvCxnSpPr/>
            <p:nvPr/>
          </p:nvCxnSpPr>
          <p:spPr>
            <a:xfrm>
              <a:off x="1475656" y="2629606"/>
              <a:ext cx="60486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正方形/長方形 240"/>
          <p:cNvSpPr/>
          <p:nvPr/>
        </p:nvSpPr>
        <p:spPr>
          <a:xfrm>
            <a:off x="7975600" y="3803650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8640763" y="4400550"/>
            <a:ext cx="652462" cy="5857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8642350" y="3803650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9315450" y="3803650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9312275" y="4405313"/>
            <a:ext cx="650875" cy="5857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9309100" y="3203575"/>
            <a:ext cx="650875" cy="5873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9991725" y="3217863"/>
            <a:ext cx="650875" cy="5857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9986963" y="3814763"/>
            <a:ext cx="650875" cy="5857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9986963" y="4403725"/>
            <a:ext cx="650875" cy="5857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10653713" y="4378325"/>
            <a:ext cx="650875" cy="5857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10653713" y="3798888"/>
            <a:ext cx="650875" cy="5857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217" name="テキスト ボックス 251"/>
          <p:cNvSpPr txBox="1">
            <a:spLocks noChangeArrowheads="1"/>
          </p:cNvSpPr>
          <p:nvPr/>
        </p:nvSpPr>
        <p:spPr bwMode="auto">
          <a:xfrm>
            <a:off x="6953250" y="6172200"/>
            <a:ext cx="4954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ランダムなパーティクルが多くなるとパーティクルのある領域も増えてパーティクル数が多くなる</a:t>
            </a:r>
          </a:p>
        </p:txBody>
      </p:sp>
      <p:sp>
        <p:nvSpPr>
          <p:cNvPr id="7218" name="テキスト ボックス 252"/>
          <p:cNvSpPr txBox="1">
            <a:spLocks noChangeArrowheads="1"/>
          </p:cNvSpPr>
          <p:nvPr/>
        </p:nvSpPr>
        <p:spPr bwMode="auto">
          <a:xfrm>
            <a:off x="288925" y="6172200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安定状態ではパーティクルのある領域は少なくなり全体的なパーティクル数は少なくなる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amcl_likelihood</a:t>
            </a:r>
            <a:endParaRPr lang="ja-JP" altLang="en-US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11188" y="29972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11188" y="2997200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059113" y="17732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059113" y="1773238"/>
            <a:ext cx="15128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572000" y="17732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572000" y="2997200"/>
            <a:ext cx="17287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6300788" y="29972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11188" y="4581525"/>
            <a:ext cx="568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755650" y="232251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132" name="テキスト ボックス 53"/>
          <p:cNvSpPr txBox="1">
            <a:spLocks noChangeArrowheads="1"/>
          </p:cNvSpPr>
          <p:nvPr/>
        </p:nvSpPr>
        <p:spPr bwMode="auto">
          <a:xfrm>
            <a:off x="827088" y="2178050"/>
            <a:ext cx="216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パーティクル</a:t>
            </a:r>
          </a:p>
        </p:txBody>
      </p:sp>
      <p:grpSp>
        <p:nvGrpSpPr>
          <p:cNvPr id="5133" name="グループ化 87"/>
          <p:cNvGrpSpPr>
            <a:grpSpLocks/>
          </p:cNvGrpSpPr>
          <p:nvPr/>
        </p:nvGrpSpPr>
        <p:grpSpPr bwMode="auto">
          <a:xfrm rot="205666">
            <a:off x="2830513" y="1773238"/>
            <a:ext cx="2405062" cy="2016125"/>
            <a:chOff x="3678238" y="1773238"/>
            <a:chExt cx="2405930" cy="2016124"/>
          </a:xfrm>
        </p:grpSpPr>
        <p:sp>
          <p:nvSpPr>
            <p:cNvPr id="19" name="円/楕円 18"/>
            <p:cNvSpPr/>
            <p:nvPr/>
          </p:nvSpPr>
          <p:spPr>
            <a:xfrm>
              <a:off x="3670787" y="3672846"/>
              <a:ext cx="107989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38" name="直線コネクタ 37"/>
            <p:cNvCxnSpPr>
              <a:stCxn id="19" idx="7"/>
            </p:cNvCxnSpPr>
            <p:nvPr/>
          </p:nvCxnSpPr>
          <p:spPr>
            <a:xfrm flipV="1">
              <a:off x="3762112" y="2989639"/>
              <a:ext cx="80992" cy="7000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19" idx="7"/>
            </p:cNvCxnSpPr>
            <p:nvPr/>
          </p:nvCxnSpPr>
          <p:spPr>
            <a:xfrm flipV="1">
              <a:off x="3759393" y="1768762"/>
              <a:ext cx="478009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19" idx="7"/>
            </p:cNvCxnSpPr>
            <p:nvPr/>
          </p:nvCxnSpPr>
          <p:spPr>
            <a:xfrm flipV="1">
              <a:off x="3759264" y="1762847"/>
              <a:ext cx="728925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9" idx="7"/>
            </p:cNvCxnSpPr>
            <p:nvPr/>
          </p:nvCxnSpPr>
          <p:spPr>
            <a:xfrm flipV="1">
              <a:off x="3769626" y="1773255"/>
              <a:ext cx="944903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>
              <a:stCxn id="19" idx="7"/>
            </p:cNvCxnSpPr>
            <p:nvPr/>
          </p:nvCxnSpPr>
          <p:spPr>
            <a:xfrm flipV="1">
              <a:off x="3769812" y="1773092"/>
              <a:ext cx="1162469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19" idx="7"/>
            </p:cNvCxnSpPr>
            <p:nvPr/>
          </p:nvCxnSpPr>
          <p:spPr>
            <a:xfrm flipV="1">
              <a:off x="3769998" y="1772976"/>
              <a:ext cx="1378447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19" idx="7"/>
            </p:cNvCxnSpPr>
            <p:nvPr/>
          </p:nvCxnSpPr>
          <p:spPr>
            <a:xfrm flipV="1">
              <a:off x="3759260" y="1838654"/>
              <a:ext cx="1594425" cy="1852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19" idx="7"/>
            </p:cNvCxnSpPr>
            <p:nvPr/>
          </p:nvCxnSpPr>
          <p:spPr>
            <a:xfrm flipV="1">
              <a:off x="3769865" y="2133565"/>
              <a:ext cx="1594425" cy="1563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>
              <a:stCxn id="19" idx="7"/>
            </p:cNvCxnSpPr>
            <p:nvPr/>
          </p:nvCxnSpPr>
          <p:spPr>
            <a:xfrm flipV="1">
              <a:off x="3759312" y="2375703"/>
              <a:ext cx="1594425" cy="1311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19" idx="7"/>
            </p:cNvCxnSpPr>
            <p:nvPr/>
          </p:nvCxnSpPr>
          <p:spPr>
            <a:xfrm flipV="1">
              <a:off x="3765179" y="2624812"/>
              <a:ext cx="1594425" cy="10620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stCxn id="19" idx="7"/>
            </p:cNvCxnSpPr>
            <p:nvPr/>
          </p:nvCxnSpPr>
          <p:spPr>
            <a:xfrm flipV="1">
              <a:off x="3759382" y="2849203"/>
              <a:ext cx="1594425" cy="8445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19" idx="7"/>
            </p:cNvCxnSpPr>
            <p:nvPr/>
          </p:nvCxnSpPr>
          <p:spPr>
            <a:xfrm flipV="1">
              <a:off x="3759522" y="3005119"/>
              <a:ext cx="1746880" cy="692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19" idx="7"/>
            </p:cNvCxnSpPr>
            <p:nvPr/>
          </p:nvCxnSpPr>
          <p:spPr>
            <a:xfrm flipV="1">
              <a:off x="3769571" y="3005038"/>
              <a:ext cx="2313822" cy="692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線コネクタ 82"/>
          <p:cNvCxnSpPr/>
          <p:nvPr/>
        </p:nvCxnSpPr>
        <p:spPr>
          <a:xfrm flipH="1">
            <a:off x="755650" y="2724150"/>
            <a:ext cx="1079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5" name="テキスト ボックス 53"/>
          <p:cNvSpPr txBox="1">
            <a:spLocks noChangeArrowheads="1"/>
          </p:cNvSpPr>
          <p:nvPr/>
        </p:nvSpPr>
        <p:spPr bwMode="auto">
          <a:xfrm>
            <a:off x="828675" y="2543175"/>
            <a:ext cx="216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レーザー</a:t>
            </a:r>
          </a:p>
        </p:txBody>
      </p:sp>
      <p:cxnSp>
        <p:nvCxnSpPr>
          <p:cNvPr id="124" name="直線コネクタ 123"/>
          <p:cNvCxnSpPr/>
          <p:nvPr/>
        </p:nvCxnSpPr>
        <p:spPr>
          <a:xfrm>
            <a:off x="6804025" y="3013075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804025" y="3013075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9251950" y="1789113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9251950" y="1789113"/>
            <a:ext cx="151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10764838" y="1789113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0764838" y="3013075"/>
            <a:ext cx="1728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12493625" y="3013075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6804025" y="4597400"/>
            <a:ext cx="568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4" name="グループ化 131"/>
          <p:cNvGrpSpPr>
            <a:grpSpLocks/>
          </p:cNvGrpSpPr>
          <p:nvPr/>
        </p:nvGrpSpPr>
        <p:grpSpPr bwMode="auto">
          <a:xfrm rot="910035">
            <a:off x="9783763" y="2052638"/>
            <a:ext cx="2406650" cy="2016125"/>
            <a:chOff x="3678238" y="1773238"/>
            <a:chExt cx="2405930" cy="2016124"/>
          </a:xfrm>
        </p:grpSpPr>
        <p:sp>
          <p:nvSpPr>
            <p:cNvPr id="133" name="円/楕円 132"/>
            <p:cNvSpPr/>
            <p:nvPr/>
          </p:nvSpPr>
          <p:spPr>
            <a:xfrm>
              <a:off x="3676478" y="3680837"/>
              <a:ext cx="107918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134" name="直線コネクタ 133"/>
            <p:cNvCxnSpPr>
              <a:stCxn id="133" idx="7"/>
            </p:cNvCxnSpPr>
            <p:nvPr/>
          </p:nvCxnSpPr>
          <p:spPr>
            <a:xfrm flipV="1">
              <a:off x="3769901" y="2997128"/>
              <a:ext cx="80938" cy="700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stCxn id="133" idx="7"/>
            </p:cNvCxnSpPr>
            <p:nvPr/>
          </p:nvCxnSpPr>
          <p:spPr>
            <a:xfrm flipV="1">
              <a:off x="3759049" y="1772600"/>
              <a:ext cx="477694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33" idx="7"/>
            </p:cNvCxnSpPr>
            <p:nvPr/>
          </p:nvCxnSpPr>
          <p:spPr>
            <a:xfrm flipV="1">
              <a:off x="3766852" y="1772457"/>
              <a:ext cx="730032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33" idx="7"/>
            </p:cNvCxnSpPr>
            <p:nvPr/>
          </p:nvCxnSpPr>
          <p:spPr>
            <a:xfrm flipV="1">
              <a:off x="3761662" y="1769274"/>
              <a:ext cx="945867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33" idx="7"/>
            </p:cNvCxnSpPr>
            <p:nvPr/>
          </p:nvCxnSpPr>
          <p:spPr>
            <a:xfrm flipV="1">
              <a:off x="3763015" y="1765960"/>
              <a:ext cx="1161702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33" idx="7"/>
            </p:cNvCxnSpPr>
            <p:nvPr/>
          </p:nvCxnSpPr>
          <p:spPr>
            <a:xfrm flipV="1">
              <a:off x="3761018" y="1768489"/>
              <a:ext cx="1377538" cy="19240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33" idx="7"/>
            </p:cNvCxnSpPr>
            <p:nvPr/>
          </p:nvCxnSpPr>
          <p:spPr>
            <a:xfrm flipV="1">
              <a:off x="3758758" y="1842172"/>
              <a:ext cx="1593373" cy="18526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33" idx="7"/>
            </p:cNvCxnSpPr>
            <p:nvPr/>
          </p:nvCxnSpPr>
          <p:spPr>
            <a:xfrm flipV="1">
              <a:off x="3765079" y="2131308"/>
              <a:ext cx="1593373" cy="1563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33" idx="7"/>
            </p:cNvCxnSpPr>
            <p:nvPr/>
          </p:nvCxnSpPr>
          <p:spPr>
            <a:xfrm flipV="1">
              <a:off x="3768570" y="2385683"/>
              <a:ext cx="1593373" cy="1311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33" idx="7"/>
            </p:cNvCxnSpPr>
            <p:nvPr/>
          </p:nvCxnSpPr>
          <p:spPr>
            <a:xfrm flipV="1">
              <a:off x="3761912" y="2631354"/>
              <a:ext cx="1593373" cy="10620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33" idx="7"/>
            </p:cNvCxnSpPr>
            <p:nvPr/>
          </p:nvCxnSpPr>
          <p:spPr>
            <a:xfrm flipV="1">
              <a:off x="3758890" y="2850297"/>
              <a:ext cx="1593373" cy="8445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>
              <a:stCxn id="133" idx="7"/>
            </p:cNvCxnSpPr>
            <p:nvPr/>
          </p:nvCxnSpPr>
          <p:spPr>
            <a:xfrm flipV="1">
              <a:off x="3769726" y="3004879"/>
              <a:ext cx="1745728" cy="692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>
              <a:stCxn id="133" idx="7"/>
            </p:cNvCxnSpPr>
            <p:nvPr/>
          </p:nvCxnSpPr>
          <p:spPr>
            <a:xfrm flipV="1">
              <a:off x="3770156" y="3005037"/>
              <a:ext cx="2313883" cy="692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5" name="テキスト ボックス 146"/>
          <p:cNvSpPr txBox="1">
            <a:spLocks noChangeArrowheads="1"/>
          </p:cNvSpPr>
          <p:nvPr/>
        </p:nvSpPr>
        <p:spPr bwMode="auto">
          <a:xfrm>
            <a:off x="1260475" y="1763713"/>
            <a:ext cx="12239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尤度：高</a:t>
            </a:r>
          </a:p>
        </p:txBody>
      </p:sp>
      <p:sp>
        <p:nvSpPr>
          <p:cNvPr id="5146" name="テキスト ボックス 147"/>
          <p:cNvSpPr txBox="1">
            <a:spLocks noChangeArrowheads="1"/>
          </p:cNvSpPr>
          <p:nvPr/>
        </p:nvSpPr>
        <p:spPr bwMode="auto">
          <a:xfrm>
            <a:off x="7740650" y="1763713"/>
            <a:ext cx="122396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尤度：低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err="1" smtClean="0"/>
              <a:t>amcl_resampling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19250" y="35560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19250" y="3556000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4067175" y="23320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067175" y="2332038"/>
            <a:ext cx="151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5580063" y="2332038"/>
            <a:ext cx="0" cy="1223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580063" y="3556000"/>
            <a:ext cx="1728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7308850" y="3556000"/>
            <a:ext cx="0" cy="1584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619250" y="5140325"/>
            <a:ext cx="568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4171950" y="3792538"/>
            <a:ext cx="73025" cy="73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817938" y="444817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959225" y="4235450"/>
            <a:ext cx="179388" cy="180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481513" y="41275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237038" y="4314825"/>
            <a:ext cx="227012" cy="20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092575" y="4556125"/>
            <a:ext cx="144463" cy="1428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563938" y="4081463"/>
            <a:ext cx="73025" cy="7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64050" y="4606925"/>
            <a:ext cx="71438" cy="730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959225" y="4010025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529138" y="4368800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4295775" y="43656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1685925" y="2754313"/>
            <a:ext cx="107950" cy="107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119" name="テキスト ボックス 53"/>
          <p:cNvSpPr txBox="1">
            <a:spLocks noChangeArrowheads="1"/>
          </p:cNvSpPr>
          <p:nvPr/>
        </p:nvSpPr>
        <p:spPr bwMode="auto">
          <a:xfrm>
            <a:off x="1757363" y="2609850"/>
            <a:ext cx="2166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現在のパーティクル</a:t>
            </a:r>
          </a:p>
        </p:txBody>
      </p:sp>
      <p:sp>
        <p:nvSpPr>
          <p:cNvPr id="110" name="円/楕円 109"/>
          <p:cNvSpPr/>
          <p:nvPr/>
        </p:nvSpPr>
        <p:spPr>
          <a:xfrm>
            <a:off x="1685925" y="3059113"/>
            <a:ext cx="107950" cy="1095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121" name="テキスト ボックス 55"/>
          <p:cNvSpPr txBox="1">
            <a:spLocks noChangeArrowheads="1"/>
          </p:cNvSpPr>
          <p:nvPr/>
        </p:nvSpPr>
        <p:spPr bwMode="auto">
          <a:xfrm>
            <a:off x="1757363" y="2916238"/>
            <a:ext cx="216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次のパーティクル</a:t>
            </a:r>
          </a:p>
        </p:txBody>
      </p:sp>
      <p:sp>
        <p:nvSpPr>
          <p:cNvPr id="112" name="円/楕円 111"/>
          <p:cNvSpPr/>
          <p:nvPr/>
        </p:nvSpPr>
        <p:spPr>
          <a:xfrm>
            <a:off x="4365625" y="45466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4113213" y="457517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4251325" y="42084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4518025" y="44497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4464050" y="42941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3995738" y="42735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4932363" y="430847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4103688" y="44005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4213225" y="38750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5435600" y="3587750"/>
            <a:ext cx="1512888" cy="706438"/>
          </a:xfrm>
          <a:prstGeom prst="wedgeRectCallout">
            <a:avLst>
              <a:gd name="adj1" fmla="val -78551"/>
              <a:gd name="adj2" fmla="val 5496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 dirty="0"/>
              <a:t>尤度とは関係なしにランダムにパーティクルを配置する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3452813"/>
            <a:ext cx="419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amcl_odometry_rot</a:t>
            </a:r>
            <a:endParaRPr lang="ja-JP" altLang="en-US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4572000" y="3357563"/>
            <a:ext cx="0" cy="1511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3708400" y="2636838"/>
            <a:ext cx="466725" cy="8159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 flipV="1">
            <a:off x="4192588" y="3424238"/>
            <a:ext cx="379412" cy="1457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2041525" y="3609975"/>
            <a:ext cx="1079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テキスト ボックス 53"/>
          <p:cNvSpPr txBox="1">
            <a:spLocks noChangeArrowheads="1"/>
          </p:cNvSpPr>
          <p:nvPr/>
        </p:nvSpPr>
        <p:spPr bwMode="auto">
          <a:xfrm>
            <a:off x="2124075" y="3429000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B050"/>
                </a:solidFill>
              </a:rPr>
              <a:t>実際の軌跡</a:t>
            </a:r>
          </a:p>
        </p:txBody>
      </p:sp>
      <p:cxnSp>
        <p:nvCxnSpPr>
          <p:cNvPr id="24" name="直線コネクタ 23"/>
          <p:cNvCxnSpPr/>
          <p:nvPr/>
        </p:nvCxnSpPr>
        <p:spPr>
          <a:xfrm flipH="1">
            <a:off x="2041525" y="3967163"/>
            <a:ext cx="1079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テキスト ボックス 53"/>
          <p:cNvSpPr txBox="1">
            <a:spLocks noChangeArrowheads="1"/>
          </p:cNvSpPr>
          <p:nvPr/>
        </p:nvSpPr>
        <p:spPr bwMode="auto">
          <a:xfrm>
            <a:off x="2124075" y="3786188"/>
            <a:ext cx="194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chemeClr val="tx2"/>
                </a:solidFill>
              </a:rPr>
              <a:t>前回の位置姿勢</a:t>
            </a: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2041525" y="4681538"/>
            <a:ext cx="107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テキスト ボックス 53"/>
          <p:cNvSpPr txBox="1">
            <a:spLocks noChangeArrowheads="1"/>
          </p:cNvSpPr>
          <p:nvPr/>
        </p:nvSpPr>
        <p:spPr bwMode="auto">
          <a:xfrm>
            <a:off x="2105025" y="4500563"/>
            <a:ext cx="1458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FF0000"/>
                </a:solidFill>
              </a:rPr>
              <a:t>移動差分</a:t>
            </a:r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041525" y="4324350"/>
            <a:ext cx="10795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テキスト ボックス 53"/>
          <p:cNvSpPr txBox="1">
            <a:spLocks noChangeArrowheads="1"/>
          </p:cNvSpPr>
          <p:nvPr/>
        </p:nvSpPr>
        <p:spPr bwMode="auto">
          <a:xfrm>
            <a:off x="2105025" y="4143375"/>
            <a:ext cx="1819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7030A0"/>
                </a:solidFill>
              </a:rPr>
              <a:t>現在のオドメトリ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5922963" y="3343275"/>
            <a:ext cx="0" cy="1512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 flipV="1">
            <a:off x="5572125" y="3430588"/>
            <a:ext cx="342900" cy="1416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rot="19491316">
            <a:off x="5686425" y="4583113"/>
            <a:ext cx="179388" cy="49212"/>
          </a:xfrm>
          <a:prstGeom prst="arc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6" name="円弧 35"/>
          <p:cNvSpPr/>
          <p:nvPr/>
        </p:nvSpPr>
        <p:spPr>
          <a:xfrm rot="19923204">
            <a:off x="5762625" y="4546600"/>
            <a:ext cx="179388" cy="34925"/>
          </a:xfrm>
          <a:prstGeom prst="arc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6135688" y="4711700"/>
            <a:ext cx="1079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テキスト ボックス 53"/>
          <p:cNvSpPr txBox="1">
            <a:spLocks noChangeArrowheads="1"/>
          </p:cNvSpPr>
          <p:nvPr/>
        </p:nvSpPr>
        <p:spPr bwMode="auto">
          <a:xfrm>
            <a:off x="6216650" y="4530725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92D050"/>
                </a:solidFill>
              </a:rPr>
              <a:t>終点角度差分</a:t>
            </a: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6134100" y="4330700"/>
            <a:ext cx="10795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6" name="テキスト ボックス 53"/>
          <p:cNvSpPr txBox="1">
            <a:spLocks noChangeArrowheads="1"/>
          </p:cNvSpPr>
          <p:nvPr/>
        </p:nvSpPr>
        <p:spPr bwMode="auto">
          <a:xfrm>
            <a:off x="6216650" y="4149725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B0F0"/>
                </a:solidFill>
              </a:rPr>
              <a:t>始点角度差分</a:t>
            </a:r>
          </a:p>
        </p:txBody>
      </p:sp>
      <p:cxnSp>
        <p:nvCxnSpPr>
          <p:cNvPr id="42" name="直線矢印コネクタ 41"/>
          <p:cNvCxnSpPr/>
          <p:nvPr/>
        </p:nvCxnSpPr>
        <p:spPr>
          <a:xfrm flipH="1" flipV="1">
            <a:off x="5448300" y="4030663"/>
            <a:ext cx="468313" cy="8159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2563813" y="4351338"/>
            <a:ext cx="457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1998663"/>
            <a:ext cx="42386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amcl_range_gaussian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38675" y="2055813"/>
            <a:ext cx="4763" cy="2298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テキスト ボックス 6"/>
          <p:cNvSpPr txBox="1">
            <a:spLocks noChangeArrowheads="1"/>
          </p:cNvSpPr>
          <p:nvPr/>
        </p:nvSpPr>
        <p:spPr bwMode="auto">
          <a:xfrm>
            <a:off x="3635375" y="4441825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想定されるレーザーの値</a:t>
            </a:r>
          </a:p>
        </p:txBody>
      </p:sp>
      <p:sp>
        <p:nvSpPr>
          <p:cNvPr id="9223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9224" name="テキスト ボックス 10"/>
          <p:cNvSpPr txBox="1">
            <a:spLocks noChangeArrowheads="1"/>
          </p:cNvSpPr>
          <p:nvPr/>
        </p:nvSpPr>
        <p:spPr bwMode="auto">
          <a:xfrm>
            <a:off x="6464300" y="4441825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max</a:t>
            </a:r>
            <a:endParaRPr lang="ja-JP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2563813" y="4360863"/>
            <a:ext cx="457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2060575"/>
            <a:ext cx="42957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amcl_range_obstract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43438" y="3359150"/>
            <a:ext cx="0" cy="1149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テキスト ボックス 6"/>
          <p:cNvSpPr txBox="1">
            <a:spLocks noChangeArrowheads="1"/>
          </p:cNvSpPr>
          <p:nvPr/>
        </p:nvSpPr>
        <p:spPr bwMode="auto">
          <a:xfrm>
            <a:off x="3635375" y="4441825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想定されるレーザーの値</a:t>
            </a:r>
          </a:p>
        </p:txBody>
      </p:sp>
      <p:sp>
        <p:nvSpPr>
          <p:cNvPr id="10247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10248" name="テキスト ボックス 10"/>
          <p:cNvSpPr txBox="1">
            <a:spLocks noChangeArrowheads="1"/>
          </p:cNvSpPr>
          <p:nvPr/>
        </p:nvSpPr>
        <p:spPr bwMode="auto">
          <a:xfrm>
            <a:off x="6464300" y="4441825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max</a:t>
            </a:r>
            <a:endParaRPr lang="ja-JP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2563813" y="4360863"/>
            <a:ext cx="457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2058988"/>
            <a:ext cx="4314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amcl_range_max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43438" y="3359150"/>
            <a:ext cx="0" cy="1149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テキスト ボックス 6"/>
          <p:cNvSpPr txBox="1">
            <a:spLocks noChangeArrowheads="1"/>
          </p:cNvSpPr>
          <p:nvPr/>
        </p:nvSpPr>
        <p:spPr bwMode="auto">
          <a:xfrm>
            <a:off x="3635375" y="4441825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想定されるレーザーの値</a:t>
            </a:r>
          </a:p>
        </p:txBody>
      </p:sp>
      <p:sp>
        <p:nvSpPr>
          <p:cNvPr id="11271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11272" name="テキスト ボックス 10"/>
          <p:cNvSpPr txBox="1">
            <a:spLocks noChangeArrowheads="1"/>
          </p:cNvSpPr>
          <p:nvPr/>
        </p:nvSpPr>
        <p:spPr bwMode="auto">
          <a:xfrm>
            <a:off x="6464300" y="4441825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max</a:t>
            </a:r>
            <a:endParaRPr lang="ja-JP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2032000"/>
            <a:ext cx="42291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2563813" y="4360863"/>
            <a:ext cx="457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amcl_range_random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43438" y="3359150"/>
            <a:ext cx="0" cy="1149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テキスト ボックス 6"/>
          <p:cNvSpPr txBox="1">
            <a:spLocks noChangeArrowheads="1"/>
          </p:cNvSpPr>
          <p:nvPr/>
        </p:nvSpPr>
        <p:spPr bwMode="auto">
          <a:xfrm>
            <a:off x="3635375" y="4441825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想定されるレーザーの値</a:t>
            </a:r>
          </a:p>
        </p:txBody>
      </p:sp>
      <p:sp>
        <p:nvSpPr>
          <p:cNvPr id="12295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12296" name="テキスト ボックス 10"/>
          <p:cNvSpPr txBox="1">
            <a:spLocks noChangeArrowheads="1"/>
          </p:cNvSpPr>
          <p:nvPr/>
        </p:nvSpPr>
        <p:spPr bwMode="auto">
          <a:xfrm>
            <a:off x="6464300" y="4441825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max</a:t>
            </a:r>
            <a:endParaRPr lang="ja-JP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074863"/>
            <a:ext cx="4162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2563813" y="4360863"/>
            <a:ext cx="457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amcl_range_beam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618038" y="2074863"/>
            <a:ext cx="25400" cy="2433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テキスト ボックス 6"/>
          <p:cNvSpPr txBox="1">
            <a:spLocks noChangeArrowheads="1"/>
          </p:cNvSpPr>
          <p:nvPr/>
        </p:nvSpPr>
        <p:spPr bwMode="auto">
          <a:xfrm>
            <a:off x="3635375" y="4441825"/>
            <a:ext cx="2232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想定されるレーザーの値</a:t>
            </a:r>
          </a:p>
        </p:txBody>
      </p:sp>
      <p:sp>
        <p:nvSpPr>
          <p:cNvPr id="13319" name="テキスト ボックス 9"/>
          <p:cNvSpPr txBox="1">
            <a:spLocks noChangeArrowheads="1"/>
          </p:cNvSpPr>
          <p:nvPr/>
        </p:nvSpPr>
        <p:spPr bwMode="auto">
          <a:xfrm>
            <a:off x="2411413" y="444182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0</a:t>
            </a:r>
            <a:endParaRPr lang="ja-JP" altLang="en-US" sz="1400"/>
          </a:p>
        </p:txBody>
      </p:sp>
      <p:sp>
        <p:nvSpPr>
          <p:cNvPr id="13320" name="テキスト ボックス 10"/>
          <p:cNvSpPr txBox="1">
            <a:spLocks noChangeArrowheads="1"/>
          </p:cNvSpPr>
          <p:nvPr/>
        </p:nvSpPr>
        <p:spPr bwMode="auto">
          <a:xfrm>
            <a:off x="6464300" y="4441825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max</a:t>
            </a:r>
            <a:endParaRPr lang="ja-JP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191</Words>
  <Application>Microsoft Office PowerPoint</Application>
  <PresentationFormat>画面に合わせる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amcl_predict</vt:lpstr>
      <vt:lpstr>amcl_likelihood</vt:lpstr>
      <vt:lpstr>amcl_resampling</vt:lpstr>
      <vt:lpstr>amcl_odometry_rot</vt:lpstr>
      <vt:lpstr>amcl_range_gaussian</vt:lpstr>
      <vt:lpstr>amcl_range_obstract</vt:lpstr>
      <vt:lpstr>amcl_range_max</vt:lpstr>
      <vt:lpstr>amcl_range_random</vt:lpstr>
      <vt:lpstr>amcl_range_beam</vt:lpstr>
      <vt:lpstr>amcl_range_likelihood_gaussian</vt:lpstr>
      <vt:lpstr>amcl_range_likelihood_model</vt:lpstr>
      <vt:lpstr>amcl_range_likelihood_random</vt:lpstr>
      <vt:lpstr>amcl_range_likelihood</vt:lpstr>
      <vt:lpstr>amcl_sampling_state</vt:lpstr>
      <vt:lpstr>amcl_sampling_kld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0763 松尾 幸治</dc:creator>
  <cp:lastModifiedBy>0763 松尾 幸治</cp:lastModifiedBy>
  <cp:revision>90</cp:revision>
  <dcterms:created xsi:type="dcterms:W3CDTF">2019-11-25T02:12:20Z</dcterms:created>
  <dcterms:modified xsi:type="dcterms:W3CDTF">2020-01-10T06:49:32Z</dcterms:modified>
</cp:coreProperties>
</file>