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E40"/>
    <a:srgbClr val="FF3232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188" y="-72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F37C78F-1B0A-40C9-863A-7AD716DD3614}" type="datetimeFigureOut">
              <a:rPr lang="ja-JP" altLang="en-US"/>
              <a:pPr>
                <a:defRPr/>
              </a:pPr>
              <a:t>2020/1/7</a:t>
            </a:fld>
            <a:endParaRPr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smtClean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 noProof="0" smtClean="0"/>
              <a:t>マスター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AB1F209-6E8C-4048-AFE1-08D1CEFA9EBE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156630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283BC-7B02-4C6A-B783-03A30E906547}" type="datetimeFigureOut">
              <a:rPr lang="ja-JP" altLang="en-US"/>
              <a:pPr>
                <a:defRPr/>
              </a:pPr>
              <a:t>2020/1/7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837E0-D076-49DA-980F-ADBC7427503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31100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963719-713C-4179-A722-683B1137FAF0}" type="datetimeFigureOut">
              <a:rPr lang="ja-JP" altLang="en-US"/>
              <a:pPr>
                <a:defRPr/>
              </a:pPr>
              <a:t>2020/1/7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5F47D4-0702-46D7-B153-C0BFE14FC4D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7380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5F1FB-586C-42FB-AD1E-92195CC02407}" type="datetimeFigureOut">
              <a:rPr lang="ja-JP" altLang="en-US"/>
              <a:pPr>
                <a:defRPr/>
              </a:pPr>
              <a:t>2020/1/7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114387-3445-4FC2-8925-0C5BDC90B747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50493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6FCD5-5678-4262-B30A-FBA8EF7233C9}" type="datetimeFigureOut">
              <a:rPr lang="ja-JP" altLang="en-US"/>
              <a:pPr>
                <a:defRPr/>
              </a:pPr>
              <a:t>2020/1/7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403946-2310-4987-AF3C-42AE934EEC3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95195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E9FBF-7AC6-4145-8A85-E6EB89E82AC3}" type="datetimeFigureOut">
              <a:rPr lang="ja-JP" altLang="en-US"/>
              <a:pPr>
                <a:defRPr/>
              </a:pPr>
              <a:t>2020/1/7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D887F-C4B8-49F6-9F2E-EA0886FDE53B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398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8F391-0172-4F37-BED2-8678D77EE431}" type="datetimeFigureOut">
              <a:rPr lang="ja-JP" altLang="en-US"/>
              <a:pPr>
                <a:defRPr/>
              </a:pPr>
              <a:t>2020/1/7</a:t>
            </a:fld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71650-03ED-4909-B55C-D5DBF7FB59D5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85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44FF4B-3AA6-4F65-8C2A-D3A993958566}" type="datetimeFigureOut">
              <a:rPr lang="ja-JP" altLang="en-US"/>
              <a:pPr>
                <a:defRPr/>
              </a:pPr>
              <a:t>2020/1/7</a:t>
            </a:fld>
            <a:endParaRPr lang="ja-JP" altLang="en-US"/>
          </a:p>
        </p:txBody>
      </p:sp>
      <p:sp>
        <p:nvSpPr>
          <p:cNvPr id="8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DD55DD-7233-4CDB-8135-982203CE37E5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59712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11E0B-B6A5-45B8-B645-EFD3E7C43874}" type="datetimeFigureOut">
              <a:rPr lang="ja-JP" altLang="en-US"/>
              <a:pPr>
                <a:defRPr/>
              </a:pPr>
              <a:t>2020/1/7</a:t>
            </a:fld>
            <a:endParaRPr lang="ja-JP" altLang="en-US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B4C57-3ACA-48F5-8166-C490BC310ADD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75743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CD329-0821-4E49-9D53-FC49E602DF4E}" type="datetimeFigureOut">
              <a:rPr lang="ja-JP" altLang="en-US"/>
              <a:pPr>
                <a:defRPr/>
              </a:pPr>
              <a:t>2020/1/7</a:t>
            </a:fld>
            <a:endParaRPr lang="ja-JP" altLang="en-US"/>
          </a:p>
        </p:txBody>
      </p:sp>
      <p:sp>
        <p:nvSpPr>
          <p:cNvPr id="3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ECA9D-5DE3-4A69-B27B-8E5091A4DAA8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24578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35445A-9C7A-48F9-897A-2CBB9C968CBA}" type="datetimeFigureOut">
              <a:rPr lang="ja-JP" altLang="en-US"/>
              <a:pPr>
                <a:defRPr/>
              </a:pPr>
              <a:t>2020/1/7</a:t>
            </a:fld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7958E-EBF5-4BBD-98DC-FF79F6A00ABC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37826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29B457-5DCC-43BA-9ECC-7BEEF15B126D}" type="datetimeFigureOut">
              <a:rPr lang="ja-JP" altLang="en-US"/>
              <a:pPr>
                <a:defRPr/>
              </a:pPr>
              <a:t>2020/1/7</a:t>
            </a:fld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939559-6B64-4EEB-9BB7-BA54BD93E9C8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5317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20A11D1-4C1B-4F91-86CD-505BCD868CCD}" type="datetimeFigureOut">
              <a:rPr lang="ja-JP" altLang="en-US"/>
              <a:pPr>
                <a:defRPr/>
              </a:pPr>
              <a:t>2020/1/7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C645045-C840-45CF-9E2B-E46E77B0A23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 err="1"/>
              <a:t>base_local_planner_EvalTrajectory</a:t>
            </a:r>
            <a:endParaRPr lang="ja-JP" altLang="en-US" dirty="0" smtClean="0"/>
          </a:p>
        </p:txBody>
      </p:sp>
      <p:sp>
        <p:nvSpPr>
          <p:cNvPr id="41" name="円/楕円 40"/>
          <p:cNvSpPr/>
          <p:nvPr/>
        </p:nvSpPr>
        <p:spPr bwMode="auto">
          <a:xfrm>
            <a:off x="6156176" y="1844824"/>
            <a:ext cx="1584176" cy="493769"/>
          </a:xfrm>
          <a:prstGeom prst="ellipse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05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ＭＳ Ｐゴシック" pitchFamily="50" charset="-128"/>
              </a:rPr>
              <a:t>path_dist</a:t>
            </a:r>
            <a:r>
              <a:rPr kumimoji="1" lang="ja-JP" altLang="en-US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ＭＳ Ｐゴシック" pitchFamily="50" charset="-128"/>
              </a:rPr>
              <a:t>マップ</a:t>
            </a:r>
          </a:p>
        </p:txBody>
      </p:sp>
      <p:sp>
        <p:nvSpPr>
          <p:cNvPr id="54" name="円/楕円 53"/>
          <p:cNvSpPr/>
          <p:nvPr/>
        </p:nvSpPr>
        <p:spPr bwMode="auto">
          <a:xfrm>
            <a:off x="6156176" y="2636912"/>
            <a:ext cx="1584176" cy="493769"/>
          </a:xfrm>
          <a:prstGeom prst="ellipse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05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ＭＳ Ｐゴシック" pitchFamily="50" charset="-128"/>
              </a:rPr>
              <a:t>goal_dist</a:t>
            </a:r>
            <a:r>
              <a:rPr kumimoji="1" lang="ja-JP" altLang="en-US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ＭＳ Ｐゴシック" pitchFamily="50" charset="-128"/>
              </a:rPr>
              <a:t>マップ</a:t>
            </a:r>
          </a:p>
        </p:txBody>
      </p:sp>
      <p:sp>
        <p:nvSpPr>
          <p:cNvPr id="56" name="円/楕円 55"/>
          <p:cNvSpPr/>
          <p:nvPr/>
        </p:nvSpPr>
        <p:spPr bwMode="auto">
          <a:xfrm>
            <a:off x="6156176" y="3429000"/>
            <a:ext cx="1584176" cy="493769"/>
          </a:xfrm>
          <a:prstGeom prst="ellipse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ＭＳ Ｐゴシック" pitchFamily="50" charset="-128"/>
              </a:rPr>
              <a:t>ローカル</a:t>
            </a:r>
            <a:endParaRPr lang="en-US" altLang="ja-JP" sz="1050" b="1" dirty="0" smtClean="0">
              <a:solidFill>
                <a:schemeClr val="tx1"/>
              </a:solidFill>
              <a:latin typeface="Times New Roman" pitchFamily="18" charset="0"/>
              <a:ea typeface="ＭＳ Ｐゴシック" pitchFamily="50" charset="-128"/>
            </a:endParaRP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ＭＳ Ｐゴシック" pitchFamily="50" charset="-128"/>
              </a:rPr>
              <a:t>コストマップ</a:t>
            </a:r>
          </a:p>
        </p:txBody>
      </p:sp>
      <p:grpSp>
        <p:nvGrpSpPr>
          <p:cNvPr id="58" name="グループ化 57"/>
          <p:cNvGrpSpPr/>
          <p:nvPr/>
        </p:nvGrpSpPr>
        <p:grpSpPr>
          <a:xfrm>
            <a:off x="539552" y="1628800"/>
            <a:ext cx="4968552" cy="2842652"/>
            <a:chOff x="323528" y="1124744"/>
            <a:chExt cx="5411970" cy="3096344"/>
          </a:xfrm>
        </p:grpSpPr>
        <p:pic>
          <p:nvPicPr>
            <p:cNvPr id="59" name="図 58" descr="local_plan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539" y="1314316"/>
              <a:ext cx="4902608" cy="2685857"/>
            </a:xfrm>
            <a:prstGeom prst="rect">
              <a:avLst/>
            </a:prstGeom>
            <a:ln w="9525">
              <a:solidFill>
                <a:schemeClr val="tx1"/>
              </a:solidFill>
              <a:prstDash val="sysDot"/>
            </a:ln>
          </p:spPr>
        </p:pic>
        <p:sp>
          <p:nvSpPr>
            <p:cNvPr id="60" name="角丸四角形 59"/>
            <p:cNvSpPr/>
            <p:nvPr/>
          </p:nvSpPr>
          <p:spPr bwMode="auto">
            <a:xfrm rot="1470140">
              <a:off x="2723587" y="1440417"/>
              <a:ext cx="284558" cy="2042134"/>
            </a:xfrm>
            <a:prstGeom prst="roundRect">
              <a:avLst>
                <a:gd name="adj" fmla="val 31749"/>
              </a:avLst>
            </a:prstGeom>
            <a:noFill/>
            <a:ln>
              <a:solidFill>
                <a:srgbClr val="FF0000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ＭＳ Ｐゴシック" pitchFamily="50" charset="-128"/>
              </a:endParaRPr>
            </a:p>
          </p:txBody>
        </p:sp>
        <p:cxnSp>
          <p:nvCxnSpPr>
            <p:cNvPr id="61" name="直線コネクタ 60"/>
            <p:cNvCxnSpPr/>
            <p:nvPr/>
          </p:nvCxnSpPr>
          <p:spPr bwMode="auto">
            <a:xfrm>
              <a:off x="1405922" y="1124744"/>
              <a:ext cx="0" cy="3096344"/>
            </a:xfrm>
            <a:prstGeom prst="line">
              <a:avLst/>
            </a:prstGeom>
            <a:ln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FF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 bwMode="auto">
            <a:xfrm>
              <a:off x="1724273" y="1124744"/>
              <a:ext cx="0" cy="3096344"/>
            </a:xfrm>
            <a:prstGeom prst="line">
              <a:avLst/>
            </a:prstGeom>
            <a:ln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FF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コネクタ 62"/>
            <p:cNvCxnSpPr/>
            <p:nvPr/>
          </p:nvCxnSpPr>
          <p:spPr bwMode="auto">
            <a:xfrm>
              <a:off x="2042624" y="1124744"/>
              <a:ext cx="0" cy="3096344"/>
            </a:xfrm>
            <a:prstGeom prst="line">
              <a:avLst/>
            </a:prstGeom>
            <a:ln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FF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 bwMode="auto">
            <a:xfrm>
              <a:off x="2360975" y="1124744"/>
              <a:ext cx="0" cy="3096344"/>
            </a:xfrm>
            <a:prstGeom prst="line">
              <a:avLst/>
            </a:prstGeom>
            <a:ln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FF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/>
            <p:nvPr/>
          </p:nvCxnSpPr>
          <p:spPr bwMode="auto">
            <a:xfrm>
              <a:off x="2679327" y="1124744"/>
              <a:ext cx="0" cy="3096344"/>
            </a:xfrm>
            <a:prstGeom prst="line">
              <a:avLst/>
            </a:prstGeom>
            <a:ln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FF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/>
            <p:nvPr/>
          </p:nvCxnSpPr>
          <p:spPr bwMode="auto">
            <a:xfrm>
              <a:off x="2997678" y="1124744"/>
              <a:ext cx="0" cy="3096344"/>
            </a:xfrm>
            <a:prstGeom prst="line">
              <a:avLst/>
            </a:prstGeom>
            <a:ln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FF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コネクタ 66"/>
            <p:cNvCxnSpPr/>
            <p:nvPr/>
          </p:nvCxnSpPr>
          <p:spPr bwMode="auto">
            <a:xfrm>
              <a:off x="3316029" y="1124744"/>
              <a:ext cx="0" cy="3096344"/>
            </a:xfrm>
            <a:prstGeom prst="line">
              <a:avLst/>
            </a:prstGeom>
            <a:ln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FF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コネクタ 67"/>
            <p:cNvCxnSpPr/>
            <p:nvPr/>
          </p:nvCxnSpPr>
          <p:spPr bwMode="auto">
            <a:xfrm>
              <a:off x="3634380" y="1124744"/>
              <a:ext cx="0" cy="3096344"/>
            </a:xfrm>
            <a:prstGeom prst="line">
              <a:avLst/>
            </a:prstGeom>
            <a:ln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FF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コネクタ 68"/>
            <p:cNvCxnSpPr/>
            <p:nvPr/>
          </p:nvCxnSpPr>
          <p:spPr bwMode="auto">
            <a:xfrm>
              <a:off x="3952731" y="1124744"/>
              <a:ext cx="0" cy="3096344"/>
            </a:xfrm>
            <a:prstGeom prst="line">
              <a:avLst/>
            </a:prstGeom>
            <a:ln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FF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コネクタ 69"/>
            <p:cNvCxnSpPr/>
            <p:nvPr/>
          </p:nvCxnSpPr>
          <p:spPr bwMode="auto">
            <a:xfrm>
              <a:off x="4271082" y="1124744"/>
              <a:ext cx="0" cy="3096344"/>
            </a:xfrm>
            <a:prstGeom prst="line">
              <a:avLst/>
            </a:prstGeom>
            <a:ln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FF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線コネクタ 70"/>
            <p:cNvCxnSpPr/>
            <p:nvPr/>
          </p:nvCxnSpPr>
          <p:spPr bwMode="auto">
            <a:xfrm>
              <a:off x="4589434" y="1124744"/>
              <a:ext cx="0" cy="3096344"/>
            </a:xfrm>
            <a:prstGeom prst="line">
              <a:avLst/>
            </a:prstGeom>
            <a:ln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FF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線コネクタ 71"/>
            <p:cNvCxnSpPr/>
            <p:nvPr/>
          </p:nvCxnSpPr>
          <p:spPr bwMode="auto">
            <a:xfrm>
              <a:off x="4907785" y="1124744"/>
              <a:ext cx="0" cy="3096344"/>
            </a:xfrm>
            <a:prstGeom prst="line">
              <a:avLst/>
            </a:prstGeom>
            <a:ln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FF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コネクタ 72"/>
            <p:cNvCxnSpPr/>
            <p:nvPr/>
          </p:nvCxnSpPr>
          <p:spPr bwMode="auto">
            <a:xfrm>
              <a:off x="450868" y="1124744"/>
              <a:ext cx="0" cy="3096344"/>
            </a:xfrm>
            <a:prstGeom prst="line">
              <a:avLst/>
            </a:prstGeom>
            <a:ln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FF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線コネクタ 73"/>
            <p:cNvCxnSpPr/>
            <p:nvPr/>
          </p:nvCxnSpPr>
          <p:spPr bwMode="auto">
            <a:xfrm>
              <a:off x="769220" y="1124744"/>
              <a:ext cx="0" cy="3096344"/>
            </a:xfrm>
            <a:prstGeom prst="line">
              <a:avLst/>
            </a:prstGeom>
            <a:ln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FF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/>
            <p:nvPr/>
          </p:nvCxnSpPr>
          <p:spPr bwMode="auto">
            <a:xfrm>
              <a:off x="1087571" y="1124744"/>
              <a:ext cx="0" cy="3096344"/>
            </a:xfrm>
            <a:prstGeom prst="line">
              <a:avLst/>
            </a:prstGeom>
            <a:ln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FF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 bwMode="auto">
            <a:xfrm>
              <a:off x="5226136" y="1124744"/>
              <a:ext cx="0" cy="3096344"/>
            </a:xfrm>
            <a:prstGeom prst="line">
              <a:avLst/>
            </a:prstGeom>
            <a:ln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FF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線コネクタ 76"/>
            <p:cNvCxnSpPr/>
            <p:nvPr/>
          </p:nvCxnSpPr>
          <p:spPr bwMode="auto">
            <a:xfrm>
              <a:off x="5544487" y="1124744"/>
              <a:ext cx="0" cy="3096344"/>
            </a:xfrm>
            <a:prstGeom prst="line">
              <a:avLst/>
            </a:prstGeom>
            <a:ln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FF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線コネクタ 77"/>
            <p:cNvCxnSpPr/>
            <p:nvPr/>
          </p:nvCxnSpPr>
          <p:spPr bwMode="auto">
            <a:xfrm flipH="1">
              <a:off x="323528" y="2325367"/>
              <a:ext cx="5411970" cy="0"/>
            </a:xfrm>
            <a:prstGeom prst="line">
              <a:avLst/>
            </a:prstGeom>
            <a:ln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FF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線コネクタ 78"/>
            <p:cNvCxnSpPr/>
            <p:nvPr/>
          </p:nvCxnSpPr>
          <p:spPr bwMode="auto">
            <a:xfrm flipH="1">
              <a:off x="323528" y="2641321"/>
              <a:ext cx="5411970" cy="0"/>
            </a:xfrm>
            <a:prstGeom prst="line">
              <a:avLst/>
            </a:prstGeom>
            <a:ln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FF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線コネクタ 79"/>
            <p:cNvCxnSpPr/>
            <p:nvPr/>
          </p:nvCxnSpPr>
          <p:spPr bwMode="auto">
            <a:xfrm flipH="1">
              <a:off x="323528" y="2957274"/>
              <a:ext cx="5411970" cy="0"/>
            </a:xfrm>
            <a:prstGeom prst="line">
              <a:avLst/>
            </a:prstGeom>
            <a:ln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FF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線コネクタ 80"/>
            <p:cNvCxnSpPr/>
            <p:nvPr/>
          </p:nvCxnSpPr>
          <p:spPr bwMode="auto">
            <a:xfrm flipH="1">
              <a:off x="323528" y="3273228"/>
              <a:ext cx="5411970" cy="0"/>
            </a:xfrm>
            <a:prstGeom prst="line">
              <a:avLst/>
            </a:prstGeom>
            <a:ln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FF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/>
            <p:nvPr/>
          </p:nvCxnSpPr>
          <p:spPr bwMode="auto">
            <a:xfrm flipH="1">
              <a:off x="323528" y="3589181"/>
              <a:ext cx="5411970" cy="0"/>
            </a:xfrm>
            <a:prstGeom prst="line">
              <a:avLst/>
            </a:prstGeom>
            <a:ln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FF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線コネクタ 82"/>
            <p:cNvCxnSpPr/>
            <p:nvPr/>
          </p:nvCxnSpPr>
          <p:spPr bwMode="auto">
            <a:xfrm flipH="1">
              <a:off x="323528" y="1377507"/>
              <a:ext cx="5411970" cy="0"/>
            </a:xfrm>
            <a:prstGeom prst="line">
              <a:avLst/>
            </a:prstGeom>
            <a:ln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FF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/>
            <p:nvPr/>
          </p:nvCxnSpPr>
          <p:spPr bwMode="auto">
            <a:xfrm flipH="1">
              <a:off x="323528" y="1693460"/>
              <a:ext cx="5411970" cy="0"/>
            </a:xfrm>
            <a:prstGeom prst="line">
              <a:avLst/>
            </a:prstGeom>
            <a:ln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FF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線コネクタ 84"/>
            <p:cNvCxnSpPr/>
            <p:nvPr/>
          </p:nvCxnSpPr>
          <p:spPr bwMode="auto">
            <a:xfrm flipH="1">
              <a:off x="323528" y="2009414"/>
              <a:ext cx="5411970" cy="0"/>
            </a:xfrm>
            <a:prstGeom prst="line">
              <a:avLst/>
            </a:prstGeom>
            <a:ln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FF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線コネクタ 85"/>
            <p:cNvCxnSpPr/>
            <p:nvPr/>
          </p:nvCxnSpPr>
          <p:spPr bwMode="auto">
            <a:xfrm flipH="1">
              <a:off x="323528" y="3905135"/>
              <a:ext cx="5411970" cy="0"/>
            </a:xfrm>
            <a:prstGeom prst="line">
              <a:avLst/>
            </a:prstGeom>
            <a:ln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FF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7" name="直線矢印コネクタ 86"/>
          <p:cNvCxnSpPr>
            <a:stCxn id="41" idx="2"/>
          </p:cNvCxnSpPr>
          <p:nvPr/>
        </p:nvCxnSpPr>
        <p:spPr bwMode="auto">
          <a:xfrm flipH="1">
            <a:off x="5508104" y="2091709"/>
            <a:ext cx="648072" cy="266828"/>
          </a:xfrm>
          <a:prstGeom prst="straightConnector1">
            <a:avLst/>
          </a:prstGeom>
          <a:ln w="19050">
            <a:tailEnd type="arrow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8" name="直線矢印コネクタ 87"/>
          <p:cNvCxnSpPr>
            <a:stCxn id="54" idx="2"/>
          </p:cNvCxnSpPr>
          <p:nvPr/>
        </p:nvCxnSpPr>
        <p:spPr bwMode="auto">
          <a:xfrm flipH="1">
            <a:off x="5508104" y="2883797"/>
            <a:ext cx="648072" cy="95520"/>
          </a:xfrm>
          <a:prstGeom prst="straightConnector1">
            <a:avLst/>
          </a:prstGeom>
          <a:ln w="19050">
            <a:tailEnd type="arrow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>
            <a:stCxn id="56" idx="2"/>
          </p:cNvCxnSpPr>
          <p:nvPr/>
        </p:nvCxnSpPr>
        <p:spPr bwMode="auto">
          <a:xfrm flipH="1" flipV="1">
            <a:off x="5508104" y="3573017"/>
            <a:ext cx="648072" cy="102868"/>
          </a:xfrm>
          <a:prstGeom prst="straightConnector1">
            <a:avLst/>
          </a:prstGeom>
          <a:ln w="19050">
            <a:tailEnd type="arrow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円柱 6"/>
          <p:cNvSpPr/>
          <p:nvPr/>
        </p:nvSpPr>
        <p:spPr>
          <a:xfrm rot="16200000" flipV="1">
            <a:off x="3010971" y="3559742"/>
            <a:ext cx="281172" cy="183450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柱 7"/>
          <p:cNvSpPr/>
          <p:nvPr/>
        </p:nvSpPr>
        <p:spPr>
          <a:xfrm rot="16200000" flipV="1">
            <a:off x="3243304" y="3305263"/>
            <a:ext cx="281172" cy="183450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base_local_planner_coord</a:t>
            </a:r>
            <a:endParaRPr kumimoji="1" lang="ja-JP" altLang="en-US" dirty="0"/>
          </a:p>
        </p:txBody>
      </p:sp>
      <p:sp>
        <p:nvSpPr>
          <p:cNvPr id="4" name="直方体 3"/>
          <p:cNvSpPr/>
          <p:nvPr/>
        </p:nvSpPr>
        <p:spPr>
          <a:xfrm rot="10800000" flipH="1" flipV="1">
            <a:off x="3171836" y="3068960"/>
            <a:ext cx="1328156" cy="720079"/>
          </a:xfrm>
          <a:prstGeom prst="cube">
            <a:avLst>
              <a:gd name="adj" fmla="val 6416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柱 4"/>
          <p:cNvSpPr/>
          <p:nvPr/>
        </p:nvSpPr>
        <p:spPr>
          <a:xfrm rot="16200000" flipV="1">
            <a:off x="4091091" y="3549869"/>
            <a:ext cx="281172" cy="183450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柱 5"/>
          <p:cNvSpPr/>
          <p:nvPr/>
        </p:nvSpPr>
        <p:spPr>
          <a:xfrm rot="16200000" flipV="1">
            <a:off x="4299693" y="3305263"/>
            <a:ext cx="281172" cy="183450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3803902" y="2480318"/>
            <a:ext cx="696090" cy="9040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H="1">
            <a:off x="2651412" y="3371064"/>
            <a:ext cx="1184502" cy="76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V="1">
            <a:off x="3835914" y="2222404"/>
            <a:ext cx="0" cy="1174584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4440279" y="216484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x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619404" y="289672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B050"/>
                </a:solidFill>
              </a:rPr>
              <a:t>y</a:t>
            </a:r>
            <a:endParaRPr lang="ja-JP" altLang="en-US" dirty="0">
              <a:solidFill>
                <a:srgbClr val="00B050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658873" y="192632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0070C0"/>
                </a:solidFill>
              </a:rPr>
              <a:t>z</a:t>
            </a:r>
            <a:endParaRPr lang="ja-JP" altLang="en-US" dirty="0">
              <a:solidFill>
                <a:srgbClr val="0070C0"/>
              </a:solidFill>
            </a:endParaRPr>
          </a:p>
        </p:txBody>
      </p:sp>
      <p:sp>
        <p:nvSpPr>
          <p:cNvPr id="21" name="円弧 20"/>
          <p:cNvSpPr/>
          <p:nvPr/>
        </p:nvSpPr>
        <p:spPr>
          <a:xfrm>
            <a:off x="3555550" y="2592530"/>
            <a:ext cx="576064" cy="231638"/>
          </a:xfrm>
          <a:prstGeom prst="arc">
            <a:avLst>
              <a:gd name="adj1" fmla="val 18803733"/>
              <a:gd name="adj2" fmla="val 13283634"/>
            </a:avLst>
          </a:prstGeom>
          <a:ln>
            <a:headEnd type="arrow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868820" y="266333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 smtClean="0">
                <a:solidFill>
                  <a:schemeClr val="accent5">
                    <a:lumMod val="50000"/>
                  </a:schemeClr>
                </a:solidFill>
              </a:rPr>
              <a:t>回転方向</a:t>
            </a:r>
            <a:endParaRPr lang="ja-JP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532004" y="2509072"/>
            <a:ext cx="6078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 smtClean="0">
                <a:solidFill>
                  <a:srgbClr val="C00000"/>
                </a:solidFill>
              </a:rPr>
              <a:t>縦方向</a:t>
            </a:r>
            <a:endParaRPr lang="en-US" altLang="ja-JP" sz="1100" dirty="0" smtClean="0">
              <a:solidFill>
                <a:srgbClr val="C00000"/>
              </a:solidFill>
            </a:endParaRPr>
          </a:p>
          <a:p>
            <a:r>
              <a:rPr kumimoji="1" lang="en-US" altLang="ja-JP" sz="1100" dirty="0" smtClean="0">
                <a:solidFill>
                  <a:srgbClr val="C00000"/>
                </a:solidFill>
              </a:rPr>
              <a:t>(</a:t>
            </a:r>
            <a:r>
              <a:rPr kumimoji="1" lang="ja-JP" altLang="en-US" sz="1100" dirty="0" smtClean="0">
                <a:solidFill>
                  <a:srgbClr val="C00000"/>
                </a:solidFill>
              </a:rPr>
              <a:t>前方</a:t>
            </a:r>
            <a:r>
              <a:rPr kumimoji="1" lang="en-US" altLang="ja-JP" sz="1100" dirty="0" smtClean="0">
                <a:solidFill>
                  <a:srgbClr val="C00000"/>
                </a:solidFill>
              </a:rPr>
              <a:t>)</a:t>
            </a:r>
            <a:endParaRPr kumimoji="1" lang="ja-JP" altLang="en-US" sz="1100" dirty="0">
              <a:solidFill>
                <a:srgbClr val="C0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451973" y="3489861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 smtClean="0">
                <a:solidFill>
                  <a:srgbClr val="008E40"/>
                </a:solidFill>
              </a:rPr>
              <a:t>横方向</a:t>
            </a:r>
            <a:endParaRPr kumimoji="1" lang="ja-JP" altLang="en-US" sz="1100" dirty="0">
              <a:solidFill>
                <a:srgbClr val="008E40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189033" y="216484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>
                <a:solidFill>
                  <a:srgbClr val="0070C0"/>
                </a:solidFill>
              </a:rPr>
              <a:t>上</a:t>
            </a:r>
            <a:r>
              <a:rPr lang="ja-JP" altLang="en-US" sz="1100" dirty="0" smtClean="0">
                <a:solidFill>
                  <a:srgbClr val="0070C0"/>
                </a:solidFill>
              </a:rPr>
              <a:t>方向</a:t>
            </a:r>
            <a:endParaRPr kumimoji="1" lang="ja-JP" altLang="en-US" sz="11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830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2173</TotalTime>
  <Words>21</Words>
  <Application>Microsoft Office PowerPoint</Application>
  <PresentationFormat>画面に合わせる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base_local_planner_EvalTrajectory</vt:lpstr>
      <vt:lpstr>base_local_planner_coord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0763 松尾 幸治</dc:creator>
  <cp:lastModifiedBy>kasai</cp:lastModifiedBy>
  <cp:revision>114</cp:revision>
  <dcterms:created xsi:type="dcterms:W3CDTF">2019-11-25T02:12:20Z</dcterms:created>
  <dcterms:modified xsi:type="dcterms:W3CDTF">2020-01-07T06:00:56Z</dcterms:modified>
</cp:coreProperties>
</file>