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6" r:id="rId14"/>
    <p:sldId id="277" r:id="rId15"/>
    <p:sldId id="267" r:id="rId16"/>
    <p:sldId id="276" r:id="rId17"/>
    <p:sldId id="268" r:id="rId18"/>
    <p:sldId id="269" r:id="rId19"/>
    <p:sldId id="270" r:id="rId20"/>
    <p:sldId id="271" r:id="rId21"/>
    <p:sldId id="272" r:id="rId22"/>
    <p:sldId id="27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8CBC5-4510-418A-B745-92D022655C88}">
  <a:tblStyle styleId="{2628CBC5-4510-418A-B745-92D022655C88}"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660"/>
  </p:normalViewPr>
  <p:slideViewPr>
    <p:cSldViewPr snapToGrid="0">
      <p:cViewPr varScale="1">
        <p:scale>
          <a:sx n="84" d="100"/>
          <a:sy n="84"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ttps/www.geeksforgeeks.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w3schools.com/cpp/cpp_encapsulation.asp" TargetMode="External"/><Relationship Id="rId4" Type="http://schemas.openxmlformats.org/officeDocument/2006/relationships/hyperlink" Target="https://www.tutorialspoint.com/what-is-the-lifetime-of-a-static-variable-in-a-cplusplus-func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grpSp>
        <p:nvGrpSpPr>
          <p:cNvPr id="143" name="Google Shape;143;p18"/>
          <p:cNvGrpSpPr/>
          <p:nvPr/>
        </p:nvGrpSpPr>
        <p:grpSpPr>
          <a:xfrm>
            <a:off x="0" y="-8467"/>
            <a:ext cx="12192000" cy="6866467"/>
            <a:chOff x="0" y="-8467"/>
            <a:chExt cx="12192000" cy="6866467"/>
          </a:xfrm>
        </p:grpSpPr>
        <p:cxnSp>
          <p:nvCxnSpPr>
            <p:cNvPr id="144" name="Google Shape;144;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45" name="Google Shape;145;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46" name="Google Shape;146;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7" name="Google Shape;147;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8" name="Google Shape;148;p1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0" name="Google Shape;150;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1" name="Google Shape;151;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2" name="Google Shape;152;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55" name="Google Shape;155;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cxnSp>
        <p:nvCxnSpPr>
          <p:cNvPr id="156" name="Google Shape;156;p18"/>
          <p:cNvCxnSpPr/>
          <p:nvPr/>
        </p:nvCxnSpPr>
        <p:spPr>
          <a:xfrm>
            <a:off x="5111313"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157" name="Google Shape;157;p18"/>
          <p:cNvCxnSpPr/>
          <p:nvPr/>
        </p:nvCxnSpPr>
        <p:spPr>
          <a:xfrm flipH="1">
            <a:off x="3290979"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158" name="Google Shape;158;p18"/>
          <p:cNvSpPr/>
          <p:nvPr/>
        </p:nvSpPr>
        <p:spPr>
          <a:xfrm>
            <a:off x="4482568"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9" name="Google Shape;159;p18"/>
          <p:cNvSpPr/>
          <p:nvPr/>
        </p:nvSpPr>
        <p:spPr>
          <a:xfrm>
            <a:off x="4904534"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0" name="Google Shape;160;p18"/>
          <p:cNvSpPr/>
          <p:nvPr/>
        </p:nvSpPr>
        <p:spPr>
          <a:xfrm>
            <a:off x="4233425"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4635592"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62" name="Google Shape;162;p18"/>
          <p:cNvSpPr/>
          <p:nvPr/>
        </p:nvSpPr>
        <p:spPr>
          <a:xfrm>
            <a:off x="5672758"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6197631" y="-8467"/>
            <a:ext cx="5994369" cy="6866467"/>
          </a:xfrm>
          <a:custGeom>
            <a:avLst/>
            <a:gdLst/>
            <a:ahLst/>
            <a:cxnLst/>
            <a:rect l="l" t="t" r="r" b="b"/>
            <a:pathLst>
              <a:path w="5994369" h="6866467" extrusionOk="0">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64" name="Google Shape;164;p18"/>
          <p:cNvSpPr txBox="1">
            <a:spLocks noGrp="1"/>
          </p:cNvSpPr>
          <p:nvPr>
            <p:ph type="ctrTitle"/>
          </p:nvPr>
        </p:nvSpPr>
        <p:spPr>
          <a:xfrm>
            <a:off x="7182564" y="691335"/>
            <a:ext cx="4512989" cy="222773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600"/>
              <a:buFont typeface="Trebuchet MS"/>
              <a:buNone/>
            </a:pPr>
            <a:r>
              <a:rPr lang="en-AU" sz="3600">
                <a:solidFill>
                  <a:srgbClr val="FFFFFF"/>
                </a:solidFill>
              </a:rPr>
              <a:t>OOPS Project</a:t>
            </a:r>
            <a:endParaRPr/>
          </a:p>
        </p:txBody>
      </p:sp>
      <p:sp>
        <p:nvSpPr>
          <p:cNvPr id="165" name="Google Shape;165;p18"/>
          <p:cNvSpPr/>
          <p:nvPr/>
        </p:nvSpPr>
        <p:spPr>
          <a:xfrm>
            <a:off x="7182564" y="4013200"/>
            <a:ext cx="3679923" cy="1602000"/>
          </a:xfrm>
          <a:prstGeom prst="rect">
            <a:avLst/>
          </a:prstGeom>
          <a:noFill/>
          <a:ln>
            <a:noFill/>
          </a:ln>
        </p:spPr>
        <p:txBody>
          <a:bodyPr spcFirstLastPara="1" wrap="square" lIns="91425" tIns="45700" rIns="91425" bIns="45700" anchor="t" anchorCtr="0">
            <a:noAutofit/>
          </a:bodyPr>
          <a:lstStyle/>
          <a:p>
            <a:pPr marL="0" marR="0" lvl="0" indent="-91440" algn="l" rtl="0">
              <a:spcBef>
                <a:spcPts val="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Sakshi Goenka (180907578)</a:t>
            </a:r>
            <a:endParaRPr/>
          </a:p>
          <a:p>
            <a:pPr marL="0" marR="0" lvl="0" indent="-91440" algn="l" rtl="0">
              <a:spcBef>
                <a:spcPts val="100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Arihant Jha (180907582)</a:t>
            </a:r>
            <a:endParaRPr/>
          </a:p>
          <a:p>
            <a:pPr marL="0" marR="0" lvl="0" indent="-91440" algn="l" rtl="0">
              <a:spcBef>
                <a:spcPts val="100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Arsh Tangri (180907590)</a:t>
            </a:r>
            <a:endParaRPr/>
          </a:p>
          <a:p>
            <a:pPr marL="0" marR="0" lvl="0" indent="-91440" algn="l" rtl="0">
              <a:spcBef>
                <a:spcPts val="100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Saketh Gunnam (151610182)</a:t>
            </a:r>
            <a:endParaRPr/>
          </a:p>
        </p:txBody>
      </p:sp>
      <p:graphicFrame>
        <p:nvGraphicFramePr>
          <p:cNvPr id="166" name="Google Shape;166;p18"/>
          <p:cNvGraphicFramePr/>
          <p:nvPr/>
        </p:nvGraphicFramePr>
        <p:xfrm>
          <a:off x="130901" y="2663556"/>
          <a:ext cx="5177650" cy="1614375"/>
        </p:xfrm>
        <a:graphic>
          <a:graphicData uri="http://schemas.openxmlformats.org/drawingml/2006/table">
            <a:tbl>
              <a:tblPr firstRow="1" bandRow="1">
                <a:noFill/>
                <a:tableStyleId>{2628CBC5-4510-418A-B745-92D022655C88}</a:tableStyleId>
              </a:tblPr>
              <a:tblGrid>
                <a:gridCol w="5177650">
                  <a:extLst>
                    <a:ext uri="{9D8B030D-6E8A-4147-A177-3AD203B41FA5}">
                      <a16:colId xmlns:a16="http://schemas.microsoft.com/office/drawing/2014/main" val="20000"/>
                    </a:ext>
                  </a:extLst>
                </a:gridCol>
              </a:tblGrid>
              <a:tr h="1614375">
                <a:tc>
                  <a:txBody>
                    <a:bodyPr/>
                    <a:lstStyle/>
                    <a:p>
                      <a:pPr marL="0" marR="0" lvl="0" indent="0" algn="l" rtl="0">
                        <a:spcBef>
                          <a:spcPts val="0"/>
                        </a:spcBef>
                        <a:spcAft>
                          <a:spcPts val="0"/>
                        </a:spcAft>
                        <a:buNone/>
                      </a:pPr>
                      <a:r>
                        <a:rPr lang="en-AU" sz="3300" u="none" strike="noStrike" cap="none"/>
                        <a:t> PLACEMENT ASSISTANCE</a:t>
                      </a:r>
                      <a:endParaRPr/>
                    </a:p>
                    <a:p>
                      <a:pPr marL="0" marR="0" lvl="0" indent="0" algn="l" rtl="0">
                        <a:spcBef>
                          <a:spcPts val="0"/>
                        </a:spcBef>
                        <a:spcAft>
                          <a:spcPts val="0"/>
                        </a:spcAft>
                        <a:buNone/>
                      </a:pPr>
                      <a:r>
                        <a:rPr lang="en-AU" sz="3300"/>
                        <a:t>             PORTAL</a:t>
                      </a:r>
                      <a:endParaRPr/>
                    </a:p>
                  </a:txBody>
                  <a:tcPr marL="75450" marR="75450" marT="37725" marB="37725"/>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27"/>
          <p:cNvGrpSpPr/>
          <p:nvPr/>
        </p:nvGrpSpPr>
        <p:grpSpPr>
          <a:xfrm>
            <a:off x="2459113" y="1722131"/>
            <a:ext cx="5626400" cy="3208118"/>
            <a:chOff x="220285" y="979"/>
            <a:chExt cx="5626400" cy="3208118"/>
          </a:xfrm>
        </p:grpSpPr>
        <p:sp>
          <p:nvSpPr>
            <p:cNvPr id="318" name="Google Shape;318;p27"/>
            <p:cNvSpPr/>
            <p:nvPr/>
          </p:nvSpPr>
          <p:spPr>
            <a:xfrm>
              <a:off x="2918266" y="1194081"/>
              <a:ext cx="1545795" cy="711121"/>
            </a:xfrm>
            <a:custGeom>
              <a:avLst/>
              <a:gdLst/>
              <a:ahLst/>
              <a:cxnLst/>
              <a:rect l="l" t="t" r="r" b="b"/>
              <a:pathLst>
                <a:path w="120000" h="120000" extrusionOk="0">
                  <a:moveTo>
                    <a:pt x="0" y="0"/>
                  </a:moveTo>
                  <a:lnTo>
                    <a:pt x="0" y="73022"/>
                  </a:lnTo>
                  <a:lnTo>
                    <a:pt x="120000" y="73022"/>
                  </a:lnTo>
                  <a:lnTo>
                    <a:pt x="120000" y="120000"/>
                  </a:lnTo>
                </a:path>
              </a:pathLst>
            </a:custGeom>
            <a:noFill/>
            <a:ln w="19050" cap="rnd" cmpd="sng">
              <a:solidFill>
                <a:srgbClr val="71991B"/>
              </a:solidFill>
              <a:prstDash val="solid"/>
              <a:round/>
              <a:headEnd type="none" w="sm" len="sm"/>
              <a:tailEnd type="none" w="sm" len="sm"/>
            </a:ln>
          </p:spPr>
        </p:sp>
        <p:sp>
          <p:nvSpPr>
            <p:cNvPr id="319" name="Google Shape;319;p27"/>
            <p:cNvSpPr/>
            <p:nvPr/>
          </p:nvSpPr>
          <p:spPr>
            <a:xfrm>
              <a:off x="1372471" y="1194081"/>
              <a:ext cx="1545795" cy="689347"/>
            </a:xfrm>
            <a:custGeom>
              <a:avLst/>
              <a:gdLst/>
              <a:ahLst/>
              <a:cxnLst/>
              <a:rect l="l" t="t" r="r" b="b"/>
              <a:pathLst>
                <a:path w="120000" h="120000" extrusionOk="0">
                  <a:moveTo>
                    <a:pt x="120000" y="0"/>
                  </a:moveTo>
                  <a:lnTo>
                    <a:pt x="120000" y="71538"/>
                  </a:lnTo>
                  <a:lnTo>
                    <a:pt x="0" y="71538"/>
                  </a:lnTo>
                  <a:lnTo>
                    <a:pt x="0" y="120000"/>
                  </a:lnTo>
                </a:path>
              </a:pathLst>
            </a:custGeom>
            <a:noFill/>
            <a:ln w="19050" cap="rnd" cmpd="sng">
              <a:solidFill>
                <a:srgbClr val="71991B"/>
              </a:solidFill>
              <a:prstDash val="solid"/>
              <a:round/>
              <a:headEnd type="none" w="sm" len="sm"/>
              <a:tailEnd type="none" w="sm" len="sm"/>
            </a:ln>
          </p:spPr>
        </p:sp>
        <p:sp>
          <p:nvSpPr>
            <p:cNvPr id="320" name="Google Shape;320;p27"/>
            <p:cNvSpPr/>
            <p:nvPr/>
          </p:nvSpPr>
          <p:spPr>
            <a:xfrm>
              <a:off x="1766080" y="979"/>
              <a:ext cx="2304372" cy="1193101"/>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txBox="1"/>
            <p:nvPr/>
          </p:nvSpPr>
          <p:spPr>
            <a:xfrm>
              <a:off x="1766080" y="979"/>
              <a:ext cx="2304372" cy="1193101"/>
            </a:xfrm>
            <a:prstGeom prst="rect">
              <a:avLst/>
            </a:prstGeom>
            <a:noFill/>
            <a:ln>
              <a:noFill/>
            </a:ln>
          </p:spPr>
          <p:txBody>
            <a:bodyPr spcFirstLastPara="1" wrap="square" lIns="22850" tIns="22850" rIns="22850" bIns="168350" anchor="ctr" anchorCtr="0">
              <a:noAutofit/>
            </a:bodyPr>
            <a:lstStyle/>
            <a:p>
              <a:pPr marL="0" marR="0" lvl="0" indent="0" algn="ctr" rtl="0">
                <a:lnSpc>
                  <a:spcPct val="90000"/>
                </a:lnSpc>
                <a:spcBef>
                  <a:spcPts val="0"/>
                </a:spcBef>
                <a:spcAft>
                  <a:spcPts val="0"/>
                </a:spcAft>
                <a:buClr>
                  <a:schemeClr val="lt1"/>
                </a:buClr>
                <a:buSzPts val="3600"/>
                <a:buFont typeface="Trebuchet MS"/>
                <a:buNone/>
              </a:pPr>
              <a:r>
                <a:rPr lang="en-AU" sz="3600">
                  <a:solidFill>
                    <a:schemeClr val="lt1"/>
                  </a:solidFill>
                  <a:latin typeface="Trebuchet MS"/>
                  <a:ea typeface="Trebuchet MS"/>
                  <a:cs typeface="Trebuchet MS"/>
                  <a:sym typeface="Trebuchet MS"/>
                </a:rPr>
                <a:t>User</a:t>
              </a:r>
              <a:endParaRPr/>
            </a:p>
          </p:txBody>
        </p:sp>
        <p:sp>
          <p:nvSpPr>
            <p:cNvPr id="322" name="Google Shape;322;p27"/>
            <p:cNvSpPr/>
            <p:nvPr/>
          </p:nvSpPr>
          <p:spPr>
            <a:xfrm>
              <a:off x="2226955" y="928947"/>
              <a:ext cx="2073935" cy="397700"/>
            </a:xfrm>
            <a:prstGeom prst="rect">
              <a:avLst/>
            </a:prstGeom>
            <a:solidFill>
              <a:schemeClr val="lt1">
                <a:alpha val="89803"/>
              </a:schemeClr>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txBox="1"/>
            <p:nvPr/>
          </p:nvSpPr>
          <p:spPr>
            <a:xfrm>
              <a:off x="2226955" y="928947"/>
              <a:ext cx="2073935" cy="397700"/>
            </a:xfrm>
            <a:prstGeom prst="rect">
              <a:avLst/>
            </a:prstGeom>
            <a:noFill/>
            <a:ln>
              <a:noFill/>
            </a:ln>
          </p:spPr>
          <p:txBody>
            <a:bodyPr spcFirstLastPara="1" wrap="square" lIns="68575" tIns="17125" rIns="68575" bIns="17125" anchor="ctr" anchorCtr="0">
              <a:noAutofit/>
            </a:bodyPr>
            <a:lstStyle/>
            <a:p>
              <a:pPr marL="0" marR="0" lvl="0" indent="0" algn="r" rtl="0">
                <a:lnSpc>
                  <a:spcPct val="90000"/>
                </a:lnSpc>
                <a:spcBef>
                  <a:spcPts val="0"/>
                </a:spcBef>
                <a:spcAft>
                  <a:spcPts val="0"/>
                </a:spcAft>
                <a:buClr>
                  <a:schemeClr val="dk1"/>
                </a:buClr>
                <a:buSzPts val="2700"/>
                <a:buFont typeface="Trebuchet MS"/>
                <a:buNone/>
              </a:pPr>
              <a:endParaRPr sz="2700">
                <a:solidFill>
                  <a:schemeClr val="dk1"/>
                </a:solidFill>
                <a:latin typeface="Trebuchet MS"/>
                <a:ea typeface="Trebuchet MS"/>
                <a:cs typeface="Trebuchet MS"/>
                <a:sym typeface="Trebuchet MS"/>
              </a:endParaRPr>
            </a:p>
          </p:txBody>
        </p:sp>
        <p:sp>
          <p:nvSpPr>
            <p:cNvPr id="324" name="Google Shape;324;p27"/>
            <p:cNvSpPr/>
            <p:nvPr/>
          </p:nvSpPr>
          <p:spPr>
            <a:xfrm>
              <a:off x="220285" y="1883428"/>
              <a:ext cx="2304372" cy="1193101"/>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txBox="1"/>
            <p:nvPr/>
          </p:nvSpPr>
          <p:spPr>
            <a:xfrm>
              <a:off x="220285" y="1883428"/>
              <a:ext cx="2304372" cy="1193101"/>
            </a:xfrm>
            <a:prstGeom prst="rect">
              <a:avLst/>
            </a:prstGeom>
            <a:noFill/>
            <a:ln>
              <a:noFill/>
            </a:ln>
          </p:spPr>
          <p:txBody>
            <a:bodyPr spcFirstLastPara="1" wrap="square" lIns="17775" tIns="17775" rIns="17775" bIns="168350" anchor="ctr" anchorCtr="0">
              <a:noAutofit/>
            </a:bodyPr>
            <a:lstStyle/>
            <a:p>
              <a:pPr marL="0" marR="0" lvl="0" indent="0" algn="ctr" rtl="0">
                <a:lnSpc>
                  <a:spcPct val="90000"/>
                </a:lnSpc>
                <a:spcBef>
                  <a:spcPts val="0"/>
                </a:spcBef>
                <a:spcAft>
                  <a:spcPts val="0"/>
                </a:spcAft>
                <a:buClr>
                  <a:schemeClr val="lt1"/>
                </a:buClr>
                <a:buSzPts val="2800"/>
                <a:buFont typeface="Trebuchet MS"/>
                <a:buNone/>
              </a:pPr>
              <a:r>
                <a:rPr lang="en-AU" sz="2800">
                  <a:solidFill>
                    <a:schemeClr val="lt1"/>
                  </a:solidFill>
                  <a:latin typeface="Trebuchet MS"/>
                  <a:ea typeface="Trebuchet MS"/>
                  <a:cs typeface="Trebuchet MS"/>
                  <a:sym typeface="Trebuchet MS"/>
                </a:rPr>
                <a:t>Student</a:t>
              </a:r>
              <a:endParaRPr/>
            </a:p>
          </p:txBody>
        </p:sp>
        <p:sp>
          <p:nvSpPr>
            <p:cNvPr id="326" name="Google Shape;326;p27"/>
            <p:cNvSpPr/>
            <p:nvPr/>
          </p:nvSpPr>
          <p:spPr>
            <a:xfrm>
              <a:off x="681160" y="2811397"/>
              <a:ext cx="2073935" cy="397700"/>
            </a:xfrm>
            <a:prstGeom prst="rect">
              <a:avLst/>
            </a:prstGeom>
            <a:solidFill>
              <a:schemeClr val="lt1">
                <a:alpha val="89803"/>
              </a:schemeClr>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txBox="1"/>
            <p:nvPr/>
          </p:nvSpPr>
          <p:spPr>
            <a:xfrm>
              <a:off x="681160" y="2811397"/>
              <a:ext cx="2073935" cy="397700"/>
            </a:xfrm>
            <a:prstGeom prst="rect">
              <a:avLst/>
            </a:prstGeom>
            <a:noFill/>
            <a:ln>
              <a:noFill/>
            </a:ln>
          </p:spPr>
          <p:txBody>
            <a:bodyPr spcFirstLastPara="1" wrap="square" lIns="68575" tIns="17125" rIns="68575" bIns="17125" anchor="ctr" anchorCtr="0">
              <a:noAutofit/>
            </a:bodyPr>
            <a:lstStyle/>
            <a:p>
              <a:pPr marL="0" marR="0" lvl="0" indent="0" algn="r" rtl="0">
                <a:lnSpc>
                  <a:spcPct val="90000"/>
                </a:lnSpc>
                <a:spcBef>
                  <a:spcPts val="0"/>
                </a:spcBef>
                <a:spcAft>
                  <a:spcPts val="0"/>
                </a:spcAft>
                <a:buClr>
                  <a:schemeClr val="dk1"/>
                </a:buClr>
                <a:buSzPts val="2700"/>
                <a:buFont typeface="Trebuchet MS"/>
                <a:buNone/>
              </a:pPr>
              <a:endParaRPr sz="2700">
                <a:solidFill>
                  <a:schemeClr val="dk1"/>
                </a:solidFill>
                <a:latin typeface="Trebuchet MS"/>
                <a:ea typeface="Trebuchet MS"/>
                <a:cs typeface="Trebuchet MS"/>
                <a:sym typeface="Trebuchet MS"/>
              </a:endParaRPr>
            </a:p>
          </p:txBody>
        </p:sp>
        <p:sp>
          <p:nvSpPr>
            <p:cNvPr id="328" name="Google Shape;328;p27"/>
            <p:cNvSpPr/>
            <p:nvPr/>
          </p:nvSpPr>
          <p:spPr>
            <a:xfrm>
              <a:off x="3311875" y="1905203"/>
              <a:ext cx="2304372" cy="1193101"/>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txBox="1"/>
            <p:nvPr/>
          </p:nvSpPr>
          <p:spPr>
            <a:xfrm>
              <a:off x="3311875" y="1905203"/>
              <a:ext cx="2304372" cy="1193101"/>
            </a:xfrm>
            <a:prstGeom prst="rect">
              <a:avLst/>
            </a:prstGeom>
            <a:noFill/>
            <a:ln>
              <a:noFill/>
            </a:ln>
          </p:spPr>
          <p:txBody>
            <a:bodyPr spcFirstLastPara="1" wrap="square" lIns="17775" tIns="17775" rIns="17775" bIns="168350" anchor="ctr" anchorCtr="0">
              <a:noAutofit/>
            </a:bodyPr>
            <a:lstStyle/>
            <a:p>
              <a:pPr marL="0" marR="0" lvl="0" indent="0" algn="ctr" rtl="0">
                <a:lnSpc>
                  <a:spcPct val="90000"/>
                </a:lnSpc>
                <a:spcBef>
                  <a:spcPts val="0"/>
                </a:spcBef>
                <a:spcAft>
                  <a:spcPts val="0"/>
                </a:spcAft>
                <a:buClr>
                  <a:schemeClr val="lt1"/>
                </a:buClr>
                <a:buSzPts val="2800"/>
                <a:buFont typeface="Trebuchet MS"/>
                <a:buNone/>
              </a:pPr>
              <a:r>
                <a:rPr lang="en-AU" sz="2800">
                  <a:solidFill>
                    <a:schemeClr val="lt1"/>
                  </a:solidFill>
                  <a:latin typeface="Trebuchet MS"/>
                  <a:ea typeface="Trebuchet MS"/>
                  <a:cs typeface="Trebuchet MS"/>
                  <a:sym typeface="Trebuchet MS"/>
                </a:rPr>
                <a:t>College Admin</a:t>
              </a:r>
              <a:endParaRPr/>
            </a:p>
          </p:txBody>
        </p:sp>
        <p:sp>
          <p:nvSpPr>
            <p:cNvPr id="330" name="Google Shape;330;p27"/>
            <p:cNvSpPr/>
            <p:nvPr/>
          </p:nvSpPr>
          <p:spPr>
            <a:xfrm>
              <a:off x="3772750" y="2811397"/>
              <a:ext cx="2073935" cy="397700"/>
            </a:xfrm>
            <a:prstGeom prst="rect">
              <a:avLst/>
            </a:prstGeom>
            <a:solidFill>
              <a:schemeClr val="lt1">
                <a:alpha val="89803"/>
              </a:schemeClr>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txBox="1"/>
            <p:nvPr/>
          </p:nvSpPr>
          <p:spPr>
            <a:xfrm>
              <a:off x="3772750" y="2811397"/>
              <a:ext cx="2073935" cy="397700"/>
            </a:xfrm>
            <a:prstGeom prst="rect">
              <a:avLst/>
            </a:prstGeom>
            <a:noFill/>
            <a:ln>
              <a:noFill/>
            </a:ln>
          </p:spPr>
          <p:txBody>
            <a:bodyPr spcFirstLastPara="1" wrap="square" lIns="68575" tIns="17125" rIns="68575" bIns="17125" anchor="ctr" anchorCtr="0">
              <a:noAutofit/>
            </a:bodyPr>
            <a:lstStyle/>
            <a:p>
              <a:pPr marL="0" marR="0" lvl="0" indent="0" algn="r" rtl="0">
                <a:lnSpc>
                  <a:spcPct val="90000"/>
                </a:lnSpc>
                <a:spcBef>
                  <a:spcPts val="0"/>
                </a:spcBef>
                <a:spcAft>
                  <a:spcPts val="0"/>
                </a:spcAft>
                <a:buClr>
                  <a:schemeClr val="dk1"/>
                </a:buClr>
                <a:buSzPts val="2700"/>
                <a:buFont typeface="Trebuchet MS"/>
                <a:buNone/>
              </a:pPr>
              <a:endParaRPr sz="2700">
                <a:solidFill>
                  <a:schemeClr val="dk1"/>
                </a:solidFill>
                <a:latin typeface="Trebuchet MS"/>
                <a:ea typeface="Trebuchet MS"/>
                <a:cs typeface="Trebuchet MS"/>
                <a:sym typeface="Trebuchet MS"/>
              </a:endParaRPr>
            </a:p>
          </p:txBody>
        </p:sp>
      </p:grpSp>
      <p:sp>
        <p:nvSpPr>
          <p:cNvPr id="332" name="Google Shape;332;p27"/>
          <p:cNvSpPr/>
          <p:nvPr/>
        </p:nvSpPr>
        <p:spPr>
          <a:xfrm>
            <a:off x="1048755" y="443058"/>
            <a:ext cx="768511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5400" b="0" cap="none">
                <a:solidFill>
                  <a:schemeClr val="accent1"/>
                </a:solidFill>
                <a:latin typeface="Trebuchet MS"/>
                <a:ea typeface="Trebuchet MS"/>
                <a:cs typeface="Trebuchet MS"/>
                <a:sym typeface="Trebuchet MS"/>
              </a:rPr>
              <a:t>Hierarchical Inheritance</a:t>
            </a:r>
            <a:endParaRPr/>
          </a:p>
        </p:txBody>
      </p:sp>
      <p:sp>
        <p:nvSpPr>
          <p:cNvPr id="333" name="Google Shape;333;p27"/>
          <p:cNvSpPr txBox="1">
            <a:spLocks noGrp="1"/>
          </p:cNvSpPr>
          <p:nvPr>
            <p:ph type="body" idx="1"/>
          </p:nvPr>
        </p:nvSpPr>
        <p:spPr>
          <a:xfrm>
            <a:off x="1477431" y="5285993"/>
            <a:ext cx="7589763" cy="10111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b="0" i="0"/>
              <a:t>Class </a:t>
            </a:r>
            <a:r>
              <a:rPr lang="en-AU" b="1" i="0"/>
              <a:t>Student</a:t>
            </a:r>
            <a:r>
              <a:rPr lang="en-AU" b="0" i="0"/>
              <a:t> and the Class </a:t>
            </a:r>
            <a:r>
              <a:rPr lang="en-AU" b="1" i="0"/>
              <a:t>College Admin </a:t>
            </a:r>
            <a:r>
              <a:rPr lang="en-AU" b="0" i="0"/>
              <a:t>will be inheriting from the Class User</a:t>
            </a:r>
            <a:endParaRPr/>
          </a:p>
          <a:p>
            <a:pPr marL="342900" lvl="0" indent="-251459" algn="l" rtl="0">
              <a:spcBef>
                <a:spcPts val="1000"/>
              </a:spcBef>
              <a:spcAft>
                <a:spcPts val="0"/>
              </a:spcAft>
              <a:buSzPts val="1440"/>
              <a:buNone/>
            </a:pPr>
            <a:endParaRPr b="0" i="0" u="none" strike="noStrike" cap="none">
              <a:latin typeface="Trebuchet MS"/>
              <a:ea typeface="Trebuchet MS"/>
              <a:cs typeface="Trebuchet MS"/>
              <a:sym typeface="Trebuchet MS"/>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6913-1A05-425A-BFD7-55C0F1681623}"/>
              </a:ext>
            </a:extLst>
          </p:cNvPr>
          <p:cNvSpPr>
            <a:spLocks noGrp="1"/>
          </p:cNvSpPr>
          <p:nvPr>
            <p:ph type="title"/>
          </p:nvPr>
        </p:nvSpPr>
        <p:spPr/>
        <p:txBody>
          <a:bodyPr/>
          <a:lstStyle/>
          <a:p>
            <a:r>
              <a:rPr lang="en-IN" dirty="0"/>
              <a:t>Polymorphism </a:t>
            </a:r>
          </a:p>
        </p:txBody>
      </p:sp>
      <p:sp>
        <p:nvSpPr>
          <p:cNvPr id="3" name="Text Placeholder 2">
            <a:extLst>
              <a:ext uri="{FF2B5EF4-FFF2-40B4-BE49-F238E27FC236}">
                <a16:creationId xmlns:a16="http://schemas.microsoft.com/office/drawing/2014/main" id="{F7EE1665-CC10-4BBD-9206-FB2C34AEDF6C}"/>
              </a:ext>
            </a:extLst>
          </p:cNvPr>
          <p:cNvSpPr>
            <a:spLocks noGrp="1"/>
          </p:cNvSpPr>
          <p:nvPr>
            <p:ph type="body" idx="1"/>
          </p:nvPr>
        </p:nvSpPr>
        <p:spPr>
          <a:xfrm>
            <a:off x="677334" y="2160589"/>
            <a:ext cx="6215835" cy="3880773"/>
          </a:xfrm>
        </p:spPr>
        <p:txBody>
          <a:bodyPr/>
          <a:lstStyle/>
          <a:p>
            <a:r>
              <a:rPr lang="en-US" b="0" i="0" dirty="0">
                <a:solidFill>
                  <a:srgbClr val="273239"/>
                </a:solidFill>
                <a:effectLst/>
                <a:latin typeface="urw-din"/>
              </a:rPr>
              <a:t>The word polymorphism means having many forms.  It allows us to define one interface and have multiple implementations.</a:t>
            </a:r>
          </a:p>
          <a:p>
            <a:r>
              <a:rPr lang="en-IN" dirty="0">
                <a:latin typeface="urw-din"/>
              </a:rPr>
              <a:t>There are two types of polymorphism :- Runtime and Compile time polymorphism </a:t>
            </a:r>
          </a:p>
          <a:p>
            <a:r>
              <a:rPr lang="en-IN" dirty="0">
                <a:latin typeface="urw-din"/>
              </a:rPr>
              <a:t>Compile time polymorphism: It consists of operator overloading and function overloading </a:t>
            </a:r>
          </a:p>
          <a:p>
            <a:r>
              <a:rPr lang="en-IN" dirty="0">
                <a:latin typeface="urw-din"/>
              </a:rPr>
              <a:t>  Runtime Polymorphism: It consists of function overriding.</a:t>
            </a:r>
          </a:p>
          <a:p>
            <a:r>
              <a:rPr lang="en-IN" dirty="0">
                <a:latin typeface="urw-din"/>
              </a:rPr>
              <a:t>In our portal we make use of compile time polymorphism to print out class objects and update class X marks based on their education board.</a:t>
            </a:r>
          </a:p>
          <a:p>
            <a:endParaRPr lang="en-IN" dirty="0"/>
          </a:p>
        </p:txBody>
      </p:sp>
      <p:pic>
        <p:nvPicPr>
          <p:cNvPr id="1026" name="Picture 2">
            <a:extLst>
              <a:ext uri="{FF2B5EF4-FFF2-40B4-BE49-F238E27FC236}">
                <a16:creationId xmlns:a16="http://schemas.microsoft.com/office/drawing/2014/main" id="{9FE60EAA-3570-4B3D-9304-90BCC0398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620" y="1930400"/>
            <a:ext cx="4455061" cy="336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90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7131-A9CE-4EF0-9851-AC0C59C5E8F4}"/>
              </a:ext>
            </a:extLst>
          </p:cNvPr>
          <p:cNvSpPr>
            <a:spLocks noGrp="1"/>
          </p:cNvSpPr>
          <p:nvPr>
            <p:ph type="title"/>
          </p:nvPr>
        </p:nvSpPr>
        <p:spPr/>
        <p:txBody>
          <a:bodyPr/>
          <a:lstStyle/>
          <a:p>
            <a:r>
              <a:rPr lang="en-IN" dirty="0"/>
              <a:t>Function Overloading</a:t>
            </a:r>
          </a:p>
        </p:txBody>
      </p:sp>
      <p:sp>
        <p:nvSpPr>
          <p:cNvPr id="3" name="Text Placeholder 2">
            <a:extLst>
              <a:ext uri="{FF2B5EF4-FFF2-40B4-BE49-F238E27FC236}">
                <a16:creationId xmlns:a16="http://schemas.microsoft.com/office/drawing/2014/main" id="{141D9AD8-FF4C-47F3-9C37-1BFC6EFA91B6}"/>
              </a:ext>
            </a:extLst>
          </p:cNvPr>
          <p:cNvSpPr>
            <a:spLocks noGrp="1"/>
          </p:cNvSpPr>
          <p:nvPr>
            <p:ph type="body" idx="1"/>
          </p:nvPr>
        </p:nvSpPr>
        <p:spPr>
          <a:xfrm>
            <a:off x="677334" y="2160589"/>
            <a:ext cx="6690397" cy="3880773"/>
          </a:xfrm>
        </p:spPr>
        <p:txBody>
          <a:bodyPr/>
          <a:lstStyle/>
          <a:p>
            <a:r>
              <a:rPr lang="en-US" b="0" i="0" dirty="0">
                <a:solidFill>
                  <a:srgbClr val="273239"/>
                </a:solidFill>
                <a:effectLst/>
                <a:latin typeface="urw-din"/>
              </a:rPr>
              <a:t> When there are multiple functions with same name but different parameters then these functions are said to be </a:t>
            </a:r>
            <a:r>
              <a:rPr lang="en-US" b="1" i="0" dirty="0">
                <a:solidFill>
                  <a:srgbClr val="273239"/>
                </a:solidFill>
                <a:effectLst/>
                <a:latin typeface="urw-din"/>
              </a:rPr>
              <a:t>overloaded</a:t>
            </a:r>
            <a:r>
              <a:rPr lang="en-US" b="0" i="0" dirty="0">
                <a:solidFill>
                  <a:srgbClr val="273239"/>
                </a:solidFill>
                <a:effectLst/>
                <a:latin typeface="urw-din"/>
              </a:rPr>
              <a:t>.</a:t>
            </a:r>
          </a:p>
          <a:p>
            <a:r>
              <a:rPr lang="en-US" dirty="0">
                <a:solidFill>
                  <a:srgbClr val="273239"/>
                </a:solidFill>
                <a:latin typeface="urw-din"/>
              </a:rPr>
              <a:t>F</a:t>
            </a:r>
            <a:r>
              <a:rPr lang="en-US" b="0" i="0" dirty="0">
                <a:solidFill>
                  <a:srgbClr val="273239"/>
                </a:solidFill>
                <a:effectLst/>
                <a:latin typeface="urw-din"/>
              </a:rPr>
              <a:t>unctions can be overloaded by </a:t>
            </a:r>
            <a:r>
              <a:rPr lang="en-US" b="1" i="0" dirty="0">
                <a:solidFill>
                  <a:srgbClr val="273239"/>
                </a:solidFill>
                <a:effectLst/>
                <a:latin typeface="urw-din"/>
              </a:rPr>
              <a:t>change in number of arguments</a:t>
            </a:r>
            <a:r>
              <a:rPr lang="en-US" b="0" i="0" dirty="0">
                <a:solidFill>
                  <a:srgbClr val="273239"/>
                </a:solidFill>
                <a:effectLst/>
                <a:latin typeface="urw-din"/>
              </a:rPr>
              <a:t> or/and </a:t>
            </a:r>
            <a:r>
              <a:rPr lang="en-US" b="1" i="0" dirty="0">
                <a:solidFill>
                  <a:srgbClr val="273239"/>
                </a:solidFill>
                <a:effectLst/>
                <a:latin typeface="urw-din"/>
              </a:rPr>
              <a:t>change in Type of arguments</a:t>
            </a:r>
            <a:r>
              <a:rPr lang="en-US" b="0" i="0" dirty="0">
                <a:solidFill>
                  <a:srgbClr val="273239"/>
                </a:solidFill>
                <a:effectLst/>
                <a:latin typeface="urw-din"/>
              </a:rPr>
              <a:t>.</a:t>
            </a:r>
          </a:p>
          <a:p>
            <a:r>
              <a:rPr lang="en-US" dirty="0">
                <a:solidFill>
                  <a:srgbClr val="273239"/>
                </a:solidFill>
                <a:latin typeface="urw-din"/>
              </a:rPr>
              <a:t>We are using function overloading in out portal.</a:t>
            </a:r>
          </a:p>
          <a:p>
            <a:r>
              <a:rPr lang="en-US" dirty="0">
                <a:solidFill>
                  <a:srgbClr val="273239"/>
                </a:solidFill>
                <a:latin typeface="urw-din"/>
              </a:rPr>
              <a:t>It helps  us to convert the CGPA of a person into percentage for even comparison.</a:t>
            </a:r>
          </a:p>
          <a:p>
            <a:r>
              <a:rPr lang="en-US" dirty="0">
                <a:solidFill>
                  <a:srgbClr val="273239"/>
                </a:solidFill>
                <a:latin typeface="urw-din"/>
              </a:rPr>
              <a:t>If the student has scored marks in percentage, we directly store the value in our student object.</a:t>
            </a:r>
          </a:p>
          <a:p>
            <a:endParaRPr lang="en-IN" dirty="0"/>
          </a:p>
        </p:txBody>
      </p:sp>
      <p:pic>
        <p:nvPicPr>
          <p:cNvPr id="5" name="Picture 4">
            <a:extLst>
              <a:ext uri="{FF2B5EF4-FFF2-40B4-BE49-F238E27FC236}">
                <a16:creationId xmlns:a16="http://schemas.microsoft.com/office/drawing/2014/main" id="{B10A7133-3FF6-4B8A-9585-D42659E1B0D3}"/>
              </a:ext>
            </a:extLst>
          </p:cNvPr>
          <p:cNvPicPr>
            <a:picLocks noChangeAspect="1"/>
          </p:cNvPicPr>
          <p:nvPr/>
        </p:nvPicPr>
        <p:blipFill>
          <a:blip r:embed="rId2"/>
          <a:stretch>
            <a:fillRect/>
          </a:stretch>
        </p:blipFill>
        <p:spPr>
          <a:xfrm>
            <a:off x="7367731" y="2597382"/>
            <a:ext cx="4824269" cy="1963188"/>
          </a:xfrm>
          <a:prstGeom prst="rect">
            <a:avLst/>
          </a:prstGeom>
        </p:spPr>
      </p:pic>
    </p:spTree>
    <p:extLst>
      <p:ext uri="{BB962C8B-B14F-4D97-AF65-F5344CB8AC3E}">
        <p14:creationId xmlns:p14="http://schemas.microsoft.com/office/powerpoint/2010/main" val="364356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8"/>
          <p:cNvSpPr txBox="1">
            <a:spLocks noGrp="1"/>
          </p:cNvSpPr>
          <p:nvPr>
            <p:ph type="body" idx="1"/>
          </p:nvPr>
        </p:nvSpPr>
        <p:spPr>
          <a:xfrm>
            <a:off x="795494" y="1975532"/>
            <a:ext cx="4524457"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i="0"/>
              <a:t>Operator overloading is a compile-time polymorphism in which the operator is overloaded to provide the special meaning to the user-defined data type.</a:t>
            </a:r>
            <a:endParaRPr/>
          </a:p>
          <a:p>
            <a:pPr marL="342900" lvl="0" indent="-342900" algn="l" rtl="0">
              <a:spcBef>
                <a:spcPts val="1000"/>
              </a:spcBef>
              <a:spcAft>
                <a:spcPts val="0"/>
              </a:spcAft>
              <a:buSzPts val="1440"/>
              <a:buChar char="►"/>
            </a:pPr>
            <a:r>
              <a:rPr lang="en-AU" i="0"/>
              <a:t>Used to overload </a:t>
            </a:r>
            <a:r>
              <a:rPr lang="en-AU" b="0" i="0"/>
              <a:t>or redefine most of the operators available in C++.</a:t>
            </a:r>
            <a:endParaRPr/>
          </a:p>
          <a:p>
            <a:pPr marL="342900" lvl="0" indent="-342900" algn="l" rtl="0">
              <a:spcBef>
                <a:spcPts val="1000"/>
              </a:spcBef>
              <a:spcAft>
                <a:spcPts val="0"/>
              </a:spcAft>
              <a:buSzPts val="1440"/>
              <a:buChar char="►"/>
            </a:pPr>
            <a:r>
              <a:rPr lang="en-AU"/>
              <a:t>It is evident from the image that we have overloaded “cout”.</a:t>
            </a:r>
            <a:endParaRPr/>
          </a:p>
          <a:p>
            <a:pPr marL="342900" lvl="0" indent="-342900" algn="l" rtl="0">
              <a:spcBef>
                <a:spcPts val="1000"/>
              </a:spcBef>
              <a:spcAft>
                <a:spcPts val="0"/>
              </a:spcAft>
              <a:buSzPts val="1440"/>
              <a:buChar char="►"/>
            </a:pPr>
            <a:r>
              <a:rPr lang="en-AU" i="0"/>
              <a:t>cout is an object of the ostream class and it must be overloaded as a Global function.</a:t>
            </a:r>
            <a:endParaRPr/>
          </a:p>
        </p:txBody>
      </p:sp>
      <p:sp>
        <p:nvSpPr>
          <p:cNvPr id="339" name="Google Shape;339;p28"/>
          <p:cNvSpPr/>
          <p:nvPr/>
        </p:nvSpPr>
        <p:spPr>
          <a:xfrm>
            <a:off x="677334" y="616022"/>
            <a:ext cx="464261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Operator Overloading</a:t>
            </a:r>
            <a:endParaRPr/>
          </a:p>
        </p:txBody>
      </p:sp>
      <p:pic>
        <p:nvPicPr>
          <p:cNvPr id="340" name="Google Shape;340;p28"/>
          <p:cNvPicPr preferRelativeResize="0"/>
          <p:nvPr/>
        </p:nvPicPr>
        <p:blipFill rotWithShape="1">
          <a:blip r:embed="rId3">
            <a:alphaModFix/>
          </a:blip>
          <a:srcRect/>
          <a:stretch/>
        </p:blipFill>
        <p:spPr>
          <a:xfrm>
            <a:off x="5428808" y="1665090"/>
            <a:ext cx="6487173" cy="4191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4535-E0C4-49B6-B19D-B9CD36076730}"/>
              </a:ext>
            </a:extLst>
          </p:cNvPr>
          <p:cNvSpPr>
            <a:spLocks noGrp="1"/>
          </p:cNvSpPr>
          <p:nvPr>
            <p:ph type="title"/>
          </p:nvPr>
        </p:nvSpPr>
        <p:spPr>
          <a:xfrm>
            <a:off x="171450" y="839789"/>
            <a:ext cx="5700606" cy="1320800"/>
          </a:xfrm>
        </p:spPr>
        <p:txBody>
          <a:bodyPr/>
          <a:lstStyle/>
          <a:p>
            <a:r>
              <a:rPr lang="en-IN" dirty="0"/>
              <a:t>Constructor Overloading </a:t>
            </a:r>
          </a:p>
        </p:txBody>
      </p:sp>
      <p:sp>
        <p:nvSpPr>
          <p:cNvPr id="3" name="Text Placeholder 2">
            <a:extLst>
              <a:ext uri="{FF2B5EF4-FFF2-40B4-BE49-F238E27FC236}">
                <a16:creationId xmlns:a16="http://schemas.microsoft.com/office/drawing/2014/main" id="{E7D02D81-6DEE-4D5D-B2D6-4A81209E433A}"/>
              </a:ext>
            </a:extLst>
          </p:cNvPr>
          <p:cNvSpPr>
            <a:spLocks noGrp="1"/>
          </p:cNvSpPr>
          <p:nvPr>
            <p:ph type="body" idx="1"/>
          </p:nvPr>
        </p:nvSpPr>
        <p:spPr>
          <a:xfrm>
            <a:off x="677334" y="2160589"/>
            <a:ext cx="5300556" cy="4503101"/>
          </a:xfrm>
        </p:spPr>
        <p:txBody>
          <a:bodyPr>
            <a:normAutofit/>
          </a:bodyPr>
          <a:lstStyle/>
          <a:p>
            <a:r>
              <a:rPr lang="en-US" b="0" i="0" dirty="0">
                <a:solidFill>
                  <a:srgbClr val="273239"/>
                </a:solidFill>
                <a:effectLst/>
                <a:latin typeface="urw-din"/>
              </a:rPr>
              <a:t>We can have more than one constructor in a class with same name, as long as each has a different list of arguments. This concept is known as Constructor Overloading.</a:t>
            </a:r>
          </a:p>
          <a:p>
            <a:r>
              <a:rPr lang="en-US" b="0" i="0" dirty="0">
                <a:solidFill>
                  <a:srgbClr val="273239"/>
                </a:solidFill>
                <a:effectLst/>
                <a:latin typeface="urw-din"/>
              </a:rPr>
              <a:t>Overloaded constructors essentially have the same name (exact name of the class) and differ by number and type of arguments.</a:t>
            </a:r>
          </a:p>
          <a:p>
            <a:r>
              <a:rPr lang="en-US" dirty="0">
                <a:solidFill>
                  <a:srgbClr val="273239"/>
                </a:solidFill>
                <a:latin typeface="urw-din"/>
              </a:rPr>
              <a:t>Here we are using two types of constructor for our company class.</a:t>
            </a:r>
          </a:p>
          <a:p>
            <a:r>
              <a:rPr lang="en-US" b="0" i="0" dirty="0">
                <a:solidFill>
                  <a:srgbClr val="273239"/>
                </a:solidFill>
                <a:effectLst/>
                <a:latin typeface="urw-din"/>
              </a:rPr>
              <a:t>One of them is de</a:t>
            </a:r>
            <a:r>
              <a:rPr lang="en-US" dirty="0">
                <a:solidFill>
                  <a:srgbClr val="273239"/>
                </a:solidFill>
                <a:latin typeface="urw-din"/>
              </a:rPr>
              <a:t>fault non parameterized and the other one has all the parameters.</a:t>
            </a:r>
          </a:p>
          <a:p>
            <a:r>
              <a:rPr lang="en-US" b="0" i="0" dirty="0">
                <a:solidFill>
                  <a:srgbClr val="273239"/>
                </a:solidFill>
                <a:effectLst/>
                <a:latin typeface="urw-din"/>
              </a:rPr>
              <a:t>A constructor is called depending upon the number and type of arguments passed.</a:t>
            </a:r>
          </a:p>
          <a:p>
            <a:endParaRPr lang="en-US" dirty="0">
              <a:solidFill>
                <a:srgbClr val="273239"/>
              </a:solidFill>
              <a:latin typeface="urw-din"/>
            </a:endParaRPr>
          </a:p>
          <a:p>
            <a:endParaRPr lang="en-US" b="0" i="0" dirty="0">
              <a:solidFill>
                <a:srgbClr val="273239"/>
              </a:solidFill>
              <a:effectLst/>
              <a:latin typeface="urw-din"/>
            </a:endParaRPr>
          </a:p>
          <a:p>
            <a:endParaRPr lang="en-IN" dirty="0"/>
          </a:p>
        </p:txBody>
      </p:sp>
      <p:pic>
        <p:nvPicPr>
          <p:cNvPr id="5" name="Picture 4">
            <a:extLst>
              <a:ext uri="{FF2B5EF4-FFF2-40B4-BE49-F238E27FC236}">
                <a16:creationId xmlns:a16="http://schemas.microsoft.com/office/drawing/2014/main" id="{55DDA935-5E83-47F4-ABDD-90AC64B4161E}"/>
              </a:ext>
            </a:extLst>
          </p:cNvPr>
          <p:cNvPicPr>
            <a:picLocks noChangeAspect="1"/>
          </p:cNvPicPr>
          <p:nvPr/>
        </p:nvPicPr>
        <p:blipFill>
          <a:blip r:embed="rId2"/>
          <a:stretch>
            <a:fillRect/>
          </a:stretch>
        </p:blipFill>
        <p:spPr>
          <a:xfrm>
            <a:off x="5748906" y="609600"/>
            <a:ext cx="2994940" cy="3147225"/>
          </a:xfrm>
          <a:prstGeom prst="rect">
            <a:avLst/>
          </a:prstGeom>
        </p:spPr>
      </p:pic>
      <p:pic>
        <p:nvPicPr>
          <p:cNvPr id="7" name="Picture 6">
            <a:extLst>
              <a:ext uri="{FF2B5EF4-FFF2-40B4-BE49-F238E27FC236}">
                <a16:creationId xmlns:a16="http://schemas.microsoft.com/office/drawing/2014/main" id="{DE86439E-3D9D-4415-918B-3ECC350C5B63}"/>
              </a:ext>
            </a:extLst>
          </p:cNvPr>
          <p:cNvPicPr>
            <a:picLocks noChangeAspect="1"/>
          </p:cNvPicPr>
          <p:nvPr/>
        </p:nvPicPr>
        <p:blipFill>
          <a:blip r:embed="rId3"/>
          <a:stretch>
            <a:fillRect/>
          </a:stretch>
        </p:blipFill>
        <p:spPr>
          <a:xfrm>
            <a:off x="8514861" y="609600"/>
            <a:ext cx="3505689" cy="5973009"/>
          </a:xfrm>
          <a:prstGeom prst="rect">
            <a:avLst/>
          </a:prstGeom>
        </p:spPr>
      </p:pic>
    </p:spTree>
    <p:extLst>
      <p:ext uri="{BB962C8B-B14F-4D97-AF65-F5344CB8AC3E}">
        <p14:creationId xmlns:p14="http://schemas.microsoft.com/office/powerpoint/2010/main" val="190865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body" idx="1"/>
          </p:nvPr>
        </p:nvSpPr>
        <p:spPr>
          <a:xfrm>
            <a:off x="677334" y="2160589"/>
            <a:ext cx="4417180"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i="0"/>
              <a:t>Exception handling is a mechanism that separates code that detects and handles exceptional circumstances from the rest of your program. As in, when some conditions require specialized processing during the execution of the program.</a:t>
            </a:r>
            <a:endParaRPr/>
          </a:p>
          <a:p>
            <a:pPr marL="342900" lvl="0" indent="-342900" algn="l" rtl="0">
              <a:spcBef>
                <a:spcPts val="1000"/>
              </a:spcBef>
              <a:spcAft>
                <a:spcPts val="0"/>
              </a:spcAft>
              <a:buSzPts val="1440"/>
              <a:buChar char="►"/>
            </a:pPr>
            <a:r>
              <a:rPr lang="en-AU"/>
              <a:t>Consists of 3 Key words: </a:t>
            </a:r>
            <a:r>
              <a:rPr lang="en-AU" b="0" i="0"/>
              <a:t>try, throw and catch.</a:t>
            </a:r>
            <a:endParaRPr/>
          </a:p>
        </p:txBody>
      </p:sp>
      <p:sp>
        <p:nvSpPr>
          <p:cNvPr id="346" name="Google Shape;346;p29"/>
          <p:cNvSpPr/>
          <p:nvPr/>
        </p:nvSpPr>
        <p:spPr>
          <a:xfrm>
            <a:off x="-265402" y="593620"/>
            <a:ext cx="606748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Exception Handling</a:t>
            </a:r>
            <a:endParaRPr/>
          </a:p>
        </p:txBody>
      </p:sp>
      <p:pic>
        <p:nvPicPr>
          <p:cNvPr id="347" name="Google Shape;347;p29"/>
          <p:cNvPicPr preferRelativeResize="0"/>
          <p:nvPr/>
        </p:nvPicPr>
        <p:blipFill rotWithShape="1">
          <a:blip r:embed="rId3">
            <a:alphaModFix/>
          </a:blip>
          <a:srcRect/>
          <a:stretch/>
        </p:blipFill>
        <p:spPr>
          <a:xfrm>
            <a:off x="5802085" y="767791"/>
            <a:ext cx="4898572" cy="5054860"/>
          </a:xfrm>
          <a:prstGeom prst="rect">
            <a:avLst/>
          </a:prstGeom>
          <a:noFill/>
          <a:ln>
            <a:noFill/>
          </a:ln>
        </p:spPr>
      </p:pic>
      <p:sp>
        <p:nvSpPr>
          <p:cNvPr id="348" name="Google Shape;348;p29"/>
          <p:cNvSpPr/>
          <p:nvPr/>
        </p:nvSpPr>
        <p:spPr>
          <a:xfrm>
            <a:off x="7139400" y="5905543"/>
            <a:ext cx="222394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b="0" cap="none">
                <a:solidFill>
                  <a:schemeClr val="dk1"/>
                </a:solidFill>
                <a:latin typeface="Trebuchet MS"/>
                <a:ea typeface="Trebuchet MS"/>
                <a:cs typeface="Trebuchet MS"/>
                <a:sym typeface="Trebuchet MS"/>
              </a:rPr>
              <a:t>Try and Catch Block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E87-4C71-431A-A048-A791F1C437BE}"/>
              </a:ext>
            </a:extLst>
          </p:cNvPr>
          <p:cNvSpPr>
            <a:spLocks noGrp="1"/>
          </p:cNvSpPr>
          <p:nvPr>
            <p:ph type="title"/>
          </p:nvPr>
        </p:nvSpPr>
        <p:spPr/>
        <p:txBody>
          <a:bodyPr/>
          <a:lstStyle/>
          <a:p>
            <a:r>
              <a:rPr lang="en-IN" dirty="0"/>
              <a:t>Important Functions</a:t>
            </a:r>
          </a:p>
        </p:txBody>
      </p:sp>
      <p:sp>
        <p:nvSpPr>
          <p:cNvPr id="3" name="Text Placeholder 2">
            <a:extLst>
              <a:ext uri="{FF2B5EF4-FFF2-40B4-BE49-F238E27FC236}">
                <a16:creationId xmlns:a16="http://schemas.microsoft.com/office/drawing/2014/main" id="{6327E8F9-CE82-4BFE-89B9-45B65DDD811D}"/>
              </a:ext>
            </a:extLst>
          </p:cNvPr>
          <p:cNvSpPr>
            <a:spLocks noGrp="1"/>
          </p:cNvSpPr>
          <p:nvPr>
            <p:ph type="body" idx="1"/>
          </p:nvPr>
        </p:nvSpPr>
        <p:spPr/>
        <p:txBody>
          <a:bodyPr/>
          <a:lstStyle/>
          <a:p>
            <a:r>
              <a:rPr lang="en-US"/>
              <a:t>void get_eligible_comps(string reg_no)</a:t>
            </a:r>
          </a:p>
          <a:p>
            <a:r>
              <a:rPr lang="en-US"/>
              <a:t>bool isValidDate(int d, int m, int y)</a:t>
            </a:r>
          </a:p>
          <a:p>
            <a:r>
              <a:rPr lang="en-IN"/>
              <a:t>void checkStudentData(string rno)</a:t>
            </a:r>
          </a:p>
          <a:p>
            <a:r>
              <a:rPr lang="en-IN"/>
              <a:t>bool student::check_eligiblity(float cg, float twm, float tenm, int BL)</a:t>
            </a:r>
            <a:endParaRPr lang="en-IN" dirty="0"/>
          </a:p>
        </p:txBody>
      </p:sp>
    </p:spTree>
    <p:extLst>
      <p:ext uri="{BB962C8B-B14F-4D97-AF65-F5344CB8AC3E}">
        <p14:creationId xmlns:p14="http://schemas.microsoft.com/office/powerpoint/2010/main" val="181284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0"/>
          <p:cNvSpPr/>
          <p:nvPr/>
        </p:nvSpPr>
        <p:spPr>
          <a:xfrm>
            <a:off x="876809" y="311221"/>
            <a:ext cx="162095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a:t>
            </a:r>
            <a:endParaRPr/>
          </a:p>
        </p:txBody>
      </p:sp>
      <p:pic>
        <p:nvPicPr>
          <p:cNvPr id="354" name="Google Shape;354;p30"/>
          <p:cNvPicPr preferRelativeResize="0"/>
          <p:nvPr/>
        </p:nvPicPr>
        <p:blipFill rotWithShape="1">
          <a:blip r:embed="rId3">
            <a:alphaModFix/>
          </a:blip>
          <a:srcRect/>
          <a:stretch/>
        </p:blipFill>
        <p:spPr>
          <a:xfrm>
            <a:off x="994586" y="1053978"/>
            <a:ext cx="3714941" cy="4750044"/>
          </a:xfrm>
          <a:prstGeom prst="rect">
            <a:avLst/>
          </a:prstGeom>
          <a:noFill/>
          <a:ln>
            <a:noFill/>
          </a:ln>
        </p:spPr>
      </p:pic>
      <p:sp>
        <p:nvSpPr>
          <p:cNvPr id="355" name="Google Shape;355;p30"/>
          <p:cNvSpPr/>
          <p:nvPr/>
        </p:nvSpPr>
        <p:spPr>
          <a:xfrm>
            <a:off x="1485017" y="5900448"/>
            <a:ext cx="246093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b="0" cap="none">
                <a:solidFill>
                  <a:schemeClr val="dk1"/>
                </a:solidFill>
                <a:latin typeface="Trebuchet MS"/>
                <a:ea typeface="Trebuchet MS"/>
                <a:cs typeface="Trebuchet MS"/>
                <a:sym typeface="Trebuchet MS"/>
              </a:rPr>
              <a:t>Adding a New Student</a:t>
            </a:r>
            <a:endParaRPr/>
          </a:p>
        </p:txBody>
      </p:sp>
      <p:pic>
        <p:nvPicPr>
          <p:cNvPr id="356" name="Google Shape;356;p30"/>
          <p:cNvPicPr preferRelativeResize="0"/>
          <p:nvPr/>
        </p:nvPicPr>
        <p:blipFill rotWithShape="1">
          <a:blip r:embed="rId4">
            <a:alphaModFix/>
          </a:blip>
          <a:srcRect/>
          <a:stretch/>
        </p:blipFill>
        <p:spPr>
          <a:xfrm>
            <a:off x="4986468" y="1053979"/>
            <a:ext cx="6889845" cy="4750044"/>
          </a:xfrm>
          <a:prstGeom prst="rect">
            <a:avLst/>
          </a:prstGeom>
          <a:noFill/>
          <a:ln>
            <a:noFill/>
          </a:ln>
        </p:spPr>
      </p:pic>
      <p:sp>
        <p:nvSpPr>
          <p:cNvPr id="357" name="Google Shape;357;p30"/>
          <p:cNvSpPr/>
          <p:nvPr/>
        </p:nvSpPr>
        <p:spPr>
          <a:xfrm>
            <a:off x="6756096" y="5900057"/>
            <a:ext cx="335059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b="0" cap="none">
                <a:solidFill>
                  <a:schemeClr val="dk1"/>
                </a:solidFill>
                <a:latin typeface="Trebuchet MS"/>
                <a:ea typeface="Trebuchet MS"/>
                <a:cs typeface="Trebuchet MS"/>
                <a:sym typeface="Trebuchet MS"/>
              </a:rPr>
              <a:t>Looking up an Existing Student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p:nvPr/>
        </p:nvSpPr>
        <p:spPr>
          <a:xfrm>
            <a:off x="397860" y="568882"/>
            <a:ext cx="1066509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Output(Student records not Found/Deadline Error)</a:t>
            </a:r>
            <a:endParaRPr/>
          </a:p>
        </p:txBody>
      </p:sp>
      <p:pic>
        <p:nvPicPr>
          <p:cNvPr id="363" name="Google Shape;363;p31"/>
          <p:cNvPicPr preferRelativeResize="0"/>
          <p:nvPr/>
        </p:nvPicPr>
        <p:blipFill rotWithShape="1">
          <a:blip r:embed="rId3">
            <a:alphaModFix/>
          </a:blip>
          <a:srcRect/>
          <a:stretch/>
        </p:blipFill>
        <p:spPr>
          <a:xfrm>
            <a:off x="632187" y="1511569"/>
            <a:ext cx="4924463" cy="4450647"/>
          </a:xfrm>
          <a:prstGeom prst="rect">
            <a:avLst/>
          </a:prstGeom>
          <a:noFill/>
          <a:ln>
            <a:noFill/>
          </a:ln>
        </p:spPr>
      </p:pic>
      <p:pic>
        <p:nvPicPr>
          <p:cNvPr id="364" name="Google Shape;364;p31"/>
          <p:cNvPicPr preferRelativeResize="0"/>
          <p:nvPr/>
        </p:nvPicPr>
        <p:blipFill rotWithShape="1">
          <a:blip r:embed="rId4">
            <a:alphaModFix/>
          </a:blip>
          <a:srcRect/>
          <a:stretch/>
        </p:blipFill>
        <p:spPr>
          <a:xfrm>
            <a:off x="6635351" y="1515305"/>
            <a:ext cx="4007056" cy="4450647"/>
          </a:xfrm>
          <a:prstGeom prst="rect">
            <a:avLst/>
          </a:prstGeom>
          <a:noFill/>
          <a:ln>
            <a:noFill/>
          </a:ln>
        </p:spPr>
      </p:pic>
      <p:sp>
        <p:nvSpPr>
          <p:cNvPr id="365" name="Google Shape;365;p31"/>
          <p:cNvSpPr/>
          <p:nvPr/>
        </p:nvSpPr>
        <p:spPr>
          <a:xfrm>
            <a:off x="1199379" y="6081378"/>
            <a:ext cx="379007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a:solidFill>
                  <a:schemeClr val="dk1"/>
                </a:solidFill>
                <a:latin typeface="Trebuchet MS"/>
                <a:ea typeface="Trebuchet MS"/>
                <a:cs typeface="Trebuchet MS"/>
                <a:sym typeface="Trebuchet MS"/>
              </a:rPr>
              <a:t>Existing Student records not found</a:t>
            </a:r>
            <a:endParaRPr sz="1800" b="0" cap="none">
              <a:solidFill>
                <a:schemeClr val="dk1"/>
              </a:solidFill>
              <a:latin typeface="Trebuchet MS"/>
              <a:ea typeface="Trebuchet MS"/>
              <a:cs typeface="Trebuchet MS"/>
              <a:sym typeface="Trebuchet MS"/>
            </a:endParaRPr>
          </a:p>
        </p:txBody>
      </p:sp>
      <p:sp>
        <p:nvSpPr>
          <p:cNvPr id="366" name="Google Shape;366;p31"/>
          <p:cNvSpPr/>
          <p:nvPr/>
        </p:nvSpPr>
        <p:spPr>
          <a:xfrm>
            <a:off x="6442604" y="6081378"/>
            <a:ext cx="439254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a:solidFill>
                  <a:schemeClr val="dk1"/>
                </a:solidFill>
                <a:latin typeface="Trebuchet MS"/>
                <a:ea typeface="Trebuchet MS"/>
                <a:cs typeface="Trebuchet MS"/>
                <a:sym typeface="Trebuchet MS"/>
              </a:rPr>
              <a:t>Application Deadline of a Company Error</a:t>
            </a:r>
            <a:endParaRPr sz="1800" b="0" cap="none">
              <a:solidFill>
                <a:schemeClr val="dk1"/>
              </a:solidFill>
              <a:latin typeface="Trebuchet MS"/>
              <a:ea typeface="Trebuchet MS"/>
              <a:cs typeface="Trebuchet MS"/>
              <a:sym typeface="Trebuchet MS"/>
            </a:endParaRPr>
          </a:p>
        </p:txBody>
      </p:sp>
      <p:pic>
        <p:nvPicPr>
          <p:cNvPr id="367" name="Google Shape;367;p31"/>
          <p:cNvPicPr preferRelativeResize="0"/>
          <p:nvPr/>
        </p:nvPicPr>
        <p:blipFill rotWithShape="1">
          <a:blip r:embed="rId4">
            <a:alphaModFix/>
          </a:blip>
          <a:srcRect/>
          <a:stretch/>
        </p:blipFill>
        <p:spPr>
          <a:xfrm>
            <a:off x="6635351" y="1511569"/>
            <a:ext cx="4007056" cy="4450647"/>
          </a:xfrm>
          <a:prstGeom prst="rect">
            <a:avLst/>
          </a:prstGeom>
          <a:noFill/>
          <a:ln>
            <a:noFill/>
          </a:ln>
        </p:spPr>
      </p:pic>
      <p:sp>
        <p:nvSpPr>
          <p:cNvPr id="368" name="Google Shape;368;p31"/>
          <p:cNvSpPr/>
          <p:nvPr/>
        </p:nvSpPr>
        <p:spPr>
          <a:xfrm>
            <a:off x="6442604" y="6077642"/>
            <a:ext cx="439254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a:solidFill>
                  <a:schemeClr val="dk1"/>
                </a:solidFill>
                <a:latin typeface="Trebuchet MS"/>
                <a:ea typeface="Trebuchet MS"/>
                <a:cs typeface="Trebuchet MS"/>
                <a:sym typeface="Trebuchet MS"/>
              </a:rPr>
              <a:t>Application Deadline of a Company Error</a:t>
            </a:r>
            <a:endParaRPr sz="1800" b="0"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2"/>
          <p:cNvSpPr/>
          <p:nvPr/>
        </p:nvSpPr>
        <p:spPr>
          <a:xfrm>
            <a:off x="351186" y="507164"/>
            <a:ext cx="6852325"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Output(Printing Student Details)</a:t>
            </a:r>
            <a:endParaRPr/>
          </a:p>
        </p:txBody>
      </p:sp>
      <p:pic>
        <p:nvPicPr>
          <p:cNvPr id="374" name="Google Shape;374;p32"/>
          <p:cNvPicPr preferRelativeResize="0"/>
          <p:nvPr/>
        </p:nvPicPr>
        <p:blipFill rotWithShape="1">
          <a:blip r:embed="rId3">
            <a:alphaModFix/>
          </a:blip>
          <a:srcRect/>
          <a:stretch/>
        </p:blipFill>
        <p:spPr>
          <a:xfrm>
            <a:off x="514471" y="1429333"/>
            <a:ext cx="10197071" cy="4921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19"/>
          <p:cNvSpPr/>
          <p:nvPr/>
        </p:nvSpPr>
        <p:spPr>
          <a:xfrm>
            <a:off x="652481" y="1382486"/>
            <a:ext cx="3547581" cy="40930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4400" b="0" i="0" u="none" strike="noStrike" cap="none">
                <a:solidFill>
                  <a:schemeClr val="accent1"/>
                </a:solidFill>
                <a:latin typeface="Trebuchet MS"/>
                <a:ea typeface="Trebuchet MS"/>
                <a:cs typeface="Trebuchet MS"/>
                <a:sym typeface="Trebuchet MS"/>
              </a:rPr>
              <a:t>OBJECTIVE</a:t>
            </a:r>
            <a:endParaRPr/>
          </a:p>
        </p:txBody>
      </p:sp>
      <p:grpSp>
        <p:nvGrpSpPr>
          <p:cNvPr id="172" name="Google Shape;172;p19"/>
          <p:cNvGrpSpPr/>
          <p:nvPr/>
        </p:nvGrpSpPr>
        <p:grpSpPr>
          <a:xfrm>
            <a:off x="4557324" y="939816"/>
            <a:ext cx="6628804" cy="4978366"/>
            <a:chOff x="0" y="607"/>
            <a:chExt cx="6628804" cy="4978366"/>
          </a:xfrm>
        </p:grpSpPr>
        <p:sp>
          <p:nvSpPr>
            <p:cNvPr id="173" name="Google Shape;173;p19"/>
            <p:cNvSpPr/>
            <p:nvPr/>
          </p:nvSpPr>
          <p:spPr>
            <a:xfrm>
              <a:off x="0" y="607"/>
              <a:ext cx="6628804" cy="142239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430272" y="320645"/>
              <a:ext cx="782314" cy="78231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42860" y="607"/>
              <a:ext cx="4985943" cy="14223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txBox="1"/>
            <p:nvPr/>
          </p:nvSpPr>
          <p:spPr>
            <a:xfrm>
              <a:off x="1642860" y="607"/>
              <a:ext cx="4985943" cy="1422390"/>
            </a:xfrm>
            <a:prstGeom prst="rect">
              <a:avLst/>
            </a:prstGeom>
            <a:noFill/>
            <a:ln>
              <a:noFill/>
            </a:ln>
          </p:spPr>
          <p:txBody>
            <a:bodyPr spcFirstLastPara="1" wrap="square" lIns="150525" tIns="150525" rIns="150525" bIns="150525" anchor="ctr" anchorCtr="0">
              <a:noAutofit/>
            </a:bodyPr>
            <a:lstStyle/>
            <a:p>
              <a:pPr marL="0" marR="0" lvl="0" indent="0" algn="l" rtl="0">
                <a:lnSpc>
                  <a:spcPct val="90000"/>
                </a:lnSpc>
                <a:spcBef>
                  <a:spcPts val="0"/>
                </a:spcBef>
                <a:spcAft>
                  <a:spcPts val="0"/>
                </a:spcAft>
                <a:buClr>
                  <a:schemeClr val="dk1"/>
                </a:buClr>
                <a:buSzPts val="2100"/>
                <a:buFont typeface="Trebuchet MS"/>
                <a:buNone/>
              </a:pPr>
              <a:r>
                <a:rPr lang="en-AU" sz="2100" b="0" i="0" u="none" strike="noStrike" cap="none">
                  <a:solidFill>
                    <a:schemeClr val="dk1"/>
                  </a:solidFill>
                  <a:latin typeface="Trebuchet MS"/>
                  <a:ea typeface="Trebuchet MS"/>
                  <a:cs typeface="Trebuchet MS"/>
                  <a:sym typeface="Trebuchet MS"/>
                </a:rPr>
                <a:t>To assist the students in finding easy Placements and Internships for different Companies that have been registered through the portal.</a:t>
              </a:r>
              <a:endParaRPr sz="2100" b="0" i="0" u="none" strike="noStrike" cap="none">
                <a:solidFill>
                  <a:schemeClr val="dk1"/>
                </a:solidFill>
                <a:latin typeface="Trebuchet MS"/>
                <a:ea typeface="Trebuchet MS"/>
                <a:cs typeface="Trebuchet MS"/>
                <a:sym typeface="Trebuchet MS"/>
              </a:endParaRPr>
            </a:p>
          </p:txBody>
        </p:sp>
        <p:sp>
          <p:nvSpPr>
            <p:cNvPr id="177" name="Google Shape;177;p19"/>
            <p:cNvSpPr/>
            <p:nvPr/>
          </p:nvSpPr>
          <p:spPr>
            <a:xfrm>
              <a:off x="0" y="1778595"/>
              <a:ext cx="6628804" cy="142239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430272" y="2098633"/>
              <a:ext cx="782314" cy="78231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642860" y="1778595"/>
              <a:ext cx="4985943" cy="14223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txBox="1"/>
            <p:nvPr/>
          </p:nvSpPr>
          <p:spPr>
            <a:xfrm>
              <a:off x="1642860" y="1778595"/>
              <a:ext cx="4985943" cy="1422390"/>
            </a:xfrm>
            <a:prstGeom prst="rect">
              <a:avLst/>
            </a:prstGeom>
            <a:noFill/>
            <a:ln>
              <a:noFill/>
            </a:ln>
          </p:spPr>
          <p:txBody>
            <a:bodyPr spcFirstLastPara="1" wrap="square" lIns="150525" tIns="150525" rIns="150525" bIns="150525" anchor="ctr" anchorCtr="0">
              <a:noAutofit/>
            </a:bodyPr>
            <a:lstStyle/>
            <a:p>
              <a:pPr marL="0" marR="0" lvl="0" indent="0" algn="l" rtl="0">
                <a:lnSpc>
                  <a:spcPct val="90000"/>
                </a:lnSpc>
                <a:spcBef>
                  <a:spcPts val="0"/>
                </a:spcBef>
                <a:spcAft>
                  <a:spcPts val="0"/>
                </a:spcAft>
                <a:buClr>
                  <a:schemeClr val="dk1"/>
                </a:buClr>
                <a:buSzPts val="2100"/>
                <a:buFont typeface="Trebuchet MS"/>
                <a:buNone/>
              </a:pPr>
              <a:r>
                <a:rPr lang="en-AU" sz="2100" b="0" i="0" u="none" strike="noStrike" cap="none">
                  <a:solidFill>
                    <a:schemeClr val="dk1"/>
                  </a:solidFill>
                  <a:latin typeface="Trebuchet MS"/>
                  <a:ea typeface="Trebuchet MS"/>
                  <a:cs typeface="Trebuchet MS"/>
                  <a:sym typeface="Trebuchet MS"/>
                </a:rPr>
                <a:t>Unites both the Students and the Companies on a single platform.</a:t>
              </a:r>
              <a:endParaRPr sz="2100" b="0" i="0" u="none" strike="noStrike" cap="none">
                <a:solidFill>
                  <a:schemeClr val="dk1"/>
                </a:solidFill>
                <a:latin typeface="Trebuchet MS"/>
                <a:ea typeface="Trebuchet MS"/>
                <a:cs typeface="Trebuchet MS"/>
                <a:sym typeface="Trebuchet MS"/>
              </a:endParaRPr>
            </a:p>
          </p:txBody>
        </p:sp>
        <p:sp>
          <p:nvSpPr>
            <p:cNvPr id="181" name="Google Shape;181;p19"/>
            <p:cNvSpPr/>
            <p:nvPr/>
          </p:nvSpPr>
          <p:spPr>
            <a:xfrm>
              <a:off x="0" y="3556583"/>
              <a:ext cx="6628804" cy="142239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430272" y="3876620"/>
              <a:ext cx="782314" cy="78231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42860" y="3556583"/>
              <a:ext cx="4985943" cy="14223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txBox="1"/>
            <p:nvPr/>
          </p:nvSpPr>
          <p:spPr>
            <a:xfrm>
              <a:off x="1642860" y="3556583"/>
              <a:ext cx="4985943" cy="1422390"/>
            </a:xfrm>
            <a:prstGeom prst="rect">
              <a:avLst/>
            </a:prstGeom>
            <a:noFill/>
            <a:ln>
              <a:noFill/>
            </a:ln>
          </p:spPr>
          <p:txBody>
            <a:bodyPr spcFirstLastPara="1" wrap="square" lIns="150525" tIns="150525" rIns="150525" bIns="150525" anchor="ctr" anchorCtr="0">
              <a:noAutofit/>
            </a:bodyPr>
            <a:lstStyle/>
            <a:p>
              <a:pPr marL="0" marR="0" lvl="0" indent="0" algn="l" rtl="0">
                <a:lnSpc>
                  <a:spcPct val="90000"/>
                </a:lnSpc>
                <a:spcBef>
                  <a:spcPts val="0"/>
                </a:spcBef>
                <a:spcAft>
                  <a:spcPts val="0"/>
                </a:spcAft>
                <a:buClr>
                  <a:schemeClr val="dk1"/>
                </a:buClr>
                <a:buSzPts val="2100"/>
                <a:buFont typeface="Trebuchet MS"/>
                <a:buNone/>
              </a:pPr>
              <a:r>
                <a:rPr lang="en-AU" sz="2100" b="0" i="0" u="none" strike="noStrike" cap="none">
                  <a:solidFill>
                    <a:schemeClr val="dk1"/>
                  </a:solidFill>
                  <a:latin typeface="Trebuchet MS"/>
                  <a:ea typeface="Trebuchet MS"/>
                  <a:cs typeface="Trebuchet MS"/>
                  <a:sym typeface="Trebuchet MS"/>
                </a:rPr>
                <a:t>Less Paperwork and easy to handle.</a:t>
              </a:r>
              <a:endParaRPr sz="2100" b="0" i="0" u="none" strike="noStrike" cap="none">
                <a:solidFill>
                  <a:schemeClr val="dk1"/>
                </a:solidFill>
                <a:latin typeface="Trebuchet MS"/>
                <a:ea typeface="Trebuchet MS"/>
                <a:cs typeface="Trebuchet MS"/>
                <a:sym typeface="Trebuchet M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3"/>
          <p:cNvPicPr preferRelativeResize="0"/>
          <p:nvPr/>
        </p:nvPicPr>
        <p:blipFill rotWithShape="1">
          <a:blip r:embed="rId3">
            <a:alphaModFix/>
          </a:blip>
          <a:srcRect/>
          <a:stretch/>
        </p:blipFill>
        <p:spPr>
          <a:xfrm>
            <a:off x="381525" y="1373751"/>
            <a:ext cx="11428949" cy="5075055"/>
          </a:xfrm>
          <a:prstGeom prst="rect">
            <a:avLst/>
          </a:prstGeom>
          <a:noFill/>
          <a:ln>
            <a:noFill/>
          </a:ln>
        </p:spPr>
      </p:pic>
      <p:sp>
        <p:nvSpPr>
          <p:cNvPr id="380" name="Google Shape;380;p33"/>
          <p:cNvSpPr/>
          <p:nvPr/>
        </p:nvSpPr>
        <p:spPr>
          <a:xfrm>
            <a:off x="262949" y="409193"/>
            <a:ext cx="713766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Output(Printing Company Details)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u="sng">
                <a:solidFill>
                  <a:schemeClr val="hlink"/>
                </a:solidFill>
                <a:hlinkClick r:id="rId3"/>
              </a:rPr>
              <a:t>https://https://www.geeksforgeeks.org/</a:t>
            </a:r>
            <a:endParaRPr/>
          </a:p>
          <a:p>
            <a:pPr marL="342900" lvl="0" indent="-342900" algn="l" rtl="0">
              <a:spcBef>
                <a:spcPts val="1000"/>
              </a:spcBef>
              <a:spcAft>
                <a:spcPts val="0"/>
              </a:spcAft>
              <a:buSzPts val="1440"/>
              <a:buChar char="►"/>
            </a:pPr>
            <a:r>
              <a:rPr lang="en-AU" u="sng">
                <a:solidFill>
                  <a:schemeClr val="hlink"/>
                </a:solidFill>
                <a:hlinkClick r:id="rId4"/>
              </a:rPr>
              <a:t>https://www.tutorialspoint.com/what-is-the-lifetime-of-a-static-variable-in-a-cplusplus-function</a:t>
            </a:r>
            <a:endParaRPr/>
          </a:p>
          <a:p>
            <a:pPr marL="342900" lvl="0" indent="-342900" algn="l" rtl="0">
              <a:spcBef>
                <a:spcPts val="1000"/>
              </a:spcBef>
              <a:spcAft>
                <a:spcPts val="0"/>
              </a:spcAft>
              <a:buSzPts val="1440"/>
              <a:buChar char="►"/>
            </a:pPr>
            <a:r>
              <a:rPr lang="en-AU" u="sng">
                <a:solidFill>
                  <a:schemeClr val="hlink"/>
                </a:solidFill>
                <a:hlinkClick r:id="rId5"/>
              </a:rPr>
              <a:t>https://www.w3schools.com/cpp/cpp_encapsulation.asp</a:t>
            </a:r>
            <a:endParaRPr/>
          </a:p>
          <a:p>
            <a:pPr marL="0" lvl="0" indent="0" algn="l" rtl="0">
              <a:spcBef>
                <a:spcPts val="1000"/>
              </a:spcBef>
              <a:spcAft>
                <a:spcPts val="0"/>
              </a:spcAft>
              <a:buNone/>
            </a:pPr>
            <a:endParaRPr/>
          </a:p>
          <a:p>
            <a:pPr marL="342900" lvl="0" indent="-251459" algn="l" rtl="0">
              <a:spcBef>
                <a:spcPts val="1000"/>
              </a:spcBef>
              <a:spcAft>
                <a:spcPts val="0"/>
              </a:spcAft>
              <a:buSzPts val="1440"/>
              <a:buNone/>
            </a:pPr>
            <a:endParaRPr/>
          </a:p>
        </p:txBody>
      </p:sp>
      <p:sp>
        <p:nvSpPr>
          <p:cNvPr id="386" name="Google Shape;386;p34"/>
          <p:cNvSpPr/>
          <p:nvPr/>
        </p:nvSpPr>
        <p:spPr>
          <a:xfrm>
            <a:off x="677334" y="681335"/>
            <a:ext cx="2459841"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a:solidFill>
                  <a:schemeClr val="accent1"/>
                </a:solidFill>
                <a:latin typeface="Trebuchet MS"/>
                <a:ea typeface="Trebuchet MS"/>
                <a:cs typeface="Trebuchet MS"/>
                <a:sym typeface="Trebuchet MS"/>
              </a:rPr>
              <a:t>References</a:t>
            </a:r>
            <a:endParaRPr sz="3600" b="0" cap="none">
              <a:solidFill>
                <a:schemeClr val="accent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grpSp>
        <p:nvGrpSpPr>
          <p:cNvPr id="391" name="Google Shape;391;p35"/>
          <p:cNvGrpSpPr/>
          <p:nvPr/>
        </p:nvGrpSpPr>
        <p:grpSpPr>
          <a:xfrm>
            <a:off x="0" y="-8467"/>
            <a:ext cx="12192000" cy="6866467"/>
            <a:chOff x="0" y="-8467"/>
            <a:chExt cx="12192000" cy="6866467"/>
          </a:xfrm>
        </p:grpSpPr>
        <p:cxnSp>
          <p:nvCxnSpPr>
            <p:cNvPr id="392" name="Google Shape;392;p3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93" name="Google Shape;393;p3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94" name="Google Shape;394;p3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5" name="Google Shape;395;p3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6" name="Google Shape;396;p3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98" name="Google Shape;398;p3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99" name="Google Shape;399;p3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0" name="Google Shape;400;p3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5"/>
          <p:cNvSpPr/>
          <p:nvPr/>
        </p:nvSpPr>
        <p:spPr>
          <a:xfrm flipH="1">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403" name="Google Shape;403;p35"/>
          <p:cNvCxnSpPr/>
          <p:nvPr/>
        </p:nvCxnSpPr>
        <p:spPr>
          <a:xfrm flipH="1">
            <a:off x="95245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404" name="Google Shape;404;p35"/>
          <p:cNvCxnSpPr/>
          <p:nvPr/>
        </p:nvCxnSpPr>
        <p:spPr>
          <a:xfrm>
            <a:off x="7361267"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405" name="Google Shape;405;p35"/>
          <p:cNvSpPr/>
          <p:nvPr/>
        </p:nvSpPr>
        <p:spPr>
          <a:xfrm flipH="1">
            <a:off x="7925887"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06" name="Google Shape;406;p35"/>
          <p:cNvSpPr/>
          <p:nvPr/>
        </p:nvSpPr>
        <p:spPr>
          <a:xfrm flipH="1">
            <a:off x="792271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07" name="Google Shape;407;p35"/>
          <p:cNvSpPr/>
          <p:nvPr/>
        </p:nvSpPr>
        <p:spPr>
          <a:xfrm flipH="1">
            <a:off x="7922712"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flipH="1">
            <a:off x="7925886"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09" name="Google Shape;409;p35"/>
          <p:cNvSpPr/>
          <p:nvPr/>
        </p:nvSpPr>
        <p:spPr>
          <a:xfrm flipH="1">
            <a:off x="7925887"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flipH="1">
            <a:off x="0" y="-8467"/>
            <a:ext cx="9175713" cy="6866467"/>
          </a:xfrm>
          <a:custGeom>
            <a:avLst/>
            <a:gdLst/>
            <a:ahLst/>
            <a:cxnLst/>
            <a:rect l="l" t="t" r="r" b="b"/>
            <a:pathLst>
              <a:path w="9175713" h="6866467" extrusionOk="0">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11" name="Google Shape;411;p35"/>
          <p:cNvSpPr/>
          <p:nvPr/>
        </p:nvSpPr>
        <p:spPr>
          <a:xfrm>
            <a:off x="1554120" y="1020871"/>
            <a:ext cx="6960759" cy="284967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AU" sz="6600" b="0" cap="none">
                <a:solidFill>
                  <a:srgbClr val="FFFFFF"/>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p:nvPr/>
        </p:nvSpPr>
        <p:spPr>
          <a:xfrm>
            <a:off x="3407654" y="194144"/>
            <a:ext cx="4558695"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4000" b="0" i="0" u="none" strike="noStrike" cap="none">
                <a:solidFill>
                  <a:schemeClr val="accent1"/>
                </a:solidFill>
                <a:latin typeface="Trebuchet MS"/>
                <a:ea typeface="Trebuchet MS"/>
                <a:cs typeface="Trebuchet MS"/>
                <a:sym typeface="Trebuchet MS"/>
              </a:rPr>
              <a:t>Object Diagram</a:t>
            </a:r>
            <a:endParaRPr sz="4000" b="0" i="0" u="none" strike="noStrike" cap="none">
              <a:solidFill>
                <a:schemeClr val="accent1"/>
              </a:solidFill>
              <a:latin typeface="Trebuchet MS"/>
              <a:ea typeface="Trebuchet MS"/>
              <a:cs typeface="Trebuchet MS"/>
              <a:sym typeface="Trebuchet MS"/>
            </a:endParaRPr>
          </a:p>
        </p:txBody>
      </p:sp>
      <p:graphicFrame>
        <p:nvGraphicFramePr>
          <p:cNvPr id="190" name="Google Shape;190;p20"/>
          <p:cNvGraphicFramePr/>
          <p:nvPr/>
        </p:nvGraphicFramePr>
        <p:xfrm>
          <a:off x="6817482" y="2803872"/>
          <a:ext cx="2642800" cy="1243970"/>
        </p:xfrm>
        <a:graphic>
          <a:graphicData uri="http://schemas.openxmlformats.org/drawingml/2006/table">
            <a:tbl>
              <a:tblPr firstRow="1" bandRow="1">
                <a:noFill/>
                <a:tableStyleId>{2628CBC5-4510-418A-B745-92D022655C88}</a:tableStyleId>
              </a:tblPr>
              <a:tblGrid>
                <a:gridCol w="2642800">
                  <a:extLst>
                    <a:ext uri="{9D8B030D-6E8A-4147-A177-3AD203B41FA5}">
                      <a16:colId xmlns:a16="http://schemas.microsoft.com/office/drawing/2014/main" val="20000"/>
                    </a:ext>
                  </a:extLst>
                </a:gridCol>
              </a:tblGrid>
              <a:tr h="259750">
                <a:tc>
                  <a:txBody>
                    <a:bodyPr/>
                    <a:lstStyle/>
                    <a:p>
                      <a:pPr marL="0" marR="0" lvl="0" indent="0" algn="l" rtl="0">
                        <a:spcBef>
                          <a:spcPts val="0"/>
                        </a:spcBef>
                        <a:spcAft>
                          <a:spcPts val="0"/>
                        </a:spcAft>
                        <a:buNone/>
                      </a:pPr>
                      <a:r>
                        <a:rPr lang="en-AU" sz="1800"/>
                        <a:t>             User</a:t>
                      </a:r>
                      <a:endParaRPr/>
                    </a:p>
                  </a:txBody>
                  <a:tcPr marL="91450" marR="91450" marT="45725" marB="45725"/>
                </a:tc>
                <a:extLst>
                  <a:ext uri="{0D108BD9-81ED-4DB2-BD59-A6C34878D82A}">
                    <a16:rowId xmlns:a16="http://schemas.microsoft.com/office/drawing/2014/main" val="10000"/>
                  </a:ext>
                </a:extLst>
              </a:tr>
              <a:tr h="878200">
                <a:tc>
                  <a:txBody>
                    <a:bodyPr/>
                    <a:lstStyle/>
                    <a:p>
                      <a:pPr marL="0" marR="0" lvl="0" indent="0" algn="l" rtl="0">
                        <a:spcBef>
                          <a:spcPts val="0"/>
                        </a:spcBef>
                        <a:spcAft>
                          <a:spcPts val="0"/>
                        </a:spcAft>
                        <a:buNone/>
                      </a:pPr>
                      <a:r>
                        <a:rPr lang="en-AU" sz="1800"/>
                        <a:t>set_Name();</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91" name="Google Shape;191;p20"/>
          <p:cNvGraphicFramePr/>
          <p:nvPr/>
        </p:nvGraphicFramePr>
        <p:xfrm>
          <a:off x="916891" y="1381785"/>
          <a:ext cx="3524475" cy="1285260"/>
        </p:xfrm>
        <a:graphic>
          <a:graphicData uri="http://schemas.openxmlformats.org/drawingml/2006/table">
            <a:tbl>
              <a:tblPr firstRow="1" bandRow="1">
                <a:noFill/>
                <a:tableStyleId>{2628CBC5-4510-418A-B745-92D022655C88}</a:tableStyleId>
              </a:tblPr>
              <a:tblGrid>
                <a:gridCol w="3524475">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a:t>                   Student</a:t>
                      </a:r>
                      <a:endParaRPr/>
                    </a:p>
                  </a:txBody>
                  <a:tcPr marL="91450" marR="91450" marT="45725" marB="45725"/>
                </a:tc>
                <a:extLst>
                  <a:ext uri="{0D108BD9-81ED-4DB2-BD59-A6C34878D82A}">
                    <a16:rowId xmlns:a16="http://schemas.microsoft.com/office/drawing/2014/main" val="10000"/>
                  </a:ext>
                </a:extLst>
              </a:tr>
              <a:tr h="345450">
                <a:tc>
                  <a:txBody>
                    <a:bodyPr/>
                    <a:lstStyle/>
                    <a:p>
                      <a:pPr marL="0" marR="0" lvl="0" indent="0" algn="l" rtl="0">
                        <a:spcBef>
                          <a:spcPts val="0"/>
                        </a:spcBef>
                        <a:spcAft>
                          <a:spcPts val="0"/>
                        </a:spcAft>
                        <a:buNone/>
                      </a:pPr>
                      <a:r>
                        <a:rPr lang="en-AU" sz="1800">
                          <a:solidFill>
                            <a:srgbClr val="3F3F3F"/>
                          </a:solidFill>
                        </a:rPr>
                        <a:t>addStudentData();</a:t>
                      </a:r>
                      <a:endParaRPr/>
                    </a:p>
                    <a:p>
                      <a:pPr marL="0" marR="0" lvl="0" indent="0" algn="l" rtl="0">
                        <a:spcBef>
                          <a:spcPts val="0"/>
                        </a:spcBef>
                        <a:spcAft>
                          <a:spcPts val="0"/>
                        </a:spcAft>
                        <a:buNone/>
                      </a:pPr>
                      <a:r>
                        <a:rPr lang="en-AU" sz="1800">
                          <a:solidFill>
                            <a:srgbClr val="3F3F3F"/>
                          </a:solidFill>
                        </a:rPr>
                        <a:t>existingStudentData();</a:t>
                      </a:r>
                      <a:endParaRPr/>
                    </a:p>
                    <a:p>
                      <a:pPr marL="0" marR="0" lvl="0" indent="0" algn="l" rtl="0">
                        <a:spcBef>
                          <a:spcPts val="0"/>
                        </a:spcBef>
                        <a:spcAft>
                          <a:spcPts val="0"/>
                        </a:spcAft>
                        <a:buNone/>
                      </a:pPr>
                      <a:r>
                        <a:rPr lang="en-AU" sz="1800">
                          <a:solidFill>
                            <a:srgbClr val="3F3F3F"/>
                          </a:solidFill>
                        </a:rPr>
                        <a:t>bool check_reg_no();</a:t>
                      </a:r>
                      <a:endParaRPr sz="1800">
                        <a:solidFill>
                          <a:srgbClr val="3F3F3F"/>
                        </a:solidFill>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92" name="Google Shape;192;p20"/>
          <p:cNvCxnSpPr/>
          <p:nvPr/>
        </p:nvCxnSpPr>
        <p:spPr>
          <a:xfrm>
            <a:off x="3929714" y="1469571"/>
            <a:ext cx="0" cy="0"/>
          </a:xfrm>
          <a:prstGeom prst="straightConnector1">
            <a:avLst/>
          </a:prstGeom>
          <a:noFill/>
          <a:ln w="12700" cap="rnd" cmpd="sng">
            <a:solidFill>
              <a:schemeClr val="accent1"/>
            </a:solidFill>
            <a:prstDash val="solid"/>
            <a:round/>
            <a:headEnd type="none" w="sm" len="sm"/>
            <a:tailEnd type="triangle" w="med" len="med"/>
          </a:ln>
        </p:spPr>
      </p:cxnSp>
      <p:cxnSp>
        <p:nvCxnSpPr>
          <p:cNvPr id="193" name="Google Shape;193;p20"/>
          <p:cNvCxnSpPr/>
          <p:nvPr/>
        </p:nvCxnSpPr>
        <p:spPr>
          <a:xfrm rot="10800000">
            <a:off x="1393372" y="2667026"/>
            <a:ext cx="0" cy="783592"/>
          </a:xfrm>
          <a:prstGeom prst="straightConnector1">
            <a:avLst/>
          </a:prstGeom>
          <a:noFill/>
          <a:ln w="57150" cap="flat" cmpd="sng">
            <a:solidFill>
              <a:schemeClr val="accent1"/>
            </a:solidFill>
            <a:prstDash val="solid"/>
            <a:round/>
            <a:headEnd type="none" w="sm" len="sm"/>
            <a:tailEnd type="triangle" w="med" len="med"/>
          </a:ln>
        </p:spPr>
      </p:cxnSp>
      <p:cxnSp>
        <p:nvCxnSpPr>
          <p:cNvPr id="194" name="Google Shape;194;p20"/>
          <p:cNvCxnSpPr/>
          <p:nvPr/>
        </p:nvCxnSpPr>
        <p:spPr>
          <a:xfrm>
            <a:off x="8138886" y="1751371"/>
            <a:ext cx="0" cy="1052400"/>
          </a:xfrm>
          <a:prstGeom prst="straightConnector1">
            <a:avLst/>
          </a:prstGeom>
          <a:noFill/>
          <a:ln w="57150" cap="flat" cmpd="sng">
            <a:solidFill>
              <a:schemeClr val="accent1"/>
            </a:solidFill>
            <a:prstDash val="solid"/>
            <a:round/>
            <a:headEnd type="none" w="sm" len="sm"/>
            <a:tailEnd type="none" w="sm" len="sm"/>
          </a:ln>
        </p:spPr>
      </p:cxnSp>
      <p:graphicFrame>
        <p:nvGraphicFramePr>
          <p:cNvPr id="195" name="Google Shape;195;p20"/>
          <p:cNvGraphicFramePr/>
          <p:nvPr/>
        </p:nvGraphicFramePr>
        <p:xfrm>
          <a:off x="2311400" y="2856258"/>
          <a:ext cx="3784600" cy="1188730"/>
        </p:xfrm>
        <a:graphic>
          <a:graphicData uri="http://schemas.openxmlformats.org/drawingml/2006/table">
            <a:tbl>
              <a:tblPr firstRow="1" bandRow="1">
                <a:noFill/>
                <a:tableStyleId>{2628CBC5-4510-418A-B745-92D022655C88}</a:tableStyleId>
              </a:tblPr>
              <a:tblGrid>
                <a:gridCol w="3784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b="0">
                          <a:solidFill>
                            <a:srgbClr val="3F3F3F"/>
                          </a:solidFill>
                          <a:latin typeface="Trebuchet MS"/>
                          <a:ea typeface="Trebuchet MS"/>
                          <a:cs typeface="Trebuchet MS"/>
                          <a:sym typeface="Trebuchet MS"/>
                        </a:rPr>
                        <a:t>friend void get_eligible_comps();</a:t>
                      </a:r>
                      <a:endParaRPr/>
                    </a:p>
                    <a:p>
                      <a:pPr marL="0" marR="0" lvl="0" indent="0" algn="l" rtl="0">
                        <a:spcBef>
                          <a:spcPts val="0"/>
                        </a:spcBef>
                        <a:spcAft>
                          <a:spcPts val="0"/>
                        </a:spcAft>
                        <a:buNone/>
                      </a:pPr>
                      <a:r>
                        <a:rPr lang="en-AU" sz="1800" b="0">
                          <a:solidFill>
                            <a:srgbClr val="3F3F3F"/>
                          </a:solidFill>
                          <a:latin typeface="Trebuchet MS"/>
                          <a:ea typeface="Trebuchet MS"/>
                          <a:cs typeface="Trebuchet MS"/>
                          <a:sym typeface="Trebuchet MS"/>
                        </a:rPr>
                        <a:t>friend ostream &amp;operator&lt;&lt;(ostream &amp;out, const student *s);</a:t>
                      </a:r>
                      <a:endParaRPr/>
                    </a:p>
                  </a:txBody>
                  <a:tcPr marL="91450" marR="91450" marT="45725" marB="45725">
                    <a:solidFill>
                      <a:srgbClr val="D4ECA1"/>
                    </a:solidFill>
                  </a:tcPr>
                </a:tc>
                <a:extLst>
                  <a:ext uri="{0D108BD9-81ED-4DB2-BD59-A6C34878D82A}">
                    <a16:rowId xmlns:a16="http://schemas.microsoft.com/office/drawing/2014/main" val="10000"/>
                  </a:ext>
                </a:extLst>
              </a:tr>
            </a:tbl>
          </a:graphicData>
        </a:graphic>
      </p:graphicFrame>
      <p:cxnSp>
        <p:nvCxnSpPr>
          <p:cNvPr id="196" name="Google Shape;196;p20"/>
          <p:cNvCxnSpPr/>
          <p:nvPr/>
        </p:nvCxnSpPr>
        <p:spPr>
          <a:xfrm rot="10800000">
            <a:off x="4408115" y="1751371"/>
            <a:ext cx="3730771" cy="0"/>
          </a:xfrm>
          <a:prstGeom prst="straightConnector1">
            <a:avLst/>
          </a:prstGeom>
          <a:noFill/>
          <a:ln w="57150" cap="flat" cmpd="sng">
            <a:solidFill>
              <a:schemeClr val="accent1"/>
            </a:solidFill>
            <a:prstDash val="solid"/>
            <a:round/>
            <a:headEnd type="none" w="sm" len="sm"/>
            <a:tailEnd type="triangle" w="med" len="med"/>
          </a:ln>
        </p:spPr>
      </p:cxnSp>
      <p:sp>
        <p:nvSpPr>
          <p:cNvPr id="197" name="Google Shape;197;p20"/>
          <p:cNvSpPr txBox="1">
            <a:spLocks noGrp="1"/>
          </p:cNvSpPr>
          <p:nvPr>
            <p:ph type="body" idx="1"/>
          </p:nvPr>
        </p:nvSpPr>
        <p:spPr>
          <a:xfrm>
            <a:off x="916891" y="5520704"/>
            <a:ext cx="6115353" cy="445444"/>
          </a:xfrm>
          <a:prstGeom prst="rect">
            <a:avLst/>
          </a:prstGeom>
          <a:noFill/>
          <a:ln>
            <a:noFill/>
          </a:ln>
        </p:spPr>
        <p:txBody>
          <a:bodyPr spcFirstLastPara="1" wrap="square" lIns="91425" tIns="45700" rIns="91425" bIns="45700" anchor="t" anchorCtr="0">
            <a:normAutofit fontScale="92500" lnSpcReduction="20000"/>
          </a:bodyPr>
          <a:lstStyle/>
          <a:p>
            <a:pPr marL="342900" lvl="0" indent="-251459" algn="l" rtl="0">
              <a:spcBef>
                <a:spcPts val="1000"/>
              </a:spcBef>
              <a:spcAft>
                <a:spcPts val="0"/>
              </a:spcAft>
              <a:buSzPts val="1440"/>
              <a:buNone/>
            </a:pPr>
            <a:endParaRPr dirty="0"/>
          </a:p>
        </p:txBody>
      </p:sp>
      <p:graphicFrame>
        <p:nvGraphicFramePr>
          <p:cNvPr id="198" name="Google Shape;198;p20"/>
          <p:cNvGraphicFramePr/>
          <p:nvPr/>
        </p:nvGraphicFramePr>
        <p:xfrm>
          <a:off x="1858128" y="4234211"/>
          <a:ext cx="2583250" cy="741700"/>
        </p:xfrm>
        <a:graphic>
          <a:graphicData uri="http://schemas.openxmlformats.org/drawingml/2006/table">
            <a:tbl>
              <a:tblPr firstRow="1" bandRow="1">
                <a:noFill/>
                <a:tableStyleId>{2628CBC5-4510-418A-B745-92D022655C88}</a:tableStyleId>
              </a:tblPr>
              <a:tblGrid>
                <a:gridCol w="258325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a:t>            College Admin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AU" sz="1800"/>
                        <a:t>int admin_ID;</a:t>
                      </a:r>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99" name="Google Shape;199;p20"/>
          <p:cNvCxnSpPr/>
          <p:nvPr/>
        </p:nvCxnSpPr>
        <p:spPr>
          <a:xfrm rot="10800000">
            <a:off x="4441386" y="4605051"/>
            <a:ext cx="3697500" cy="0"/>
          </a:xfrm>
          <a:prstGeom prst="straightConnector1">
            <a:avLst/>
          </a:prstGeom>
          <a:noFill/>
          <a:ln w="57150" cap="flat" cmpd="sng">
            <a:solidFill>
              <a:schemeClr val="accent1"/>
            </a:solidFill>
            <a:prstDash val="solid"/>
            <a:round/>
            <a:headEnd type="none" w="sm" len="sm"/>
            <a:tailEnd type="triangle" w="med" len="med"/>
          </a:ln>
        </p:spPr>
      </p:cxnSp>
      <p:cxnSp>
        <p:nvCxnSpPr>
          <p:cNvPr id="200" name="Google Shape;200;p20"/>
          <p:cNvCxnSpPr/>
          <p:nvPr/>
        </p:nvCxnSpPr>
        <p:spPr>
          <a:xfrm>
            <a:off x="8138886" y="4047841"/>
            <a:ext cx="0" cy="557210"/>
          </a:xfrm>
          <a:prstGeom prst="straightConnector1">
            <a:avLst/>
          </a:prstGeom>
          <a:noFill/>
          <a:ln w="57150" cap="flat" cmpd="sng">
            <a:solidFill>
              <a:schemeClr val="accent1"/>
            </a:solidFill>
            <a:prstDash val="solid"/>
            <a:round/>
            <a:headEnd type="none" w="sm" len="sm"/>
            <a:tailEnd type="none" w="sm" len="sm"/>
          </a:ln>
        </p:spPr>
      </p:cxnSp>
      <p:cxnSp>
        <p:nvCxnSpPr>
          <p:cNvPr id="201" name="Google Shape;201;p20"/>
          <p:cNvCxnSpPr/>
          <p:nvPr/>
        </p:nvCxnSpPr>
        <p:spPr>
          <a:xfrm rot="10800000">
            <a:off x="1393400" y="3450618"/>
            <a:ext cx="918000" cy="0"/>
          </a:xfrm>
          <a:prstGeom prst="straightConnector1">
            <a:avLst/>
          </a:prstGeom>
          <a:noFill/>
          <a:ln w="57150" cap="flat" cmpd="sng">
            <a:solidFill>
              <a:schemeClr val="accent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6" name="Google Shape;206;p21"/>
          <p:cNvGraphicFramePr/>
          <p:nvPr/>
        </p:nvGraphicFramePr>
        <p:xfrm>
          <a:off x="1488444" y="1708873"/>
          <a:ext cx="3269350" cy="4061870"/>
        </p:xfrm>
        <a:graphic>
          <a:graphicData uri="http://schemas.openxmlformats.org/drawingml/2006/table">
            <a:tbl>
              <a:tblPr firstRow="1" bandRow="1">
                <a:noFill/>
                <a:tableStyleId>{2628CBC5-4510-418A-B745-92D022655C88}</a:tableStyleId>
              </a:tblPr>
              <a:tblGrid>
                <a:gridCol w="3269350">
                  <a:extLst>
                    <a:ext uri="{9D8B030D-6E8A-4147-A177-3AD203B41FA5}">
                      <a16:colId xmlns:a16="http://schemas.microsoft.com/office/drawing/2014/main" val="20000"/>
                    </a:ext>
                  </a:extLst>
                </a:gridCol>
              </a:tblGrid>
              <a:tr h="349750">
                <a:tc>
                  <a:txBody>
                    <a:bodyPr/>
                    <a:lstStyle/>
                    <a:p>
                      <a:pPr marL="0" marR="0" lvl="0" indent="0" algn="l" rtl="0">
                        <a:spcBef>
                          <a:spcPts val="0"/>
                        </a:spcBef>
                        <a:spcAft>
                          <a:spcPts val="0"/>
                        </a:spcAft>
                        <a:buNone/>
                      </a:pPr>
                      <a:r>
                        <a:rPr lang="en-AU" sz="1800"/>
                        <a:t>              Company</a:t>
                      </a:r>
                      <a:endParaRPr/>
                    </a:p>
                  </a:txBody>
                  <a:tcPr marL="91450" marR="91450" marT="45725" marB="45725"/>
                </a:tc>
                <a:extLst>
                  <a:ext uri="{0D108BD9-81ED-4DB2-BD59-A6C34878D82A}">
                    <a16:rowId xmlns:a16="http://schemas.microsoft.com/office/drawing/2014/main" val="10000"/>
                  </a:ext>
                </a:extLst>
              </a:tr>
              <a:tr h="3696100">
                <a:tc>
                  <a:txBody>
                    <a:bodyPr/>
                    <a:lstStyle/>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set_company_name();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set_comany_id();</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set_location();</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set_industry_sector();</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set_job_profile();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set_offer_type();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set_category();</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set_deadline();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set_cgpa_cutoff();</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setXIImarks();</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setXmarks();</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set_backlogs_allowed();</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insertAllBranches();</a:t>
                      </a:r>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07" name="Google Shape;207;p21"/>
          <p:cNvGraphicFramePr/>
          <p:nvPr/>
        </p:nvGraphicFramePr>
        <p:xfrm>
          <a:off x="6372208" y="3145441"/>
          <a:ext cx="3784600" cy="1188730"/>
        </p:xfrm>
        <a:graphic>
          <a:graphicData uri="http://schemas.openxmlformats.org/drawingml/2006/table">
            <a:tbl>
              <a:tblPr firstRow="1" bandRow="1">
                <a:noFill/>
                <a:tableStyleId>{2628CBC5-4510-418A-B745-92D022655C88}</a:tableStyleId>
              </a:tblPr>
              <a:tblGrid>
                <a:gridCol w="3784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friend void addCompany()</a:t>
                      </a:r>
                      <a:endParaRPr/>
                    </a:p>
                    <a:p>
                      <a:pPr marL="0" marR="0" lvl="0" indent="0" algn="l" rtl="0">
                        <a:spcBef>
                          <a:spcPts val="0"/>
                        </a:spcBef>
                        <a:spcAft>
                          <a:spcPts val="0"/>
                        </a:spcAft>
                        <a:buNone/>
                      </a:pPr>
                      <a:r>
                        <a:rPr lang="en-AU" sz="1800" b="0">
                          <a:solidFill>
                            <a:srgbClr val="3F3F3F"/>
                          </a:solidFill>
                        </a:rPr>
                        <a:t>friend void printCompany();</a:t>
                      </a:r>
                      <a:endParaRPr/>
                    </a:p>
                    <a:p>
                      <a:pPr marL="0" marR="0" lvl="0" indent="0" algn="l" rtl="0">
                        <a:spcBef>
                          <a:spcPts val="0"/>
                        </a:spcBef>
                        <a:spcAft>
                          <a:spcPts val="0"/>
                        </a:spcAft>
                        <a:buNone/>
                      </a:pPr>
                      <a:r>
                        <a:rPr lang="en-AU" sz="1800" b="0">
                          <a:solidFill>
                            <a:srgbClr val="3F3F3F"/>
                          </a:solidFill>
                        </a:rPr>
                        <a:t>friend void removeCompany();</a:t>
                      </a:r>
                      <a:endParaRPr/>
                    </a:p>
                    <a:p>
                      <a:pPr marL="0" marR="0" lvl="0" indent="0" algn="l" rtl="0">
                        <a:spcBef>
                          <a:spcPts val="0"/>
                        </a:spcBef>
                        <a:spcAft>
                          <a:spcPts val="0"/>
                        </a:spcAft>
                        <a:buNone/>
                      </a:pPr>
                      <a:r>
                        <a:rPr lang="en-AU" sz="1800" b="0">
                          <a:solidFill>
                            <a:srgbClr val="3F3F3F"/>
                          </a:solidFill>
                        </a:rPr>
                        <a:t>friend void get_eligible_comps();</a:t>
                      </a:r>
                      <a:endParaRPr/>
                    </a:p>
                  </a:txBody>
                  <a:tcPr marL="91450" marR="91450" marT="45725" marB="45725">
                    <a:solidFill>
                      <a:srgbClr val="D4ECA1"/>
                    </a:solidFill>
                  </a:tcPr>
                </a:tc>
                <a:extLst>
                  <a:ext uri="{0D108BD9-81ED-4DB2-BD59-A6C34878D82A}">
                    <a16:rowId xmlns:a16="http://schemas.microsoft.com/office/drawing/2014/main" val="10000"/>
                  </a:ext>
                </a:extLst>
              </a:tr>
            </a:tbl>
          </a:graphicData>
        </a:graphic>
      </p:graphicFrame>
      <p:cxnSp>
        <p:nvCxnSpPr>
          <p:cNvPr id="208" name="Google Shape;208;p21"/>
          <p:cNvCxnSpPr/>
          <p:nvPr/>
        </p:nvCxnSpPr>
        <p:spPr>
          <a:xfrm rot="10800000">
            <a:off x="4757908" y="3739801"/>
            <a:ext cx="1614300" cy="0"/>
          </a:xfrm>
          <a:prstGeom prst="straightConnector1">
            <a:avLst/>
          </a:prstGeom>
          <a:noFill/>
          <a:ln w="57150" cap="flat" cmpd="sng">
            <a:solidFill>
              <a:schemeClr val="accent1"/>
            </a:solidFill>
            <a:prstDash val="solid"/>
            <a:round/>
            <a:headEnd type="none" w="sm" len="sm"/>
            <a:tailEnd type="triangle" w="med" len="med"/>
          </a:ln>
        </p:spPr>
      </p:cxnSp>
      <p:sp>
        <p:nvSpPr>
          <p:cNvPr id="209" name="Google Shape;209;p21"/>
          <p:cNvSpPr/>
          <p:nvPr/>
        </p:nvSpPr>
        <p:spPr>
          <a:xfrm>
            <a:off x="1281747" y="345033"/>
            <a:ext cx="661270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i="0" u="none" strike="noStrike" cap="none">
                <a:solidFill>
                  <a:schemeClr val="accent1"/>
                </a:solidFill>
                <a:latin typeface="Trebuchet MS"/>
                <a:ea typeface="Trebuchet MS"/>
                <a:cs typeface="Trebuchet MS"/>
                <a:sym typeface="Trebuchet MS"/>
              </a:rPr>
              <a:t>Company Class Object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p:nvPr/>
        </p:nvSpPr>
        <p:spPr>
          <a:xfrm>
            <a:off x="4385814" y="223140"/>
            <a:ext cx="1328057" cy="533400"/>
          </a:xfrm>
          <a:prstGeom prst="ellipse">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Trebuchet MS"/>
                <a:ea typeface="Trebuchet MS"/>
                <a:cs typeface="Trebuchet MS"/>
                <a:sym typeface="Trebuchet MS"/>
              </a:rPr>
              <a:t>Start</a:t>
            </a:r>
            <a:endParaRPr/>
          </a:p>
        </p:txBody>
      </p:sp>
      <p:sp>
        <p:nvSpPr>
          <p:cNvPr id="215" name="Google Shape;215;p22"/>
          <p:cNvSpPr/>
          <p:nvPr/>
        </p:nvSpPr>
        <p:spPr>
          <a:xfrm>
            <a:off x="2736175" y="1131594"/>
            <a:ext cx="4615544"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Trebuchet MS"/>
                <a:ea typeface="Trebuchet MS"/>
                <a:cs typeface="Trebuchet MS"/>
                <a:sym typeface="Trebuchet MS"/>
              </a:rPr>
              <a:t>Choice: </a:t>
            </a:r>
            <a:r>
              <a:rPr lang="en-AU" sz="1800" b="0" i="0" u="none" strike="noStrike" cap="none">
                <a:solidFill>
                  <a:srgbClr val="932313"/>
                </a:solidFill>
                <a:latin typeface="Trebuchet MS"/>
                <a:ea typeface="Trebuchet MS"/>
                <a:cs typeface="Trebuchet MS"/>
                <a:sym typeface="Trebuchet MS"/>
              </a:rPr>
              <a:t>Student</a:t>
            </a:r>
            <a:r>
              <a:rPr lang="en-AU" sz="1800" b="0" i="0" u="none" strike="noStrike" cap="none">
                <a:solidFill>
                  <a:schemeClr val="lt1"/>
                </a:solidFill>
                <a:latin typeface="Trebuchet MS"/>
                <a:ea typeface="Trebuchet MS"/>
                <a:cs typeface="Trebuchet MS"/>
                <a:sym typeface="Trebuchet MS"/>
              </a:rPr>
              <a:t>||</a:t>
            </a:r>
            <a:r>
              <a:rPr lang="en-AU" sz="1800" b="0" i="0" u="none" strike="noStrike" cap="none">
                <a:solidFill>
                  <a:srgbClr val="0C0C0C"/>
                </a:solidFill>
                <a:latin typeface="Trebuchet MS"/>
                <a:ea typeface="Trebuchet MS"/>
                <a:cs typeface="Trebuchet MS"/>
                <a:sym typeface="Trebuchet MS"/>
              </a:rPr>
              <a:t>College Admin</a:t>
            </a:r>
            <a:r>
              <a:rPr lang="en-AU" sz="1800" b="0" i="0" u="none" strike="noStrike" cap="none">
                <a:solidFill>
                  <a:schemeClr val="lt1"/>
                </a:solidFill>
                <a:latin typeface="Trebuchet MS"/>
                <a:ea typeface="Trebuchet MS"/>
                <a:cs typeface="Trebuchet MS"/>
                <a:sym typeface="Trebuchet MS"/>
              </a:rPr>
              <a:t>||Exit</a:t>
            </a:r>
            <a:endParaRPr/>
          </a:p>
        </p:txBody>
      </p:sp>
      <p:cxnSp>
        <p:nvCxnSpPr>
          <p:cNvPr id="216" name="Google Shape;216;p22"/>
          <p:cNvCxnSpPr>
            <a:stCxn id="215" idx="1"/>
          </p:cNvCxnSpPr>
          <p:nvPr/>
        </p:nvCxnSpPr>
        <p:spPr>
          <a:xfrm rot="10800000">
            <a:off x="919375" y="1577094"/>
            <a:ext cx="1816800" cy="11700"/>
          </a:xfrm>
          <a:prstGeom prst="straightConnector1">
            <a:avLst/>
          </a:prstGeom>
          <a:noFill/>
          <a:ln w="19050" cap="flat" cmpd="sng">
            <a:solidFill>
              <a:schemeClr val="accent1"/>
            </a:solidFill>
            <a:prstDash val="solid"/>
            <a:round/>
            <a:headEnd type="none" w="sm" len="sm"/>
            <a:tailEnd type="none" w="sm" len="sm"/>
          </a:ln>
        </p:spPr>
      </p:cxnSp>
      <p:cxnSp>
        <p:nvCxnSpPr>
          <p:cNvPr id="217" name="Google Shape;217;p22"/>
          <p:cNvCxnSpPr>
            <a:endCxn id="218" idx="0"/>
          </p:cNvCxnSpPr>
          <p:nvPr/>
        </p:nvCxnSpPr>
        <p:spPr>
          <a:xfrm flipH="1">
            <a:off x="889182" y="1575668"/>
            <a:ext cx="6000" cy="1021200"/>
          </a:xfrm>
          <a:prstGeom prst="straightConnector1">
            <a:avLst/>
          </a:prstGeom>
          <a:noFill/>
          <a:ln w="19050" cap="flat" cmpd="sng">
            <a:solidFill>
              <a:schemeClr val="accent1"/>
            </a:solidFill>
            <a:prstDash val="solid"/>
            <a:round/>
            <a:headEnd type="none" w="sm" len="sm"/>
            <a:tailEnd type="triangle" w="med" len="med"/>
          </a:ln>
        </p:spPr>
      </p:cxnSp>
      <p:cxnSp>
        <p:nvCxnSpPr>
          <p:cNvPr id="219" name="Google Shape;219;p22"/>
          <p:cNvCxnSpPr>
            <a:stCxn id="214" idx="4"/>
            <a:endCxn id="215" idx="0"/>
          </p:cNvCxnSpPr>
          <p:nvPr/>
        </p:nvCxnSpPr>
        <p:spPr>
          <a:xfrm flipH="1">
            <a:off x="5043843" y="756540"/>
            <a:ext cx="6000" cy="375000"/>
          </a:xfrm>
          <a:prstGeom prst="straightConnector1">
            <a:avLst/>
          </a:prstGeom>
          <a:noFill/>
          <a:ln w="28575" cap="flat" cmpd="sng">
            <a:solidFill>
              <a:schemeClr val="accent1"/>
            </a:solidFill>
            <a:prstDash val="solid"/>
            <a:round/>
            <a:headEnd type="none" w="sm" len="sm"/>
            <a:tailEnd type="triangle" w="med" len="med"/>
          </a:ln>
        </p:spPr>
      </p:cxnSp>
      <p:sp>
        <p:nvSpPr>
          <p:cNvPr id="220" name="Google Shape;220;p22"/>
          <p:cNvSpPr txBox="1"/>
          <p:nvPr/>
        </p:nvSpPr>
        <p:spPr>
          <a:xfrm>
            <a:off x="1289387" y="1208472"/>
            <a:ext cx="9861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0" i="0" u="none" strike="noStrike" cap="none">
                <a:solidFill>
                  <a:srgbClr val="6D91A0"/>
                </a:solidFill>
                <a:latin typeface="Trebuchet MS"/>
                <a:ea typeface="Trebuchet MS"/>
                <a:cs typeface="Trebuchet MS"/>
                <a:sym typeface="Trebuchet MS"/>
              </a:rPr>
              <a:t>Student</a:t>
            </a:r>
            <a:endParaRPr/>
          </a:p>
        </p:txBody>
      </p:sp>
      <p:sp>
        <p:nvSpPr>
          <p:cNvPr id="218" name="Google Shape;218;p22"/>
          <p:cNvSpPr/>
          <p:nvPr/>
        </p:nvSpPr>
        <p:spPr>
          <a:xfrm>
            <a:off x="25755" y="2596868"/>
            <a:ext cx="1726855" cy="744519"/>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New Student</a:t>
            </a:r>
            <a:endParaRPr/>
          </a:p>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21" name="Google Shape;221;p22"/>
          <p:cNvSpPr/>
          <p:nvPr/>
        </p:nvSpPr>
        <p:spPr>
          <a:xfrm>
            <a:off x="7724460" y="2562195"/>
            <a:ext cx="1481362" cy="534748"/>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Add Company</a:t>
            </a:r>
            <a:endParaRPr/>
          </a:p>
        </p:txBody>
      </p:sp>
      <p:sp>
        <p:nvSpPr>
          <p:cNvPr id="222" name="Google Shape;222;p22"/>
          <p:cNvSpPr/>
          <p:nvPr/>
        </p:nvSpPr>
        <p:spPr>
          <a:xfrm>
            <a:off x="9515035" y="2488640"/>
            <a:ext cx="1481362" cy="534747"/>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Remove Company</a:t>
            </a:r>
            <a:endParaRPr/>
          </a:p>
        </p:txBody>
      </p:sp>
      <p:sp>
        <p:nvSpPr>
          <p:cNvPr id="223" name="Google Shape;223;p22"/>
          <p:cNvSpPr/>
          <p:nvPr/>
        </p:nvSpPr>
        <p:spPr>
          <a:xfrm>
            <a:off x="9380547" y="3449718"/>
            <a:ext cx="1675487" cy="914400"/>
          </a:xfrm>
          <a:prstGeom prst="diamond">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Check ID</a:t>
            </a:r>
            <a:endParaRPr/>
          </a:p>
        </p:txBody>
      </p:sp>
      <p:sp>
        <p:nvSpPr>
          <p:cNvPr id="224" name="Google Shape;224;p22"/>
          <p:cNvSpPr/>
          <p:nvPr/>
        </p:nvSpPr>
        <p:spPr>
          <a:xfrm>
            <a:off x="7043028" y="4843937"/>
            <a:ext cx="2046098"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Gets all the Company Details</a:t>
            </a:r>
            <a:endParaRPr/>
          </a:p>
        </p:txBody>
      </p:sp>
      <p:sp>
        <p:nvSpPr>
          <p:cNvPr id="225" name="Google Shape;225;p22"/>
          <p:cNvSpPr/>
          <p:nvPr/>
        </p:nvSpPr>
        <p:spPr>
          <a:xfrm>
            <a:off x="9542463" y="4907375"/>
            <a:ext cx="2046098"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Deletes the Company</a:t>
            </a:r>
            <a:endParaRPr/>
          </a:p>
        </p:txBody>
      </p:sp>
      <p:cxnSp>
        <p:nvCxnSpPr>
          <p:cNvPr id="226" name="Google Shape;226;p22"/>
          <p:cNvCxnSpPr>
            <a:stCxn id="215" idx="3"/>
            <a:endCxn id="222" idx="0"/>
          </p:cNvCxnSpPr>
          <p:nvPr/>
        </p:nvCxnSpPr>
        <p:spPr>
          <a:xfrm>
            <a:off x="7351719" y="1588794"/>
            <a:ext cx="2904000" cy="899700"/>
          </a:xfrm>
          <a:prstGeom prst="bentConnector2">
            <a:avLst/>
          </a:prstGeom>
          <a:noFill/>
          <a:ln w="28575" cap="flat" cmpd="sng">
            <a:solidFill>
              <a:schemeClr val="accent1"/>
            </a:solidFill>
            <a:prstDash val="solid"/>
            <a:round/>
            <a:headEnd type="none" w="sm" len="sm"/>
            <a:tailEnd type="triangle" w="med" len="med"/>
          </a:ln>
        </p:spPr>
      </p:cxnSp>
      <p:cxnSp>
        <p:nvCxnSpPr>
          <p:cNvPr id="227" name="Google Shape;227;p22"/>
          <p:cNvCxnSpPr/>
          <p:nvPr/>
        </p:nvCxnSpPr>
        <p:spPr>
          <a:xfrm>
            <a:off x="8362755" y="1645829"/>
            <a:ext cx="1" cy="921735"/>
          </a:xfrm>
          <a:prstGeom prst="straightConnector1">
            <a:avLst/>
          </a:prstGeom>
          <a:noFill/>
          <a:ln w="28575" cap="flat" cmpd="sng">
            <a:solidFill>
              <a:schemeClr val="accent1"/>
            </a:solidFill>
            <a:prstDash val="solid"/>
            <a:round/>
            <a:headEnd type="none" w="sm" len="sm"/>
            <a:tailEnd type="triangle" w="med" len="med"/>
          </a:ln>
        </p:spPr>
      </p:cxnSp>
      <p:cxnSp>
        <p:nvCxnSpPr>
          <p:cNvPr id="228" name="Google Shape;228;p22"/>
          <p:cNvCxnSpPr>
            <a:stCxn id="221" idx="3"/>
            <a:endCxn id="229" idx="1"/>
          </p:cNvCxnSpPr>
          <p:nvPr/>
        </p:nvCxnSpPr>
        <p:spPr>
          <a:xfrm flipH="1">
            <a:off x="8397398" y="3096943"/>
            <a:ext cx="900" cy="446700"/>
          </a:xfrm>
          <a:prstGeom prst="straightConnector1">
            <a:avLst/>
          </a:prstGeom>
          <a:noFill/>
          <a:ln w="28575" cap="flat" cmpd="sng">
            <a:solidFill>
              <a:schemeClr val="accent1"/>
            </a:solidFill>
            <a:prstDash val="solid"/>
            <a:round/>
            <a:headEnd type="none" w="sm" len="sm"/>
            <a:tailEnd type="triangle" w="med" len="med"/>
          </a:ln>
        </p:spPr>
      </p:cxnSp>
      <p:cxnSp>
        <p:nvCxnSpPr>
          <p:cNvPr id="230" name="Google Shape;230;p22"/>
          <p:cNvCxnSpPr/>
          <p:nvPr/>
        </p:nvCxnSpPr>
        <p:spPr>
          <a:xfrm>
            <a:off x="10218290" y="3027718"/>
            <a:ext cx="0" cy="401282"/>
          </a:xfrm>
          <a:prstGeom prst="straightConnector1">
            <a:avLst/>
          </a:prstGeom>
          <a:noFill/>
          <a:ln w="28575" cap="flat" cmpd="sng">
            <a:solidFill>
              <a:schemeClr val="accent1"/>
            </a:solidFill>
            <a:prstDash val="solid"/>
            <a:round/>
            <a:headEnd type="none" w="sm" len="sm"/>
            <a:tailEnd type="triangle" w="med" len="med"/>
          </a:ln>
        </p:spPr>
      </p:cxnSp>
      <p:cxnSp>
        <p:nvCxnSpPr>
          <p:cNvPr id="231" name="Google Shape;231;p22"/>
          <p:cNvCxnSpPr>
            <a:stCxn id="229" idx="4"/>
          </p:cNvCxnSpPr>
          <p:nvPr/>
        </p:nvCxnSpPr>
        <p:spPr>
          <a:xfrm>
            <a:off x="8317001" y="4187639"/>
            <a:ext cx="0" cy="656400"/>
          </a:xfrm>
          <a:prstGeom prst="straightConnector1">
            <a:avLst/>
          </a:prstGeom>
          <a:noFill/>
          <a:ln w="28575" cap="flat" cmpd="sng">
            <a:solidFill>
              <a:schemeClr val="accent1"/>
            </a:solidFill>
            <a:prstDash val="solid"/>
            <a:round/>
            <a:headEnd type="none" w="sm" len="sm"/>
            <a:tailEnd type="triangle" w="med" len="med"/>
          </a:ln>
        </p:spPr>
      </p:cxnSp>
      <p:cxnSp>
        <p:nvCxnSpPr>
          <p:cNvPr id="232" name="Google Shape;232;p22"/>
          <p:cNvCxnSpPr/>
          <p:nvPr/>
        </p:nvCxnSpPr>
        <p:spPr>
          <a:xfrm>
            <a:off x="10227962" y="4385044"/>
            <a:ext cx="0" cy="546761"/>
          </a:xfrm>
          <a:prstGeom prst="straightConnector1">
            <a:avLst/>
          </a:prstGeom>
          <a:noFill/>
          <a:ln w="28575" cap="flat" cmpd="sng">
            <a:solidFill>
              <a:schemeClr val="accent1"/>
            </a:solidFill>
            <a:prstDash val="solid"/>
            <a:round/>
            <a:headEnd type="none" w="sm" len="sm"/>
            <a:tailEnd type="triangle" w="med" len="med"/>
          </a:ln>
        </p:spPr>
      </p:cxnSp>
      <p:cxnSp>
        <p:nvCxnSpPr>
          <p:cNvPr id="233" name="Google Shape;233;p22"/>
          <p:cNvCxnSpPr/>
          <p:nvPr/>
        </p:nvCxnSpPr>
        <p:spPr>
          <a:xfrm rot="10800000">
            <a:off x="7351587" y="1195721"/>
            <a:ext cx="4278600" cy="2700000"/>
          </a:xfrm>
          <a:prstGeom prst="bentConnector3">
            <a:avLst>
              <a:gd name="adj1" fmla="val -123"/>
            </a:avLst>
          </a:prstGeom>
          <a:noFill/>
          <a:ln w="28575" cap="flat" cmpd="sng">
            <a:solidFill>
              <a:schemeClr val="accent1"/>
            </a:solidFill>
            <a:prstDash val="solid"/>
            <a:round/>
            <a:headEnd type="none" w="sm" len="sm"/>
            <a:tailEnd type="triangle" w="med" len="med"/>
          </a:ln>
        </p:spPr>
      </p:cxnSp>
      <p:sp>
        <p:nvSpPr>
          <p:cNvPr id="234" name="Google Shape;234;p22"/>
          <p:cNvSpPr txBox="1"/>
          <p:nvPr/>
        </p:nvSpPr>
        <p:spPr>
          <a:xfrm>
            <a:off x="10914925" y="3480991"/>
            <a:ext cx="7152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False</a:t>
            </a:r>
            <a:endParaRPr/>
          </a:p>
        </p:txBody>
      </p:sp>
      <p:sp>
        <p:nvSpPr>
          <p:cNvPr id="235" name="Google Shape;235;p22"/>
          <p:cNvSpPr txBox="1"/>
          <p:nvPr/>
        </p:nvSpPr>
        <p:spPr>
          <a:xfrm>
            <a:off x="9629903" y="4388547"/>
            <a:ext cx="778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True</a:t>
            </a:r>
            <a:endParaRPr/>
          </a:p>
        </p:txBody>
      </p:sp>
      <p:sp>
        <p:nvSpPr>
          <p:cNvPr id="236" name="Google Shape;236;p22"/>
          <p:cNvSpPr txBox="1"/>
          <p:nvPr/>
        </p:nvSpPr>
        <p:spPr>
          <a:xfrm>
            <a:off x="7622190" y="1224234"/>
            <a:ext cx="1654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6D91A0"/>
                </a:solidFill>
                <a:latin typeface="Trebuchet MS"/>
                <a:ea typeface="Trebuchet MS"/>
                <a:cs typeface="Trebuchet MS"/>
                <a:sym typeface="Trebuchet MS"/>
              </a:rPr>
              <a:t>College Admin</a:t>
            </a:r>
            <a:endParaRPr/>
          </a:p>
        </p:txBody>
      </p:sp>
      <p:sp>
        <p:nvSpPr>
          <p:cNvPr id="237" name="Google Shape;237;p22"/>
          <p:cNvSpPr/>
          <p:nvPr/>
        </p:nvSpPr>
        <p:spPr>
          <a:xfrm>
            <a:off x="7761069" y="162406"/>
            <a:ext cx="1328057" cy="533400"/>
          </a:xfrm>
          <a:prstGeom prst="ellipse">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Exit</a:t>
            </a:r>
            <a:endParaRPr/>
          </a:p>
        </p:txBody>
      </p:sp>
      <p:cxnSp>
        <p:nvCxnSpPr>
          <p:cNvPr id="238" name="Google Shape;238;p22"/>
          <p:cNvCxnSpPr>
            <a:endCxn id="237" idx="2"/>
          </p:cNvCxnSpPr>
          <p:nvPr/>
        </p:nvCxnSpPr>
        <p:spPr>
          <a:xfrm rot="10800000" flipH="1">
            <a:off x="6546369" y="429106"/>
            <a:ext cx="1214700" cy="677100"/>
          </a:xfrm>
          <a:prstGeom prst="bentConnector3">
            <a:avLst>
              <a:gd name="adj1" fmla="val -3765"/>
            </a:avLst>
          </a:prstGeom>
          <a:noFill/>
          <a:ln w="28575" cap="flat" cmpd="sng">
            <a:solidFill>
              <a:schemeClr val="accent1"/>
            </a:solidFill>
            <a:prstDash val="solid"/>
            <a:round/>
            <a:headEnd type="none" w="sm" len="sm"/>
            <a:tailEnd type="triangle" w="med" len="med"/>
          </a:ln>
        </p:spPr>
      </p:cxnSp>
      <p:sp>
        <p:nvSpPr>
          <p:cNvPr id="239" name="Google Shape;239;p22"/>
          <p:cNvSpPr/>
          <p:nvPr/>
        </p:nvSpPr>
        <p:spPr>
          <a:xfrm>
            <a:off x="1970841" y="5317475"/>
            <a:ext cx="1479398"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Student Details</a:t>
            </a:r>
            <a:endParaRPr/>
          </a:p>
        </p:txBody>
      </p:sp>
      <p:sp>
        <p:nvSpPr>
          <p:cNvPr id="240" name="Google Shape;240;p22"/>
          <p:cNvSpPr/>
          <p:nvPr/>
        </p:nvSpPr>
        <p:spPr>
          <a:xfrm>
            <a:off x="223942" y="4200954"/>
            <a:ext cx="1409703" cy="744518"/>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Sets all the Details</a:t>
            </a:r>
            <a:endParaRPr/>
          </a:p>
        </p:txBody>
      </p:sp>
      <p:cxnSp>
        <p:nvCxnSpPr>
          <p:cNvPr id="241" name="Google Shape;241;p22"/>
          <p:cNvCxnSpPr/>
          <p:nvPr/>
        </p:nvCxnSpPr>
        <p:spPr>
          <a:xfrm>
            <a:off x="889182" y="3395430"/>
            <a:ext cx="14350" cy="751480"/>
          </a:xfrm>
          <a:prstGeom prst="straightConnector1">
            <a:avLst/>
          </a:prstGeom>
          <a:noFill/>
          <a:ln w="28575" cap="flat" cmpd="sng">
            <a:solidFill>
              <a:schemeClr val="accent1"/>
            </a:solidFill>
            <a:prstDash val="solid"/>
            <a:round/>
            <a:headEnd type="none" w="sm" len="sm"/>
            <a:tailEnd type="triangle" w="med" len="med"/>
          </a:ln>
        </p:spPr>
      </p:cxnSp>
      <p:cxnSp>
        <p:nvCxnSpPr>
          <p:cNvPr id="242" name="Google Shape;242;p22"/>
          <p:cNvCxnSpPr/>
          <p:nvPr/>
        </p:nvCxnSpPr>
        <p:spPr>
          <a:xfrm rot="-5400000">
            <a:off x="3262276" y="3248296"/>
            <a:ext cx="2427000" cy="600"/>
          </a:xfrm>
          <a:prstGeom prst="bentConnector3">
            <a:avLst>
              <a:gd name="adj1" fmla="val 50450"/>
            </a:avLst>
          </a:prstGeom>
          <a:noFill/>
          <a:ln w="28575" cap="flat" cmpd="sng">
            <a:solidFill>
              <a:schemeClr val="accent1"/>
            </a:solidFill>
            <a:prstDash val="solid"/>
            <a:round/>
            <a:headEnd type="none" w="sm" len="sm"/>
            <a:tailEnd type="triangle" w="med" len="med"/>
          </a:ln>
        </p:spPr>
      </p:cxnSp>
      <p:sp>
        <p:nvSpPr>
          <p:cNvPr id="243" name="Google Shape;243;p22"/>
          <p:cNvSpPr/>
          <p:nvPr/>
        </p:nvSpPr>
        <p:spPr>
          <a:xfrm>
            <a:off x="585931" y="189835"/>
            <a:ext cx="267413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4000" b="0" cap="none">
                <a:solidFill>
                  <a:schemeClr val="accent1"/>
                </a:solidFill>
                <a:latin typeface="Trebuchet MS"/>
                <a:ea typeface="Trebuchet MS"/>
                <a:cs typeface="Trebuchet MS"/>
                <a:sym typeface="Trebuchet MS"/>
              </a:rPr>
              <a:t>Flow Chart</a:t>
            </a:r>
            <a:endParaRPr/>
          </a:p>
        </p:txBody>
      </p:sp>
      <p:sp>
        <p:nvSpPr>
          <p:cNvPr id="244" name="Google Shape;244;p22"/>
          <p:cNvSpPr/>
          <p:nvPr/>
        </p:nvSpPr>
        <p:spPr>
          <a:xfrm>
            <a:off x="1925087" y="2616464"/>
            <a:ext cx="1726855" cy="744519"/>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Existing Student</a:t>
            </a:r>
            <a:endParaRPr/>
          </a:p>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245" name="Google Shape;245;p22"/>
          <p:cNvCxnSpPr/>
          <p:nvPr/>
        </p:nvCxnSpPr>
        <p:spPr>
          <a:xfrm flipH="1">
            <a:off x="2467659" y="1597686"/>
            <a:ext cx="5876" cy="1021241"/>
          </a:xfrm>
          <a:prstGeom prst="straightConnector1">
            <a:avLst/>
          </a:prstGeom>
          <a:noFill/>
          <a:ln w="19050" cap="flat" cmpd="sng">
            <a:solidFill>
              <a:schemeClr val="accent1"/>
            </a:solidFill>
            <a:prstDash val="solid"/>
            <a:round/>
            <a:headEnd type="none" w="sm" len="sm"/>
            <a:tailEnd type="triangle" w="med" len="med"/>
          </a:ln>
        </p:spPr>
      </p:cxnSp>
      <p:cxnSp>
        <p:nvCxnSpPr>
          <p:cNvPr id="246" name="Google Shape;246;p22"/>
          <p:cNvCxnSpPr/>
          <p:nvPr/>
        </p:nvCxnSpPr>
        <p:spPr>
          <a:xfrm>
            <a:off x="2714321" y="3383327"/>
            <a:ext cx="14245" cy="570759"/>
          </a:xfrm>
          <a:prstGeom prst="straightConnector1">
            <a:avLst/>
          </a:prstGeom>
          <a:noFill/>
          <a:ln w="28575" cap="flat" cmpd="sng">
            <a:solidFill>
              <a:schemeClr val="accent1"/>
            </a:solidFill>
            <a:prstDash val="solid"/>
            <a:round/>
            <a:headEnd type="none" w="sm" len="sm"/>
            <a:tailEnd type="triangle" w="med" len="med"/>
          </a:ln>
        </p:spPr>
      </p:cxnSp>
      <p:cxnSp>
        <p:nvCxnSpPr>
          <p:cNvPr id="247" name="Google Shape;247;p22"/>
          <p:cNvCxnSpPr/>
          <p:nvPr/>
        </p:nvCxnSpPr>
        <p:spPr>
          <a:xfrm>
            <a:off x="889182" y="4952950"/>
            <a:ext cx="14350" cy="1643580"/>
          </a:xfrm>
          <a:prstGeom prst="straightConnector1">
            <a:avLst/>
          </a:prstGeom>
          <a:noFill/>
          <a:ln w="28575" cap="flat" cmpd="sng">
            <a:solidFill>
              <a:schemeClr val="accent1"/>
            </a:solidFill>
            <a:prstDash val="solid"/>
            <a:round/>
            <a:headEnd type="none" w="sm" len="sm"/>
            <a:tailEnd type="triangle" w="med" len="med"/>
          </a:ln>
        </p:spPr>
      </p:cxnSp>
      <p:sp>
        <p:nvSpPr>
          <p:cNvPr id="248" name="Google Shape;248;p22"/>
          <p:cNvSpPr/>
          <p:nvPr/>
        </p:nvSpPr>
        <p:spPr>
          <a:xfrm>
            <a:off x="1838535" y="3954086"/>
            <a:ext cx="1789332" cy="1016020"/>
          </a:xfrm>
          <a:prstGeom prst="diamond">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Check Reg. No.</a:t>
            </a:r>
            <a:endParaRPr/>
          </a:p>
        </p:txBody>
      </p:sp>
      <p:cxnSp>
        <p:nvCxnSpPr>
          <p:cNvPr id="249" name="Google Shape;249;p22"/>
          <p:cNvCxnSpPr/>
          <p:nvPr/>
        </p:nvCxnSpPr>
        <p:spPr>
          <a:xfrm>
            <a:off x="2721443" y="4983205"/>
            <a:ext cx="0" cy="328642"/>
          </a:xfrm>
          <a:prstGeom prst="straightConnector1">
            <a:avLst/>
          </a:prstGeom>
          <a:noFill/>
          <a:ln w="28575" cap="flat" cmpd="sng">
            <a:solidFill>
              <a:schemeClr val="accent1"/>
            </a:solidFill>
            <a:prstDash val="solid"/>
            <a:round/>
            <a:headEnd type="none" w="sm" len="sm"/>
            <a:tailEnd type="triangle" w="med" len="med"/>
          </a:ln>
        </p:spPr>
      </p:cxnSp>
      <p:sp>
        <p:nvSpPr>
          <p:cNvPr id="250" name="Google Shape;250;p22"/>
          <p:cNvSpPr txBox="1"/>
          <p:nvPr/>
        </p:nvSpPr>
        <p:spPr>
          <a:xfrm>
            <a:off x="2724170" y="4931805"/>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True</a:t>
            </a:r>
            <a:endParaRPr/>
          </a:p>
        </p:txBody>
      </p:sp>
      <p:sp>
        <p:nvSpPr>
          <p:cNvPr id="251" name="Google Shape;251;p22"/>
          <p:cNvSpPr txBox="1"/>
          <p:nvPr/>
        </p:nvSpPr>
        <p:spPr>
          <a:xfrm>
            <a:off x="3639025" y="4092764"/>
            <a:ext cx="7152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False</a:t>
            </a:r>
            <a:endParaRPr/>
          </a:p>
        </p:txBody>
      </p:sp>
      <p:cxnSp>
        <p:nvCxnSpPr>
          <p:cNvPr id="252" name="Google Shape;252;p22"/>
          <p:cNvCxnSpPr>
            <a:stCxn id="223" idx="3"/>
          </p:cNvCxnSpPr>
          <p:nvPr/>
        </p:nvCxnSpPr>
        <p:spPr>
          <a:xfrm rot="10800000" flipH="1">
            <a:off x="11056034" y="3883518"/>
            <a:ext cx="574200" cy="23400"/>
          </a:xfrm>
          <a:prstGeom prst="straightConnector1">
            <a:avLst/>
          </a:prstGeom>
          <a:noFill/>
          <a:ln w="28575" cap="flat" cmpd="sng">
            <a:solidFill>
              <a:schemeClr val="accent1"/>
            </a:solidFill>
            <a:prstDash val="solid"/>
            <a:round/>
            <a:headEnd type="none" w="sm" len="sm"/>
            <a:tailEnd type="none" w="sm" len="sm"/>
          </a:ln>
        </p:spPr>
      </p:cxnSp>
      <p:cxnSp>
        <p:nvCxnSpPr>
          <p:cNvPr id="253" name="Google Shape;253;p22"/>
          <p:cNvCxnSpPr/>
          <p:nvPr/>
        </p:nvCxnSpPr>
        <p:spPr>
          <a:xfrm rot="-5400000">
            <a:off x="9990217" y="4172075"/>
            <a:ext cx="1915200" cy="1384200"/>
          </a:xfrm>
          <a:prstGeom prst="bentConnector3">
            <a:avLst>
              <a:gd name="adj1" fmla="val -40945"/>
            </a:avLst>
          </a:prstGeom>
          <a:noFill/>
          <a:ln w="28575" cap="flat" cmpd="sng">
            <a:solidFill>
              <a:schemeClr val="accent1"/>
            </a:solidFill>
            <a:prstDash val="solid"/>
            <a:round/>
            <a:headEnd type="none" w="sm" len="sm"/>
            <a:tailEnd type="triangle" w="med" len="med"/>
          </a:ln>
        </p:spPr>
      </p:cxnSp>
      <p:cxnSp>
        <p:nvCxnSpPr>
          <p:cNvPr id="254" name="Google Shape;254;p22"/>
          <p:cNvCxnSpPr/>
          <p:nvPr/>
        </p:nvCxnSpPr>
        <p:spPr>
          <a:xfrm>
            <a:off x="8298033" y="5758336"/>
            <a:ext cx="1957800" cy="843600"/>
          </a:xfrm>
          <a:prstGeom prst="bentConnector3">
            <a:avLst>
              <a:gd name="adj1" fmla="val -45"/>
            </a:avLst>
          </a:prstGeom>
          <a:noFill/>
          <a:ln w="28575" cap="flat" cmpd="sng">
            <a:solidFill>
              <a:schemeClr val="accent1"/>
            </a:solidFill>
            <a:prstDash val="solid"/>
            <a:round/>
            <a:headEnd type="none" w="sm" len="sm"/>
            <a:tailEnd type="triangle" w="med" len="med"/>
          </a:ln>
        </p:spPr>
      </p:cxnSp>
      <p:sp>
        <p:nvSpPr>
          <p:cNvPr id="229" name="Google Shape;229;p22"/>
          <p:cNvSpPr/>
          <p:nvPr/>
        </p:nvSpPr>
        <p:spPr>
          <a:xfrm>
            <a:off x="7537324" y="3543534"/>
            <a:ext cx="1559354" cy="644105"/>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Generate CID</a:t>
            </a:r>
            <a:endParaRPr/>
          </a:p>
        </p:txBody>
      </p:sp>
      <p:cxnSp>
        <p:nvCxnSpPr>
          <p:cNvPr id="255" name="Google Shape;255;p22"/>
          <p:cNvCxnSpPr>
            <a:stCxn id="248" idx="3"/>
          </p:cNvCxnSpPr>
          <p:nvPr/>
        </p:nvCxnSpPr>
        <p:spPr>
          <a:xfrm>
            <a:off x="3627867" y="4462096"/>
            <a:ext cx="833700" cy="0"/>
          </a:xfrm>
          <a:prstGeom prst="straightConnector1">
            <a:avLst/>
          </a:prstGeom>
          <a:noFill/>
          <a:ln w="28575" cap="flat" cmpd="sng">
            <a:solidFill>
              <a:schemeClr val="accent1"/>
            </a:solidFill>
            <a:prstDash val="solid"/>
            <a:round/>
            <a:headEnd type="none" w="sm" len="sm"/>
            <a:tailEnd type="triangle" w="med" len="med"/>
          </a:ln>
        </p:spPr>
      </p:cxnSp>
      <p:cxnSp>
        <p:nvCxnSpPr>
          <p:cNvPr id="256" name="Google Shape;256;p22"/>
          <p:cNvCxnSpPr/>
          <p:nvPr/>
        </p:nvCxnSpPr>
        <p:spPr>
          <a:xfrm>
            <a:off x="928793" y="6596530"/>
            <a:ext cx="3918487" cy="0"/>
          </a:xfrm>
          <a:prstGeom prst="straightConnector1">
            <a:avLst/>
          </a:prstGeom>
          <a:noFill/>
          <a:ln w="28575" cap="flat" cmpd="sng">
            <a:solidFill>
              <a:schemeClr val="accent1"/>
            </a:solidFill>
            <a:prstDash val="solid"/>
            <a:round/>
            <a:headEnd type="none" w="sm" len="sm"/>
            <a:tailEnd type="triangle" w="med" len="med"/>
          </a:ln>
        </p:spPr>
      </p:cxnSp>
      <p:cxnSp>
        <p:nvCxnSpPr>
          <p:cNvPr id="257" name="Google Shape;257;p22"/>
          <p:cNvCxnSpPr/>
          <p:nvPr/>
        </p:nvCxnSpPr>
        <p:spPr>
          <a:xfrm>
            <a:off x="4847280" y="6602077"/>
            <a:ext cx="3450753" cy="0"/>
          </a:xfrm>
          <a:prstGeom prst="straightConnector1">
            <a:avLst/>
          </a:prstGeom>
          <a:noFill/>
          <a:ln w="28575" cap="flat" cmpd="sng">
            <a:solidFill>
              <a:schemeClr val="accent1"/>
            </a:solidFill>
            <a:prstDash val="solid"/>
            <a:round/>
            <a:headEnd type="none" w="sm" len="sm"/>
            <a:tailEnd type="triangle" w="med" len="med"/>
          </a:ln>
        </p:spPr>
      </p:cxnSp>
      <p:cxnSp>
        <p:nvCxnSpPr>
          <p:cNvPr id="258" name="Google Shape;258;p22"/>
          <p:cNvCxnSpPr>
            <a:endCxn id="259" idx="5"/>
          </p:cNvCxnSpPr>
          <p:nvPr/>
        </p:nvCxnSpPr>
        <p:spPr>
          <a:xfrm rot="10800000" flipH="1">
            <a:off x="3395797" y="5720408"/>
            <a:ext cx="426000" cy="15900"/>
          </a:xfrm>
          <a:prstGeom prst="straightConnector1">
            <a:avLst/>
          </a:prstGeom>
          <a:noFill/>
          <a:ln w="28575" cap="flat" cmpd="sng">
            <a:solidFill>
              <a:schemeClr val="accent1"/>
            </a:solidFill>
            <a:prstDash val="solid"/>
            <a:round/>
            <a:headEnd type="none" w="sm" len="sm"/>
            <a:tailEnd type="triangle" w="med" len="med"/>
          </a:ln>
        </p:spPr>
      </p:cxnSp>
      <p:sp>
        <p:nvSpPr>
          <p:cNvPr id="259" name="Google Shape;259;p22"/>
          <p:cNvSpPr/>
          <p:nvPr/>
        </p:nvSpPr>
        <p:spPr>
          <a:xfrm>
            <a:off x="3716979" y="5301137"/>
            <a:ext cx="1870141"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all Eligible Companies</a:t>
            </a:r>
            <a:endParaRPr/>
          </a:p>
        </p:txBody>
      </p:sp>
      <p:cxnSp>
        <p:nvCxnSpPr>
          <p:cNvPr id="260" name="Google Shape;260;p22"/>
          <p:cNvCxnSpPr/>
          <p:nvPr/>
        </p:nvCxnSpPr>
        <p:spPr>
          <a:xfrm rot="10800000">
            <a:off x="4472805" y="4418040"/>
            <a:ext cx="10701" cy="807110"/>
          </a:xfrm>
          <a:prstGeom prst="straightConnector1">
            <a:avLst/>
          </a:prstGeom>
          <a:noFill/>
          <a:ln w="28575" cap="flat" cmpd="sng">
            <a:solidFill>
              <a:schemeClr val="accent1"/>
            </a:solidFill>
            <a:prstDash val="solid"/>
            <a:round/>
            <a:headEnd type="none" w="sm" len="sm"/>
            <a:tailEnd type="triangle" w="med" len="med"/>
          </a:ln>
        </p:spPr>
      </p:cxnSp>
      <p:cxnSp>
        <p:nvCxnSpPr>
          <p:cNvPr id="261" name="Google Shape;261;p22"/>
          <p:cNvCxnSpPr>
            <a:endCxn id="262" idx="0"/>
          </p:cNvCxnSpPr>
          <p:nvPr/>
        </p:nvCxnSpPr>
        <p:spPr>
          <a:xfrm flipH="1">
            <a:off x="5508049" y="2218731"/>
            <a:ext cx="2122500" cy="515100"/>
          </a:xfrm>
          <a:prstGeom prst="bentConnector2">
            <a:avLst/>
          </a:prstGeom>
          <a:noFill/>
          <a:ln w="28575" cap="flat" cmpd="sng">
            <a:solidFill>
              <a:schemeClr val="accent1"/>
            </a:solidFill>
            <a:prstDash val="solid"/>
            <a:round/>
            <a:headEnd type="none" w="sm" len="sm"/>
            <a:tailEnd type="triangle" w="med" len="med"/>
          </a:ln>
        </p:spPr>
      </p:cxnSp>
      <p:cxnSp>
        <p:nvCxnSpPr>
          <p:cNvPr id="263" name="Google Shape;263;p22"/>
          <p:cNvCxnSpPr/>
          <p:nvPr/>
        </p:nvCxnSpPr>
        <p:spPr>
          <a:xfrm flipH="1">
            <a:off x="7630531" y="1614849"/>
            <a:ext cx="5855" cy="606888"/>
          </a:xfrm>
          <a:prstGeom prst="straightConnector1">
            <a:avLst/>
          </a:prstGeom>
          <a:noFill/>
          <a:ln w="19050" cap="flat" cmpd="sng">
            <a:solidFill>
              <a:schemeClr val="accent1"/>
            </a:solidFill>
            <a:prstDash val="solid"/>
            <a:round/>
            <a:headEnd type="none" w="sm" len="sm"/>
            <a:tailEnd type="none" w="sm" len="sm"/>
          </a:ln>
        </p:spPr>
      </p:cxnSp>
      <p:cxnSp>
        <p:nvCxnSpPr>
          <p:cNvPr id="264" name="Google Shape;264;p22"/>
          <p:cNvCxnSpPr>
            <a:endCxn id="265" idx="0"/>
          </p:cNvCxnSpPr>
          <p:nvPr/>
        </p:nvCxnSpPr>
        <p:spPr>
          <a:xfrm>
            <a:off x="6700101" y="2237432"/>
            <a:ext cx="11400" cy="1563300"/>
          </a:xfrm>
          <a:prstGeom prst="straightConnector1">
            <a:avLst/>
          </a:prstGeom>
          <a:noFill/>
          <a:ln w="28575" cap="flat" cmpd="sng">
            <a:solidFill>
              <a:schemeClr val="accent1"/>
            </a:solidFill>
            <a:prstDash val="solid"/>
            <a:round/>
            <a:headEnd type="none" w="sm" len="sm"/>
            <a:tailEnd type="triangle" w="med" len="med"/>
          </a:ln>
        </p:spPr>
      </p:cxnSp>
      <p:sp>
        <p:nvSpPr>
          <p:cNvPr id="262" name="Google Shape;262;p22"/>
          <p:cNvSpPr/>
          <p:nvPr/>
        </p:nvSpPr>
        <p:spPr>
          <a:xfrm>
            <a:off x="4730505" y="2733831"/>
            <a:ext cx="1555087"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all Company Records</a:t>
            </a:r>
            <a:endParaRPr/>
          </a:p>
        </p:txBody>
      </p:sp>
      <p:sp>
        <p:nvSpPr>
          <p:cNvPr id="265" name="Google Shape;265;p22"/>
          <p:cNvSpPr/>
          <p:nvPr/>
        </p:nvSpPr>
        <p:spPr>
          <a:xfrm>
            <a:off x="5974705" y="3800732"/>
            <a:ext cx="1473592"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all Student Records</a:t>
            </a:r>
            <a:endParaRPr/>
          </a:p>
        </p:txBody>
      </p:sp>
      <p:cxnSp>
        <p:nvCxnSpPr>
          <p:cNvPr id="266" name="Google Shape;266;p22"/>
          <p:cNvCxnSpPr>
            <a:stCxn id="262" idx="4"/>
          </p:cNvCxnSpPr>
          <p:nvPr/>
        </p:nvCxnSpPr>
        <p:spPr>
          <a:xfrm rot="-5400000" flipH="1">
            <a:off x="5303899" y="3776523"/>
            <a:ext cx="1544100" cy="1135800"/>
          </a:xfrm>
          <a:prstGeom prst="bentConnector3">
            <a:avLst>
              <a:gd name="adj1" fmla="val 100759"/>
            </a:avLst>
          </a:prstGeom>
          <a:noFill/>
          <a:ln w="28575" cap="flat" cmpd="sng">
            <a:solidFill>
              <a:schemeClr val="accent1"/>
            </a:solidFill>
            <a:prstDash val="solid"/>
            <a:round/>
            <a:headEnd type="none" w="sm" len="sm"/>
            <a:tailEnd type="triangle" w="med" len="med"/>
          </a:ln>
        </p:spPr>
      </p:cxnSp>
      <p:cxnSp>
        <p:nvCxnSpPr>
          <p:cNvPr id="267" name="Google Shape;267;p22"/>
          <p:cNvCxnSpPr/>
          <p:nvPr/>
        </p:nvCxnSpPr>
        <p:spPr>
          <a:xfrm flipH="1">
            <a:off x="6643717" y="4658424"/>
            <a:ext cx="3887" cy="1943653"/>
          </a:xfrm>
          <a:prstGeom prst="straightConnector1">
            <a:avLst/>
          </a:prstGeom>
          <a:noFill/>
          <a:ln w="28575" cap="flat" cmpd="sng">
            <a:solidFill>
              <a:schemeClr val="accent1"/>
            </a:solidFill>
            <a:prstDash val="solid"/>
            <a:round/>
            <a:headEnd type="none" w="sm" len="sm"/>
            <a:tailEnd type="triangle" w="med" len="med"/>
          </a:ln>
        </p:spPr>
      </p:cxnSp>
      <p:sp>
        <p:nvSpPr>
          <p:cNvPr id="268" name="Google Shape;268;p22"/>
          <p:cNvSpPr/>
          <p:nvPr/>
        </p:nvSpPr>
        <p:spPr>
          <a:xfrm>
            <a:off x="542636" y="2214268"/>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b="0" cap="none">
                <a:solidFill>
                  <a:srgbClr val="62170C"/>
                </a:solidFill>
                <a:latin typeface="Trebuchet MS"/>
                <a:ea typeface="Trebuchet MS"/>
                <a:cs typeface="Trebuchet MS"/>
                <a:sym typeface="Trebuchet MS"/>
              </a:rPr>
              <a:t>1.</a:t>
            </a:r>
            <a:endParaRPr/>
          </a:p>
        </p:txBody>
      </p:sp>
      <p:sp>
        <p:nvSpPr>
          <p:cNvPr id="269" name="Google Shape;269;p22"/>
          <p:cNvSpPr/>
          <p:nvPr/>
        </p:nvSpPr>
        <p:spPr>
          <a:xfrm>
            <a:off x="2095523" y="2221590"/>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932313"/>
                </a:solidFill>
                <a:latin typeface="Trebuchet MS"/>
                <a:ea typeface="Trebuchet MS"/>
                <a:cs typeface="Trebuchet MS"/>
                <a:sym typeface="Trebuchet MS"/>
              </a:rPr>
              <a:t>2</a:t>
            </a:r>
            <a:r>
              <a:rPr lang="en-AU" sz="2000" b="0" cap="none">
                <a:solidFill>
                  <a:srgbClr val="932313"/>
                </a:solidFill>
                <a:latin typeface="Trebuchet MS"/>
                <a:ea typeface="Trebuchet MS"/>
                <a:cs typeface="Trebuchet MS"/>
                <a:sym typeface="Trebuchet MS"/>
              </a:rPr>
              <a:t>.</a:t>
            </a:r>
            <a:endParaRPr/>
          </a:p>
        </p:txBody>
      </p:sp>
      <p:sp>
        <p:nvSpPr>
          <p:cNvPr id="270" name="Google Shape;270;p22"/>
          <p:cNvSpPr/>
          <p:nvPr/>
        </p:nvSpPr>
        <p:spPr>
          <a:xfrm>
            <a:off x="7956439" y="2178859"/>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b="0" cap="none">
                <a:solidFill>
                  <a:srgbClr val="0C0C0C"/>
                </a:solidFill>
                <a:latin typeface="Trebuchet MS"/>
                <a:ea typeface="Trebuchet MS"/>
                <a:cs typeface="Trebuchet MS"/>
                <a:sym typeface="Trebuchet MS"/>
              </a:rPr>
              <a:t>1.</a:t>
            </a:r>
            <a:endParaRPr/>
          </a:p>
        </p:txBody>
      </p:sp>
      <p:sp>
        <p:nvSpPr>
          <p:cNvPr id="271" name="Google Shape;271;p22"/>
          <p:cNvSpPr/>
          <p:nvPr/>
        </p:nvSpPr>
        <p:spPr>
          <a:xfrm>
            <a:off x="9850921" y="2147069"/>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0C0C0C"/>
                </a:solidFill>
                <a:latin typeface="Trebuchet MS"/>
                <a:ea typeface="Trebuchet MS"/>
                <a:cs typeface="Trebuchet MS"/>
                <a:sym typeface="Trebuchet MS"/>
              </a:rPr>
              <a:t>2</a:t>
            </a:r>
            <a:r>
              <a:rPr lang="en-AU" sz="2000" b="0" cap="none">
                <a:solidFill>
                  <a:srgbClr val="0C0C0C"/>
                </a:solidFill>
                <a:latin typeface="Trebuchet MS"/>
                <a:ea typeface="Trebuchet MS"/>
                <a:cs typeface="Trebuchet MS"/>
                <a:sym typeface="Trebuchet MS"/>
              </a:rPr>
              <a:t>.</a:t>
            </a:r>
            <a:endParaRPr/>
          </a:p>
        </p:txBody>
      </p:sp>
      <p:sp>
        <p:nvSpPr>
          <p:cNvPr id="272" name="Google Shape;272;p22"/>
          <p:cNvSpPr/>
          <p:nvPr/>
        </p:nvSpPr>
        <p:spPr>
          <a:xfrm>
            <a:off x="540144" y="2200952"/>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b="0" cap="none">
                <a:solidFill>
                  <a:srgbClr val="932313"/>
                </a:solidFill>
                <a:latin typeface="Trebuchet MS"/>
                <a:ea typeface="Trebuchet MS"/>
                <a:cs typeface="Trebuchet MS"/>
                <a:sym typeface="Trebuchet MS"/>
              </a:rPr>
              <a:t>1.</a:t>
            </a:r>
            <a:endParaRPr/>
          </a:p>
        </p:txBody>
      </p:sp>
      <p:sp>
        <p:nvSpPr>
          <p:cNvPr id="273" name="Google Shape;273;p22"/>
          <p:cNvSpPr/>
          <p:nvPr/>
        </p:nvSpPr>
        <p:spPr>
          <a:xfrm>
            <a:off x="5147248" y="2375619"/>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0C0C0C"/>
                </a:solidFill>
                <a:latin typeface="Trebuchet MS"/>
                <a:ea typeface="Trebuchet MS"/>
                <a:cs typeface="Trebuchet MS"/>
                <a:sym typeface="Trebuchet MS"/>
              </a:rPr>
              <a:t>3</a:t>
            </a:r>
            <a:r>
              <a:rPr lang="en-AU" sz="2000" b="0" cap="none">
                <a:solidFill>
                  <a:srgbClr val="0C0C0C"/>
                </a:solidFill>
                <a:latin typeface="Trebuchet MS"/>
                <a:ea typeface="Trebuchet MS"/>
                <a:cs typeface="Trebuchet MS"/>
                <a:sym typeface="Trebuchet MS"/>
              </a:rPr>
              <a:t>.</a:t>
            </a:r>
            <a:endParaRPr/>
          </a:p>
        </p:txBody>
      </p:sp>
      <p:sp>
        <p:nvSpPr>
          <p:cNvPr id="274" name="Google Shape;274;p22"/>
          <p:cNvSpPr/>
          <p:nvPr/>
        </p:nvSpPr>
        <p:spPr>
          <a:xfrm>
            <a:off x="6310741" y="3419772"/>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0C0C0C"/>
                </a:solidFill>
                <a:latin typeface="Trebuchet MS"/>
                <a:ea typeface="Trebuchet MS"/>
                <a:cs typeface="Trebuchet MS"/>
                <a:sym typeface="Trebuchet MS"/>
              </a:rPr>
              <a:t>4</a:t>
            </a:r>
            <a:r>
              <a:rPr lang="en-AU" sz="2000" b="0" cap="none">
                <a:solidFill>
                  <a:srgbClr val="0C0C0C"/>
                </a:solidFill>
                <a:latin typeface="Trebuchet MS"/>
                <a:ea typeface="Trebuchet MS"/>
                <a:cs typeface="Trebuchet MS"/>
                <a:sym typeface="Trebuchet M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80" name="Google Shape;280;p23"/>
          <p:cNvSpPr/>
          <p:nvPr/>
        </p:nvSpPr>
        <p:spPr>
          <a:xfrm>
            <a:off x="677333" y="609600"/>
            <a:ext cx="3851123"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3600" b="0" cap="none">
                <a:solidFill>
                  <a:schemeClr val="accent1"/>
                </a:solidFill>
                <a:latin typeface="Trebuchet MS"/>
                <a:ea typeface="Trebuchet MS"/>
                <a:cs typeface="Trebuchet MS"/>
                <a:sym typeface="Trebuchet MS"/>
              </a:rPr>
              <a:t>Encapsulation</a:t>
            </a:r>
            <a:endParaRPr/>
          </a:p>
        </p:txBody>
      </p:sp>
      <p:sp>
        <p:nvSpPr>
          <p:cNvPr id="281" name="Google Shape;281;p23"/>
          <p:cNvSpPr txBox="1">
            <a:spLocks noGrp="1"/>
          </p:cNvSpPr>
          <p:nvPr>
            <p:ph type="body" idx="1"/>
          </p:nvPr>
        </p:nvSpPr>
        <p:spPr>
          <a:xfrm>
            <a:off x="548033" y="1938866"/>
            <a:ext cx="3851122"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AU"/>
              <a:t>E</a:t>
            </a:r>
            <a:r>
              <a:rPr lang="en-AU" i="0"/>
              <a:t>ncapsulation refers to the bundling of data, along with the methods that operate on that data, into a single unit.</a:t>
            </a:r>
            <a:endParaRPr/>
          </a:p>
          <a:p>
            <a:pPr marL="342900" lvl="0" indent="-342900" algn="l" rtl="0">
              <a:lnSpc>
                <a:spcPct val="90000"/>
              </a:lnSpc>
              <a:spcBef>
                <a:spcPts val="1000"/>
              </a:spcBef>
              <a:spcAft>
                <a:spcPts val="0"/>
              </a:spcAft>
              <a:buSzPts val="1440"/>
              <a:buChar char="►"/>
            </a:pPr>
            <a:r>
              <a:rPr lang="en-AU" b="0" i="0"/>
              <a:t>It binds together the data and functions that manipulate the data, which helps in keeping them both safe from outside interference and misuse.</a:t>
            </a:r>
            <a:endParaRPr/>
          </a:p>
          <a:p>
            <a:pPr marL="342900" lvl="0" indent="-342900" algn="l" rtl="0">
              <a:lnSpc>
                <a:spcPct val="90000"/>
              </a:lnSpc>
              <a:spcBef>
                <a:spcPts val="1000"/>
              </a:spcBef>
              <a:spcAft>
                <a:spcPts val="0"/>
              </a:spcAft>
              <a:buSzPts val="1440"/>
              <a:buChar char="►"/>
            </a:pPr>
            <a:r>
              <a:rPr lang="en-AU"/>
              <a:t>As a result, the use of the “</a:t>
            </a:r>
            <a:r>
              <a:rPr lang="en-AU" b="1"/>
              <a:t>setter”</a:t>
            </a:r>
            <a:r>
              <a:rPr lang="en-AU"/>
              <a:t> and “</a:t>
            </a:r>
            <a:r>
              <a:rPr lang="en-AU" b="1"/>
              <a:t>getter”</a:t>
            </a:r>
            <a:r>
              <a:rPr lang="en-AU"/>
              <a:t> functions helps in </a:t>
            </a:r>
            <a:r>
              <a:rPr lang="en-AU" i="0"/>
              <a:t>retrieving and updating the value of a variable outside the encapsulating class.</a:t>
            </a:r>
            <a:endParaRPr/>
          </a:p>
        </p:txBody>
      </p:sp>
      <p:cxnSp>
        <p:nvCxnSpPr>
          <p:cNvPr id="282" name="Google Shape;282;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83" name="Google Shape;283;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84" name="Google Shape;284;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85" name="Google Shape;285;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6" name="Google Shape;286;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46666"/>
            </a:srgbClr>
          </a:solidFill>
          <a:ln>
            <a:noFill/>
          </a:ln>
        </p:spPr>
      </p:sp>
      <p:sp>
        <p:nvSpPr>
          <p:cNvPr id="288" name="Google Shape;288;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89" name="Google Shape;289;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90" name="Google Shape;290;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Encapsulation in C++ | Real Life Example of Encapsulation in C++ - C++  Tutorial">
            <a:extLst>
              <a:ext uri="{FF2B5EF4-FFF2-40B4-BE49-F238E27FC236}">
                <a16:creationId xmlns:a16="http://schemas.microsoft.com/office/drawing/2014/main" id="{9775C0C3-208B-4111-97D8-14656CD05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032" y="2093119"/>
            <a:ext cx="6228602" cy="3176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4"/>
          <p:cNvSpPr txBox="1">
            <a:spLocks noGrp="1"/>
          </p:cNvSpPr>
          <p:nvPr>
            <p:ph type="body" idx="1"/>
          </p:nvPr>
        </p:nvSpPr>
        <p:spPr>
          <a:xfrm>
            <a:off x="677334" y="2160589"/>
            <a:ext cx="4275666"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b="0" i="0"/>
              <a:t>A static variable is a variable that is declared using the keyword </a:t>
            </a:r>
            <a:r>
              <a:rPr lang="en-AU" b="1" i="0"/>
              <a:t>static</a:t>
            </a:r>
            <a:r>
              <a:rPr lang="en-AU" b="0" i="0"/>
              <a:t>. </a:t>
            </a:r>
            <a:endParaRPr/>
          </a:p>
          <a:p>
            <a:pPr marL="342900" lvl="0" indent="-342900" algn="l" rtl="0">
              <a:spcBef>
                <a:spcPts val="1000"/>
              </a:spcBef>
              <a:spcAft>
                <a:spcPts val="0"/>
              </a:spcAft>
              <a:buSzPts val="1440"/>
              <a:buChar char="►"/>
            </a:pPr>
            <a:r>
              <a:rPr lang="en-AU" b="0" i="0"/>
              <a:t>The space for the static variable is allocated only one time even if the function is called multiple times and this allocated space is used for the entirety of the program. </a:t>
            </a:r>
            <a:endParaRPr/>
          </a:p>
          <a:p>
            <a:pPr marL="342900" lvl="0" indent="-342900" algn="l" rtl="0">
              <a:spcBef>
                <a:spcPts val="1000"/>
              </a:spcBef>
              <a:spcAft>
                <a:spcPts val="0"/>
              </a:spcAft>
              <a:buSzPts val="1440"/>
              <a:buChar char="►"/>
            </a:pPr>
            <a:r>
              <a:rPr lang="en-AU"/>
              <a:t>T</a:t>
            </a:r>
            <a:r>
              <a:rPr lang="en-AU" b="0" i="0"/>
              <a:t>he lifetime of a static variable is the lifetime of the program.</a:t>
            </a:r>
            <a:endParaRPr/>
          </a:p>
          <a:p>
            <a:pPr marL="342900" lvl="0" indent="-342900" algn="l" rtl="0">
              <a:spcBef>
                <a:spcPts val="1000"/>
              </a:spcBef>
              <a:spcAft>
                <a:spcPts val="0"/>
              </a:spcAft>
              <a:buSzPts val="1440"/>
              <a:buChar char="►"/>
            </a:pPr>
            <a:r>
              <a:rPr lang="en-AU"/>
              <a:t>We have used the keyword “static” to generate the Company_ID.</a:t>
            </a:r>
            <a:endParaRPr/>
          </a:p>
        </p:txBody>
      </p:sp>
      <p:sp>
        <p:nvSpPr>
          <p:cNvPr id="296" name="Google Shape;296;p24"/>
          <p:cNvSpPr/>
          <p:nvPr/>
        </p:nvSpPr>
        <p:spPr>
          <a:xfrm>
            <a:off x="677334" y="670450"/>
            <a:ext cx="318927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Static Variable</a:t>
            </a:r>
            <a:endParaRPr/>
          </a:p>
        </p:txBody>
      </p:sp>
      <p:pic>
        <p:nvPicPr>
          <p:cNvPr id="297" name="Google Shape;297;p24"/>
          <p:cNvPicPr preferRelativeResize="0"/>
          <p:nvPr/>
        </p:nvPicPr>
        <p:blipFill rotWithShape="1">
          <a:blip r:embed="rId3">
            <a:alphaModFix/>
          </a:blip>
          <a:srcRect/>
          <a:stretch/>
        </p:blipFill>
        <p:spPr>
          <a:xfrm>
            <a:off x="5696790" y="1696040"/>
            <a:ext cx="3316581" cy="43453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1"/>
        <p:cNvGrpSpPr/>
        <p:nvPr/>
      </p:nvGrpSpPr>
      <p:grpSpPr>
        <a:xfrm>
          <a:off x="0" y="0"/>
          <a:ext cx="0" cy="0"/>
          <a:chOff x="0" y="0"/>
          <a:chExt cx="0" cy="0"/>
        </a:xfrm>
      </p:grpSpPr>
      <p:sp>
        <p:nvSpPr>
          <p:cNvPr id="302" name="Google Shape;302;p25"/>
          <p:cNvSpPr txBox="1">
            <a:spLocks noGrp="1"/>
          </p:cNvSpPr>
          <p:nvPr>
            <p:ph type="body" idx="1"/>
          </p:nvPr>
        </p:nvSpPr>
        <p:spPr>
          <a:xfrm>
            <a:off x="677334" y="2019074"/>
            <a:ext cx="3785809" cy="38807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AU"/>
              <a:t>A </a:t>
            </a:r>
            <a:r>
              <a:rPr lang="en-AU" b="0" i="0"/>
              <a:t>friend function is given a special grant to access private and protected members of a class.</a:t>
            </a:r>
            <a:endParaRPr/>
          </a:p>
          <a:p>
            <a:pPr marL="342900" lvl="0" indent="-342900" algn="l" rtl="0">
              <a:spcBef>
                <a:spcPts val="1000"/>
              </a:spcBef>
              <a:spcAft>
                <a:spcPts val="0"/>
              </a:spcAft>
              <a:buSzPts val="1440"/>
              <a:buChar char="►"/>
            </a:pPr>
            <a:r>
              <a:rPr lang="en-AU" b="0" i="0"/>
              <a:t>A friend function can be either be a member of another class or a global function.</a:t>
            </a:r>
            <a:endParaRPr/>
          </a:p>
          <a:p>
            <a:pPr marL="342900" lvl="0" indent="-342900" algn="l" rtl="0">
              <a:spcBef>
                <a:spcPts val="1000"/>
              </a:spcBef>
              <a:spcAft>
                <a:spcPts val="0"/>
              </a:spcAft>
              <a:buSzPts val="1440"/>
              <a:buChar char="►"/>
            </a:pPr>
            <a:r>
              <a:rPr lang="en-AU"/>
              <a:t>Syntax: </a:t>
            </a:r>
            <a:r>
              <a:rPr lang="en-AU" sz="1800" b="0" i="0" u="none" strike="noStrike" cap="none"/>
              <a:t> friend returnType functionName(arguments);</a:t>
            </a:r>
            <a:r>
              <a:rPr lang="en-AU" sz="1050" b="0" i="0" u="none" strike="noStrike" cap="none"/>
              <a:t> </a:t>
            </a:r>
            <a:endParaRPr/>
          </a:p>
          <a:p>
            <a:pPr marL="342900" lvl="0" indent="-342900" algn="l" rtl="0">
              <a:spcBef>
                <a:spcPts val="1000"/>
              </a:spcBef>
              <a:spcAft>
                <a:spcPts val="0"/>
              </a:spcAft>
              <a:buSzPts val="1440"/>
              <a:buChar char="►"/>
            </a:pPr>
            <a:r>
              <a:rPr lang="en-AU"/>
              <a:t>In our case, we have made the function void addCompany() a friend function of the class Company.</a:t>
            </a:r>
            <a:endParaRPr i="0" u="none" strike="noStrike" cap="none"/>
          </a:p>
          <a:p>
            <a:pPr marL="342900" lvl="0" indent="-251459" algn="l" rtl="0">
              <a:spcBef>
                <a:spcPts val="1000"/>
              </a:spcBef>
              <a:spcAft>
                <a:spcPts val="0"/>
              </a:spcAft>
              <a:buSzPts val="1440"/>
              <a:buNone/>
            </a:pPr>
            <a:endParaRPr>
              <a:solidFill>
                <a:srgbClr val="0C0C0C"/>
              </a:solidFill>
            </a:endParaRPr>
          </a:p>
        </p:txBody>
      </p:sp>
      <p:sp>
        <p:nvSpPr>
          <p:cNvPr id="303" name="Google Shape;303;p25"/>
          <p:cNvSpPr/>
          <p:nvPr/>
        </p:nvSpPr>
        <p:spPr>
          <a:xfrm>
            <a:off x="677334" y="697620"/>
            <a:ext cx="3425938"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Friend Function</a:t>
            </a:r>
            <a:endParaRPr sz="3600" b="0" cap="none">
              <a:solidFill>
                <a:schemeClr val="accent1"/>
              </a:solidFill>
              <a:latin typeface="Trebuchet MS"/>
              <a:ea typeface="Trebuchet MS"/>
              <a:cs typeface="Trebuchet MS"/>
              <a:sym typeface="Trebuchet MS"/>
            </a:endParaRPr>
          </a:p>
        </p:txBody>
      </p:sp>
      <p:pic>
        <p:nvPicPr>
          <p:cNvPr id="304" name="Google Shape;304;p25"/>
          <p:cNvPicPr preferRelativeResize="0"/>
          <p:nvPr/>
        </p:nvPicPr>
        <p:blipFill rotWithShape="1">
          <a:blip r:embed="rId3">
            <a:alphaModFix/>
          </a:blip>
          <a:srcRect/>
          <a:stretch/>
        </p:blipFill>
        <p:spPr>
          <a:xfrm>
            <a:off x="4646420" y="1020785"/>
            <a:ext cx="3459003" cy="5195895"/>
          </a:xfrm>
          <a:prstGeom prst="rect">
            <a:avLst/>
          </a:prstGeom>
          <a:noFill/>
          <a:ln>
            <a:noFill/>
          </a:ln>
        </p:spPr>
      </p:pic>
      <p:pic>
        <p:nvPicPr>
          <p:cNvPr id="305" name="Google Shape;305;p25"/>
          <p:cNvPicPr preferRelativeResize="0"/>
          <p:nvPr/>
        </p:nvPicPr>
        <p:blipFill rotWithShape="1">
          <a:blip r:embed="rId4">
            <a:alphaModFix/>
          </a:blip>
          <a:srcRect/>
          <a:stretch/>
        </p:blipFill>
        <p:spPr>
          <a:xfrm>
            <a:off x="8288700" y="1020785"/>
            <a:ext cx="3225966" cy="51818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body" idx="1"/>
          </p:nvPr>
        </p:nvSpPr>
        <p:spPr>
          <a:xfrm>
            <a:off x="677334" y="1953760"/>
            <a:ext cx="3981752" cy="38807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AU" b="0" i="0"/>
              <a:t>Inheritance is the capability of a class to derive properties and characteristics from another class.</a:t>
            </a:r>
            <a:endParaRPr/>
          </a:p>
          <a:p>
            <a:pPr marL="342900" lvl="0" indent="-342900" algn="l" rtl="0">
              <a:spcBef>
                <a:spcPts val="1000"/>
              </a:spcBef>
              <a:spcAft>
                <a:spcPts val="0"/>
              </a:spcAft>
              <a:buSzPts val="1440"/>
              <a:buChar char="►"/>
            </a:pPr>
            <a:r>
              <a:rPr lang="en-AU"/>
              <a:t>There is a Base class from which the Sub class is able to inherit the characteristics.</a:t>
            </a:r>
            <a:endParaRPr/>
          </a:p>
          <a:p>
            <a:pPr marL="342900" lvl="0" indent="-342900" algn="l" rtl="0">
              <a:spcBef>
                <a:spcPts val="1000"/>
              </a:spcBef>
              <a:spcAft>
                <a:spcPts val="0"/>
              </a:spcAft>
              <a:buSzPts val="1440"/>
              <a:buChar char="►"/>
            </a:pPr>
            <a:r>
              <a:rPr lang="en-AU"/>
              <a:t>Syntax: </a:t>
            </a:r>
            <a:r>
              <a:rPr lang="en-AU" b="0" i="0" u="none" strike="noStrike" cap="none"/>
              <a:t>class subclass_name : access_mode base_class_name</a:t>
            </a:r>
            <a:endParaRPr b="0" i="0" u="none" strike="noStrike" cap="none"/>
          </a:p>
          <a:p>
            <a:pPr marL="342900" lvl="0" indent="-342900" algn="l" rtl="0">
              <a:spcBef>
                <a:spcPts val="1000"/>
              </a:spcBef>
              <a:spcAft>
                <a:spcPts val="0"/>
              </a:spcAft>
              <a:buSzPts val="1440"/>
              <a:buChar char="►"/>
            </a:pPr>
            <a:r>
              <a:rPr lang="en-AU"/>
              <a:t>In our code, the “class user” is acting as the base class and the “class student” is acting as the sub class.</a:t>
            </a:r>
            <a:endParaRPr/>
          </a:p>
          <a:p>
            <a:pPr marL="342900" lvl="0" indent="-251459" algn="l" rtl="0">
              <a:spcBef>
                <a:spcPts val="1000"/>
              </a:spcBef>
              <a:spcAft>
                <a:spcPts val="0"/>
              </a:spcAft>
              <a:buSzPts val="1440"/>
              <a:buNone/>
            </a:pPr>
            <a:endParaRPr b="0" i="0" u="none" strike="noStrike" cap="none">
              <a:latin typeface="Trebuchet MS"/>
              <a:ea typeface="Trebuchet MS"/>
              <a:cs typeface="Trebuchet MS"/>
              <a:sym typeface="Trebuchet MS"/>
            </a:endParaRPr>
          </a:p>
          <a:p>
            <a:pPr marL="342900" lvl="0" indent="-251459" algn="l" rtl="0">
              <a:spcBef>
                <a:spcPts val="1000"/>
              </a:spcBef>
              <a:spcAft>
                <a:spcPts val="0"/>
              </a:spcAft>
              <a:buSzPts val="1440"/>
              <a:buNone/>
            </a:pPr>
            <a:endParaRPr/>
          </a:p>
        </p:txBody>
      </p:sp>
      <p:sp>
        <p:nvSpPr>
          <p:cNvPr id="311" name="Google Shape;311;p26"/>
          <p:cNvSpPr/>
          <p:nvPr/>
        </p:nvSpPr>
        <p:spPr>
          <a:xfrm>
            <a:off x="580362" y="507163"/>
            <a:ext cx="3716082"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5400" b="0" cap="none">
                <a:solidFill>
                  <a:schemeClr val="accent1"/>
                </a:solidFill>
                <a:latin typeface="Trebuchet MS"/>
                <a:ea typeface="Trebuchet MS"/>
                <a:cs typeface="Trebuchet MS"/>
                <a:sym typeface="Trebuchet MS"/>
              </a:rPr>
              <a:t>Inheritance</a:t>
            </a:r>
            <a:endParaRPr sz="5400" b="0" cap="none">
              <a:solidFill>
                <a:schemeClr val="accent1"/>
              </a:solidFill>
              <a:latin typeface="Trebuchet MS"/>
              <a:ea typeface="Trebuchet MS"/>
              <a:cs typeface="Trebuchet MS"/>
              <a:sym typeface="Trebuchet MS"/>
            </a:endParaRPr>
          </a:p>
        </p:txBody>
      </p:sp>
      <p:pic>
        <p:nvPicPr>
          <p:cNvPr id="312" name="Google Shape;312;p26"/>
          <p:cNvPicPr preferRelativeResize="0"/>
          <p:nvPr/>
        </p:nvPicPr>
        <p:blipFill rotWithShape="1">
          <a:blip r:embed="rId3">
            <a:alphaModFix/>
          </a:blip>
          <a:srcRect/>
          <a:stretch/>
        </p:blipFill>
        <p:spPr>
          <a:xfrm>
            <a:off x="5088147" y="1121229"/>
            <a:ext cx="6197919" cy="51271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1129</Words>
  <Application>Microsoft Office PowerPoint</Application>
  <PresentationFormat>Widescreen</PresentationFormat>
  <Paragraphs>145</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Noto Sans Symbols</vt:lpstr>
      <vt:lpstr>Trebuchet MS</vt:lpstr>
      <vt:lpstr>urw-din</vt:lpstr>
      <vt:lpstr>Facet</vt:lpstr>
      <vt:lpstr>OOPS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 </vt:lpstr>
      <vt:lpstr>Function Overloading</vt:lpstr>
      <vt:lpstr>PowerPoint Presentation</vt:lpstr>
      <vt:lpstr>Constructor Overloading </vt:lpstr>
      <vt:lpstr>PowerPoint Presentation</vt:lpstr>
      <vt:lpstr>Important Functions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Project</dc:title>
  <cp:lastModifiedBy>ARIHANT JHA-180907582</cp:lastModifiedBy>
  <cp:revision>5</cp:revision>
  <dcterms:modified xsi:type="dcterms:W3CDTF">2021-12-04T07:57:19Z</dcterms:modified>
</cp:coreProperties>
</file>