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3"/>
  </p:notesMasterIdLst>
  <p:sldIdLst>
    <p:sldId id="256" r:id="rId2"/>
    <p:sldId id="312" r:id="rId3"/>
    <p:sldId id="296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97" r:id="rId13"/>
    <p:sldId id="266" r:id="rId14"/>
    <p:sldId id="268" r:id="rId15"/>
    <p:sldId id="270" r:id="rId16"/>
    <p:sldId id="271" r:id="rId17"/>
    <p:sldId id="298" r:id="rId18"/>
    <p:sldId id="272" r:id="rId19"/>
    <p:sldId id="273" r:id="rId20"/>
    <p:sldId id="274" r:id="rId21"/>
    <p:sldId id="275" r:id="rId22"/>
    <p:sldId id="278" r:id="rId23"/>
    <p:sldId id="279" r:id="rId24"/>
    <p:sldId id="281" r:id="rId25"/>
    <p:sldId id="282" r:id="rId26"/>
    <p:sldId id="283" r:id="rId27"/>
    <p:sldId id="284" r:id="rId28"/>
    <p:sldId id="286" r:id="rId29"/>
    <p:sldId id="287" r:id="rId30"/>
    <p:sldId id="311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9" r:id="rId39"/>
    <p:sldId id="310" r:id="rId40"/>
    <p:sldId id="308" r:id="rId41"/>
    <p:sldId id="307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707" autoAdjust="0"/>
  </p:normalViewPr>
  <p:slideViewPr>
    <p:cSldViewPr>
      <p:cViewPr varScale="1">
        <p:scale>
          <a:sx n="109" d="100"/>
          <a:sy n="109" d="100"/>
        </p:scale>
        <p:origin x="-31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727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11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10" y="0"/>
            <a:ext cx="915271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JAVA Essential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747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26" y="2348880"/>
            <a:ext cx="24003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JButton</a:t>
            </a:r>
            <a:r>
              <a:rPr lang="ko-KR" altLang="en-US" dirty="0" smtClean="0"/>
              <a:t>으로 버튼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53650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800" dirty="0" err="1" smtClean="0"/>
              <a:t>JButton</a:t>
            </a:r>
            <a:r>
              <a:rPr lang="ko-KR" altLang="en-US" sz="1800" dirty="0" smtClean="0"/>
              <a:t>의 용도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버튼 모양의 컴포넌트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사용자로부터 명령을 입력 받기 위한 목적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버튼은 클릭될 때 </a:t>
            </a:r>
            <a:r>
              <a:rPr lang="en-US" altLang="ko-KR" sz="1600" dirty="0" smtClean="0"/>
              <a:t>Action </a:t>
            </a:r>
            <a:r>
              <a:rPr lang="ko-KR" altLang="en-US" sz="1600" dirty="0" smtClean="0"/>
              <a:t>이벤트 발생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버튼 생성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"hello</a:t>
            </a:r>
            <a:r>
              <a:rPr lang="en-US" altLang="ko-KR" sz="1600" dirty="0"/>
              <a:t>" </a:t>
            </a:r>
            <a:r>
              <a:rPr lang="ko-KR" altLang="en-US" sz="1600" dirty="0" smtClean="0"/>
              <a:t>문자열을 가진 버튼 생성 예</a:t>
            </a:r>
            <a:endParaRPr lang="en-US" altLang="ko-KR" sz="1600" dirty="0" smtClean="0"/>
          </a:p>
          <a:p>
            <a:pPr lvl="1"/>
            <a:endParaRPr lang="ko-KR" altLang="en-US" sz="160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03648" y="5929535"/>
            <a:ext cx="429825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btn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("hello");</a:t>
            </a:r>
            <a:endParaRPr lang="ko-KR" altLang="en-US" sz="14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1331640" y="3072780"/>
            <a:ext cx="932304" cy="280928"/>
          </a:xfrm>
          <a:prstGeom prst="wedgeRoundRectCallout">
            <a:avLst>
              <a:gd name="adj1" fmla="val 137122"/>
              <a:gd name="adj2" fmla="val -322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50" dirty="0"/>
              <a:t>버튼 이미지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568200" y="3072780"/>
            <a:ext cx="932304" cy="280928"/>
          </a:xfrm>
          <a:prstGeom prst="wedgeRoundRectCallout">
            <a:avLst>
              <a:gd name="adj1" fmla="val -103270"/>
              <a:gd name="adj2" fmla="val -418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50" dirty="0"/>
              <a:t>버튼 문자열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157182"/>
            <a:ext cx="5642694" cy="121603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085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이미지 버튼 만들기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하나의 버튼에 </a:t>
            </a:r>
            <a:r>
              <a:rPr lang="en-US" altLang="ko-KR" sz="2000" dirty="0" smtClean="0"/>
              <a:t>3 </a:t>
            </a:r>
            <a:r>
              <a:rPr lang="ko-KR" altLang="en-US" sz="2000" dirty="0" smtClean="0"/>
              <a:t>개의 이미지 등록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마우스 조작에 따라 </a:t>
            </a:r>
            <a:r>
              <a:rPr lang="en-US" altLang="ko-KR" sz="1800" dirty="0" smtClean="0"/>
              <a:t>3 </a:t>
            </a:r>
            <a:r>
              <a:rPr lang="ko-KR" altLang="en-US" sz="1800" dirty="0" smtClean="0"/>
              <a:t>개의 이미지 중 적절한 이미지 자동 출력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3 </a:t>
            </a:r>
            <a:r>
              <a:rPr lang="ko-KR" altLang="en-US" sz="2000" dirty="0" smtClean="0"/>
              <a:t>개의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버튼 이미지</a:t>
            </a:r>
            <a:endParaRPr lang="en-US" altLang="ko-KR" sz="2000" dirty="0" smtClean="0"/>
          </a:p>
          <a:p>
            <a:pPr lvl="1"/>
            <a:r>
              <a:rPr lang="en-US" altLang="ko-KR" sz="1800" dirty="0" err="1" smtClean="0"/>
              <a:t>normalIcon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버튼의 보통 상태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디폴트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때 출력되는 이미지</a:t>
            </a:r>
            <a:endParaRPr lang="en-US" altLang="ko-KR" sz="1600" dirty="0" smtClean="0"/>
          </a:p>
          <a:p>
            <a:pPr lvl="2"/>
            <a:r>
              <a:rPr lang="ko-KR" altLang="en-US" sz="1600" dirty="0" err="1" smtClean="0"/>
              <a:t>생성자에</a:t>
            </a:r>
            <a:r>
              <a:rPr lang="ko-KR" altLang="en-US" sz="1600" dirty="0" smtClean="0"/>
              <a:t> 이미지 아이콘 전달 혹은 </a:t>
            </a:r>
            <a:r>
              <a:rPr lang="en-US" altLang="ko-KR" sz="1600" dirty="0" err="1" smtClean="0"/>
              <a:t>JButton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setIcon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normalIcon</a:t>
            </a:r>
            <a:r>
              <a:rPr lang="en-US" altLang="ko-KR" sz="1600" dirty="0"/>
              <a:t>); </a:t>
            </a:r>
            <a:endParaRPr lang="en-US" altLang="ko-KR" sz="1600" dirty="0" smtClean="0"/>
          </a:p>
          <a:p>
            <a:pPr lvl="1"/>
            <a:r>
              <a:rPr lang="en-US" altLang="ko-KR" sz="1800" dirty="0" err="1" smtClean="0"/>
              <a:t>rolloverIcon</a:t>
            </a:r>
            <a:endParaRPr lang="en-US" altLang="ko-KR" sz="1800" dirty="0" smtClean="0"/>
          </a:p>
          <a:p>
            <a:pPr lvl="2"/>
            <a:r>
              <a:rPr lang="ko-KR" altLang="en-US" sz="1600" dirty="0"/>
              <a:t>버튼에 마우스가 올라갈 때 출력되는 이미지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이미지 설정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JButton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setRolloverIcon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rolloverIcon</a:t>
            </a:r>
            <a:r>
              <a:rPr lang="en-US" altLang="ko-KR" sz="1600" dirty="0" smtClean="0"/>
              <a:t>); </a:t>
            </a:r>
          </a:p>
          <a:p>
            <a:pPr lvl="1"/>
            <a:r>
              <a:rPr lang="en-US" altLang="ko-KR" sz="1800" dirty="0" err="1" smtClean="0"/>
              <a:t>pressedIcon</a:t>
            </a:r>
            <a:endParaRPr lang="en-US" altLang="ko-KR" sz="1800" dirty="0" smtClean="0"/>
          </a:p>
          <a:p>
            <a:pPr lvl="2"/>
            <a:r>
              <a:rPr lang="ko-KR" altLang="en-US" sz="1600" dirty="0"/>
              <a:t>버튼을 누른 상태 때 출력되는 이미지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이미지 설정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JButton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setPressedIcon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pressedIcon</a:t>
            </a:r>
            <a:r>
              <a:rPr lang="en-US" altLang="ko-KR" sz="1600" dirty="0" smtClean="0"/>
              <a:t>)</a:t>
            </a:r>
          </a:p>
          <a:p>
            <a:pPr lvl="1"/>
            <a:endParaRPr lang="en-US" altLang="ko-KR" sz="1800" dirty="0" smtClean="0"/>
          </a:p>
          <a:p>
            <a:pPr lvl="1"/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27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버튼에 이미지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이미지 로딩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필요한 이미지 로딩 </a:t>
            </a:r>
            <a:r>
              <a:rPr lang="en-US" altLang="ko-KR" sz="1600" dirty="0" smtClean="0"/>
              <a:t>: new </a:t>
            </a:r>
            <a:r>
              <a:rPr lang="en-US" altLang="ko-KR" sz="1600" dirty="0" err="1"/>
              <a:t>ImageIcon</a:t>
            </a:r>
            <a:r>
              <a:rPr lang="en-US" altLang="ko-KR" sz="1600" dirty="0"/>
              <a:t>(</a:t>
            </a:r>
            <a:r>
              <a:rPr lang="ko-KR" altLang="en-US" sz="1600" dirty="0"/>
              <a:t>이미지</a:t>
            </a:r>
            <a:r>
              <a:rPr lang="en-US" altLang="ko-KR" sz="1600" dirty="0"/>
              <a:t> </a:t>
            </a:r>
            <a:r>
              <a:rPr lang="ko-KR" altLang="en-US" sz="1600" dirty="0"/>
              <a:t>경로명</a:t>
            </a:r>
            <a:r>
              <a:rPr lang="en-US" altLang="ko-KR" sz="1600" dirty="0" smtClean="0"/>
              <a:t>);</a:t>
            </a:r>
          </a:p>
          <a:p>
            <a:pPr lvl="1"/>
            <a:r>
              <a:rPr lang="ko-KR" altLang="en-US" sz="1600" dirty="0" smtClean="0"/>
              <a:t>사례</a:t>
            </a:r>
            <a:r>
              <a:rPr lang="en-US" altLang="ko-KR" sz="1600" dirty="0" smtClean="0"/>
              <a:t>)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sz="1800" dirty="0" smtClean="0"/>
              <a:t>버튼에 이미지 등록</a:t>
            </a:r>
            <a:endParaRPr lang="en-US" altLang="ko-KR" sz="1800" dirty="0" smtClean="0"/>
          </a:p>
          <a:p>
            <a:pPr lvl="1"/>
            <a:r>
              <a:rPr lang="en-US" altLang="ko-KR" sz="1600" dirty="0" err="1" smtClean="0"/>
              <a:t>JButton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호출하여 이미지 등록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사례</a:t>
            </a:r>
            <a:r>
              <a:rPr lang="en-US" altLang="ko-KR" sz="1600" dirty="0" smtClean="0"/>
              <a:t>)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smtClean="0"/>
              <a:t>실행 중에 </a:t>
            </a:r>
            <a:r>
              <a:rPr lang="en-US" altLang="ko-KR" sz="1600" dirty="0" smtClean="0"/>
              <a:t>normal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이미지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디폴트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이미지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교체 사례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420888"/>
            <a:ext cx="66247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ImageIcon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normalIcon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ImageIcon</a:t>
            </a:r>
            <a:r>
              <a:rPr lang="en-US" altLang="ko-KR" sz="1400" dirty="0"/>
              <a:t>("images/normalIcon.gif");</a:t>
            </a:r>
          </a:p>
          <a:p>
            <a:r>
              <a:rPr lang="en-US" altLang="ko-KR" sz="1400" dirty="0" err="1"/>
              <a:t>ImageIcon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rolloverIcon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ImageIcon</a:t>
            </a:r>
            <a:r>
              <a:rPr lang="en-US" altLang="ko-KR" sz="1400" dirty="0"/>
              <a:t>("images/rolloverIcon.gif");</a:t>
            </a:r>
          </a:p>
          <a:p>
            <a:r>
              <a:rPr lang="en-US" altLang="ko-KR" sz="1400" dirty="0" err="1"/>
              <a:t>ImageIcon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pressedIcon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ImageIcon</a:t>
            </a:r>
            <a:r>
              <a:rPr lang="en-US" altLang="ko-KR" sz="1400" dirty="0"/>
              <a:t>("images/pressedIcon.gif");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331640" y="4365104"/>
            <a:ext cx="66247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JButton</a:t>
            </a:r>
            <a:r>
              <a:rPr lang="en-US" altLang="ko-KR" sz="1400" dirty="0"/>
              <a:t> button = 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</a:t>
            </a:r>
            <a:r>
              <a:rPr lang="ko-KR" altLang="en-US" sz="1400" dirty="0"/>
              <a:t>테스트버튼</a:t>
            </a:r>
            <a:r>
              <a:rPr lang="en-US" altLang="ko-KR" sz="1400" dirty="0"/>
              <a:t>", </a:t>
            </a:r>
            <a:r>
              <a:rPr lang="en-US" altLang="ko-KR" sz="1400" dirty="0" err="1"/>
              <a:t>normalIcon</a:t>
            </a:r>
            <a:r>
              <a:rPr lang="en-US" altLang="ko-KR" sz="1400" dirty="0"/>
              <a:t>); // </a:t>
            </a:r>
            <a:r>
              <a:rPr lang="en-US" altLang="ko-KR" sz="1400" dirty="0" err="1"/>
              <a:t>normalIcon</a:t>
            </a:r>
            <a:r>
              <a:rPr lang="en-US" altLang="ko-KR" sz="1400" dirty="0"/>
              <a:t> </a:t>
            </a:r>
            <a:r>
              <a:rPr lang="ko-KR" altLang="en-US" sz="1400" dirty="0"/>
              <a:t>달기</a:t>
            </a:r>
          </a:p>
          <a:p>
            <a:r>
              <a:rPr lang="en-US" altLang="ko-KR" sz="1400" dirty="0" err="1"/>
              <a:t>button.setRolloverIcon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rolloverIcon</a:t>
            </a:r>
            <a:r>
              <a:rPr lang="en-US" altLang="ko-KR" sz="1400" dirty="0"/>
              <a:t>); </a:t>
            </a:r>
            <a:r>
              <a:rPr lang="en-US" altLang="ko-KR" sz="1400" dirty="0" smtClean="0"/>
              <a:t>		// </a:t>
            </a:r>
            <a:r>
              <a:rPr lang="en-US" altLang="ko-KR" sz="1400" dirty="0" err="1"/>
              <a:t>rolloverIcon</a:t>
            </a:r>
            <a:r>
              <a:rPr lang="en-US" altLang="ko-KR" sz="1400" dirty="0"/>
              <a:t> </a:t>
            </a:r>
            <a:r>
              <a:rPr lang="ko-KR" altLang="en-US" sz="1400" dirty="0"/>
              <a:t>달기</a:t>
            </a:r>
          </a:p>
          <a:p>
            <a:r>
              <a:rPr lang="en-US" altLang="ko-KR" sz="1400" dirty="0" err="1"/>
              <a:t>button.setPressedIcon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pressedIcon</a:t>
            </a:r>
            <a:r>
              <a:rPr lang="en-US" altLang="ko-KR" sz="1400" dirty="0"/>
              <a:t>); </a:t>
            </a:r>
            <a:r>
              <a:rPr lang="en-US" altLang="ko-KR" sz="1400" dirty="0" smtClean="0"/>
              <a:t>		// </a:t>
            </a:r>
            <a:r>
              <a:rPr lang="en-US" altLang="ko-KR" sz="1400" dirty="0" err="1"/>
              <a:t>pressedIcon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달기</a:t>
            </a:r>
            <a:endParaRPr lang="en-US" altLang="ko-KR" sz="1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331640" y="5661248"/>
            <a:ext cx="66247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ImageIcon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newIcon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ImageIcon</a:t>
            </a:r>
            <a:r>
              <a:rPr lang="en-US" altLang="ko-KR" sz="1400" dirty="0"/>
              <a:t>("images/newIcon.gif");</a:t>
            </a:r>
          </a:p>
          <a:p>
            <a:r>
              <a:rPr lang="en-US" altLang="ko-KR" sz="1400" dirty="0" err="1"/>
              <a:t>button.setIcon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newIcon</a:t>
            </a:r>
            <a:r>
              <a:rPr lang="en-US" altLang="ko-KR" sz="1400" dirty="0"/>
              <a:t>); </a:t>
            </a:r>
            <a:r>
              <a:rPr lang="en-US" altLang="ko-KR" sz="1400" dirty="0" smtClean="0"/>
              <a:t>			// </a:t>
            </a:r>
            <a:r>
              <a:rPr lang="ko-KR" altLang="en-US" sz="1400" dirty="0"/>
              <a:t>디폴트 이미지 변경</a:t>
            </a:r>
          </a:p>
        </p:txBody>
      </p:sp>
    </p:spTree>
    <p:extLst>
      <p:ext uri="{BB962C8B-B14F-4D97-AF65-F5344CB8AC3E}">
        <p14:creationId xmlns:p14="http://schemas.microsoft.com/office/powerpoint/2010/main" val="351763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43" y="5085184"/>
            <a:ext cx="2175712" cy="1305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88" y="3390412"/>
            <a:ext cx="2175712" cy="1305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88" y="1741072"/>
            <a:ext cx="2175712" cy="1305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28531"/>
            <a:ext cx="8511480" cy="75212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10-3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/>
              <a:t>JButton</a:t>
            </a:r>
            <a:r>
              <a:rPr lang="ko-KR" altLang="en-US" dirty="0"/>
              <a:t>을 이용한 이미지 버튼 만들기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77526" y="1741072"/>
            <a:ext cx="5256583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ButtonImageEx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ButtonImageEx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</a:t>
            </a:r>
            <a:r>
              <a:rPr lang="ko-KR" altLang="en-US" sz="1200" dirty="0"/>
              <a:t>이미지 버튼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Container </a:t>
            </a:r>
            <a:r>
              <a:rPr lang="en-US" altLang="ko-KR" sz="1200" dirty="0"/>
              <a:t>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normalIcon</a:t>
            </a:r>
            <a:r>
              <a:rPr lang="en-US" altLang="ko-KR" sz="1200" dirty="0"/>
              <a:t> </a:t>
            </a:r>
            <a:r>
              <a:rPr lang="en-US" altLang="ko-KR" sz="1200"/>
              <a:t>= </a:t>
            </a:r>
            <a:r>
              <a:rPr lang="en-US" altLang="ko-KR" sz="1200" smtClean="0"/>
              <a:t>new ImageIcon</a:t>
            </a:r>
            <a:r>
              <a:rPr lang="en-US" altLang="ko-KR" sz="1200" dirty="0"/>
              <a:t>("images/normalIcon.gif");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rolloverIcon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ImageIcon</a:t>
            </a:r>
            <a:r>
              <a:rPr lang="en-US" altLang="ko-KR" sz="1200" dirty="0"/>
              <a:t>("images/rolloverIcon.gif");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pressedIcon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ImageIcon</a:t>
            </a:r>
            <a:r>
              <a:rPr lang="en-US" altLang="ko-KR" sz="1200" dirty="0"/>
              <a:t>("images/pressedIcon.gif");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btn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JButton</a:t>
            </a:r>
            <a:r>
              <a:rPr lang="en-US" altLang="ko-KR" sz="1200" b="1" dirty="0"/>
              <a:t>("call~~", </a:t>
            </a:r>
            <a:r>
              <a:rPr lang="en-US" altLang="ko-KR" sz="1200" b="1" dirty="0" err="1"/>
              <a:t>normalIcon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btn.setPressedIcon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pressedIcon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pressedIcon</a:t>
            </a:r>
            <a:r>
              <a:rPr lang="ko-KR" altLang="en-US" sz="1200" dirty="0"/>
              <a:t>용 이미지 등록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btn.setRolloverIcon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rolloverIcon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rolloverIcon</a:t>
            </a:r>
            <a:r>
              <a:rPr lang="ko-KR" altLang="en-US" sz="1200" dirty="0"/>
              <a:t>용 이미지 등록</a:t>
            </a:r>
          </a:p>
          <a:p>
            <a:pPr defTabSz="180000"/>
            <a:r>
              <a:rPr lang="en-US" altLang="ko-KR" sz="1200" dirty="0" smtClean="0"/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btn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(250,150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ButtonImageEx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68026" y="3039173"/>
            <a:ext cx="2866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보통 상태에 있는 동안 </a:t>
            </a:r>
            <a:r>
              <a:rPr lang="en-US" altLang="ko-KR" sz="1100" dirty="0" smtClean="0"/>
              <a:t>(normalIcon.gif)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83089" y="4707329"/>
            <a:ext cx="32359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마우스가 버튼 위에  올라간 경우 </a:t>
            </a:r>
            <a:r>
              <a:rPr lang="en-US" altLang="ko-KR" sz="1050" dirty="0" smtClean="0"/>
              <a:t>(rolloverIcon.gif)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365837" y="6436139"/>
            <a:ext cx="26704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마우스가 눌러진 순간 </a:t>
            </a:r>
            <a:r>
              <a:rPr lang="en-US" altLang="ko-KR" sz="1050" dirty="0" smtClean="0"/>
              <a:t>(pressedIcon.gif)</a:t>
            </a:r>
            <a:endParaRPr lang="ko-KR" altLang="en-US" sz="1050" dirty="0"/>
          </a:p>
        </p:txBody>
      </p:sp>
      <p:sp>
        <p:nvSpPr>
          <p:cNvPr id="3" name="TextBox 2"/>
          <p:cNvSpPr txBox="1"/>
          <p:nvPr/>
        </p:nvSpPr>
        <p:spPr>
          <a:xfrm>
            <a:off x="390699" y="1300118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그림과 같이 작동하는 이미지 버튼을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182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207" y="1556792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JCheckBox</a:t>
            </a:r>
            <a:r>
              <a:rPr lang="ko-KR" altLang="en-US" dirty="0" smtClean="0"/>
              <a:t>로 체크박스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JCheckBox</a:t>
            </a:r>
            <a:r>
              <a:rPr lang="ko-KR" altLang="en-US" sz="2000" dirty="0" smtClean="0"/>
              <a:t>의 용도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선택</a:t>
            </a:r>
            <a:r>
              <a:rPr lang="en-US" altLang="ko-KR" sz="1800" dirty="0" smtClean="0"/>
              <a:t>(selected)</a:t>
            </a:r>
            <a:r>
              <a:rPr lang="ko-KR" altLang="en-US" sz="1800" dirty="0" smtClean="0"/>
              <a:t>과 </a:t>
            </a:r>
            <a:r>
              <a:rPr lang="ko-KR" altLang="en-US" sz="1800" dirty="0" err="1" smtClean="0"/>
              <a:t>비선택</a:t>
            </a:r>
            <a:r>
              <a:rPr lang="en-US" altLang="ko-KR" sz="1800" dirty="0" smtClean="0"/>
              <a:t>(deselected)</a:t>
            </a:r>
          </a:p>
          <a:p>
            <a:pPr marL="365760" lvl="1" indent="0">
              <a:buNone/>
            </a:pPr>
            <a:r>
              <a:rPr lang="ko-KR" altLang="en-US" sz="1800" dirty="0" smtClean="0"/>
              <a:t>   두 상태만 가지는 버튼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체크박스 생성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문자열을 가진 체크박스 생성 예</a:t>
            </a:r>
            <a:endParaRPr lang="en-US" altLang="ko-KR" sz="16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84985"/>
            <a:ext cx="6061799" cy="153113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모서리가 둥근 사각형 설명선 10"/>
          <p:cNvSpPr/>
          <p:nvPr/>
        </p:nvSpPr>
        <p:spPr>
          <a:xfrm>
            <a:off x="4605092" y="2613318"/>
            <a:ext cx="1198055" cy="280928"/>
          </a:xfrm>
          <a:prstGeom prst="wedgeRoundRectCallout">
            <a:avLst>
              <a:gd name="adj1" fmla="val 63791"/>
              <a:gd name="adj2" fmla="val -1758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50" dirty="0"/>
              <a:t>체크박스 문자열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177415" y="2774498"/>
            <a:ext cx="1198055" cy="280928"/>
          </a:xfrm>
          <a:prstGeom prst="wedgeRoundRectCallout">
            <a:avLst>
              <a:gd name="adj1" fmla="val -71843"/>
              <a:gd name="adj2" fmla="val -1758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50" dirty="0"/>
              <a:t>체크박스 이미지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92420" y="5445224"/>
            <a:ext cx="61839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JCheckBox</a:t>
            </a:r>
            <a:r>
              <a:rPr lang="en-US" altLang="ko-KR" sz="1200" dirty="0"/>
              <a:t> apple = new </a:t>
            </a:r>
            <a:r>
              <a:rPr lang="en-US" altLang="ko-KR" sz="1200" dirty="0" err="1"/>
              <a:t>JCheckBox</a:t>
            </a:r>
            <a:r>
              <a:rPr lang="en-US" altLang="ko-KR" sz="1200" dirty="0"/>
              <a:t>("</a:t>
            </a:r>
            <a:r>
              <a:rPr lang="ko-KR" altLang="en-US" sz="1200" dirty="0"/>
              <a:t>사과</a:t>
            </a:r>
            <a:r>
              <a:rPr lang="en-US" altLang="ko-KR" sz="1200" dirty="0"/>
              <a:t>"); // "</a:t>
            </a:r>
            <a:r>
              <a:rPr lang="ko-KR" altLang="en-US" sz="1200" dirty="0"/>
              <a:t>사과</a:t>
            </a:r>
            <a:r>
              <a:rPr lang="en-US" altLang="ko-KR" sz="1200" dirty="0"/>
              <a:t>" </a:t>
            </a:r>
            <a:r>
              <a:rPr lang="ko-KR" altLang="en-US" sz="1200" dirty="0"/>
              <a:t>체크박스 생성</a:t>
            </a:r>
          </a:p>
          <a:p>
            <a:r>
              <a:rPr lang="en-US" altLang="ko-KR" sz="1200" dirty="0" err="1"/>
              <a:t>JCheckBox</a:t>
            </a:r>
            <a:r>
              <a:rPr lang="en-US" altLang="ko-KR" sz="1200" dirty="0"/>
              <a:t> pear = new </a:t>
            </a:r>
            <a:r>
              <a:rPr lang="en-US" altLang="ko-KR" sz="1200" dirty="0" err="1"/>
              <a:t>JCheckBox</a:t>
            </a:r>
            <a:r>
              <a:rPr lang="en-US" altLang="ko-KR" sz="1200" dirty="0"/>
              <a:t>("</a:t>
            </a:r>
            <a:r>
              <a:rPr lang="ko-KR" altLang="en-US" sz="1200" dirty="0"/>
              <a:t>배</a:t>
            </a:r>
            <a:r>
              <a:rPr lang="en-US" altLang="ko-KR" sz="1200" dirty="0"/>
              <a:t>", true); // </a:t>
            </a:r>
            <a:r>
              <a:rPr lang="ko-KR" altLang="en-US" sz="1200" dirty="0"/>
              <a:t>선택 상태의 </a:t>
            </a:r>
            <a:r>
              <a:rPr lang="en-US" altLang="ko-KR" sz="1200" dirty="0"/>
              <a:t>"</a:t>
            </a:r>
            <a:r>
              <a:rPr lang="ko-KR" altLang="en-US" sz="1200" dirty="0"/>
              <a:t>배</a:t>
            </a:r>
            <a:r>
              <a:rPr lang="en-US" altLang="ko-KR" sz="1200" dirty="0"/>
              <a:t>" </a:t>
            </a:r>
            <a:r>
              <a:rPr lang="ko-KR" altLang="en-US" sz="1200" dirty="0"/>
              <a:t>체크박스 생성</a:t>
            </a:r>
          </a:p>
        </p:txBody>
      </p:sp>
    </p:spTree>
    <p:extLst>
      <p:ext uri="{BB962C8B-B14F-4D97-AF65-F5344CB8AC3E}">
        <p14:creationId xmlns:p14="http://schemas.microsoft.com/office/powerpoint/2010/main" val="327554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10-4 : </a:t>
            </a:r>
            <a:r>
              <a:rPr lang="en-US" altLang="ko-KR" dirty="0" err="1"/>
              <a:t>JCheckBox</a:t>
            </a:r>
            <a:r>
              <a:rPr lang="ko-KR" altLang="en-US" dirty="0"/>
              <a:t>로 체크박스 만들기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23928" y="1743762"/>
            <a:ext cx="4320480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CheckBoxEx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CheckBoxEx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</a:t>
            </a:r>
            <a:r>
              <a:rPr lang="ko-KR" altLang="en-US" sz="1200" dirty="0"/>
              <a:t>체크박스 만들기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Container </a:t>
            </a:r>
            <a:r>
              <a:rPr lang="en-US" altLang="ko-KR" sz="1200" dirty="0"/>
              <a:t>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// </a:t>
            </a:r>
            <a:r>
              <a:rPr lang="en-US" altLang="ko-KR" sz="1200" dirty="0"/>
              <a:t>3</a:t>
            </a:r>
            <a:r>
              <a:rPr lang="ko-KR" altLang="en-US" sz="1200" dirty="0"/>
              <a:t>개의 체크박스를 생성한다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JCheckBox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apple = new </a:t>
            </a:r>
            <a:r>
              <a:rPr lang="en-US" altLang="ko-KR" sz="1200" b="1" dirty="0" err="1"/>
              <a:t>JCheckBox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사과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JCheckBox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pear = new </a:t>
            </a:r>
            <a:r>
              <a:rPr lang="en-US" altLang="ko-KR" sz="1200" b="1" dirty="0" err="1"/>
              <a:t>JCheckBox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배</a:t>
            </a:r>
            <a:r>
              <a:rPr lang="en-US" altLang="ko-KR" sz="1200" b="1" dirty="0"/>
              <a:t>", true);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JCheckBox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cherry = new </a:t>
            </a:r>
            <a:r>
              <a:rPr lang="en-US" altLang="ko-KR" sz="1200" b="1" dirty="0" err="1"/>
              <a:t>JCheckBox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체리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(apple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(pear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(cherry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(250,150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CheckBoxEx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11560" y="1300118"/>
            <a:ext cx="690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그림과 같은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 문자열 체크박스를 가진 프로그램을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5" y="1981258"/>
            <a:ext cx="23812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28" y="4192745"/>
            <a:ext cx="23812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99155" y="3410008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초기 상태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65226" y="5644805"/>
            <a:ext cx="25266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체리 체크박스를 선택한 상태</a:t>
            </a: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7778256" y="4211582"/>
            <a:ext cx="1080928" cy="459700"/>
          </a:xfrm>
          <a:prstGeom prst="wedgeRoundRectCallout">
            <a:avLst>
              <a:gd name="adj1" fmla="val -70925"/>
              <a:gd name="adj2" fmla="val -691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50" dirty="0"/>
              <a:t>선택 상태의 </a:t>
            </a:r>
            <a:endParaRPr lang="en-US" altLang="ko-KR" sz="1050" dirty="0" smtClean="0"/>
          </a:p>
          <a:p>
            <a:r>
              <a:rPr lang="ko-KR" altLang="en-US" sz="1050" dirty="0" smtClean="0"/>
              <a:t>체크박스 </a:t>
            </a:r>
            <a:r>
              <a:rPr lang="ko-KR" altLang="en-US" sz="1050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3681316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체크박스에 </a:t>
            </a:r>
            <a:r>
              <a:rPr lang="en-US" altLang="ko-KR" dirty="0" smtClean="0"/>
              <a:t>Item </a:t>
            </a:r>
            <a:r>
              <a:rPr lang="ko-KR" altLang="en-US" dirty="0" smtClean="0"/>
              <a:t>이벤트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 smtClean="0"/>
              <a:t>Item </a:t>
            </a:r>
            <a:r>
              <a:rPr lang="ko-KR" altLang="en-US" sz="1800" dirty="0" smtClean="0"/>
              <a:t>이벤트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체크 박스의 선택 상태에 변화가 생길 때 발생하는 이벤트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사용자가 마우스나 키보드로 체크박스를 선택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해제할 때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프로그램에서 체크박스를 선택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해제하여 체크 상태에 변화가 생길 때</a:t>
            </a:r>
            <a:endParaRPr lang="en-US" altLang="ko-KR" sz="14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이벤트가 발생하면 </a:t>
            </a:r>
            <a:r>
              <a:rPr lang="en-US" altLang="ko-KR" sz="1600" dirty="0" err="1" smtClean="0"/>
              <a:t>ItemEvent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 생성</a:t>
            </a:r>
            <a:endParaRPr lang="en-US" altLang="ko-KR" sz="1600" dirty="0" smtClean="0"/>
          </a:p>
          <a:p>
            <a:pPr lvl="1"/>
            <a:r>
              <a:rPr lang="en-US" altLang="ko-KR" sz="1600" dirty="0" err="1" smtClean="0"/>
              <a:t>ItemListener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리스너를</a:t>
            </a:r>
            <a:r>
              <a:rPr lang="ko-KR" altLang="en-US" sz="1600" dirty="0" smtClean="0"/>
              <a:t> 이용하여 이벤트 처리</a:t>
            </a:r>
            <a:endParaRPr lang="en-US" altLang="ko-KR" sz="1600" dirty="0" smtClean="0"/>
          </a:p>
          <a:p>
            <a:r>
              <a:rPr lang="en-US" altLang="ko-KR" sz="1800" dirty="0" err="1" smtClean="0"/>
              <a:t>ItemListener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리스너의</a:t>
            </a:r>
            <a:r>
              <a:rPr lang="ko-KR" altLang="en-US" sz="1800" dirty="0" smtClean="0"/>
              <a:t> 추상 </a:t>
            </a:r>
            <a:r>
              <a:rPr lang="ko-KR" altLang="en-US" sz="1800" dirty="0" err="1" smtClean="0"/>
              <a:t>메소드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err="1" smtClean="0"/>
              <a:t>ItemEvent</a:t>
            </a:r>
            <a:r>
              <a:rPr lang="ko-KR" altLang="en-US" sz="1800" dirty="0" smtClean="0"/>
              <a:t>의 주요 </a:t>
            </a:r>
            <a:r>
              <a:rPr lang="ko-KR" altLang="en-US" sz="1800" dirty="0" err="1" smtClean="0"/>
              <a:t>메소드</a:t>
            </a:r>
            <a:endParaRPr lang="en-US" altLang="ko-KR" sz="1800" dirty="0" smtClean="0"/>
          </a:p>
          <a:p>
            <a:pPr lvl="3"/>
            <a:endParaRPr lang="ko-KR" altLang="en-US" sz="11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57327" y="2564904"/>
            <a:ext cx="457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400" dirty="0" err="1" smtClean="0"/>
              <a:t>JCheckBox</a:t>
            </a:r>
            <a:r>
              <a:rPr lang="en-US" altLang="ko-KR" sz="1400" dirty="0" smtClean="0"/>
              <a:t> c = new </a:t>
            </a:r>
            <a:r>
              <a:rPr lang="en-US" altLang="ko-KR" sz="1400" dirty="0" err="1" smtClean="0"/>
              <a:t>JCheckBox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사과</a:t>
            </a:r>
            <a:r>
              <a:rPr lang="en-US" altLang="ko-KR" sz="1400" dirty="0" smtClean="0"/>
              <a:t>");</a:t>
            </a:r>
          </a:p>
          <a:p>
            <a:r>
              <a:rPr lang="en-US" altLang="ko-KR" sz="1400" dirty="0" err="1" smtClean="0"/>
              <a:t>c.setSelected</a:t>
            </a:r>
            <a:r>
              <a:rPr lang="en-US" altLang="ko-KR" sz="1400" dirty="0" smtClean="0"/>
              <a:t>(true); // </a:t>
            </a:r>
            <a:r>
              <a:rPr lang="ko-KR" altLang="en-US" sz="1400" dirty="0" smtClean="0"/>
              <a:t>선택 상태로 변경</a:t>
            </a:r>
            <a:endParaRPr lang="en-US" altLang="ko-KR" sz="14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5373216"/>
            <a:ext cx="6480720" cy="109789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65104"/>
            <a:ext cx="6480721" cy="35537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529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6" cy="752128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10-5 : </a:t>
            </a:r>
            <a:r>
              <a:rPr lang="en-US" altLang="ko-KR" sz="2400" dirty="0" err="1"/>
              <a:t>ItemEvent</a:t>
            </a:r>
            <a:r>
              <a:rPr lang="ko-KR" altLang="en-US" sz="2400" dirty="0"/>
              <a:t>를 활용하여 체크박스로 </a:t>
            </a:r>
            <a:r>
              <a:rPr lang="ko-KR" altLang="en-US" sz="2400" dirty="0" smtClean="0"/>
              <a:t>가격 합산 응용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41884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420888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11560" y="1340768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그림과 같이 사과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배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체리 체크박스를 만들고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사용자가 과일을 선택하면 선택된 과일의 가격을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합산하여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출력하는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604238" y="2780928"/>
            <a:ext cx="765244" cy="459700"/>
          </a:xfrm>
          <a:prstGeom prst="wedgeRoundRectCallout">
            <a:avLst>
              <a:gd name="adj1" fmla="val -124647"/>
              <a:gd name="adj2" fmla="val 108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3 </a:t>
            </a:r>
            <a:r>
              <a:rPr lang="ko-KR" altLang="en-US" sz="1050" dirty="0" smtClean="0"/>
              <a:t>개의</a:t>
            </a:r>
            <a:endParaRPr lang="en-US" altLang="ko-KR" sz="1050" dirty="0" smtClean="0"/>
          </a:p>
          <a:p>
            <a:r>
              <a:rPr lang="ko-KR" altLang="en-US" sz="1050" dirty="0" smtClean="0"/>
              <a:t>체크박스</a:t>
            </a:r>
            <a:endParaRPr lang="ko-KR" altLang="en-US" sz="105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592276" y="3373388"/>
            <a:ext cx="1827617" cy="280928"/>
          </a:xfrm>
          <a:prstGeom prst="wedgeRoundRectCallout">
            <a:avLst>
              <a:gd name="adj1" fmla="val -91668"/>
              <a:gd name="adj2" fmla="val -515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50" smtClean="0"/>
              <a:t>계산 합을 출력하는 레이블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49461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655496" cy="752128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10-5 </a:t>
            </a:r>
            <a:r>
              <a:rPr lang="ko-KR" altLang="en-US" sz="2400" dirty="0" smtClean="0"/>
              <a:t>정답</a:t>
            </a:r>
            <a:endParaRPr lang="ko-KR" altLang="en-US" sz="2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504" y="1412776"/>
            <a:ext cx="4536504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CheckBoxItemEventEx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JCheckBox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[] fruits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JCheckBox</a:t>
            </a:r>
            <a:r>
              <a:rPr lang="en-US" altLang="ko-KR" sz="1200" b="1" dirty="0"/>
              <a:t> [3]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String </a:t>
            </a:r>
            <a:r>
              <a:rPr lang="en-US" altLang="ko-KR" sz="1200" dirty="0"/>
              <a:t>[] names = {"</a:t>
            </a:r>
            <a:r>
              <a:rPr lang="ko-KR" altLang="en-US" sz="1200" dirty="0"/>
              <a:t>사과</a:t>
            </a:r>
            <a:r>
              <a:rPr lang="en-US" altLang="ko-KR" sz="1200" dirty="0"/>
              <a:t>", "</a:t>
            </a:r>
            <a:r>
              <a:rPr lang="ko-KR" altLang="en-US" sz="1200" dirty="0"/>
              <a:t>배</a:t>
            </a:r>
            <a:r>
              <a:rPr lang="en-US" altLang="ko-KR" sz="1200" dirty="0"/>
              <a:t>", "</a:t>
            </a:r>
            <a:r>
              <a:rPr lang="ko-KR" altLang="en-US" sz="1200" dirty="0"/>
              <a:t>체리</a:t>
            </a:r>
            <a:r>
              <a:rPr lang="en-US" altLang="ko-KR" sz="1200" dirty="0"/>
              <a:t>"};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b="1" dirty="0" err="1"/>
              <a:t>sumLabel</a:t>
            </a:r>
            <a:r>
              <a:rPr lang="en-US" altLang="ko-KR" sz="1200" dirty="0" smtClean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CheckBoxItemEventEx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</a:t>
            </a:r>
            <a:r>
              <a:rPr lang="ko-KR" altLang="en-US" sz="1200" dirty="0"/>
              <a:t>체크박스와 </a:t>
            </a:r>
            <a:r>
              <a:rPr lang="en-US" altLang="ko-KR" sz="1200" dirty="0" err="1"/>
              <a:t>ItemEvent</a:t>
            </a:r>
            <a:r>
              <a:rPr lang="en-US" altLang="ko-KR" sz="1200" dirty="0"/>
              <a:t> </a:t>
            </a:r>
            <a:r>
              <a:rPr lang="ko-KR" altLang="en-US" sz="1200" dirty="0"/>
              <a:t>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Container </a:t>
            </a:r>
            <a:r>
              <a:rPr lang="en-US" altLang="ko-KR" sz="1200" dirty="0"/>
              <a:t>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</a:t>
            </a:r>
            <a:r>
              <a:rPr lang="ko-KR" altLang="en-US" sz="1200" dirty="0"/>
              <a:t>사과 </a:t>
            </a:r>
            <a:r>
              <a:rPr lang="en-US" altLang="ko-KR" sz="1200" dirty="0"/>
              <a:t>100</a:t>
            </a:r>
            <a:r>
              <a:rPr lang="ko-KR" altLang="en-US" sz="1200" dirty="0"/>
              <a:t>원</a:t>
            </a:r>
            <a:r>
              <a:rPr lang="en-US" altLang="ko-KR" sz="1200" dirty="0"/>
              <a:t>, </a:t>
            </a:r>
            <a:r>
              <a:rPr lang="ko-KR" altLang="en-US" sz="1200" dirty="0"/>
              <a:t>배 </a:t>
            </a:r>
            <a:r>
              <a:rPr lang="en-US" altLang="ko-KR" sz="1200" dirty="0"/>
              <a:t>500</a:t>
            </a:r>
            <a:r>
              <a:rPr lang="ko-KR" altLang="en-US" sz="1200" dirty="0"/>
              <a:t>원</a:t>
            </a:r>
            <a:r>
              <a:rPr lang="en-US" altLang="ko-KR" sz="1200" dirty="0"/>
              <a:t>, </a:t>
            </a:r>
            <a:r>
              <a:rPr lang="ko-KR" altLang="en-US" sz="1200" dirty="0"/>
              <a:t>체리 </a:t>
            </a:r>
            <a:r>
              <a:rPr lang="en-US" altLang="ko-KR" sz="1200" dirty="0"/>
              <a:t>20000</a:t>
            </a:r>
            <a:r>
              <a:rPr lang="ko-KR" altLang="en-US" sz="1200" dirty="0"/>
              <a:t>원</a:t>
            </a:r>
            <a:r>
              <a:rPr lang="en-US" altLang="ko-KR" sz="1200" dirty="0"/>
              <a:t>"));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MyItemListener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listener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MyItemListener</a:t>
            </a:r>
            <a:r>
              <a:rPr lang="en-US" altLang="ko-KR" sz="1200" b="1" dirty="0"/>
              <a:t>()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fruits.length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fruits[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/>
              <a:t>] = new </a:t>
            </a:r>
            <a:r>
              <a:rPr lang="en-US" altLang="ko-KR" sz="1200" b="1" dirty="0" err="1"/>
              <a:t>JCheckBox</a:t>
            </a:r>
            <a:r>
              <a:rPr lang="en-US" altLang="ko-KR" sz="1200" b="1" dirty="0"/>
              <a:t>(names[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]); 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	fruits[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setBorderPainted</a:t>
            </a:r>
            <a:r>
              <a:rPr lang="en-US" altLang="ko-KR" sz="1200" dirty="0"/>
              <a:t>(true</a:t>
            </a:r>
            <a:r>
              <a:rPr lang="en-US" altLang="ko-KR" sz="1200" dirty="0" smtClean="0"/>
              <a:t>);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(fruits[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]);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fruits[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addItemListener</a:t>
            </a:r>
            <a:r>
              <a:rPr lang="en-US" altLang="ko-KR" sz="1200" b="1" dirty="0"/>
              <a:t>(listener</a:t>
            </a:r>
            <a:r>
              <a:rPr lang="en-US" altLang="ko-KR" sz="1200" b="1" dirty="0" smtClean="0"/>
              <a:t>);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sumLabel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new 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현재 </a:t>
            </a:r>
            <a:r>
              <a:rPr lang="en-US" altLang="ko-KR" sz="1200" b="1" dirty="0"/>
              <a:t>0 </a:t>
            </a:r>
            <a:r>
              <a:rPr lang="ko-KR" altLang="en-US" sz="1200" b="1" dirty="0"/>
              <a:t>원 입니다</a:t>
            </a:r>
            <a:r>
              <a:rPr lang="en-US" altLang="ko-KR" sz="1200" b="1" dirty="0"/>
              <a:t>."); 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sumLabel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(250,200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788024" y="1412776"/>
            <a:ext cx="4248472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	// </a:t>
            </a:r>
            <a:r>
              <a:rPr lang="en-US" altLang="ko-KR" sz="1200" dirty="0"/>
              <a:t>Item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구현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class </a:t>
            </a:r>
            <a:r>
              <a:rPr lang="en-US" altLang="ko-KR" sz="1200" b="1" dirty="0" err="1"/>
              <a:t>MyItemListener</a:t>
            </a:r>
            <a:r>
              <a:rPr lang="en-US" altLang="ko-KR" sz="1200" b="1" dirty="0"/>
              <a:t> implements </a:t>
            </a:r>
            <a:r>
              <a:rPr lang="en-US" altLang="ko-KR" sz="1200" b="1" dirty="0" err="1"/>
              <a:t>ItemListener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sum = 0; // </a:t>
            </a:r>
            <a:r>
              <a:rPr lang="ko-KR" altLang="en-US" sz="1200" dirty="0"/>
              <a:t>가격의 합</a:t>
            </a:r>
          </a:p>
          <a:p>
            <a:pPr defTabSz="180000"/>
            <a:r>
              <a:rPr lang="en-US" altLang="ko-KR" sz="1200" dirty="0" smtClean="0"/>
              <a:t>		public </a:t>
            </a:r>
            <a:r>
              <a:rPr lang="en-US" altLang="ko-KR" sz="1200" dirty="0"/>
              <a:t>void </a:t>
            </a:r>
            <a:r>
              <a:rPr lang="en-US" altLang="ko-KR" sz="1200" b="1" dirty="0" err="1"/>
              <a:t>itemStateChanged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ItemEvent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 smtClean="0"/>
              <a:t>			if(</a:t>
            </a:r>
            <a:r>
              <a:rPr lang="en-US" altLang="ko-KR" sz="1200" b="1" dirty="0" err="1" smtClean="0"/>
              <a:t>e.getStateChange</a:t>
            </a:r>
            <a:r>
              <a:rPr lang="en-US" altLang="ko-KR" sz="1200" b="1" dirty="0"/>
              <a:t>()</a:t>
            </a:r>
            <a:r>
              <a:rPr lang="en-US" altLang="ko-KR" sz="1200" dirty="0"/>
              <a:t> == </a:t>
            </a:r>
            <a:r>
              <a:rPr lang="en-US" altLang="ko-KR" sz="1200" b="1" dirty="0" err="1"/>
              <a:t>ItemEvent.SELECTED</a:t>
            </a:r>
            <a:r>
              <a:rPr lang="en-US" altLang="ko-KR" sz="1200" dirty="0"/>
              <a:t>) {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	if(</a:t>
            </a:r>
            <a:r>
              <a:rPr lang="en-US" altLang="ko-KR" sz="1200" dirty="0" err="1" smtClean="0"/>
              <a:t>e.getItem</a:t>
            </a:r>
            <a:r>
              <a:rPr lang="en-US" altLang="ko-KR" sz="1200" dirty="0"/>
              <a:t>() == fruits[0</a:t>
            </a:r>
            <a:r>
              <a:rPr lang="en-US" altLang="ko-KR" sz="1200" dirty="0" smtClean="0"/>
              <a:t>])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		sum </a:t>
            </a:r>
            <a:r>
              <a:rPr lang="en-US" altLang="ko-KR" sz="1200" dirty="0"/>
              <a:t>+= 100;</a:t>
            </a:r>
          </a:p>
          <a:p>
            <a:pPr defTabSz="180000"/>
            <a:r>
              <a:rPr lang="en-US" altLang="ko-KR" sz="1200" dirty="0" smtClean="0"/>
              <a:t>				else </a:t>
            </a:r>
            <a:r>
              <a:rPr lang="en-US" altLang="ko-KR" sz="1200" dirty="0"/>
              <a:t>if(</a:t>
            </a:r>
            <a:r>
              <a:rPr lang="en-US" altLang="ko-KR" sz="1200" dirty="0" err="1"/>
              <a:t>e.getItem</a:t>
            </a:r>
            <a:r>
              <a:rPr lang="en-US" altLang="ko-KR" sz="1200" dirty="0"/>
              <a:t>() == fruits[1</a:t>
            </a:r>
            <a:r>
              <a:rPr lang="en-US" altLang="ko-KR" sz="1200" dirty="0" smtClean="0"/>
              <a:t>])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		sum </a:t>
            </a:r>
            <a:r>
              <a:rPr lang="en-US" altLang="ko-KR" sz="1200" dirty="0"/>
              <a:t>+= 500;</a:t>
            </a:r>
          </a:p>
          <a:p>
            <a:pPr defTabSz="180000"/>
            <a:r>
              <a:rPr lang="en-US" altLang="ko-KR" sz="1200" dirty="0" smtClean="0"/>
              <a:t>				else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		sum </a:t>
            </a:r>
            <a:r>
              <a:rPr lang="en-US" altLang="ko-KR" sz="1200" dirty="0"/>
              <a:t>+= 20000;</a:t>
            </a:r>
          </a:p>
          <a:p>
            <a:pPr defTabSz="180000"/>
            <a:r>
              <a:rPr lang="en-US" altLang="ko-KR" sz="1200" dirty="0" smtClean="0"/>
              <a:t>	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else {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	if(</a:t>
            </a:r>
            <a:r>
              <a:rPr lang="en-US" altLang="ko-KR" sz="1200" dirty="0" err="1" smtClean="0"/>
              <a:t>e.getItem</a:t>
            </a:r>
            <a:r>
              <a:rPr lang="en-US" altLang="ko-KR" sz="1200" dirty="0"/>
              <a:t>() == fruits[0</a:t>
            </a:r>
            <a:r>
              <a:rPr lang="en-US" altLang="ko-KR" sz="1200" dirty="0" smtClean="0"/>
              <a:t>])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		sum </a:t>
            </a:r>
            <a:r>
              <a:rPr lang="en-US" altLang="ko-KR" sz="1200" dirty="0"/>
              <a:t>-= 100;</a:t>
            </a:r>
          </a:p>
          <a:p>
            <a:pPr defTabSz="180000"/>
            <a:r>
              <a:rPr lang="en-US" altLang="ko-KR" sz="1200" dirty="0" smtClean="0"/>
              <a:t>				else </a:t>
            </a:r>
            <a:r>
              <a:rPr lang="en-US" altLang="ko-KR" sz="1200" dirty="0"/>
              <a:t>if(</a:t>
            </a:r>
            <a:r>
              <a:rPr lang="en-US" altLang="ko-KR" sz="1200" dirty="0" err="1"/>
              <a:t>e.getItem</a:t>
            </a:r>
            <a:r>
              <a:rPr lang="en-US" altLang="ko-KR" sz="1200" dirty="0"/>
              <a:t>() == fruits[1</a:t>
            </a:r>
            <a:r>
              <a:rPr lang="en-US" altLang="ko-KR" sz="1200" dirty="0" smtClean="0"/>
              <a:t>])</a:t>
            </a:r>
          </a:p>
          <a:p>
            <a:pPr defTabSz="180000"/>
            <a:r>
              <a:rPr lang="en-US" altLang="ko-KR" sz="1200" dirty="0" smtClean="0"/>
              <a:t> 					sum </a:t>
            </a:r>
            <a:r>
              <a:rPr lang="en-US" altLang="ko-KR" sz="1200" dirty="0"/>
              <a:t>-= 500;</a:t>
            </a:r>
          </a:p>
          <a:p>
            <a:pPr defTabSz="180000"/>
            <a:r>
              <a:rPr lang="en-US" altLang="ko-KR" sz="1200" dirty="0" smtClean="0"/>
              <a:t>				else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		sum </a:t>
            </a:r>
            <a:r>
              <a:rPr lang="en-US" altLang="ko-KR" sz="1200" dirty="0"/>
              <a:t>-= 20000;</a:t>
            </a:r>
          </a:p>
          <a:p>
            <a:pPr defTabSz="180000"/>
            <a:r>
              <a:rPr lang="en-US" altLang="ko-KR" sz="1200" dirty="0" smtClean="0"/>
              <a:t>	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sumLabel.setText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현재 </a:t>
            </a:r>
            <a:r>
              <a:rPr lang="en-US" altLang="ko-KR" sz="1200" b="1" dirty="0"/>
              <a:t>" + sum + "</a:t>
            </a:r>
            <a:r>
              <a:rPr lang="ko-KR" altLang="en-US" sz="1200" b="1" dirty="0"/>
              <a:t>원 입니다</a:t>
            </a:r>
            <a:r>
              <a:rPr lang="en-US" altLang="ko-KR" sz="1200" b="1" dirty="0"/>
              <a:t>."); 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CheckBoxItemEventEx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8651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JRadioButton</a:t>
            </a:r>
            <a:r>
              <a:rPr lang="ko-KR" altLang="en-US" dirty="0" smtClean="0"/>
              <a:t>으로 라디오버튼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 smtClean="0"/>
              <a:t>JRadioButton</a:t>
            </a:r>
            <a:r>
              <a:rPr lang="ko-KR" altLang="en-US" sz="1800" dirty="0" smtClean="0"/>
              <a:t>의 용도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버튼 그룹을 형성하고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그룹에 속한 버튼 중 하나만 선택되는 라디오버튼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체크박스와의 차이점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체크 박스는 각각 선택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해제가 가능하지만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685800" lvl="2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라디오버튼은 그룹에 속한 버튼 중 하나만 선택</a:t>
            </a:r>
            <a:endParaRPr lang="en-US" altLang="ko-KR" sz="14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라디오버튼 생성</a:t>
            </a:r>
            <a:endParaRPr lang="en-US" altLang="ko-KR" sz="1800" dirty="0" smtClean="0"/>
          </a:p>
          <a:p>
            <a:pPr lvl="1"/>
            <a:endParaRPr lang="en-US" altLang="ko-KR" sz="1600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04864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770605" y="2492896"/>
            <a:ext cx="2000264" cy="684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618" y="3861048"/>
            <a:ext cx="6696744" cy="240096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모서리가 둥근 사각형 설명선 9"/>
          <p:cNvSpPr/>
          <p:nvPr/>
        </p:nvSpPr>
        <p:spPr>
          <a:xfrm>
            <a:off x="7262629" y="3284984"/>
            <a:ext cx="1397466" cy="459700"/>
          </a:xfrm>
          <a:prstGeom prst="wedgeRoundRectCallout">
            <a:avLst>
              <a:gd name="adj1" fmla="val -88396"/>
              <a:gd name="adj2" fmla="val -734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50" dirty="0" smtClean="0"/>
              <a:t>버튼 </a:t>
            </a:r>
            <a:r>
              <a:rPr lang="ko-KR" altLang="en-US" sz="1050" dirty="0"/>
              <a:t>그룹에</a:t>
            </a:r>
            <a:endParaRPr lang="en-US" altLang="ko-KR" sz="1050" dirty="0"/>
          </a:p>
          <a:p>
            <a:r>
              <a:rPr lang="ko-KR" altLang="en-US" sz="1050" dirty="0"/>
              <a:t>속한 라디오버튼들</a:t>
            </a:r>
          </a:p>
        </p:txBody>
      </p:sp>
    </p:spTree>
    <p:extLst>
      <p:ext uri="{BB962C8B-B14F-4D97-AF65-F5344CB8AC3E}">
        <p14:creationId xmlns:p14="http://schemas.microsoft.com/office/powerpoint/2010/main" val="300209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134072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스윙 컴포넌트 종류 이해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err="1" smtClean="0"/>
              <a:t>JLabel</a:t>
            </a:r>
            <a:r>
              <a:rPr lang="ko-KR" altLang="en-US" dirty="0" smtClean="0"/>
              <a:t>로 문자열과 이미지 출력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err="1" smtClean="0"/>
              <a:t>JButton</a:t>
            </a:r>
            <a:r>
              <a:rPr lang="ko-KR" altLang="en-US" dirty="0" smtClean="0"/>
              <a:t>으로 버튼 만들기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err="1" smtClean="0"/>
              <a:t>JCheckBox</a:t>
            </a:r>
            <a:r>
              <a:rPr lang="ko-KR" altLang="en-US" dirty="0" smtClean="0"/>
              <a:t>로 체크박스 만들기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err="1" smtClean="0"/>
              <a:t>JRadioButton</a:t>
            </a:r>
            <a:r>
              <a:rPr lang="ko-KR" altLang="en-US" dirty="0" smtClean="0"/>
              <a:t>으로 라디오버튼 만들기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err="1" smtClean="0"/>
              <a:t>JTextField</a:t>
            </a:r>
            <a:r>
              <a:rPr lang="ko-KR" altLang="en-US" dirty="0" smtClean="0"/>
              <a:t>로 한 줄 입력 창 만들기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err="1" smtClean="0"/>
              <a:t>JTextArea</a:t>
            </a:r>
            <a:r>
              <a:rPr lang="ko-KR" altLang="en-US" dirty="0" smtClean="0"/>
              <a:t>로 여러 줄의 입력 창 만들기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err="1" smtClean="0"/>
              <a:t>JList</a:t>
            </a:r>
            <a:r>
              <a:rPr lang="ko-KR" altLang="en-US" dirty="0" smtClean="0"/>
              <a:t>로 리스트 만들기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err="1" smtClean="0"/>
              <a:t>JComboBox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콤보박스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메뉴 만들기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유용한 팝업 다이얼로그 활용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744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라디오버튼 생성 및 </a:t>
            </a:r>
            <a:r>
              <a:rPr lang="en-US" altLang="ko-KR" dirty="0" smtClean="0"/>
              <a:t>Item </a:t>
            </a:r>
            <a:r>
              <a:rPr lang="ko-KR" altLang="en-US" dirty="0" smtClean="0"/>
              <a:t>이벤트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버튼 그룹과 라디오버튼 생성 과정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라디오버튼에 </a:t>
            </a:r>
            <a:r>
              <a:rPr lang="en-US" altLang="ko-KR" sz="1800" dirty="0" smtClean="0"/>
              <a:t>Item </a:t>
            </a:r>
            <a:r>
              <a:rPr lang="ko-KR" altLang="en-US" sz="1800" dirty="0" smtClean="0"/>
              <a:t>이벤트 처리 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ItemListener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리스너</a:t>
            </a:r>
            <a:r>
              <a:rPr lang="ko-KR" altLang="en-US" sz="1800" dirty="0" smtClean="0"/>
              <a:t> 이용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라디오버튼이 선택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해제되어 상태가 달라지면</a:t>
            </a:r>
            <a:r>
              <a:rPr lang="en-US" altLang="ko-KR" sz="1600" dirty="0" smtClean="0"/>
              <a:t>, Item </a:t>
            </a:r>
            <a:r>
              <a:rPr lang="ko-KR" altLang="en-US" sz="1600" dirty="0" smtClean="0"/>
              <a:t>이벤트 발생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사용자가 마우스나 키보드로 선택 상태를 변경할 때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프로그램에서 </a:t>
            </a:r>
            <a:r>
              <a:rPr lang="en-US" altLang="ko-KR" sz="1400" dirty="0" err="1" smtClean="0"/>
              <a:t>JRadioButton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setSelected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를 호출하여 선택 상태를 변경할 때</a:t>
            </a:r>
            <a:endParaRPr lang="en-US" altLang="ko-KR" sz="1400" dirty="0" smtClean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43608" y="1824188"/>
            <a:ext cx="7910992" cy="2893100"/>
            <a:chOff x="802132" y="1983652"/>
            <a:chExt cx="7910992" cy="2893100"/>
          </a:xfrm>
        </p:grpSpPr>
        <p:sp>
          <p:nvSpPr>
            <p:cNvPr id="4" name="TextBox 3"/>
            <p:cNvSpPr txBox="1"/>
            <p:nvPr/>
          </p:nvSpPr>
          <p:spPr>
            <a:xfrm>
              <a:off x="4283968" y="1983652"/>
              <a:ext cx="4429156" cy="2893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0" lvl="2"/>
              <a:r>
                <a:rPr lang="en-US" altLang="ko-KR" sz="1400" dirty="0" err="1" smtClean="0"/>
                <a:t>ButtonGroup</a:t>
              </a:r>
              <a:r>
                <a:rPr lang="en-US" altLang="ko-KR" sz="1400" dirty="0" smtClean="0"/>
                <a:t> group = new </a:t>
              </a:r>
              <a:r>
                <a:rPr lang="en-US" altLang="ko-KR" sz="1400" dirty="0" err="1" smtClean="0"/>
                <a:t>ButtonGroup</a:t>
              </a:r>
              <a:r>
                <a:rPr lang="en-US" altLang="ko-KR" sz="1400" dirty="0" smtClean="0"/>
                <a:t>();</a:t>
              </a:r>
            </a:p>
            <a:p>
              <a:pPr marL="0" lvl="2"/>
              <a:endParaRPr lang="en-US" altLang="ko-KR" sz="1400" dirty="0" smtClean="0"/>
            </a:p>
            <a:p>
              <a:pPr marL="0" lvl="2"/>
              <a:r>
                <a:rPr lang="en-US" altLang="ko-KR" sz="1400" dirty="0" err="1" smtClean="0"/>
                <a:t>JRadioButton</a:t>
              </a:r>
              <a:r>
                <a:rPr lang="en-US" altLang="ko-KR" sz="1400" dirty="0" smtClean="0"/>
                <a:t> apple= new </a:t>
              </a:r>
              <a:r>
                <a:rPr lang="en-US" altLang="ko-KR" sz="1400" dirty="0" err="1" smtClean="0"/>
                <a:t>JRadioButton</a:t>
              </a:r>
              <a:r>
                <a:rPr lang="en-US" altLang="ko-KR" sz="1400" dirty="0" smtClean="0"/>
                <a:t>("</a:t>
              </a:r>
              <a:r>
                <a:rPr lang="ko-KR" altLang="en-US" sz="1400" dirty="0" smtClean="0"/>
                <a:t>사과</a:t>
              </a:r>
              <a:r>
                <a:rPr lang="en-US" altLang="ko-KR" sz="1400" dirty="0" smtClean="0"/>
                <a:t>");</a:t>
              </a:r>
            </a:p>
            <a:p>
              <a:pPr marL="0" lvl="2"/>
              <a:r>
                <a:rPr lang="en-US" altLang="ko-KR" sz="1400" dirty="0" err="1" smtClean="0"/>
                <a:t>JRadioButton</a:t>
              </a:r>
              <a:r>
                <a:rPr lang="en-US" altLang="ko-KR" sz="1400" dirty="0" smtClean="0"/>
                <a:t> pear= new </a:t>
              </a:r>
              <a:r>
                <a:rPr lang="en-US" altLang="ko-KR" sz="1400" dirty="0" err="1" smtClean="0"/>
                <a:t>JRadioButton</a:t>
              </a:r>
              <a:r>
                <a:rPr lang="en-US" altLang="ko-KR" sz="1400" dirty="0" smtClean="0"/>
                <a:t>("</a:t>
              </a:r>
              <a:r>
                <a:rPr lang="ko-KR" altLang="en-US" sz="1400" dirty="0" smtClean="0"/>
                <a:t>배</a:t>
              </a:r>
              <a:r>
                <a:rPr lang="en-US" altLang="ko-KR" sz="1400" dirty="0" smtClean="0"/>
                <a:t>");</a:t>
              </a:r>
              <a:endParaRPr lang="ko-KR" altLang="en-US" sz="1400" dirty="0" smtClean="0"/>
            </a:p>
            <a:p>
              <a:pPr marL="0" lvl="2"/>
              <a:r>
                <a:rPr lang="en-US" altLang="ko-KR" sz="1400" dirty="0" err="1" smtClean="0"/>
                <a:t>JRadioButton</a:t>
              </a:r>
              <a:r>
                <a:rPr lang="en-US" altLang="ko-KR" sz="1400" dirty="0" smtClean="0"/>
                <a:t> cherry= new </a:t>
              </a:r>
              <a:r>
                <a:rPr lang="en-US" altLang="ko-KR" sz="1400" dirty="0" err="1" smtClean="0"/>
                <a:t>JRadioButton</a:t>
              </a:r>
              <a:r>
                <a:rPr lang="en-US" altLang="ko-KR" sz="1400" dirty="0" smtClean="0"/>
                <a:t>("</a:t>
              </a:r>
              <a:r>
                <a:rPr lang="ko-KR" altLang="en-US" sz="1400" dirty="0" smtClean="0"/>
                <a:t>체리</a:t>
              </a:r>
              <a:r>
                <a:rPr lang="en-US" altLang="ko-KR" sz="1400" dirty="0" smtClean="0"/>
                <a:t>");</a:t>
              </a:r>
            </a:p>
            <a:p>
              <a:pPr marL="0" lvl="2"/>
              <a:endParaRPr lang="en-US" altLang="ko-KR" sz="1400" dirty="0" smtClean="0"/>
            </a:p>
            <a:p>
              <a:pPr marL="0" lvl="2"/>
              <a:r>
                <a:rPr lang="en-US" altLang="ko-KR" sz="1400" dirty="0" err="1" smtClean="0"/>
                <a:t>group.add</a:t>
              </a:r>
              <a:r>
                <a:rPr lang="en-US" altLang="ko-KR" sz="1400" dirty="0" smtClean="0"/>
                <a:t>(apple);</a:t>
              </a:r>
            </a:p>
            <a:p>
              <a:pPr marL="0" lvl="2"/>
              <a:r>
                <a:rPr lang="en-US" altLang="ko-KR" sz="1400" dirty="0" err="1" smtClean="0"/>
                <a:t>group.add</a:t>
              </a:r>
              <a:r>
                <a:rPr lang="en-US" altLang="ko-KR" sz="1400" dirty="0" smtClean="0"/>
                <a:t>(pear);</a:t>
              </a:r>
              <a:endParaRPr lang="ko-KR" altLang="en-US" sz="1400" dirty="0" smtClean="0"/>
            </a:p>
            <a:p>
              <a:pPr marL="0" lvl="2"/>
              <a:r>
                <a:rPr lang="en-US" altLang="ko-KR" sz="1400" dirty="0" err="1" smtClean="0"/>
                <a:t>group.add</a:t>
              </a:r>
              <a:r>
                <a:rPr lang="en-US" altLang="ko-KR" sz="1400" dirty="0" smtClean="0"/>
                <a:t>(cherry);</a:t>
              </a:r>
            </a:p>
            <a:p>
              <a:pPr marL="0" lvl="2"/>
              <a:endParaRPr lang="en-US" altLang="ko-KR" sz="1400" dirty="0" smtClean="0"/>
            </a:p>
            <a:p>
              <a:pPr marL="0" lvl="2"/>
              <a:r>
                <a:rPr lang="en-US" altLang="ko-KR" sz="1400" dirty="0" err="1" smtClean="0"/>
                <a:t>container.add</a:t>
              </a:r>
              <a:r>
                <a:rPr lang="en-US" altLang="ko-KR" sz="1400" dirty="0" smtClean="0"/>
                <a:t>(apple);</a:t>
              </a:r>
            </a:p>
            <a:p>
              <a:pPr marL="0" lvl="2"/>
              <a:r>
                <a:rPr lang="en-US" altLang="ko-KR" sz="1400" dirty="0" err="1" smtClean="0"/>
                <a:t>container.add</a:t>
              </a:r>
              <a:r>
                <a:rPr lang="en-US" altLang="ko-KR" sz="1400" dirty="0" smtClean="0"/>
                <a:t>(pear);</a:t>
              </a:r>
              <a:endParaRPr lang="ko-KR" altLang="en-US" sz="1400" dirty="0" smtClean="0"/>
            </a:p>
            <a:p>
              <a:pPr marL="0" lvl="2"/>
              <a:r>
                <a:rPr lang="en-US" altLang="ko-KR" sz="1400" dirty="0" err="1" smtClean="0"/>
                <a:t>container.add</a:t>
              </a:r>
              <a:r>
                <a:rPr lang="en-US" altLang="ko-KR" sz="1400" dirty="0" smtClean="0"/>
                <a:t>(cherry);</a:t>
              </a:r>
              <a:endParaRPr lang="ko-KR" altLang="en-US" sz="1400" dirty="0" smtClean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02132" y="1995183"/>
              <a:ext cx="20104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1. </a:t>
              </a:r>
              <a:r>
                <a:rPr lang="ko-KR" altLang="en-US" sz="1400" dirty="0" smtClean="0"/>
                <a:t>버튼 그룹 객체 생성</a:t>
              </a:r>
              <a:endParaRPr lang="ko-KR" alt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132" y="2643857"/>
              <a:ext cx="17059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2. </a:t>
              </a:r>
              <a:r>
                <a:rPr lang="ko-KR" altLang="en-US" sz="1400" dirty="0" smtClean="0"/>
                <a:t>라디오버튼 생성</a:t>
              </a:r>
              <a:endParaRPr lang="ko-KR" alt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132" y="3521628"/>
              <a:ext cx="2970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3. </a:t>
              </a:r>
              <a:r>
                <a:rPr lang="ko-KR" altLang="en-US" sz="1400" dirty="0" smtClean="0"/>
                <a:t>라디오버튼을 버튼 그룹에 삽입</a:t>
              </a:r>
              <a:endParaRPr lang="ko-KR" alt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2132" y="4409511"/>
              <a:ext cx="2908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4. </a:t>
              </a:r>
              <a:r>
                <a:rPr lang="ko-KR" altLang="en-US" sz="1400" dirty="0" smtClean="0"/>
                <a:t>라디오버튼을 컨테이너에 삽입</a:t>
              </a:r>
              <a:endParaRPr lang="ko-KR" altLang="en-US" sz="1400" dirty="0"/>
            </a:p>
          </p:txBody>
        </p:sp>
        <p:cxnSp>
          <p:nvCxnSpPr>
            <p:cNvPr id="10" name="직선 화살표 연결선 9"/>
            <p:cNvCxnSpPr>
              <a:stCxn id="5" idx="3"/>
            </p:cNvCxnSpPr>
            <p:nvPr/>
          </p:nvCxnSpPr>
          <p:spPr>
            <a:xfrm flipV="1">
              <a:off x="2812619" y="2149071"/>
              <a:ext cx="1452682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왼쪽 중괄호 10"/>
            <p:cNvSpPr/>
            <p:nvPr/>
          </p:nvSpPr>
          <p:spPr>
            <a:xfrm>
              <a:off x="3979549" y="2511994"/>
              <a:ext cx="285752" cy="571504"/>
            </a:xfrm>
            <a:prstGeom prst="leftBrace">
              <a:avLst>
                <a:gd name="adj1" fmla="val 35567"/>
                <a:gd name="adj2" fmla="val 5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3" name="직선 화살표 연결선 12"/>
            <p:cNvCxnSpPr>
              <a:stCxn id="6" idx="3"/>
              <a:endCxn id="11" idx="1"/>
            </p:cNvCxnSpPr>
            <p:nvPr/>
          </p:nvCxnSpPr>
          <p:spPr>
            <a:xfrm>
              <a:off x="2508048" y="2797746"/>
              <a:ext cx="147150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왼쪽 중괄호 13"/>
            <p:cNvSpPr/>
            <p:nvPr/>
          </p:nvSpPr>
          <p:spPr>
            <a:xfrm>
              <a:off x="4009260" y="3389765"/>
              <a:ext cx="285752" cy="571504"/>
            </a:xfrm>
            <a:prstGeom prst="leftBrace">
              <a:avLst>
                <a:gd name="adj1" fmla="val 35567"/>
                <a:gd name="adj2" fmla="val 5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" name="왼쪽 중괄호 14"/>
            <p:cNvSpPr/>
            <p:nvPr/>
          </p:nvSpPr>
          <p:spPr>
            <a:xfrm>
              <a:off x="4009260" y="4277648"/>
              <a:ext cx="285752" cy="571504"/>
            </a:xfrm>
            <a:prstGeom prst="leftBrace">
              <a:avLst>
                <a:gd name="adj1" fmla="val 35567"/>
                <a:gd name="adj2" fmla="val 5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9" name="직선 화살표 연결선 18"/>
            <p:cNvCxnSpPr>
              <a:stCxn id="7" idx="3"/>
              <a:endCxn id="14" idx="1"/>
            </p:cNvCxnSpPr>
            <p:nvPr/>
          </p:nvCxnSpPr>
          <p:spPr>
            <a:xfrm>
              <a:off x="3772817" y="3675517"/>
              <a:ext cx="23644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8" idx="3"/>
              <a:endCxn id="15" idx="1"/>
            </p:cNvCxnSpPr>
            <p:nvPr/>
          </p:nvCxnSpPr>
          <p:spPr>
            <a:xfrm>
              <a:off x="3710300" y="4563400"/>
              <a:ext cx="29896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2569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655496" cy="75212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10-6 : </a:t>
            </a:r>
            <a:r>
              <a:rPr lang="en-US" altLang="ko-KR" dirty="0" err="1" smtClean="0"/>
              <a:t>JRadioButton</a:t>
            </a:r>
            <a:r>
              <a:rPr lang="ko-KR" altLang="en-US" dirty="0"/>
              <a:t>으로 라디오버튼 만들기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779912" y="1340768"/>
            <a:ext cx="4969282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RadioButtonEx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RadioButtonEx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</a:t>
            </a:r>
            <a:r>
              <a:rPr lang="ko-KR" altLang="en-US" sz="1200" dirty="0"/>
              <a:t>라디오버튼 만들기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Container </a:t>
            </a:r>
            <a:r>
              <a:rPr lang="en-US" altLang="ko-KR" sz="1200" dirty="0"/>
              <a:t>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ButtonGroup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g = new </a:t>
            </a:r>
            <a:r>
              <a:rPr lang="en-US" altLang="ko-KR" sz="1200" b="1" dirty="0" err="1"/>
              <a:t>ButtonGroup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버튼 그룹 객체 생성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JRadioButton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apple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JRadioButton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사과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JRadioButton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pear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JRadioButton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배</a:t>
            </a:r>
            <a:r>
              <a:rPr lang="en-US" altLang="ko-KR" sz="1200" b="1" dirty="0"/>
              <a:t>", true);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JRadioButton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cherry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JRadioButton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체리</a:t>
            </a:r>
            <a:r>
              <a:rPr lang="en-US" altLang="ko-KR" sz="1200" b="1" dirty="0"/>
              <a:t>");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// </a:t>
            </a:r>
            <a:r>
              <a:rPr lang="ko-KR" altLang="en-US" sz="1200" dirty="0"/>
              <a:t>버튼 그룹에 </a:t>
            </a:r>
            <a:r>
              <a:rPr lang="en-US" altLang="ko-KR" sz="1200" dirty="0"/>
              <a:t>3</a:t>
            </a:r>
            <a:r>
              <a:rPr lang="ko-KR" altLang="en-US" sz="1200" dirty="0"/>
              <a:t>개의 라디오버튼 삽입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g.add</a:t>
            </a:r>
            <a:r>
              <a:rPr lang="en-US" altLang="ko-KR" sz="1200" b="1" dirty="0" smtClean="0"/>
              <a:t>(apple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g.add</a:t>
            </a:r>
            <a:r>
              <a:rPr lang="en-US" altLang="ko-KR" sz="1200" b="1" dirty="0" smtClean="0"/>
              <a:t>(pear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g.add</a:t>
            </a:r>
            <a:r>
              <a:rPr lang="en-US" altLang="ko-KR" sz="1200" b="1" dirty="0" smtClean="0"/>
              <a:t>(cherry</a:t>
            </a:r>
            <a:r>
              <a:rPr lang="en-US" altLang="ko-KR" sz="1200" b="1" dirty="0"/>
              <a:t>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// </a:t>
            </a:r>
            <a:r>
              <a:rPr lang="ko-KR" altLang="en-US" sz="1200" dirty="0" err="1"/>
              <a:t>컨텐트팬에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개의 라디오버튼 삽입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(apple</a:t>
            </a:r>
            <a:r>
              <a:rPr lang="en-US" altLang="ko-KR" sz="1200" dirty="0"/>
              <a:t>); 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(pear); 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(cherry);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(250,150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RadioButtonEx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67955" y="2635840"/>
            <a:ext cx="2381250" cy="1428750"/>
            <a:chOff x="683568" y="2432016"/>
            <a:chExt cx="2381250" cy="1428750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432016"/>
              <a:ext cx="2381250" cy="142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874061" y="2754472"/>
              <a:ext cx="2000264" cy="24622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b="1" dirty="0" smtClean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784292" y="3224291"/>
            <a:ext cx="1478904" cy="985482"/>
            <a:chOff x="2109753" y="3191250"/>
            <a:chExt cx="1478904" cy="985482"/>
          </a:xfrm>
        </p:grpSpPr>
        <p:sp>
          <p:nvSpPr>
            <p:cNvPr id="17" name="모서리가 둥근 사각형 설명선 16"/>
            <p:cNvSpPr/>
            <p:nvPr/>
          </p:nvSpPr>
          <p:spPr>
            <a:xfrm>
              <a:off x="2109753" y="3717032"/>
              <a:ext cx="1478904" cy="459700"/>
            </a:xfrm>
            <a:prstGeom prst="wedgeRoundRectCallout">
              <a:avLst>
                <a:gd name="adj1" fmla="val -11727"/>
                <a:gd name="adj2" fmla="val -4760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050" dirty="0"/>
                <a:t>버튼 </a:t>
              </a:r>
              <a:r>
                <a:rPr lang="ko-KR" altLang="en-US" sz="1050" dirty="0" smtClean="0"/>
                <a:t>그룹 </a:t>
              </a:r>
              <a:r>
                <a:rPr lang="en-US" altLang="ko-KR" sz="1050" dirty="0" smtClean="0"/>
                <a:t>g</a:t>
              </a:r>
              <a:r>
                <a:rPr lang="ko-KR" altLang="en-US" sz="1050" dirty="0" smtClean="0"/>
                <a:t>에</a:t>
              </a:r>
              <a:endParaRPr lang="en-US" altLang="ko-KR" sz="1050" dirty="0" smtClean="0"/>
            </a:p>
            <a:p>
              <a:r>
                <a:rPr lang="ko-KR" altLang="en-US" sz="1050" dirty="0" smtClean="0"/>
                <a:t>속한 라디오버튼들</a:t>
              </a:r>
              <a:endParaRPr lang="ko-KR" altLang="en-US" sz="1050" dirty="0"/>
            </a:p>
          </p:txBody>
        </p:sp>
        <p:sp>
          <p:nvSpPr>
            <p:cNvPr id="5" name="자유형 4"/>
            <p:cNvSpPr/>
            <p:nvPr/>
          </p:nvSpPr>
          <p:spPr>
            <a:xfrm>
              <a:off x="2478024" y="3191250"/>
              <a:ext cx="91440" cy="539502"/>
            </a:xfrm>
            <a:custGeom>
              <a:avLst/>
              <a:gdLst>
                <a:gd name="connsiteX0" fmla="*/ 0 w 91440"/>
                <a:gd name="connsiteY0" fmla="*/ 530358 h 539502"/>
                <a:gd name="connsiteX1" fmla="*/ 27432 w 91440"/>
                <a:gd name="connsiteY1" fmla="*/ 6 h 539502"/>
                <a:gd name="connsiteX2" fmla="*/ 91440 w 91440"/>
                <a:gd name="connsiteY2" fmla="*/ 539502 h 53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" h="539502">
                  <a:moveTo>
                    <a:pt x="0" y="530358"/>
                  </a:moveTo>
                  <a:cubicBezTo>
                    <a:pt x="6096" y="264420"/>
                    <a:pt x="12192" y="-1518"/>
                    <a:pt x="27432" y="6"/>
                  </a:cubicBezTo>
                  <a:cubicBezTo>
                    <a:pt x="42672" y="1530"/>
                    <a:pt x="67056" y="270516"/>
                    <a:pt x="91440" y="539502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58932" y="1412776"/>
            <a:ext cx="2759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그림과 같이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라디오버튼을 가진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프로그램을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229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JTextField</a:t>
            </a:r>
            <a:r>
              <a:rPr lang="ko-KR" altLang="en-US" dirty="0" smtClean="0"/>
              <a:t>로 한 줄 입력 창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JTextField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줄의 문자열을 입력 받는 창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텍스트필드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ko-KR" altLang="en-US" sz="1600" dirty="0" smtClean="0"/>
              <a:t>텍스트 입력 도중 </a:t>
            </a:r>
            <a:r>
              <a:rPr lang="en-US" altLang="ko-KR" sz="1600" dirty="0" smtClean="0"/>
              <a:t>&lt;Enter&gt;</a:t>
            </a:r>
            <a:r>
              <a:rPr lang="ko-KR" altLang="en-US" sz="1600" dirty="0" smtClean="0"/>
              <a:t>키가 입력되면 </a:t>
            </a:r>
            <a:r>
              <a:rPr lang="en-US" altLang="ko-KR" sz="1600" dirty="0" smtClean="0"/>
              <a:t>Action </a:t>
            </a:r>
            <a:r>
              <a:rPr lang="ko-KR" altLang="en-US" sz="1600" dirty="0" smtClean="0"/>
              <a:t>이벤트 발생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입력 가능한 문자 개수와 입력 창의 크기는 서로 다름</a:t>
            </a:r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r>
              <a:rPr lang="ko-KR" altLang="en-US" sz="2000" dirty="0" smtClean="0"/>
              <a:t>텍스트필드 생성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smtClean="0"/>
              <a:t>“</a:t>
            </a:r>
            <a:r>
              <a:rPr lang="ko-KR" altLang="en-US" sz="1800" dirty="0" smtClean="0"/>
              <a:t>컴퓨터공학과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로 </a:t>
            </a:r>
            <a:r>
              <a:rPr lang="ko-KR" altLang="en-US" sz="1800" dirty="0" err="1" smtClean="0"/>
              <a:t>초깃값을</a:t>
            </a:r>
            <a:r>
              <a:rPr lang="ko-KR" altLang="en-US" sz="1800" dirty="0" smtClean="0"/>
              <a:t> 가지는 텍스트필드 생성 예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27" y="3429001"/>
            <a:ext cx="6804357" cy="140848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403648" y="5805264"/>
            <a:ext cx="59633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JTextField</a:t>
            </a:r>
            <a:r>
              <a:rPr lang="en-US" altLang="ko-KR" sz="1400" dirty="0"/>
              <a:t> tf2 = new </a:t>
            </a:r>
            <a:r>
              <a:rPr lang="en-US" altLang="ko-KR" sz="1400" dirty="0" err="1"/>
              <a:t>JTextField</a:t>
            </a:r>
            <a:r>
              <a:rPr lang="en-US" altLang="ko-KR" sz="1400" dirty="0"/>
              <a:t>("</a:t>
            </a:r>
            <a:r>
              <a:rPr lang="ko-KR" altLang="en-US" sz="1400" dirty="0"/>
              <a:t>컴퓨터공학과</a:t>
            </a:r>
            <a:r>
              <a:rPr lang="en-US" altLang="ko-KR" sz="1400" dirty="0"/>
              <a:t>");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40919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10-7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/>
              <a:t>JTextField</a:t>
            </a:r>
            <a:r>
              <a:rPr lang="ko-KR" altLang="en-US" dirty="0"/>
              <a:t>로 텍스트필드 만들기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27984" y="1981887"/>
            <a:ext cx="4320480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TextFieldEx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TextFieldEx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</a:t>
            </a:r>
            <a:r>
              <a:rPr lang="ko-KR" altLang="en-US" sz="1200" dirty="0"/>
              <a:t>텍스트필드 만들기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Container </a:t>
            </a:r>
            <a:r>
              <a:rPr lang="en-US" altLang="ko-KR" sz="1200" dirty="0"/>
              <a:t>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 smtClean="0"/>
              <a:t>());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</a:t>
            </a:r>
            <a:r>
              <a:rPr lang="ko-KR" altLang="en-US" sz="1200" dirty="0"/>
              <a:t>이름 </a:t>
            </a:r>
            <a:r>
              <a:rPr lang="en-US" altLang="ko-KR" sz="1200" dirty="0"/>
              <a:t>"));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/>
              <a:t>JTextField</a:t>
            </a:r>
            <a:r>
              <a:rPr lang="en-US" altLang="ko-KR" sz="1200" b="1" dirty="0"/>
              <a:t>(20</a:t>
            </a:r>
            <a:r>
              <a:rPr lang="en-US" altLang="ko-KR" sz="1200" b="1" dirty="0" smtClean="0"/>
              <a:t>)</a:t>
            </a:r>
            <a:r>
              <a:rPr lang="en-US" altLang="ko-KR" sz="1200" dirty="0" smtClean="0"/>
              <a:t>);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</a:t>
            </a:r>
            <a:r>
              <a:rPr lang="ko-KR" altLang="en-US" sz="1200" dirty="0"/>
              <a:t>학과 </a:t>
            </a:r>
            <a:r>
              <a:rPr lang="en-US" altLang="ko-KR" sz="1200" dirty="0"/>
              <a:t>"));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/>
              <a:t>JTextField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컴퓨터공학과</a:t>
            </a:r>
            <a:r>
              <a:rPr lang="en-US" altLang="ko-KR" sz="1200" b="1" dirty="0"/>
              <a:t>", 20)</a:t>
            </a:r>
            <a:r>
              <a:rPr lang="en-US" altLang="ko-KR" sz="1200" dirty="0"/>
              <a:t>);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</a:t>
            </a:r>
            <a:r>
              <a:rPr lang="ko-KR" altLang="en-US" sz="1200" dirty="0"/>
              <a:t>주소 </a:t>
            </a:r>
            <a:r>
              <a:rPr lang="en-US" altLang="ko-KR" sz="1200" dirty="0"/>
              <a:t>"));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/>
              <a:t>JTextField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서울시 </a:t>
            </a:r>
            <a:r>
              <a:rPr lang="en-US" altLang="ko-KR" sz="1200" b="1" dirty="0"/>
              <a:t>...", 20</a:t>
            </a:r>
            <a:r>
              <a:rPr lang="en-US" altLang="ko-KR" sz="1200" b="1" dirty="0" smtClean="0"/>
              <a:t>)</a:t>
            </a:r>
            <a:r>
              <a:rPr lang="en-US" altLang="ko-KR" sz="1200" dirty="0" smtClean="0"/>
              <a:t>); 		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(300,150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TextFieldEx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en-US" altLang="ko-KR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805233" y="37056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초기화면</a:t>
            </a: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1365578" y="588992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사용자가 입력한 경우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539552" y="1335555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JTextField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를 이용하여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그림과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같이 이름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학과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주소를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입력받는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폼을 만들어라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창의 열의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개수는 모두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으로 한다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28575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37112"/>
            <a:ext cx="28575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098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TextArea</a:t>
            </a:r>
            <a:r>
              <a:rPr lang="ko-KR" altLang="en-US" dirty="0" smtClean="0"/>
              <a:t>로 여러 줄의 입력 창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JTextArea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줄의 문자열을 </a:t>
            </a:r>
            <a:r>
              <a:rPr lang="ko-KR" altLang="en-US" dirty="0" err="1" smtClean="0"/>
              <a:t>입력받을</a:t>
            </a:r>
            <a:r>
              <a:rPr lang="ko-KR" altLang="en-US" dirty="0" smtClean="0"/>
              <a:t> 수 있는 창</a:t>
            </a:r>
            <a:r>
              <a:rPr lang="en-US" altLang="ko-KR" dirty="0" smtClean="0"/>
              <a:t>(</a:t>
            </a:r>
            <a:r>
              <a:rPr lang="ko-KR" altLang="en-US" dirty="0" smtClean="0"/>
              <a:t>텍스트영역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 smtClean="0"/>
              <a:t>스크롤바를</a:t>
            </a:r>
            <a:r>
              <a:rPr lang="ko-KR" altLang="en-US" dirty="0" smtClean="0"/>
              <a:t> 지원하지 않는다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JScrollPane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삽입하여 </a:t>
            </a:r>
            <a:r>
              <a:rPr lang="ko-KR" altLang="en-US" dirty="0" err="1" smtClean="0"/>
              <a:t>스크롤바</a:t>
            </a:r>
            <a:r>
              <a:rPr lang="ko-KR" altLang="en-US" dirty="0" smtClean="0"/>
              <a:t> 지원받음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err="1" smtClean="0"/>
              <a:t>생성자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17032"/>
            <a:ext cx="6912768" cy="140132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080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981" y="2503062"/>
            <a:ext cx="2800636" cy="1904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01" y="2503064"/>
            <a:ext cx="2800633" cy="190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텍스트영역 생성 예</a:t>
            </a:r>
            <a:endParaRPr lang="ko-KR" altLang="en-US" dirty="0"/>
          </a:p>
        </p:txBody>
      </p:sp>
      <p:sp>
        <p:nvSpPr>
          <p:cNvPr id="8" name="오른쪽 중괄호 7"/>
          <p:cNvSpPr/>
          <p:nvPr/>
        </p:nvSpPr>
        <p:spPr>
          <a:xfrm>
            <a:off x="3502453" y="2822779"/>
            <a:ext cx="285752" cy="1222857"/>
          </a:xfrm>
          <a:prstGeom prst="rightBrace">
            <a:avLst>
              <a:gd name="adj1" fmla="val 5833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95508" y="3280318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7 </a:t>
            </a:r>
            <a:r>
              <a:rPr lang="ko-KR" altLang="en-US" sz="1400" dirty="0" smtClean="0">
                <a:solidFill>
                  <a:srgbClr val="C00000"/>
                </a:solidFill>
              </a:rPr>
              <a:t>줄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0" name="오른쪽 중괄호 9"/>
          <p:cNvSpPr/>
          <p:nvPr/>
        </p:nvSpPr>
        <p:spPr>
          <a:xfrm rot="5400000">
            <a:off x="2262196" y="3188381"/>
            <a:ext cx="285752" cy="2000264"/>
          </a:xfrm>
          <a:prstGeom prst="rightBrace">
            <a:avLst>
              <a:gd name="adj1" fmla="val 5833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39332" y="4331390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20 </a:t>
            </a:r>
            <a:r>
              <a:rPr lang="ko-KR" altLang="en-US" sz="1400" dirty="0" smtClean="0">
                <a:solidFill>
                  <a:srgbClr val="C00000"/>
                </a:solidFill>
              </a:rPr>
              <a:t>문자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4665531"/>
            <a:ext cx="372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JTextArea</a:t>
            </a:r>
            <a:r>
              <a:rPr lang="en-US" altLang="ko-KR" sz="1400" dirty="0" smtClean="0"/>
              <a:t> ta = new </a:t>
            </a:r>
            <a:r>
              <a:rPr lang="en-US" altLang="ko-KR" sz="1400" dirty="0" err="1"/>
              <a:t>JTextArea</a:t>
            </a:r>
            <a:r>
              <a:rPr lang="en-US" altLang="ko-KR" sz="1400" dirty="0"/>
              <a:t>("hello", 7, 20);</a:t>
            </a:r>
            <a:endParaRPr lang="ko-KR" altLang="en-US" sz="1400" dirty="0"/>
          </a:p>
          <a:p>
            <a:r>
              <a:rPr lang="en-US" altLang="ko-KR" sz="1400" dirty="0" err="1" smtClean="0"/>
              <a:t>container.add</a:t>
            </a:r>
            <a:r>
              <a:rPr lang="en-US" altLang="ko-KR" sz="1400" dirty="0" smtClean="0"/>
              <a:t>(ta);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44008" y="4653136"/>
            <a:ext cx="372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JTextArea</a:t>
            </a:r>
            <a:r>
              <a:rPr lang="en-US" altLang="ko-KR" sz="1400" dirty="0"/>
              <a:t> ta = new </a:t>
            </a:r>
            <a:r>
              <a:rPr lang="en-US" altLang="ko-KR" sz="1400" dirty="0" err="1"/>
              <a:t>JTextArea</a:t>
            </a:r>
            <a:r>
              <a:rPr lang="en-US" altLang="ko-KR" sz="1400" dirty="0"/>
              <a:t>("hello", 7, 20);</a:t>
            </a:r>
            <a:endParaRPr lang="ko-KR" altLang="en-US" sz="1400" dirty="0"/>
          </a:p>
          <a:p>
            <a:r>
              <a:rPr lang="en-US" altLang="ko-KR" sz="1400" dirty="0" err="1" smtClean="0"/>
              <a:t>container.add</a:t>
            </a:r>
            <a:r>
              <a:rPr lang="en-US" altLang="ko-KR" sz="1400" dirty="0" smtClean="0"/>
              <a:t>(new </a:t>
            </a:r>
            <a:r>
              <a:rPr lang="en-US" altLang="ko-KR" sz="1400" dirty="0" err="1" smtClean="0"/>
              <a:t>JScrollPane</a:t>
            </a:r>
            <a:r>
              <a:rPr lang="en-US" altLang="ko-KR" sz="1400" dirty="0" smtClean="0"/>
              <a:t>(ta));</a:t>
            </a:r>
            <a:endParaRPr lang="ko-KR" altLang="en-US" sz="1400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53867" y="1542125"/>
            <a:ext cx="31870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"</a:t>
            </a:r>
            <a:r>
              <a:rPr lang="en-US" altLang="ko-KR" sz="1400" dirty="0" smtClean="0"/>
              <a:t>hello</a:t>
            </a:r>
            <a:r>
              <a:rPr lang="en-US" altLang="ko-KR" sz="1400" dirty="0"/>
              <a:t>"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문자열의 </a:t>
            </a:r>
            <a:r>
              <a:rPr lang="ko-KR" altLang="en-US" sz="1400" dirty="0" err="1" smtClean="0"/>
              <a:t>초깃값을</a:t>
            </a:r>
            <a:r>
              <a:rPr lang="ko-KR" altLang="en-US" sz="1400" dirty="0" smtClean="0"/>
              <a:t> 가지고</a:t>
            </a:r>
            <a:endParaRPr lang="en-US" altLang="ko-KR" sz="1400" dirty="0" smtClean="0"/>
          </a:p>
          <a:p>
            <a:r>
              <a:rPr lang="ko-KR" altLang="en-US" sz="1400" dirty="0" smtClean="0"/>
              <a:t>한 줄에 </a:t>
            </a:r>
            <a:r>
              <a:rPr lang="en-US" altLang="ko-KR" sz="1400" dirty="0" smtClean="0"/>
              <a:t>20</a:t>
            </a:r>
            <a:r>
              <a:rPr lang="ko-KR" altLang="en-US" sz="1400" dirty="0" smtClean="0"/>
              <a:t>개의 문자가 입력가능하며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7</a:t>
            </a:r>
            <a:r>
              <a:rPr lang="ko-KR" altLang="en-US" sz="1400" dirty="0" smtClean="0"/>
              <a:t>줄로 구성된 텍스트 영역 만들기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177572" y="1649847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왼쪽에 만든 텍스트영역에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스크롤바</a:t>
            </a:r>
            <a:r>
              <a:rPr lang="ko-KR" altLang="en-US" sz="1400" dirty="0" smtClean="0"/>
              <a:t> 붙이기</a:t>
            </a:r>
            <a:endParaRPr lang="ko-KR" altLang="en-US" sz="1400" dirty="0"/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7719349" y="2782309"/>
            <a:ext cx="1304692" cy="817245"/>
          </a:xfrm>
          <a:prstGeom prst="wedgeRoundRectCallout">
            <a:avLst>
              <a:gd name="adj1" fmla="val -73885"/>
              <a:gd name="adj2" fmla="val 290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50" dirty="0"/>
              <a:t>사용자가 </a:t>
            </a:r>
            <a:r>
              <a:rPr lang="ko-KR" altLang="en-US" sz="1050" dirty="0" smtClean="0"/>
              <a:t>텍스트영역에 텍스트를 </a:t>
            </a:r>
            <a:endParaRPr lang="en-US" altLang="ko-KR" sz="1050" dirty="0" smtClean="0"/>
          </a:p>
          <a:p>
            <a:r>
              <a:rPr lang="ko-KR" altLang="en-US" sz="1050" dirty="0" smtClean="0"/>
              <a:t>입력하면</a:t>
            </a:r>
            <a:r>
              <a:rPr lang="en-US" altLang="ko-KR" sz="1050" dirty="0" smtClean="0"/>
              <a:t>, </a:t>
            </a:r>
          </a:p>
          <a:p>
            <a:r>
              <a:rPr lang="ko-KR" altLang="en-US" sz="1050" dirty="0" err="1" smtClean="0"/>
              <a:t>스크롤바</a:t>
            </a:r>
            <a:r>
              <a:rPr lang="ko-KR" altLang="en-US" sz="1050" dirty="0" smtClean="0"/>
              <a:t> 나타남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821380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856984" cy="752128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예제 </a:t>
            </a:r>
            <a:r>
              <a:rPr lang="en-US" altLang="ko-KR" sz="2800" dirty="0" smtClean="0"/>
              <a:t>10-8 : </a:t>
            </a:r>
            <a:r>
              <a:rPr lang="en-US" altLang="ko-KR" sz="2800" dirty="0" err="1"/>
              <a:t>JTextArea</a:t>
            </a:r>
            <a:r>
              <a:rPr lang="ko-KR" altLang="en-US" sz="2800" dirty="0"/>
              <a:t>로 여러 줄이 입력되는 창 만들기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60032" y="1368736"/>
            <a:ext cx="4104456" cy="533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javax.swing</a:t>
            </a:r>
            <a:r>
              <a:rPr lang="en-US" altLang="ko-KR" sz="1100" dirty="0"/>
              <a:t>.*;</a:t>
            </a:r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java.awt.event</a:t>
            </a:r>
            <a:r>
              <a:rPr lang="en-US" altLang="ko-KR" sz="1100" dirty="0"/>
              <a:t>.*;</a:t>
            </a:r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java.awt</a:t>
            </a:r>
            <a:r>
              <a:rPr lang="en-US" altLang="ko-KR" sz="1100" dirty="0"/>
              <a:t>.*;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public </a:t>
            </a:r>
            <a:r>
              <a:rPr lang="en-US" altLang="ko-KR" sz="1100" dirty="0"/>
              <a:t>class </a:t>
            </a:r>
            <a:r>
              <a:rPr lang="en-US" altLang="ko-KR" sz="1100" dirty="0" err="1"/>
              <a:t>TextAreaEx</a:t>
            </a:r>
            <a:r>
              <a:rPr lang="en-US" altLang="ko-KR" sz="1100" dirty="0"/>
              <a:t> extends </a:t>
            </a:r>
            <a:r>
              <a:rPr lang="en-US" altLang="ko-KR" sz="1100" dirty="0" err="1"/>
              <a:t>JFrame</a:t>
            </a:r>
            <a:r>
              <a:rPr lang="en-US" altLang="ko-KR" sz="1100" dirty="0"/>
              <a:t> {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JTextField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tf</a:t>
            </a:r>
            <a:r>
              <a:rPr lang="en-US" altLang="ko-KR" sz="1100" dirty="0"/>
              <a:t> = 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JTextField</a:t>
            </a:r>
            <a:r>
              <a:rPr lang="en-US" altLang="ko-KR" sz="1100" b="1" dirty="0"/>
              <a:t>(20)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JTextArea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ta = 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JTextArea</a:t>
            </a:r>
            <a:r>
              <a:rPr lang="en-US" altLang="ko-KR" sz="1100" b="1" dirty="0"/>
              <a:t>(7, 20)</a:t>
            </a:r>
            <a:r>
              <a:rPr lang="en-US" altLang="ko-KR" sz="1100" dirty="0"/>
              <a:t>; </a:t>
            </a:r>
            <a:endParaRPr lang="en-US" altLang="ko-KR" sz="1100" dirty="0" smtClean="0"/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 smtClean="0"/>
              <a:t>TextAreaEx</a:t>
            </a:r>
            <a:r>
              <a:rPr lang="en-US" altLang="ko-KR" sz="1100" dirty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/>
              <a:t>("</a:t>
            </a:r>
            <a:r>
              <a:rPr lang="ko-KR" altLang="en-US" sz="1100" dirty="0"/>
              <a:t>텍스트영역 만들기 예제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JFrame.EXIT_ON_CLOSE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 smtClean="0"/>
              <a:t>		Container </a:t>
            </a:r>
            <a:r>
              <a:rPr lang="en-US" altLang="ko-KR" sz="1100" dirty="0"/>
              <a:t>c = </a:t>
            </a:r>
            <a:r>
              <a:rPr lang="en-US" altLang="ko-KR" sz="1100" dirty="0" err="1"/>
              <a:t>getContentPane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c.setLayout</a:t>
            </a:r>
            <a:r>
              <a:rPr lang="en-US" altLang="ko-KR" sz="1100" dirty="0" smtClean="0"/>
              <a:t>(new </a:t>
            </a:r>
            <a:r>
              <a:rPr lang="en-US" altLang="ko-KR" sz="1100" dirty="0" err="1"/>
              <a:t>FlowLayout</a:t>
            </a:r>
            <a:r>
              <a:rPr lang="en-US" altLang="ko-KR" sz="1100" dirty="0"/>
              <a:t>());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c.add</a:t>
            </a:r>
            <a:r>
              <a:rPr lang="en-US" altLang="ko-KR" sz="1100" dirty="0" smtClean="0"/>
              <a:t>(new </a:t>
            </a:r>
            <a:r>
              <a:rPr lang="en-US" altLang="ko-KR" sz="1100" dirty="0" err="1"/>
              <a:t>JLabel</a:t>
            </a:r>
            <a:r>
              <a:rPr lang="en-US" altLang="ko-KR" sz="1100" dirty="0"/>
              <a:t>("</a:t>
            </a:r>
            <a:r>
              <a:rPr lang="ko-KR" altLang="en-US" sz="1100" dirty="0"/>
              <a:t>입력 후 </a:t>
            </a:r>
            <a:r>
              <a:rPr lang="en-US" altLang="ko-KR" sz="1100" dirty="0"/>
              <a:t>&lt;Enter&gt; </a:t>
            </a:r>
            <a:r>
              <a:rPr lang="ko-KR" altLang="en-US" sz="1100" dirty="0"/>
              <a:t>키를 입력하세요</a:t>
            </a:r>
            <a:r>
              <a:rPr lang="en-US" altLang="ko-KR" sz="1100" dirty="0"/>
              <a:t>"));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c.add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tf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c.add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/>
              <a:t>JScrollPane</a:t>
            </a:r>
            <a:r>
              <a:rPr lang="en-US" altLang="ko-KR" sz="1100" b="1" dirty="0"/>
              <a:t>(ta)</a:t>
            </a:r>
            <a:r>
              <a:rPr lang="en-US" altLang="ko-KR" sz="1100" dirty="0"/>
              <a:t>);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</a:t>
            </a:r>
            <a:r>
              <a:rPr lang="en-US" altLang="ko-KR" sz="1100" b="1" dirty="0" err="1" smtClean="0"/>
              <a:t>tf.addActionListener</a:t>
            </a:r>
            <a:r>
              <a:rPr lang="en-US" altLang="ko-KR" sz="1100" b="1" dirty="0" smtClean="0"/>
              <a:t>(new </a:t>
            </a:r>
            <a:r>
              <a:rPr lang="en-US" altLang="ko-KR" sz="1100" b="1" dirty="0" err="1"/>
              <a:t>ActionListener</a:t>
            </a:r>
            <a:r>
              <a:rPr lang="en-US" altLang="ko-KR" sz="1100" b="1" dirty="0"/>
              <a:t>() </a:t>
            </a:r>
            <a:r>
              <a:rPr lang="en-US" altLang="ko-KR" sz="1100" b="1" dirty="0" smtClean="0"/>
              <a:t>{</a:t>
            </a:r>
          </a:p>
          <a:p>
            <a:pPr defTabSz="180000"/>
            <a:r>
              <a:rPr lang="en-US" altLang="ko-KR" sz="1100" b="1" dirty="0" smtClean="0"/>
              <a:t>			public </a:t>
            </a:r>
            <a:r>
              <a:rPr lang="en-US" altLang="ko-KR" sz="1100" b="1" dirty="0"/>
              <a:t>void </a:t>
            </a:r>
            <a:r>
              <a:rPr lang="en-US" altLang="ko-KR" sz="1100" b="1" dirty="0" err="1"/>
              <a:t>actionPerformed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ActionEvent</a:t>
            </a:r>
            <a:r>
              <a:rPr lang="en-US" altLang="ko-KR" sz="1100" b="1" dirty="0"/>
              <a:t> e) {</a:t>
            </a:r>
          </a:p>
          <a:p>
            <a:pPr defTabSz="180000"/>
            <a:r>
              <a:rPr lang="en-US" altLang="ko-KR" sz="1100" b="1" dirty="0" smtClean="0"/>
              <a:t>				</a:t>
            </a:r>
            <a:r>
              <a:rPr lang="en-US" altLang="ko-KR" sz="1100" b="1" dirty="0" err="1" smtClean="0"/>
              <a:t>JTextField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t = (</a:t>
            </a:r>
            <a:r>
              <a:rPr lang="en-US" altLang="ko-KR" sz="1100" b="1" dirty="0" err="1"/>
              <a:t>JTextField</a:t>
            </a:r>
            <a:r>
              <a:rPr lang="en-US" altLang="ko-KR" sz="1100" b="1" dirty="0"/>
              <a:t>)</a:t>
            </a:r>
            <a:r>
              <a:rPr lang="en-US" altLang="ko-KR" sz="1100" b="1" dirty="0" err="1"/>
              <a:t>e.getSource</a:t>
            </a:r>
            <a:r>
              <a:rPr lang="en-US" altLang="ko-KR" sz="1100" b="1" dirty="0"/>
              <a:t>();</a:t>
            </a:r>
          </a:p>
          <a:p>
            <a:pPr defTabSz="180000"/>
            <a:r>
              <a:rPr lang="en-US" altLang="ko-KR" sz="1100" b="1" dirty="0" smtClean="0"/>
              <a:t>				</a:t>
            </a:r>
            <a:r>
              <a:rPr lang="en-US" altLang="ko-KR" sz="1100" b="1" dirty="0" err="1" smtClean="0"/>
              <a:t>ta.append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t.getText</a:t>
            </a:r>
            <a:r>
              <a:rPr lang="en-US" altLang="ko-KR" sz="1100" b="1" dirty="0"/>
              <a:t>() + "\n"); </a:t>
            </a:r>
            <a:endParaRPr lang="ko-KR" altLang="en-US" sz="1100" b="1" dirty="0"/>
          </a:p>
          <a:p>
            <a:pPr defTabSz="180000"/>
            <a:r>
              <a:rPr lang="en-US" altLang="ko-KR" sz="1100" b="1" dirty="0" smtClean="0"/>
              <a:t>				</a:t>
            </a:r>
            <a:r>
              <a:rPr lang="en-US" altLang="ko-KR" sz="1100" b="1" dirty="0" err="1" smtClean="0"/>
              <a:t>t.setText</a:t>
            </a:r>
            <a:r>
              <a:rPr lang="en-US" altLang="ko-KR" sz="1100" b="1" dirty="0"/>
              <a:t>(""); </a:t>
            </a:r>
            <a:endParaRPr lang="ko-KR" altLang="en-US" sz="1100" b="1" dirty="0"/>
          </a:p>
          <a:p>
            <a:pPr defTabSz="180000"/>
            <a:r>
              <a:rPr lang="en-US" altLang="ko-KR" sz="1100" b="1" dirty="0" smtClean="0"/>
              <a:t>			}</a:t>
            </a:r>
            <a:endParaRPr lang="en-US" altLang="ko-KR" sz="1100" b="1" dirty="0"/>
          </a:p>
          <a:p>
            <a:pPr defTabSz="180000"/>
            <a:r>
              <a:rPr lang="en-US" altLang="ko-KR" sz="1100" dirty="0" smtClean="0"/>
              <a:t>		});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(300,300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(true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/>
              <a:t>static void main(String 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/>
              <a:t>TextAreaEx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</a:t>
            </a:r>
            <a:endParaRPr lang="en-US" altLang="ko-KR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663379" y="609931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초기화면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645690" y="6105041"/>
            <a:ext cx="1844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텍스트필드에 입력하고</a:t>
            </a:r>
          </a:p>
          <a:p>
            <a:r>
              <a:rPr lang="en-US" altLang="ko-KR" sz="1200" dirty="0"/>
              <a:t>&lt;Enter&gt; </a:t>
            </a:r>
            <a:r>
              <a:rPr lang="ko-KR" altLang="en-US" sz="1200" dirty="0"/>
              <a:t>키를 누른 경우</a:t>
            </a:r>
            <a:endParaRPr lang="en-US" altLang="ko-KR" sz="1200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3" y="4038697"/>
            <a:ext cx="2136569" cy="213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474" y="4010350"/>
            <a:ext cx="2164915" cy="216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사각형 설명선 2"/>
          <p:cNvSpPr/>
          <p:nvPr/>
        </p:nvSpPr>
        <p:spPr>
          <a:xfrm>
            <a:off x="2941659" y="3429000"/>
            <a:ext cx="1702349" cy="459700"/>
          </a:xfrm>
          <a:prstGeom prst="wedgeRoundRectCallout">
            <a:avLst>
              <a:gd name="adj1" fmla="val -39392"/>
              <a:gd name="adj2" fmla="val 18285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/>
              <a:t>&lt;Enter</a:t>
            </a:r>
            <a:r>
              <a:rPr lang="en-US" altLang="ko-KR" sz="1050" dirty="0" smtClean="0"/>
              <a:t>&gt; </a:t>
            </a:r>
            <a:r>
              <a:rPr lang="ko-KR" altLang="en-US" sz="1050" dirty="0" smtClean="0"/>
              <a:t>키를 </a:t>
            </a:r>
            <a:r>
              <a:rPr lang="ko-KR" altLang="en-US" sz="1050" dirty="0"/>
              <a:t>입력하면</a:t>
            </a:r>
          </a:p>
          <a:p>
            <a:r>
              <a:rPr lang="en-US" altLang="ko-KR" sz="1050" dirty="0"/>
              <a:t>Action </a:t>
            </a:r>
            <a:r>
              <a:rPr lang="ko-KR" altLang="en-US" sz="1050" dirty="0"/>
              <a:t>이벤트 발생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504" y="1359521"/>
            <a:ext cx="45365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그림과 같이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텍스트필드에 문자열을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입력한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&lt;Enter&gt;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키를 입력하면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텍스트영역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창에 문자열을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추가하고 텍스트필드 입력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창은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지우는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440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JList</a:t>
            </a:r>
            <a:r>
              <a:rPr lang="ko-KR" altLang="en-US" dirty="0" smtClean="0"/>
              <a:t>로 리스트 만들</a:t>
            </a:r>
            <a:r>
              <a:rPr lang="ko-KR" altLang="en-US" dirty="0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JList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하나 이상의 아이템을 보여주고 아이템을 선택하도록 하는 리스트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JScrollPane</a:t>
            </a:r>
            <a:r>
              <a:rPr lang="ko-KR" altLang="en-US" sz="1800" dirty="0" smtClean="0"/>
              <a:t>에 </a:t>
            </a:r>
            <a:r>
              <a:rPr lang="en-US" altLang="ko-KR" sz="1800" dirty="0" err="1" smtClean="0"/>
              <a:t>JList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컴포넌트를 삽입하여야 스크롤 가능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리스트 생성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lvl="1"/>
            <a:r>
              <a:rPr lang="ko-KR" altLang="en-US" sz="1600" dirty="0" smtClean="0"/>
              <a:t>예</a:t>
            </a:r>
            <a:r>
              <a:rPr lang="en-US" altLang="ko-KR" sz="1600" dirty="0" smtClean="0"/>
              <a:t>) 9</a:t>
            </a:r>
            <a:r>
              <a:rPr lang="ko-KR" altLang="en-US" sz="1600" dirty="0"/>
              <a:t>개의 과일 이름 </a:t>
            </a:r>
            <a:r>
              <a:rPr lang="ko-KR" altLang="en-US" sz="1600" dirty="0" smtClean="0"/>
              <a:t>문자열이 든 리스트 만들기</a:t>
            </a:r>
            <a:endParaRPr lang="en-US" altLang="ko-KR" sz="1600" dirty="0" smtClean="0"/>
          </a:p>
          <a:p>
            <a:pPr lvl="2"/>
            <a:endParaRPr lang="ko-KR" altLang="en-US" sz="1600" dirty="0" smtClean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5731"/>
            <a:ext cx="5400600" cy="933349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323800" y="4862644"/>
            <a:ext cx="497639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String [] fruits= {"apple", "banana", "kiwi", "mango", "pear",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				"</a:t>
            </a:r>
            <a:r>
              <a:rPr lang="en-US" altLang="ko-KR" sz="1400" dirty="0"/>
              <a:t>peach</a:t>
            </a:r>
            <a:r>
              <a:rPr lang="en-US" altLang="ko-KR" sz="1400" dirty="0" smtClean="0"/>
              <a:t>", "berry</a:t>
            </a:r>
            <a:r>
              <a:rPr lang="en-US" altLang="ko-KR" sz="1400" dirty="0"/>
              <a:t>", "strawberry", "blackberry"};</a:t>
            </a:r>
          </a:p>
          <a:p>
            <a:pPr defTabSz="180000"/>
            <a:r>
              <a:rPr lang="en-US" altLang="ko-KR" sz="1400" dirty="0" err="1"/>
              <a:t>JList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strList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JList</a:t>
            </a:r>
            <a:r>
              <a:rPr lang="en-US" altLang="ko-KR" sz="1400" dirty="0"/>
              <a:t>(fruits);</a:t>
            </a:r>
            <a:endParaRPr lang="ko-KR" altLang="en-US" sz="1400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571" y="4149080"/>
            <a:ext cx="1447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78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10-9 : </a:t>
            </a:r>
            <a:r>
              <a:rPr lang="en-US" altLang="ko-KR" dirty="0" err="1"/>
              <a:t>JList</a:t>
            </a:r>
            <a:r>
              <a:rPr lang="ko-KR" altLang="en-US" dirty="0"/>
              <a:t>로 다양한 리스트 만들기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51920" y="908720"/>
            <a:ext cx="5149080" cy="581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ListEx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sv-SE" altLang="ko-KR" sz="1200" dirty="0" smtClean="0"/>
              <a:t>	String </a:t>
            </a:r>
            <a:r>
              <a:rPr lang="sv-SE" altLang="ko-KR" sz="1200" dirty="0"/>
              <a:t>[] fruits= {"apple", "banana", "kiwi</a:t>
            </a:r>
            <a:r>
              <a:rPr lang="sv-SE" altLang="ko-KR" sz="1200" dirty="0" smtClean="0"/>
              <a:t>", </a:t>
            </a:r>
            <a:r>
              <a:rPr lang="en-US" altLang="ko-KR" sz="1200" dirty="0" smtClean="0"/>
              <a:t>"</a:t>
            </a:r>
            <a:r>
              <a:rPr lang="en-US" altLang="ko-KR" sz="1200" dirty="0"/>
              <a:t>mango", "pear", "peach",</a:t>
            </a:r>
          </a:p>
          <a:p>
            <a:pPr defTabSz="180000"/>
            <a:r>
              <a:rPr lang="en-US" altLang="ko-KR" sz="1200" dirty="0" smtClean="0"/>
              <a:t>							"</a:t>
            </a:r>
            <a:r>
              <a:rPr lang="en-US" altLang="ko-KR" sz="1200" dirty="0"/>
              <a:t>berry", "strawberry", "blackberry"};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[] images = { new </a:t>
            </a:r>
            <a:r>
              <a:rPr lang="en-US" altLang="ko-KR" sz="1200" dirty="0" err="1"/>
              <a:t>ImageIcon</a:t>
            </a:r>
            <a:r>
              <a:rPr lang="en-US" altLang="ko-KR" sz="1200" dirty="0"/>
              <a:t>("images/icon1.png"),</a:t>
            </a:r>
          </a:p>
          <a:p>
            <a:pPr defTabSz="180000"/>
            <a:r>
              <a:rPr lang="en-US" altLang="ko-KR" sz="1200" dirty="0" smtClean="0"/>
              <a:t>										new </a:t>
            </a:r>
            <a:r>
              <a:rPr lang="en-US" altLang="ko-KR" sz="1200" dirty="0" err="1"/>
              <a:t>ImageIcon</a:t>
            </a:r>
            <a:r>
              <a:rPr lang="en-US" altLang="ko-KR" sz="1200" dirty="0"/>
              <a:t>("images/icon2.png"),</a:t>
            </a:r>
          </a:p>
          <a:p>
            <a:pPr defTabSz="180000"/>
            <a:r>
              <a:rPr lang="en-US" altLang="ko-KR" sz="1200" dirty="0" smtClean="0"/>
              <a:t>										new </a:t>
            </a:r>
            <a:r>
              <a:rPr lang="en-US" altLang="ko-KR" sz="1200" dirty="0" err="1"/>
              <a:t>ImageIcon</a:t>
            </a:r>
            <a:r>
              <a:rPr lang="en-US" altLang="ko-KR" sz="1200" dirty="0"/>
              <a:t>("images/icon3.png"),</a:t>
            </a:r>
          </a:p>
          <a:p>
            <a:pPr defTabSz="180000"/>
            <a:r>
              <a:rPr lang="en-US" altLang="ko-KR" sz="1200" dirty="0" smtClean="0"/>
              <a:t>										new </a:t>
            </a:r>
            <a:r>
              <a:rPr lang="en-US" altLang="ko-KR" sz="1200" dirty="0" err="1"/>
              <a:t>ImageIcon</a:t>
            </a:r>
            <a:r>
              <a:rPr lang="en-US" altLang="ko-KR" sz="1200" dirty="0"/>
              <a:t>("images/icon4.png") };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ListEx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</a:t>
            </a:r>
            <a:r>
              <a:rPr lang="ko-KR" altLang="en-US" sz="1200" dirty="0"/>
              <a:t>리스트 만들기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Container </a:t>
            </a:r>
            <a:r>
              <a:rPr lang="en-US" altLang="ko-KR" sz="1200" dirty="0"/>
              <a:t>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 smtClean="0"/>
              <a:t>());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JList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strList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JList</a:t>
            </a:r>
            <a:r>
              <a:rPr lang="en-US" altLang="ko-KR" sz="1200" b="1" dirty="0"/>
              <a:t>(fruits)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strList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JList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imageList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JList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imageList.setListData</a:t>
            </a:r>
            <a:r>
              <a:rPr lang="en-US" altLang="ko-KR" sz="1200" b="1" dirty="0" smtClean="0"/>
              <a:t>(images</a:t>
            </a:r>
            <a:r>
              <a:rPr lang="en-US" altLang="ko-KR" sz="1200" b="1" dirty="0"/>
              <a:t>); 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imageList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JList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scrollList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JList</a:t>
            </a:r>
            <a:r>
              <a:rPr lang="en-US" altLang="ko-KR" sz="1200" b="1" dirty="0"/>
              <a:t>(fruits)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/>
              <a:t>JScrollPane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scrollList</a:t>
            </a:r>
            <a:r>
              <a:rPr lang="en-US" altLang="ko-KR" sz="1200" b="1" dirty="0"/>
              <a:t>)</a:t>
            </a:r>
            <a:r>
              <a:rPr lang="en-US" altLang="ko-KR" sz="1200" dirty="0"/>
              <a:t>); 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(300,300); 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ListEx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3528" y="1412776"/>
            <a:ext cx="3289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그림과 같은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 리스트를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51520" y="4892547"/>
            <a:ext cx="1080120" cy="272415"/>
          </a:xfrm>
          <a:prstGeom prst="wedgeRoundRectCallout">
            <a:avLst>
              <a:gd name="adj1" fmla="val 31986"/>
              <a:gd name="adj2" fmla="val -1011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문자열 리스트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301225" y="5422404"/>
            <a:ext cx="1080120" cy="272415"/>
          </a:xfrm>
          <a:prstGeom prst="wedgeRoundRectCallout">
            <a:avLst>
              <a:gd name="adj1" fmla="val -10343"/>
              <a:gd name="adj2" fmla="val -2788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이미지 리스트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381345" y="4892547"/>
            <a:ext cx="1080120" cy="442674"/>
          </a:xfrm>
          <a:prstGeom prst="wedgeRoundRectCallout">
            <a:avLst>
              <a:gd name="adj1" fmla="val -19473"/>
              <a:gd name="adj2" fmla="val -1128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스크롤바를</a:t>
            </a:r>
            <a:endParaRPr lang="ko-KR" altLang="en-US" sz="1000" dirty="0"/>
          </a:p>
          <a:p>
            <a:r>
              <a:rPr lang="ko-KR" altLang="en-US" sz="1000" dirty="0" smtClean="0"/>
              <a:t>가지는 </a:t>
            </a:r>
            <a:r>
              <a:rPr lang="ko-KR" altLang="en-US" sz="1000" dirty="0"/>
              <a:t>리스트</a:t>
            </a:r>
          </a:p>
        </p:txBody>
      </p:sp>
    </p:spTree>
    <p:extLst>
      <p:ext uri="{BB962C8B-B14F-4D97-AF65-F5344CB8AC3E}">
        <p14:creationId xmlns:p14="http://schemas.microsoft.com/office/powerpoint/2010/main" val="2373888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JComboBox</a:t>
            </a:r>
            <a:r>
              <a:rPr lang="ko-KR" altLang="en-US" dirty="0"/>
              <a:t>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콤보박스</a:t>
            </a:r>
            <a:r>
              <a:rPr lang="ko-KR" altLang="en-US" dirty="0" smtClean="0"/>
              <a:t> 만들</a:t>
            </a:r>
            <a:r>
              <a:rPr lang="ko-KR" altLang="en-US" dirty="0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6483" y="1254252"/>
            <a:ext cx="8153400" cy="5040560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JComboBox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텍스트필드와 버튼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그리고 </a:t>
            </a:r>
            <a:r>
              <a:rPr lang="ko-KR" altLang="en-US" sz="1800" dirty="0" err="1" smtClean="0"/>
              <a:t>드롭다운</a:t>
            </a:r>
            <a:r>
              <a:rPr lang="ko-KR" altLang="en-US" sz="1800" dirty="0" smtClean="0"/>
              <a:t> 리스트로 구성되는 </a:t>
            </a:r>
            <a:r>
              <a:rPr lang="ko-KR" altLang="en-US" sz="1800" dirty="0" err="1" smtClean="0"/>
              <a:t>콤보박스</a:t>
            </a:r>
            <a:endParaRPr lang="en-US" altLang="ko-KR" sz="1800" dirty="0" smtClean="0"/>
          </a:p>
          <a:p>
            <a:pPr lvl="1"/>
            <a:r>
              <a:rPr lang="ko-KR" altLang="en-US" sz="1800" dirty="0" err="1" smtClean="0"/>
              <a:t>드롭다운</a:t>
            </a:r>
            <a:r>
              <a:rPr lang="ko-KR" altLang="en-US" sz="1800" dirty="0" smtClean="0"/>
              <a:t> 리스트에서 선택한 것이 텍스트필드에 나타남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ko-KR" altLang="en-US" sz="2000" dirty="0" err="1" smtClean="0"/>
              <a:t>콤보박</a:t>
            </a:r>
            <a:r>
              <a:rPr lang="ko-KR" altLang="en-US" sz="2000" dirty="0" err="1"/>
              <a:t>스</a:t>
            </a:r>
            <a:r>
              <a:rPr lang="ko-KR" altLang="en-US" sz="2000" dirty="0" smtClean="0"/>
              <a:t> 생성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텍스트를 </a:t>
            </a:r>
            <a:r>
              <a:rPr lang="ko-KR" altLang="en-US" sz="1600" dirty="0"/>
              <a:t>아이템으로 가진 </a:t>
            </a:r>
            <a:r>
              <a:rPr lang="ko-KR" altLang="en-US" sz="1600" dirty="0" err="1" smtClean="0"/>
              <a:t>콤보박스</a:t>
            </a:r>
            <a:r>
              <a:rPr lang="ko-KR" altLang="en-US" sz="1600" dirty="0" smtClean="0"/>
              <a:t> 생성</a:t>
            </a:r>
            <a:endParaRPr lang="ko-KR" altLang="en-US" sz="1800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96" y="3140968"/>
            <a:ext cx="6266216" cy="99100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03648" y="5017740"/>
            <a:ext cx="424847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String [] fruits = {"apple", "banana", "kiwi",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"</a:t>
            </a:r>
            <a:r>
              <a:rPr lang="en-US" altLang="ko-KR" sz="1400" dirty="0"/>
              <a:t>mango</a:t>
            </a:r>
            <a:r>
              <a:rPr lang="en-US" altLang="ko-KR" sz="1400" dirty="0" smtClean="0"/>
              <a:t>", "</a:t>
            </a:r>
            <a:r>
              <a:rPr lang="en-US" altLang="ko-KR" sz="1400" dirty="0"/>
              <a:t>pear</a:t>
            </a:r>
            <a:r>
              <a:rPr lang="en-US" altLang="ko-KR" sz="1400" dirty="0" smtClean="0"/>
              <a:t>", "</a:t>
            </a:r>
            <a:r>
              <a:rPr lang="en-US" altLang="ko-KR" sz="1400" dirty="0"/>
              <a:t>peach",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"</a:t>
            </a:r>
            <a:r>
              <a:rPr lang="en-US" altLang="ko-KR" sz="1400" dirty="0"/>
              <a:t>berry", "strawberry", "blackberry" };</a:t>
            </a:r>
          </a:p>
          <a:p>
            <a:r>
              <a:rPr lang="en-US" altLang="ko-KR" sz="1400" dirty="0" err="1"/>
              <a:t>JComboBox</a:t>
            </a:r>
            <a:r>
              <a:rPr lang="en-US" altLang="ko-KR" sz="1400" dirty="0"/>
              <a:t> combo = new </a:t>
            </a:r>
            <a:r>
              <a:rPr lang="en-US" altLang="ko-KR" sz="1400" dirty="0" err="1"/>
              <a:t>JComboBox</a:t>
            </a:r>
            <a:r>
              <a:rPr lang="en-US" altLang="ko-KR" sz="1400" dirty="0"/>
              <a:t>(fruits);</a:t>
            </a:r>
            <a:endParaRPr lang="ko-KR" altLang="en-US" sz="1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5734269" y="4584296"/>
            <a:ext cx="2978042" cy="1820994"/>
            <a:chOff x="4261135" y="4985560"/>
            <a:chExt cx="2978042" cy="182099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06848" y="4987279"/>
              <a:ext cx="876300" cy="181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모서리가 둥근 사각형 설명선 14"/>
            <p:cNvSpPr/>
            <p:nvPr/>
          </p:nvSpPr>
          <p:spPr>
            <a:xfrm>
              <a:off x="4261135" y="4997104"/>
              <a:ext cx="864096" cy="272415"/>
            </a:xfrm>
            <a:prstGeom prst="wedgeRoundRectCallout">
              <a:avLst>
                <a:gd name="adj1" fmla="val 70787"/>
                <a:gd name="adj2" fmla="val -10787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000" dirty="0"/>
                <a:t>텍스트필드</a:t>
              </a:r>
            </a:p>
          </p:txBody>
        </p:sp>
        <p:sp>
          <p:nvSpPr>
            <p:cNvPr id="16" name="모서리가 둥근 사각형 설명선 15"/>
            <p:cNvSpPr/>
            <p:nvPr/>
          </p:nvSpPr>
          <p:spPr>
            <a:xfrm>
              <a:off x="6364048" y="4985560"/>
              <a:ext cx="600244" cy="272415"/>
            </a:xfrm>
            <a:prstGeom prst="wedgeRoundRectCallout">
              <a:avLst>
                <a:gd name="adj1" fmla="val -94993"/>
                <a:gd name="adj2" fmla="val -10787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000" smtClean="0"/>
                <a:t>버튼</a:t>
              </a:r>
              <a:endParaRPr lang="ko-KR" altLang="en-US" sz="1000" dirty="0"/>
            </a:p>
          </p:txBody>
        </p:sp>
        <p:sp>
          <p:nvSpPr>
            <p:cNvPr id="18" name="모서리가 둥근 사각형 설명선 17"/>
            <p:cNvSpPr/>
            <p:nvPr/>
          </p:nvSpPr>
          <p:spPr>
            <a:xfrm>
              <a:off x="6375081" y="5805264"/>
              <a:ext cx="864096" cy="442674"/>
            </a:xfrm>
            <a:prstGeom prst="wedgeRoundRectCallout">
              <a:avLst>
                <a:gd name="adj1" fmla="val -123219"/>
                <a:gd name="adj2" fmla="val -876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000" dirty="0" err="1"/>
                <a:t>드롭다운</a:t>
              </a:r>
              <a:r>
                <a:rPr lang="ko-KR" altLang="en-US" sz="1000" dirty="0"/>
                <a:t> 리스트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280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자바의 </a:t>
            </a:r>
            <a:r>
              <a:rPr lang="en-US" altLang="ko-KR" dirty="0"/>
              <a:t>GUI </a:t>
            </a:r>
            <a:r>
              <a:rPr lang="ko-KR" altLang="en-US" dirty="0"/>
              <a:t>프로그래밍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자바의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 방법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 기반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스윙 컴포넌트를 이용하여 쉽게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를 구축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자바에서 제공하는 컴포넌트의 한계를 벗어나지 못함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그래픽 기반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그래픽을 이용하여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 구축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개발자가 직접 그래픽으로 화면을 구성하는 부담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독특한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를 구성할 수 있는 장점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GUI </a:t>
            </a:r>
            <a:r>
              <a:rPr lang="ko-KR" altLang="en-US" dirty="0" smtClean="0"/>
              <a:t>처리의 실행 속도가 빨라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등에 주로 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179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9036496" cy="68012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예제 </a:t>
            </a:r>
            <a:r>
              <a:rPr lang="en-US" altLang="ko-KR" sz="2800" dirty="0" smtClean="0"/>
              <a:t>10-10 : </a:t>
            </a:r>
            <a:r>
              <a:rPr lang="en-US" altLang="ko-KR" sz="2800" dirty="0" err="1"/>
              <a:t>JComboBox</a:t>
            </a:r>
            <a:r>
              <a:rPr lang="ko-KR" altLang="en-US" sz="2800" dirty="0"/>
              <a:t>로 </a:t>
            </a:r>
            <a:r>
              <a:rPr lang="ko-KR" altLang="en-US" sz="2800" dirty="0" err="1"/>
              <a:t>콤보박스</a:t>
            </a:r>
            <a:r>
              <a:rPr lang="ko-KR" altLang="en-US" sz="2800" dirty="0"/>
              <a:t> 만들고 활용하기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340768"/>
            <a:ext cx="33843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그림과 같이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"apple", "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babana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", "mango"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의 과일 이름을 가진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콤보박스를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만들고 사용자가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선택한 과일의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이미지를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콤보박스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옆에 출력하는 프로그램을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026" name="_x153000248" descr="EMB00001e484a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11192"/>
            <a:ext cx="2173288" cy="181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153000488" descr="EMB00001e484a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699719"/>
            <a:ext cx="2187575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77870" y="1078921"/>
            <a:ext cx="5004048" cy="56784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javax.swing</a:t>
            </a:r>
            <a:r>
              <a:rPr lang="en-US" altLang="ko-KR" sz="1100" dirty="0"/>
              <a:t>.*;</a:t>
            </a:r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java.awt.event</a:t>
            </a:r>
            <a:r>
              <a:rPr lang="en-US" altLang="ko-KR" sz="1100" dirty="0"/>
              <a:t>.*;</a:t>
            </a:r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java.awt</a:t>
            </a:r>
            <a:r>
              <a:rPr lang="en-US" altLang="ko-KR" sz="1100" dirty="0"/>
              <a:t>.*;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b="1" dirty="0" smtClean="0"/>
              <a:t>public </a:t>
            </a:r>
            <a:r>
              <a:rPr lang="en-US" altLang="ko-KR" sz="1100" b="1" dirty="0"/>
              <a:t>class </a:t>
            </a:r>
            <a:r>
              <a:rPr lang="en-US" altLang="ko-KR" sz="1100" b="1" dirty="0" err="1"/>
              <a:t>ComboActionEx</a:t>
            </a:r>
            <a:r>
              <a:rPr lang="en-US" altLang="ko-KR" sz="1100" b="1" dirty="0"/>
              <a:t> extends </a:t>
            </a:r>
            <a:r>
              <a:rPr lang="en-US" altLang="ko-KR" sz="1100" b="1" dirty="0" err="1"/>
              <a:t>JFrame</a:t>
            </a:r>
            <a:r>
              <a:rPr lang="en-US" altLang="ko-KR" sz="1100" b="1" dirty="0"/>
              <a:t>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 smtClean="0"/>
              <a:t>	String </a:t>
            </a:r>
            <a:r>
              <a:rPr lang="en-US" altLang="ko-KR" sz="1100" dirty="0"/>
              <a:t>[] fruits = {"apple", "banana", "mango"}; 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ImageIcon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[] images = { new </a:t>
            </a:r>
            <a:r>
              <a:rPr lang="en-US" altLang="ko-KR" sz="1100" dirty="0" err="1"/>
              <a:t>ImageIcon</a:t>
            </a:r>
            <a:r>
              <a:rPr lang="en-US" altLang="ko-KR" sz="1100" dirty="0"/>
              <a:t>("images/apple.jpg"),</a:t>
            </a:r>
          </a:p>
          <a:p>
            <a:pPr defTabSz="180000"/>
            <a:r>
              <a:rPr lang="en-US" altLang="ko-KR" sz="1100" dirty="0" smtClean="0"/>
              <a:t>										new </a:t>
            </a:r>
            <a:r>
              <a:rPr lang="en-US" altLang="ko-KR" sz="1100" dirty="0" err="1"/>
              <a:t>ImageIcon</a:t>
            </a:r>
            <a:r>
              <a:rPr lang="en-US" altLang="ko-KR" sz="1100" dirty="0"/>
              <a:t>("images/banana.jpg"),</a:t>
            </a:r>
          </a:p>
          <a:p>
            <a:pPr defTabSz="180000"/>
            <a:r>
              <a:rPr lang="en-US" altLang="ko-KR" sz="1100" dirty="0" smtClean="0"/>
              <a:t>										new </a:t>
            </a:r>
            <a:r>
              <a:rPr lang="en-US" altLang="ko-KR" sz="1100" dirty="0" err="1"/>
              <a:t>ImageIcon</a:t>
            </a:r>
            <a:r>
              <a:rPr lang="en-US" altLang="ko-KR" sz="1100" dirty="0"/>
              <a:t>("images/mango.jpg") };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JLabel</a:t>
            </a:r>
            <a:r>
              <a:rPr lang="en-US" altLang="ko-KR" sz="1100" dirty="0" smtClean="0"/>
              <a:t> </a:t>
            </a:r>
            <a:r>
              <a:rPr lang="en-US" altLang="ko-KR" sz="1100" b="1" dirty="0" err="1"/>
              <a:t>imgLabel</a:t>
            </a:r>
            <a:r>
              <a:rPr lang="en-US" altLang="ko-KR" sz="1100" dirty="0"/>
              <a:t> = new </a:t>
            </a:r>
            <a:r>
              <a:rPr lang="en-US" altLang="ko-KR" sz="1100" dirty="0" err="1"/>
              <a:t>JLabel</a:t>
            </a:r>
            <a:r>
              <a:rPr lang="en-US" altLang="ko-KR" sz="1100" dirty="0"/>
              <a:t>(images[0]); </a:t>
            </a:r>
            <a:endParaRPr lang="en-US" altLang="ko-KR" sz="1100" dirty="0" smtClean="0"/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ComboActionEx</a:t>
            </a:r>
            <a:r>
              <a:rPr lang="en-US" altLang="ko-KR" sz="1100" dirty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/>
              <a:t>("</a:t>
            </a:r>
            <a:r>
              <a:rPr lang="ko-KR" altLang="en-US" sz="1100" dirty="0" err="1"/>
              <a:t>콤보박스</a:t>
            </a:r>
            <a:r>
              <a:rPr lang="ko-KR" altLang="en-US" sz="1100" dirty="0"/>
              <a:t> 활용 예제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 smtClean="0"/>
              <a:t>		Container </a:t>
            </a:r>
            <a:r>
              <a:rPr lang="en-US" altLang="ko-KR" sz="1100" dirty="0"/>
              <a:t>c = </a:t>
            </a:r>
            <a:r>
              <a:rPr lang="en-US" altLang="ko-KR" sz="1100" dirty="0" err="1"/>
              <a:t>getContentPane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c.setLayout</a:t>
            </a:r>
            <a:r>
              <a:rPr lang="en-US" altLang="ko-KR" sz="1100" dirty="0" smtClean="0"/>
              <a:t>(new </a:t>
            </a:r>
            <a:r>
              <a:rPr lang="en-US" altLang="ko-KR" sz="1100" dirty="0" err="1"/>
              <a:t>FlowLayout</a:t>
            </a:r>
            <a:r>
              <a:rPr lang="en-US" altLang="ko-KR" sz="1100" dirty="0"/>
              <a:t>());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JComboBox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combo = new </a:t>
            </a:r>
            <a:r>
              <a:rPr lang="en-US" altLang="ko-KR" sz="1100" b="1" dirty="0" err="1"/>
              <a:t>JComboBox</a:t>
            </a:r>
            <a:r>
              <a:rPr lang="en-US" altLang="ko-KR" sz="1100" b="1" dirty="0"/>
              <a:t>(fruits); </a:t>
            </a:r>
            <a:endParaRPr lang="ko-KR" altLang="en-US" sz="1100" b="1" dirty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c.add</a:t>
            </a:r>
            <a:r>
              <a:rPr lang="en-US" altLang="ko-KR" sz="1100" b="1" dirty="0" smtClean="0"/>
              <a:t>(combo</a:t>
            </a:r>
            <a:r>
              <a:rPr lang="en-US" altLang="ko-KR" sz="1100" b="1" dirty="0"/>
              <a:t>); </a:t>
            </a:r>
            <a:r>
              <a:rPr lang="en-US" altLang="ko-KR" sz="1100" b="1" dirty="0" err="1"/>
              <a:t>c.add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imgLabel</a:t>
            </a:r>
            <a:r>
              <a:rPr lang="en-US" altLang="ko-KR" sz="1100" b="1" dirty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// </a:t>
            </a:r>
            <a:r>
              <a:rPr lang="ko-KR" altLang="en-US" sz="1100" dirty="0" err="1"/>
              <a:t>콤보박스에</a:t>
            </a:r>
            <a:r>
              <a:rPr lang="ko-KR" altLang="en-US" sz="1100" dirty="0"/>
              <a:t> </a:t>
            </a:r>
            <a:r>
              <a:rPr lang="en-US" altLang="ko-KR" sz="1100" dirty="0"/>
              <a:t>Action </a:t>
            </a:r>
            <a:r>
              <a:rPr lang="ko-KR" altLang="en-US" sz="1100" dirty="0" err="1"/>
              <a:t>리스너</a:t>
            </a:r>
            <a:r>
              <a:rPr lang="ko-KR" altLang="en-US" sz="1100" dirty="0"/>
              <a:t> 등록</a:t>
            </a:r>
            <a:r>
              <a:rPr lang="en-US" altLang="ko-KR" sz="1100" dirty="0"/>
              <a:t>. </a:t>
            </a:r>
            <a:r>
              <a:rPr lang="ko-KR" altLang="en-US" sz="1100" dirty="0"/>
              <a:t>선택된 아이템의 이미지 출력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combo.addActionListener</a:t>
            </a:r>
            <a:r>
              <a:rPr lang="en-US" altLang="ko-KR" sz="1100" b="1" dirty="0" smtClean="0"/>
              <a:t>(new </a:t>
            </a:r>
            <a:r>
              <a:rPr lang="en-US" altLang="ko-KR" sz="1100" b="1" dirty="0" err="1"/>
              <a:t>ActionListener</a:t>
            </a:r>
            <a:r>
              <a:rPr lang="en-US" altLang="ko-KR" sz="1100" b="1" dirty="0"/>
              <a:t>() {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smtClean="0"/>
              <a:t>public </a:t>
            </a:r>
            <a:r>
              <a:rPr lang="en-US" altLang="ko-KR" sz="1100" b="1" dirty="0"/>
              <a:t>void </a:t>
            </a:r>
            <a:r>
              <a:rPr lang="en-US" altLang="ko-KR" sz="1100" b="1" dirty="0" err="1"/>
              <a:t>actionPerformed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ActionEvent</a:t>
            </a:r>
            <a:r>
              <a:rPr lang="en-US" altLang="ko-KR" sz="1100" b="1" dirty="0"/>
              <a:t> e) {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dirty="0" err="1" smtClean="0"/>
              <a:t>JComboBox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cb</a:t>
            </a:r>
            <a:r>
              <a:rPr lang="en-US" altLang="ko-KR" sz="1100" dirty="0"/>
              <a:t> = (</a:t>
            </a:r>
            <a:r>
              <a:rPr lang="en-US" altLang="ko-KR" sz="1100" dirty="0" err="1"/>
              <a:t>JComboBox</a:t>
            </a:r>
            <a:r>
              <a:rPr lang="en-US" altLang="ko-KR" sz="1100" dirty="0"/>
              <a:t>)</a:t>
            </a:r>
            <a:r>
              <a:rPr lang="en-US" altLang="ko-KR" sz="1100" dirty="0" err="1"/>
              <a:t>e.getSource</a:t>
            </a:r>
            <a:r>
              <a:rPr lang="en-US" altLang="ko-KR" sz="1100" dirty="0"/>
              <a:t>(); </a:t>
            </a:r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index = </a:t>
            </a:r>
            <a:r>
              <a:rPr lang="en-US" altLang="ko-KR" sz="1100" dirty="0" err="1"/>
              <a:t>cb.getSelectedIndex</a:t>
            </a:r>
            <a:r>
              <a:rPr lang="en-US" altLang="ko-KR" sz="1100" dirty="0"/>
              <a:t>(); </a:t>
            </a:r>
            <a:r>
              <a:rPr lang="en-US" altLang="ko-KR" sz="1100" dirty="0" smtClean="0"/>
              <a:t>	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		</a:t>
            </a:r>
            <a:r>
              <a:rPr lang="en-US" altLang="ko-KR" sz="1100" b="1" dirty="0" err="1" smtClean="0"/>
              <a:t>imgLabel.setIcon</a:t>
            </a:r>
            <a:r>
              <a:rPr lang="en-US" altLang="ko-KR" sz="1100" b="1" dirty="0" smtClean="0"/>
              <a:t>(images[index</a:t>
            </a:r>
            <a:r>
              <a:rPr lang="en-US" altLang="ko-KR" sz="1100" b="1" dirty="0"/>
              <a:t>]); </a:t>
            </a:r>
            <a:endParaRPr lang="ko-KR" altLang="en-US" sz="1100" b="1" dirty="0"/>
          </a:p>
          <a:p>
            <a:pPr defTabSz="180000"/>
            <a:r>
              <a:rPr lang="en-US" altLang="ko-KR" sz="1100" dirty="0" smtClean="0"/>
              <a:t>		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	});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(300,250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(true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/>
              <a:t>static void main(String 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/>
              <a:t>ComboActionEx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32885" y="3833521"/>
            <a:ext cx="924057" cy="280928"/>
          </a:xfrm>
          <a:prstGeom prst="wedgeRoundRectCallout">
            <a:avLst>
              <a:gd name="adj1" fmla="val 31943"/>
              <a:gd name="adj2" fmla="val -1265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 err="1"/>
              <a:t>JComboBox</a:t>
            </a:r>
            <a:endParaRPr lang="ko-KR" altLang="en-US" sz="10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988537" y="4140429"/>
            <a:ext cx="563309" cy="272415"/>
          </a:xfrm>
          <a:prstGeom prst="wedgeRoundRectCallout">
            <a:avLst>
              <a:gd name="adj1" fmla="val -25471"/>
              <a:gd name="adj2" fmla="val -1101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 err="1"/>
              <a:t>JLabel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59641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345" y="4319594"/>
            <a:ext cx="23812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구성</a:t>
            </a:r>
            <a:endParaRPr lang="ko-KR" altLang="en-US" dirty="0"/>
          </a:p>
        </p:txBody>
      </p:sp>
      <p:sp>
        <p:nvSpPr>
          <p:cNvPr id="47" name="내용 개체 틀 4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메뉴 만들기에 필요한 스윙 컴포넌트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메뉴아이템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JMenuItem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메뉴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JMenu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여러 개의 메뉴 아이템을 가짐</a:t>
            </a:r>
            <a:endParaRPr lang="en-US" altLang="ko-KR" sz="1400" dirty="0" smtClean="0"/>
          </a:p>
          <a:p>
            <a:pPr lvl="1"/>
            <a:r>
              <a:rPr lang="ko-KR" altLang="en-US" sz="1600" dirty="0" err="1" smtClean="0"/>
              <a:t>메뉴바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JMenuBar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여러 개의 메뉴를 붙이는 바이며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프레임에 부착됨</a:t>
            </a:r>
            <a:endParaRPr lang="en-US" altLang="ko-KR" sz="1400" dirty="0" smtClean="0"/>
          </a:p>
          <a:p>
            <a:pPr lvl="1"/>
            <a:r>
              <a:rPr lang="ko-KR" altLang="en-US" sz="1600" dirty="0" smtClean="0"/>
              <a:t>분리선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메뉴아이템 사이의 </a:t>
            </a:r>
            <a:r>
              <a:rPr lang="ko-KR" altLang="en-US" sz="1400" dirty="0" err="1" smtClean="0"/>
              <a:t>분리선으로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separator</a:t>
            </a:r>
            <a:r>
              <a:rPr lang="ko-KR" altLang="en-US" sz="1400" dirty="0" smtClean="0"/>
              <a:t>라고 부름</a:t>
            </a:r>
            <a:r>
              <a:rPr lang="en-US" altLang="ko-KR" sz="1400" dirty="0" smtClean="0"/>
              <a:t> </a:t>
            </a:r>
          </a:p>
          <a:p>
            <a:pPr lvl="2"/>
            <a:r>
              <a:rPr lang="en-US" altLang="ko-KR" sz="1400" dirty="0" err="1" smtClean="0"/>
              <a:t>JMenu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addSeparator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를 호출하여 삽입함</a:t>
            </a:r>
            <a:endParaRPr lang="en-US" altLang="ko-KR" sz="1400" dirty="0" smtClean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749650" y="5000505"/>
            <a:ext cx="1300998" cy="280928"/>
          </a:xfrm>
          <a:prstGeom prst="wedgeRoundRectCallout">
            <a:avLst>
              <a:gd name="adj1" fmla="val -60110"/>
              <a:gd name="adj2" fmla="val -1321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메누바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JMenuBar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2509290" y="4518895"/>
            <a:ext cx="956222" cy="280928"/>
          </a:xfrm>
          <a:prstGeom prst="wedgeRoundRectCallout">
            <a:avLst>
              <a:gd name="adj1" fmla="val 86981"/>
              <a:gd name="adj2" fmla="val 210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메뉴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JMenu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86" name="TextBox 85"/>
          <p:cNvSpPr txBox="1"/>
          <p:nvPr/>
        </p:nvSpPr>
        <p:spPr>
          <a:xfrm>
            <a:off x="1690164" y="4991166"/>
            <a:ext cx="1638252" cy="280928"/>
          </a:xfrm>
          <a:prstGeom prst="wedgeRoundRectCallout">
            <a:avLst>
              <a:gd name="adj1" fmla="val 84232"/>
              <a:gd name="adj2" fmla="val 210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메뉴아이템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JMenuItem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89" name="TextBox 88"/>
          <p:cNvSpPr txBox="1"/>
          <p:nvPr/>
        </p:nvSpPr>
        <p:spPr>
          <a:xfrm>
            <a:off x="2684963" y="5451550"/>
            <a:ext cx="611393" cy="280928"/>
          </a:xfrm>
          <a:prstGeom prst="wedgeRoundRectCallout">
            <a:avLst>
              <a:gd name="adj1" fmla="val 131660"/>
              <a:gd name="adj2" fmla="val -236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분리선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72445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메뉴 만드는 과정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357686" y="1643050"/>
            <a:ext cx="1785950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2844" y="1357298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JMenuBar </a:t>
            </a:r>
            <a:r>
              <a:rPr lang="ko-KR" altLang="en-US" sz="1100" smtClean="0"/>
              <a:t>컴포넌트</a:t>
            </a:r>
            <a:endParaRPr lang="ko-KR" altLang="en-US" sz="1100"/>
          </a:p>
        </p:txBody>
      </p:sp>
      <p:sp>
        <p:nvSpPr>
          <p:cNvPr id="6" name="직사각형 5"/>
          <p:cNvSpPr/>
          <p:nvPr/>
        </p:nvSpPr>
        <p:spPr>
          <a:xfrm>
            <a:off x="2214546" y="1643050"/>
            <a:ext cx="1785950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14546" y="1357298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JMenuBar </a:t>
            </a:r>
            <a:r>
              <a:rPr lang="ko-KR" altLang="en-US" sz="1100" smtClean="0"/>
              <a:t>컴포넌트</a:t>
            </a:r>
            <a:endParaRPr lang="ko-KR" altLang="en-US" sz="1100"/>
          </a:p>
        </p:txBody>
      </p:sp>
      <p:sp>
        <p:nvSpPr>
          <p:cNvPr id="8" name="직사각형 7"/>
          <p:cNvSpPr/>
          <p:nvPr/>
        </p:nvSpPr>
        <p:spPr>
          <a:xfrm>
            <a:off x="2285984" y="2020005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962434" y="2605134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JMenu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컴포넌트</a:t>
            </a:r>
            <a:endParaRPr lang="ko-KR" altLang="en-US" sz="1100" dirty="0"/>
          </a:p>
        </p:txBody>
      </p:sp>
      <p:cxnSp>
        <p:nvCxnSpPr>
          <p:cNvPr id="10" name="직선 화살표 연결선 9"/>
          <p:cNvCxnSpPr>
            <a:stCxn id="8" idx="0"/>
          </p:cNvCxnSpPr>
          <p:nvPr/>
        </p:nvCxnSpPr>
        <p:spPr>
          <a:xfrm flipV="1">
            <a:off x="2500298" y="1734257"/>
            <a:ext cx="0" cy="2857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71736" y="1805691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add</a:t>
            </a:r>
            <a:endParaRPr lang="ko-KR" alt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4357686" y="1357298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JMenuBar </a:t>
            </a:r>
            <a:r>
              <a:rPr lang="ko-KR" altLang="en-US" sz="1100" smtClean="0"/>
              <a:t>컴포넌트</a:t>
            </a:r>
            <a:endParaRPr lang="ko-KR" altLang="en-US" sz="1100"/>
          </a:p>
        </p:txBody>
      </p:sp>
      <p:sp>
        <p:nvSpPr>
          <p:cNvPr id="13" name="TextBox 12"/>
          <p:cNvSpPr txBox="1"/>
          <p:nvPr/>
        </p:nvSpPr>
        <p:spPr>
          <a:xfrm>
            <a:off x="4145485" y="2367664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JMenu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컴포넌트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5143504" y="2000240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000628" y="2071678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JMenuItem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컴포넌트</a:t>
            </a:r>
            <a:endParaRPr lang="ko-KR" altLang="en-US" sz="1100" dirty="0"/>
          </a:p>
        </p:txBody>
      </p:sp>
      <p:cxnSp>
        <p:nvCxnSpPr>
          <p:cNvPr id="16" name="직선 화살표 연결선 15"/>
          <p:cNvCxnSpPr>
            <a:stCxn id="14" idx="1"/>
          </p:cNvCxnSpPr>
          <p:nvPr/>
        </p:nvCxnSpPr>
        <p:spPr>
          <a:xfrm rot="10800000">
            <a:off x="4857752" y="2000254"/>
            <a:ext cx="285752" cy="71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57752" y="1785926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add</a:t>
            </a:r>
            <a:endParaRPr lang="ko-KR" altLang="en-US" sz="1100"/>
          </a:p>
        </p:txBody>
      </p:sp>
      <p:sp>
        <p:nvSpPr>
          <p:cNvPr id="18" name="직사각형 17"/>
          <p:cNvSpPr/>
          <p:nvPr/>
        </p:nvSpPr>
        <p:spPr>
          <a:xfrm>
            <a:off x="4429124" y="1785926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42844" y="1643050"/>
            <a:ext cx="1785950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6643702" y="1643050"/>
            <a:ext cx="1785950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643702" y="1357298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JMenuBar </a:t>
            </a:r>
            <a:r>
              <a:rPr lang="ko-KR" altLang="en-US" sz="1100" smtClean="0"/>
              <a:t>컴포넌트</a:t>
            </a:r>
            <a:endParaRPr lang="ko-KR" altLang="en-US" sz="1100"/>
          </a:p>
        </p:txBody>
      </p:sp>
      <p:sp>
        <p:nvSpPr>
          <p:cNvPr id="22" name="TextBox 21"/>
          <p:cNvSpPr txBox="1"/>
          <p:nvPr/>
        </p:nvSpPr>
        <p:spPr>
          <a:xfrm>
            <a:off x="6427309" y="2428868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JMenu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컴포넌트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6715140" y="1785926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6786578" y="1857364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0" y="3071810"/>
            <a:ext cx="2132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(1) JMenuBar </a:t>
            </a:r>
            <a:r>
              <a:rPr lang="ko-KR" altLang="en-US" sz="1200" smtClean="0"/>
              <a:t>컴포넌트 생성</a:t>
            </a:r>
            <a:endParaRPr lang="ko-KR" altLang="en-US" sz="1200"/>
          </a:p>
        </p:txBody>
      </p:sp>
      <p:sp>
        <p:nvSpPr>
          <p:cNvPr id="26" name="TextBox 25"/>
          <p:cNvSpPr txBox="1"/>
          <p:nvPr/>
        </p:nvSpPr>
        <p:spPr>
          <a:xfrm>
            <a:off x="2214546" y="3071810"/>
            <a:ext cx="1745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(2) </a:t>
            </a:r>
            <a:r>
              <a:rPr lang="en-US" altLang="ko-KR" sz="1200" dirty="0" err="1" smtClean="0"/>
              <a:t>JMenu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컴포넌트를</a:t>
            </a:r>
            <a:endParaRPr lang="en-US" altLang="ko-KR" sz="1200" dirty="0" smtClean="0"/>
          </a:p>
          <a:p>
            <a:r>
              <a:rPr lang="ko-KR" altLang="en-US" sz="1200" dirty="0" smtClean="0"/>
              <a:t>생성하여 </a:t>
            </a:r>
            <a:r>
              <a:rPr lang="en-US" altLang="ko-KR" sz="1200" dirty="0" err="1" smtClean="0"/>
              <a:t>JMenuBar</a:t>
            </a:r>
            <a:r>
              <a:rPr lang="ko-KR" altLang="en-US" sz="1200" dirty="0" smtClean="0"/>
              <a:t>에 </a:t>
            </a:r>
            <a:endParaRPr lang="en-US" altLang="ko-KR" sz="1200" dirty="0" smtClean="0"/>
          </a:p>
          <a:p>
            <a:r>
              <a:rPr lang="ko-KR" altLang="en-US" sz="1200" dirty="0" smtClean="0"/>
              <a:t>붙인다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500562" y="3071810"/>
            <a:ext cx="200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(3) </a:t>
            </a:r>
            <a:r>
              <a:rPr lang="en-US" altLang="ko-KR" sz="1200" dirty="0" err="1" smtClean="0"/>
              <a:t>JMenuItem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컴포넌트를</a:t>
            </a:r>
            <a:endParaRPr lang="en-US" altLang="ko-KR" sz="1200" dirty="0" smtClean="0"/>
          </a:p>
          <a:p>
            <a:r>
              <a:rPr lang="ko-KR" altLang="en-US" sz="1200" dirty="0" smtClean="0"/>
              <a:t>생성하여 </a:t>
            </a:r>
            <a:r>
              <a:rPr lang="en-US" altLang="ko-KR" sz="1200" dirty="0" err="1" smtClean="0"/>
              <a:t>JMenu</a:t>
            </a:r>
            <a:r>
              <a:rPr lang="ko-KR" altLang="en-US" sz="1200" dirty="0" smtClean="0"/>
              <a:t>에 </a:t>
            </a:r>
            <a:endParaRPr lang="en-US" altLang="ko-KR" sz="1200" dirty="0" smtClean="0"/>
          </a:p>
          <a:p>
            <a:r>
              <a:rPr lang="ko-KR" altLang="en-US" sz="1200" dirty="0" smtClean="0"/>
              <a:t>붙인다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6786578" y="2071678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6786578" y="2285992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715140" y="3071810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(3’) </a:t>
            </a:r>
            <a:r>
              <a:rPr lang="ko-KR" altLang="en-US" sz="1200" dirty="0" smtClean="0"/>
              <a:t>여러 개의  메뉴와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메뉴 아이템을 생성한다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538873" y="2428868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JMenu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컴포넌트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7500958" y="1785926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7572396" y="1857364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7572396" y="2071678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142844" y="4071942"/>
            <a:ext cx="2196908" cy="1857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142843" y="4286256"/>
            <a:ext cx="2196909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214282" y="4429132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285720" y="4500570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285720" y="4714884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285720" y="4929198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42844" y="592933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(4) </a:t>
            </a:r>
            <a:r>
              <a:rPr lang="en-US" altLang="ko-KR" sz="1200" dirty="0" err="1" smtClean="0"/>
              <a:t>JMenuBar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컴포넌트를 </a:t>
            </a:r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JFrame</a:t>
            </a:r>
            <a:r>
              <a:rPr lang="ko-KR" altLang="en-US" sz="1200" dirty="0" smtClean="0"/>
              <a:t>에 붙인다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1000100" y="4429132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1071538" y="4500570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1071538" y="4714884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cxnSp>
        <p:nvCxnSpPr>
          <p:cNvPr id="45" name="직선 연결선 44"/>
          <p:cNvCxnSpPr/>
          <p:nvPr/>
        </p:nvCxnSpPr>
        <p:spPr>
          <a:xfrm>
            <a:off x="142844" y="4286256"/>
            <a:ext cx="2196908" cy="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3569" y="4071942"/>
            <a:ext cx="888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타이틀바</a:t>
            </a:r>
            <a:endParaRPr lang="ko-KR" altLang="en-US" sz="1200" dirty="0"/>
          </a:p>
        </p:txBody>
      </p:sp>
      <p:grpSp>
        <p:nvGrpSpPr>
          <p:cNvPr id="60" name="그룹 59"/>
          <p:cNvGrpSpPr/>
          <p:nvPr/>
        </p:nvGrpSpPr>
        <p:grpSpPr>
          <a:xfrm>
            <a:off x="5076056" y="3929066"/>
            <a:ext cx="4029550" cy="2308344"/>
            <a:chOff x="380450" y="4000504"/>
            <a:chExt cx="4029550" cy="2308344"/>
          </a:xfrm>
        </p:grpSpPr>
        <p:sp>
          <p:nvSpPr>
            <p:cNvPr id="48" name="TextBox 47"/>
            <p:cNvSpPr txBox="1"/>
            <p:nvPr/>
          </p:nvSpPr>
          <p:spPr>
            <a:xfrm>
              <a:off x="928662" y="4000504"/>
              <a:ext cx="3481338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JMenuBar</a:t>
              </a:r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mb</a:t>
              </a:r>
              <a:r>
                <a:rPr lang="en-US" altLang="ko-KR" sz="1200" dirty="0" smtClean="0"/>
                <a:t> = </a:t>
              </a:r>
              <a:r>
                <a:rPr lang="en-US" altLang="ko-KR" sz="1200" b="1" dirty="0" smtClean="0"/>
                <a:t>new </a:t>
              </a:r>
              <a:r>
                <a:rPr lang="en-US" altLang="ko-KR" sz="1200" b="1" dirty="0" err="1" smtClean="0"/>
                <a:t>JMenuBar</a:t>
              </a:r>
              <a:r>
                <a:rPr lang="en-US" altLang="ko-KR" sz="1200" b="1" dirty="0" smtClean="0"/>
                <a:t>();</a:t>
              </a:r>
            </a:p>
            <a:p>
              <a:endParaRPr lang="fr-FR" altLang="ko-KR" sz="1200" dirty="0" smtClean="0"/>
            </a:p>
            <a:p>
              <a:r>
                <a:rPr lang="fr-FR" altLang="ko-KR" sz="1200" dirty="0" smtClean="0"/>
                <a:t>JMenu </a:t>
              </a:r>
              <a:r>
                <a:rPr lang="en-US" altLang="ko-KR" sz="1200" dirty="0" smtClean="0"/>
                <a:t>screen</a:t>
              </a:r>
              <a:r>
                <a:rPr lang="fr-FR" altLang="ko-KR" sz="1200" dirty="0" smtClean="0"/>
                <a:t>Menu = </a:t>
              </a:r>
              <a:r>
                <a:rPr lang="fr-FR" altLang="ko-KR" sz="1200" b="1" dirty="0" smtClean="0"/>
                <a:t>new JMenu("Screen");</a:t>
              </a:r>
            </a:p>
            <a:p>
              <a:r>
                <a:rPr lang="en-US" altLang="ko-KR" sz="1200" dirty="0" err="1"/>
                <a:t>mb.add</a:t>
              </a:r>
              <a:r>
                <a:rPr lang="en-US" altLang="ko-KR" sz="1200" dirty="0"/>
                <a:t>(screen</a:t>
              </a:r>
              <a:r>
                <a:rPr lang="fr-FR" altLang="ko-KR" sz="1200" dirty="0" smtClean="0"/>
                <a:t>Menu</a:t>
              </a:r>
              <a:r>
                <a:rPr lang="en-US" altLang="ko-KR" sz="1200" dirty="0" smtClean="0"/>
                <a:t>);</a:t>
              </a:r>
            </a:p>
            <a:p>
              <a:endParaRPr lang="ko-KR" altLang="en-US" sz="1200" dirty="0" smtClean="0"/>
            </a:p>
            <a:p>
              <a:r>
                <a:rPr lang="en-US" altLang="ko-KR" sz="1200" dirty="0"/>
                <a:t>screen</a:t>
              </a:r>
              <a:r>
                <a:rPr lang="fr-FR" altLang="ko-KR" sz="1200" dirty="0"/>
                <a:t>Menu</a:t>
              </a:r>
              <a:r>
                <a:rPr lang="en-US" altLang="ko-KR" sz="1200" dirty="0" smtClean="0"/>
                <a:t>.add(</a:t>
              </a:r>
              <a:r>
                <a:rPr lang="en-US" altLang="ko-KR" sz="1200" b="1" dirty="0" smtClean="0"/>
                <a:t>new </a:t>
              </a:r>
              <a:r>
                <a:rPr lang="en-US" altLang="ko-KR" sz="1200" b="1" dirty="0" err="1" smtClean="0"/>
                <a:t>JMenuItem</a:t>
              </a:r>
              <a:r>
                <a:rPr lang="en-US" altLang="ko-KR" sz="1200" b="1" dirty="0" smtClean="0"/>
                <a:t>("Load"));</a:t>
              </a:r>
            </a:p>
            <a:p>
              <a:r>
                <a:rPr lang="en-US" altLang="ko-KR" sz="1200" dirty="0"/>
                <a:t>screen</a:t>
              </a:r>
              <a:r>
                <a:rPr lang="fr-FR" altLang="ko-KR" sz="1200" dirty="0"/>
                <a:t>Menu</a:t>
              </a:r>
              <a:r>
                <a:rPr lang="en-US" altLang="ko-KR" sz="1200" dirty="0" smtClean="0"/>
                <a:t>.add(</a:t>
              </a:r>
              <a:r>
                <a:rPr lang="en-US" altLang="ko-KR" sz="1200" b="1" dirty="0" smtClean="0"/>
                <a:t>new </a:t>
              </a:r>
              <a:r>
                <a:rPr lang="en-US" altLang="ko-KR" sz="1200" b="1" dirty="0" err="1" smtClean="0"/>
                <a:t>JMenuItem</a:t>
              </a:r>
              <a:r>
                <a:rPr lang="en-US" altLang="ko-KR" sz="1200" b="1" dirty="0" smtClean="0"/>
                <a:t>("Hide"));</a:t>
              </a:r>
            </a:p>
            <a:p>
              <a:r>
                <a:rPr lang="en-US" altLang="ko-KR" sz="1200" dirty="0"/>
                <a:t>screen</a:t>
              </a:r>
              <a:r>
                <a:rPr lang="fr-FR" altLang="ko-KR" sz="1200" dirty="0"/>
                <a:t>Menu</a:t>
              </a:r>
              <a:r>
                <a:rPr lang="en-US" altLang="ko-KR" sz="1200" dirty="0"/>
                <a:t>.add(</a:t>
              </a:r>
              <a:r>
                <a:rPr lang="en-US" altLang="ko-KR" sz="1200" b="1" dirty="0"/>
                <a:t>new </a:t>
              </a:r>
              <a:r>
                <a:rPr lang="en-US" altLang="ko-KR" sz="1200" b="1" dirty="0" err="1"/>
                <a:t>JMenuItem</a:t>
              </a:r>
              <a:r>
                <a:rPr lang="en-US" altLang="ko-KR" sz="1200" b="1" dirty="0" smtClean="0"/>
                <a:t>("</a:t>
              </a:r>
              <a:r>
                <a:rPr lang="en-US" altLang="ko-KR" sz="1200" b="1" dirty="0" err="1" smtClean="0"/>
                <a:t>ReShow</a:t>
              </a:r>
              <a:r>
                <a:rPr lang="en-US" altLang="ko-KR" sz="1200" b="1" dirty="0" smtClean="0"/>
                <a:t>"));</a:t>
              </a:r>
              <a:endParaRPr lang="en-US" altLang="ko-KR" sz="1200" b="1" dirty="0"/>
            </a:p>
            <a:p>
              <a:r>
                <a:rPr lang="en-US" altLang="ko-KR" sz="1200" dirty="0" smtClean="0"/>
                <a:t>screen</a:t>
              </a:r>
              <a:r>
                <a:rPr lang="fr-FR" altLang="ko-KR" sz="1200" dirty="0"/>
                <a:t>Menu</a:t>
              </a:r>
              <a:r>
                <a:rPr lang="en-US" altLang="ko-KR" sz="1200" dirty="0" smtClean="0"/>
                <a:t>.</a:t>
              </a:r>
              <a:r>
                <a:rPr lang="en-US" altLang="ko-KR" sz="1200" b="1" dirty="0" err="1" smtClean="0"/>
                <a:t>addSeparator</a:t>
              </a:r>
              <a:r>
                <a:rPr lang="en-US" altLang="ko-KR" sz="1200" b="1" dirty="0" smtClean="0"/>
                <a:t>();</a:t>
              </a:r>
            </a:p>
            <a:p>
              <a:r>
                <a:rPr lang="en-US" altLang="ko-KR" sz="1200" dirty="0" smtClean="0"/>
                <a:t>screen</a:t>
              </a:r>
              <a:r>
                <a:rPr lang="fr-FR" altLang="ko-KR" sz="1200" dirty="0"/>
                <a:t>Menu</a:t>
              </a:r>
              <a:r>
                <a:rPr lang="en-US" altLang="ko-KR" sz="1200" dirty="0" smtClean="0"/>
                <a:t>.add(</a:t>
              </a:r>
              <a:r>
                <a:rPr lang="en-US" altLang="ko-KR" sz="1200" b="1" dirty="0" smtClean="0"/>
                <a:t>new </a:t>
              </a:r>
              <a:r>
                <a:rPr lang="en-US" altLang="ko-KR" sz="1200" b="1" dirty="0" err="1" smtClean="0"/>
                <a:t>JMenuItem</a:t>
              </a:r>
              <a:r>
                <a:rPr lang="en-US" altLang="ko-KR" sz="1200" b="1" dirty="0" smtClean="0"/>
                <a:t>("Exit"));</a:t>
              </a:r>
            </a:p>
            <a:p>
              <a:endParaRPr lang="ko-KR" altLang="en-US" sz="1200" dirty="0" smtClean="0"/>
            </a:p>
            <a:p>
              <a:r>
                <a:rPr lang="en-US" altLang="ko-KR" sz="1200" b="1" dirty="0" err="1" smtClean="0"/>
                <a:t>frame.setJMenuBar</a:t>
              </a:r>
              <a:r>
                <a:rPr lang="en-US" altLang="ko-KR" sz="1200" b="1" dirty="0" smtClean="0"/>
                <a:t>(</a:t>
              </a:r>
              <a:r>
                <a:rPr lang="en-US" altLang="ko-KR" sz="1200" b="1" dirty="0" err="1" smtClean="0"/>
                <a:t>mb</a:t>
              </a:r>
              <a:r>
                <a:rPr lang="en-US" altLang="ko-KR" sz="1200" b="1" dirty="0" smtClean="0"/>
                <a:t>);</a:t>
              </a:r>
              <a:endParaRPr lang="ko-KR" alt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5860" y="4000504"/>
              <a:ext cx="362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(1)</a:t>
              </a:r>
              <a:endParaRPr lang="ko-KR" altLang="en-US" sz="1200"/>
            </a:p>
          </p:txBody>
        </p:sp>
        <p:cxnSp>
          <p:nvCxnSpPr>
            <p:cNvPr id="51" name="직선 화살표 연결선 50"/>
            <p:cNvCxnSpPr>
              <a:stCxn id="49" idx="3"/>
            </p:cNvCxnSpPr>
            <p:nvPr/>
          </p:nvCxnSpPr>
          <p:spPr>
            <a:xfrm>
              <a:off x="748460" y="4139004"/>
              <a:ext cx="208904" cy="437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85860" y="4567631"/>
              <a:ext cx="362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(2)</a:t>
              </a:r>
              <a:endParaRPr lang="ko-KR" altLang="en-US" sz="1200" dirty="0"/>
            </a:p>
          </p:txBody>
        </p:sp>
        <p:cxnSp>
          <p:nvCxnSpPr>
            <p:cNvPr id="53" name="직선 화살표 연결선 52"/>
            <p:cNvCxnSpPr>
              <a:stCxn id="52" idx="3"/>
            </p:cNvCxnSpPr>
            <p:nvPr/>
          </p:nvCxnSpPr>
          <p:spPr>
            <a:xfrm>
              <a:off x="748460" y="4706131"/>
              <a:ext cx="208904" cy="437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80450" y="5016166"/>
              <a:ext cx="362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(3)</a:t>
              </a:r>
              <a:endParaRPr lang="ko-KR" altLang="en-US" sz="1200" dirty="0"/>
            </a:p>
          </p:txBody>
        </p:sp>
        <p:cxnSp>
          <p:nvCxnSpPr>
            <p:cNvPr id="55" name="직선 화살표 연결선 54"/>
            <p:cNvCxnSpPr>
              <a:stCxn id="54" idx="3"/>
              <a:endCxn id="48" idx="1"/>
            </p:cNvCxnSpPr>
            <p:nvPr/>
          </p:nvCxnSpPr>
          <p:spPr>
            <a:xfrm>
              <a:off x="743050" y="5154666"/>
              <a:ext cx="18561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80450" y="6031849"/>
              <a:ext cx="362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(4)</a:t>
              </a:r>
              <a:endParaRPr lang="ko-KR" altLang="en-US" sz="1200" dirty="0"/>
            </a:p>
          </p:txBody>
        </p:sp>
        <p:cxnSp>
          <p:nvCxnSpPr>
            <p:cNvPr id="58" name="직선 화살표 연결선 57"/>
            <p:cNvCxnSpPr>
              <a:stCxn id="57" idx="3"/>
            </p:cNvCxnSpPr>
            <p:nvPr/>
          </p:nvCxnSpPr>
          <p:spPr>
            <a:xfrm flipV="1">
              <a:off x="743050" y="6170348"/>
              <a:ext cx="214314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슬라이드 번호 개체 틀 6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298" y="4071943"/>
            <a:ext cx="23812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750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188640"/>
            <a:ext cx="4536504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10-11 : </a:t>
            </a:r>
            <a:r>
              <a:rPr lang="ko-KR" altLang="en-US" dirty="0" smtClean="0"/>
              <a:t>메뉴 만들기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0" y="476672"/>
            <a:ext cx="4319910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MenuEx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MenuEx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("Menu </a:t>
            </a:r>
            <a:r>
              <a:rPr lang="ko-KR" altLang="en-US" sz="1200" dirty="0"/>
              <a:t>만들기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createMenu</a:t>
            </a:r>
            <a:r>
              <a:rPr lang="en-US" altLang="ko-KR" sz="1200" dirty="0"/>
              <a:t>(); // </a:t>
            </a:r>
            <a:r>
              <a:rPr lang="ko-KR" altLang="en-US" sz="1200" dirty="0"/>
              <a:t>메뉴 생성</a:t>
            </a:r>
            <a:r>
              <a:rPr lang="en-US" altLang="ko-KR" sz="1200" dirty="0"/>
              <a:t>, </a:t>
            </a:r>
            <a:r>
              <a:rPr lang="ko-KR" altLang="en-US" sz="1200" dirty="0"/>
              <a:t>프레임에 삽입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(250,200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void </a:t>
            </a:r>
            <a:r>
              <a:rPr lang="en-US" altLang="ko-KR" sz="1200" dirty="0" err="1"/>
              <a:t>createMenu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JMenuBar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mb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JMenuBar</a:t>
            </a:r>
            <a:r>
              <a:rPr lang="en-US" altLang="ko-KR" sz="1200" b="1" dirty="0"/>
              <a:t>(); </a:t>
            </a:r>
            <a:endParaRPr lang="ko-KR" altLang="en-US" sz="1200" b="1" dirty="0"/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JMenu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screenMenu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JMenu</a:t>
            </a:r>
            <a:r>
              <a:rPr lang="en-US" altLang="ko-KR" sz="1200" b="1" dirty="0"/>
              <a:t>("Screen</a:t>
            </a:r>
            <a:r>
              <a:rPr lang="en-US" altLang="ko-KR" sz="1200" b="1" dirty="0" smtClean="0"/>
              <a:t>");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screenMenu.add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/>
              <a:t>JMenuItem</a:t>
            </a:r>
            <a:r>
              <a:rPr lang="en-US" altLang="ko-KR" sz="1200" b="1" dirty="0"/>
              <a:t>("Load"));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screenMenu.add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JMenuItem</a:t>
            </a:r>
            <a:r>
              <a:rPr lang="en-US" altLang="ko-KR" sz="1200" dirty="0"/>
              <a:t>("Hide"));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screenMenu.add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JMenuItem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ReShow</a:t>
            </a:r>
            <a:r>
              <a:rPr lang="en-US" altLang="ko-KR" sz="1200" dirty="0"/>
              <a:t>"));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screenMenu.addSeparator</a:t>
            </a:r>
            <a:r>
              <a:rPr lang="en-US" altLang="ko-KR" sz="1200" b="1" dirty="0" smtClean="0"/>
              <a:t>();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screenMenu.add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JMenuItem</a:t>
            </a:r>
            <a:r>
              <a:rPr lang="en-US" altLang="ko-KR" sz="1200" dirty="0"/>
              <a:t>("Exit"));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mb.add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screenMenu</a:t>
            </a:r>
            <a:r>
              <a:rPr lang="en-US" altLang="ko-KR" sz="1200" b="1" dirty="0" smtClean="0"/>
              <a:t>);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mb.add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JMenu</a:t>
            </a:r>
            <a:r>
              <a:rPr lang="en-US" altLang="ko-KR" sz="1200" dirty="0"/>
              <a:t>("Edit</a:t>
            </a:r>
            <a:r>
              <a:rPr lang="en-US" altLang="ko-KR" sz="1200" dirty="0" smtClean="0"/>
              <a:t>"));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mb.add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JMenu</a:t>
            </a:r>
            <a:r>
              <a:rPr lang="en-US" altLang="ko-KR" sz="1200" dirty="0"/>
              <a:t>("Source</a:t>
            </a:r>
            <a:r>
              <a:rPr lang="en-US" altLang="ko-KR" sz="1200" dirty="0" smtClean="0"/>
              <a:t>"));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mb.add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JMenu</a:t>
            </a:r>
            <a:r>
              <a:rPr lang="en-US" altLang="ko-KR" sz="1200" dirty="0"/>
              <a:t>("Project</a:t>
            </a:r>
            <a:r>
              <a:rPr lang="en-US" altLang="ko-KR" sz="1200" dirty="0" smtClean="0"/>
              <a:t>"));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mb.add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JMenu</a:t>
            </a:r>
            <a:r>
              <a:rPr lang="en-US" altLang="ko-KR" sz="1200" dirty="0"/>
              <a:t>("Run</a:t>
            </a:r>
            <a:r>
              <a:rPr lang="en-US" altLang="ko-KR" sz="1200" dirty="0" smtClean="0"/>
              <a:t>"));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setJMenuBar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mb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MenuEx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960"/>
            <a:ext cx="23812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9512" y="1052736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그림과 같이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Screen, Edit, Source, Project, Run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의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5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 메뉴를 가지며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Screen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메뉴에만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</a:t>
            </a: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메뉴아이템과 분리선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(separator)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을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가지도록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7240397" y="4958857"/>
            <a:ext cx="1727622" cy="476726"/>
          </a:xfrm>
          <a:prstGeom prst="wedgeRoundRectCallout">
            <a:avLst>
              <a:gd name="adj1" fmla="val -99706"/>
              <a:gd name="adj2" fmla="val 44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50" dirty="0" err="1"/>
              <a:t>메뉴바를</a:t>
            </a:r>
            <a:r>
              <a:rPr lang="ko-KR" altLang="en-US" sz="1050" dirty="0"/>
              <a:t> 프레임에 붙임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비로소 메뉴가 보인다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100949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메뉴아이템에 </a:t>
            </a:r>
            <a:r>
              <a:rPr lang="en-US" altLang="ko-KR" smtClean="0"/>
              <a:t>Action </a:t>
            </a:r>
            <a:r>
              <a:rPr lang="ko-KR" altLang="en-US" smtClean="0"/>
              <a:t>이벤트 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메뉴아이템을 클릭하면 </a:t>
            </a:r>
            <a:r>
              <a:rPr lang="en-US" altLang="ko-KR" sz="2000" dirty="0" smtClean="0"/>
              <a:t>Action </a:t>
            </a:r>
            <a:r>
              <a:rPr lang="ko-KR" altLang="en-US" sz="2000" dirty="0" smtClean="0"/>
              <a:t>발생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메뉴아이템은 사용자로부터의 지시나 명령을 받는데 사용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ActionListener</a:t>
            </a:r>
            <a:r>
              <a:rPr lang="ko-KR" altLang="en-US" sz="1800" dirty="0" smtClean="0"/>
              <a:t> 인터페이스로 </a:t>
            </a:r>
            <a:r>
              <a:rPr lang="ko-KR" altLang="en-US" sz="1800" dirty="0" err="1" smtClean="0"/>
              <a:t>리스너</a:t>
            </a:r>
            <a:r>
              <a:rPr lang="ko-KR" altLang="en-US" sz="1800" dirty="0" smtClean="0"/>
              <a:t> 작성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각 메뉴아이템마다 이벤트 </a:t>
            </a:r>
            <a:r>
              <a:rPr lang="ko-KR" altLang="en-US" sz="1800" dirty="0" err="1" smtClean="0"/>
              <a:t>리스너</a:t>
            </a:r>
            <a:r>
              <a:rPr lang="ko-KR" altLang="en-US" sz="1800" dirty="0" smtClean="0"/>
              <a:t> 설정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pPr lvl="1"/>
            <a:r>
              <a:rPr lang="ko-KR" altLang="en-US" sz="1800" dirty="0" smtClean="0"/>
              <a:t>예</a:t>
            </a:r>
            <a:r>
              <a:rPr lang="en-US" altLang="ko-KR" sz="1800" dirty="0" smtClean="0"/>
              <a:t>) Load </a:t>
            </a:r>
            <a:r>
              <a:rPr lang="ko-KR" altLang="en-US" sz="1800" dirty="0" smtClean="0"/>
              <a:t>메뉴아이템에 </a:t>
            </a:r>
            <a:r>
              <a:rPr lang="en-US" altLang="ko-KR" sz="1800" dirty="0" smtClean="0"/>
              <a:t>Action </a:t>
            </a:r>
            <a:r>
              <a:rPr lang="ko-KR" altLang="en-US" sz="1800" dirty="0" err="1" smtClean="0"/>
              <a:t>리스너를</a:t>
            </a:r>
            <a:r>
              <a:rPr lang="ko-KR" altLang="en-US" sz="1800" dirty="0" smtClean="0"/>
              <a:t> 작성하는 경우</a:t>
            </a:r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87624" y="3717032"/>
            <a:ext cx="7358114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 smtClean="0"/>
              <a:t>JMenuItem</a:t>
            </a:r>
            <a:r>
              <a:rPr lang="en-US" altLang="ko-KR" sz="1400" dirty="0" smtClean="0"/>
              <a:t> item = new </a:t>
            </a:r>
            <a:r>
              <a:rPr lang="en-US" altLang="ko-KR" sz="1400" dirty="0" err="1"/>
              <a:t>JMenuItem</a:t>
            </a:r>
            <a:r>
              <a:rPr lang="en-US" altLang="ko-KR" sz="1400" dirty="0"/>
              <a:t>("</a:t>
            </a:r>
            <a:r>
              <a:rPr lang="en-US" altLang="ko-KR" sz="1400" dirty="0" smtClean="0"/>
              <a:t>Load");</a:t>
            </a:r>
          </a:p>
          <a:p>
            <a:pPr defTabSz="180000"/>
            <a:r>
              <a:rPr lang="en-US" altLang="ko-KR" sz="1400" dirty="0" err="1" smtClean="0"/>
              <a:t>item.addActionListener</a:t>
            </a:r>
            <a:r>
              <a:rPr lang="en-US" altLang="ko-KR" sz="1400" dirty="0" smtClean="0"/>
              <a:t>(new </a:t>
            </a:r>
            <a:r>
              <a:rPr lang="en-US" altLang="ko-KR" sz="1400" dirty="0" err="1" smtClean="0"/>
              <a:t>MenuActionListener</a:t>
            </a:r>
            <a:r>
              <a:rPr lang="en-US" altLang="ko-KR" sz="1400" dirty="0" smtClean="0"/>
              <a:t>()); // </a:t>
            </a:r>
            <a:r>
              <a:rPr lang="ko-KR" altLang="en-US" sz="1400" dirty="0" smtClean="0"/>
              <a:t>메뉴아이템에 </a:t>
            </a:r>
            <a:r>
              <a:rPr lang="en-US" altLang="ko-KR" sz="1400" dirty="0" smtClean="0"/>
              <a:t>Action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설정</a:t>
            </a:r>
            <a:r>
              <a:rPr lang="en-US" altLang="ko-KR" sz="1400" dirty="0" err="1" smtClean="0"/>
              <a:t>screenMenu.add</a:t>
            </a:r>
            <a:r>
              <a:rPr lang="en-US" altLang="ko-KR" sz="1400" dirty="0" smtClean="0"/>
              <a:t>(item);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 err="1"/>
              <a:t>MenuActionListener</a:t>
            </a:r>
            <a:r>
              <a:rPr lang="en-US" altLang="ko-KR" sz="1400" dirty="0"/>
              <a:t> implements </a:t>
            </a:r>
            <a:r>
              <a:rPr lang="en-US" altLang="ko-KR" sz="1400" dirty="0" err="1" smtClean="0"/>
              <a:t>ActionListener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actionPerformed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ActionEvent</a:t>
            </a:r>
            <a:r>
              <a:rPr lang="en-US" altLang="ko-KR" sz="1400" dirty="0" smtClean="0"/>
              <a:t> e) {</a:t>
            </a:r>
          </a:p>
          <a:p>
            <a:pPr defTabSz="180000"/>
            <a:r>
              <a:rPr lang="en-US" altLang="ko-KR" sz="1400" dirty="0" smtClean="0"/>
              <a:t>		// </a:t>
            </a:r>
            <a:r>
              <a:rPr lang="ko-KR" altLang="en-US" sz="1400" dirty="0" smtClean="0"/>
              <a:t>사용자가 </a:t>
            </a:r>
            <a:r>
              <a:rPr lang="en-US" altLang="ko-KR" sz="1400" dirty="0" smtClean="0"/>
              <a:t>Load </a:t>
            </a:r>
            <a:r>
              <a:rPr lang="ko-KR" altLang="en-US" sz="1400" dirty="0" smtClean="0"/>
              <a:t>메뉴아이템을 선택하는 경우 처리할 작업 구현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...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17539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10-12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메뉴에 </a:t>
            </a:r>
            <a:r>
              <a:rPr lang="en-US" altLang="ko-KR" dirty="0" smtClean="0"/>
              <a:t>Action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3922" y="1268760"/>
            <a:ext cx="803052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그림과 같이 </a:t>
            </a:r>
            <a:r>
              <a:rPr lang="en-US" altLang="ko-KR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Screen </a:t>
            </a:r>
            <a:r>
              <a:rPr lang="ko-KR" altLang="en-US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메뉴에 </a:t>
            </a:r>
            <a:r>
              <a:rPr lang="en-US" altLang="ko-KR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ko-KR" altLang="en-US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 메뉴아이템을 만들고</a:t>
            </a:r>
            <a:r>
              <a:rPr lang="en-US" altLang="ko-KR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Load </a:t>
            </a:r>
            <a:r>
              <a:rPr lang="ko-KR" altLang="en-US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메뉴아이템을 선택하면 이미지를 </a:t>
            </a:r>
            <a:r>
              <a:rPr lang="ko-KR" altLang="en-US" sz="13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하나 </a:t>
            </a:r>
            <a:r>
              <a:rPr lang="ko-KR" altLang="en-US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로딩하여 출력하고</a:t>
            </a:r>
            <a:r>
              <a:rPr lang="en-US" altLang="ko-KR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Hide </a:t>
            </a:r>
            <a:r>
              <a:rPr lang="ko-KR" altLang="en-US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메뉴아이템을 선택하면 이미지를 보이지 않게 하며</a:t>
            </a:r>
            <a:r>
              <a:rPr lang="en-US" altLang="ko-KR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en-US" altLang="ko-KR" sz="13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ReShow</a:t>
            </a:r>
            <a:r>
              <a:rPr lang="en-US" altLang="ko-KR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3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메뉴아이템을 </a:t>
            </a:r>
            <a:r>
              <a:rPr lang="ko-KR" altLang="en-US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선택하면 숨겨진 이미지를 다시 보이게 하고</a:t>
            </a:r>
            <a:r>
              <a:rPr lang="en-US" altLang="ko-KR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Exit </a:t>
            </a:r>
            <a:r>
              <a:rPr lang="ko-KR" altLang="en-US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메뉴아이템을 선택하면 프로그램을 </a:t>
            </a:r>
            <a:r>
              <a:rPr lang="ko-KR" altLang="en-US" sz="13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종료하도록 </a:t>
            </a:r>
            <a:r>
              <a:rPr lang="en-US" altLang="ko-KR" sz="13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Action </a:t>
            </a:r>
            <a:r>
              <a:rPr lang="ko-KR" altLang="en-US" sz="13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리스너를</a:t>
            </a:r>
            <a:r>
              <a:rPr lang="ko-KR" altLang="en-US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작성하라</a:t>
            </a:r>
            <a:r>
              <a:rPr lang="en-US" altLang="ko-KR" sz="13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3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807" y="2132856"/>
            <a:ext cx="23812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907" y="2132856"/>
            <a:ext cx="23812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95775"/>
            <a:ext cx="23812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404320"/>
            <a:ext cx="23812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024" y="4395775"/>
            <a:ext cx="23812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188843" y="3263340"/>
            <a:ext cx="1358064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/>
              <a:t>Load </a:t>
            </a:r>
            <a:r>
              <a:rPr lang="ko-KR" altLang="en-US" sz="1050" dirty="0" smtClean="0"/>
              <a:t>메뉴아이템</a:t>
            </a:r>
            <a:endParaRPr lang="en-US" altLang="ko-KR" sz="1050" dirty="0" smtClean="0"/>
          </a:p>
          <a:p>
            <a:r>
              <a:rPr lang="ko-KR" altLang="en-US" sz="1050" dirty="0" smtClean="0"/>
              <a:t>선택하면 레이블에 </a:t>
            </a:r>
            <a:endParaRPr lang="en-US" altLang="ko-KR" sz="1050" dirty="0" smtClean="0"/>
          </a:p>
          <a:p>
            <a:r>
              <a:rPr lang="ko-KR" altLang="en-US" sz="1050" dirty="0" smtClean="0"/>
              <a:t>이미지 </a:t>
            </a:r>
            <a:r>
              <a:rPr lang="ko-KR" altLang="en-US" sz="1050" dirty="0"/>
              <a:t>출력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24364" y="3255435"/>
            <a:ext cx="4667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/>
              <a:t>초기</a:t>
            </a:r>
            <a:endParaRPr lang="en-US" altLang="ko-KR" sz="1050" dirty="0" smtClean="0"/>
          </a:p>
          <a:p>
            <a:r>
              <a:rPr lang="ko-KR" altLang="en-US" sz="1050" dirty="0" smtClean="0"/>
              <a:t>상태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707813" y="6255295"/>
            <a:ext cx="210348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Hide </a:t>
            </a:r>
            <a:r>
              <a:rPr lang="ko-KR" altLang="en-US" sz="1050" dirty="0"/>
              <a:t>메뉴아이템 선택으로</a:t>
            </a:r>
          </a:p>
          <a:p>
            <a:r>
              <a:rPr lang="ko-KR" altLang="en-US" sz="1050" dirty="0"/>
              <a:t>이미지를 보이지 않게 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419872" y="6272771"/>
            <a:ext cx="230318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err="1"/>
              <a:t>ReShow</a:t>
            </a:r>
            <a:r>
              <a:rPr lang="en-US" altLang="ko-KR" sz="1050" dirty="0"/>
              <a:t> </a:t>
            </a:r>
            <a:r>
              <a:rPr lang="ko-KR" altLang="en-US" sz="1050" dirty="0"/>
              <a:t>메뉴아이템 선택으로</a:t>
            </a:r>
          </a:p>
          <a:p>
            <a:r>
              <a:rPr lang="ko-KR" altLang="en-US" sz="1050" dirty="0"/>
              <a:t>숨겨진 이미지가 다시 </a:t>
            </a:r>
            <a:r>
              <a:rPr lang="ko-KR" altLang="en-US" sz="1050" dirty="0" smtClean="0"/>
              <a:t>보이게 함</a:t>
            </a:r>
            <a:endParaRPr lang="ko-KR" altLang="en-US" sz="1050" dirty="0"/>
          </a:p>
        </p:txBody>
      </p:sp>
      <p:sp>
        <p:nvSpPr>
          <p:cNvPr id="10" name="직사각형 9"/>
          <p:cNvSpPr/>
          <p:nvPr/>
        </p:nvSpPr>
        <p:spPr>
          <a:xfrm>
            <a:off x="6371665" y="6281736"/>
            <a:ext cx="19979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Exit </a:t>
            </a:r>
            <a:r>
              <a:rPr lang="ko-KR" altLang="en-US" sz="1050" dirty="0"/>
              <a:t>메뉴아이템 선택하면</a:t>
            </a:r>
          </a:p>
          <a:p>
            <a:r>
              <a:rPr lang="ko-KR" altLang="en-US" sz="1050" dirty="0"/>
              <a:t>프로그램 종료</a:t>
            </a:r>
          </a:p>
        </p:txBody>
      </p:sp>
    </p:spTree>
    <p:extLst>
      <p:ext uri="{BB962C8B-B14F-4D97-AF65-F5344CB8AC3E}">
        <p14:creationId xmlns:p14="http://schemas.microsoft.com/office/powerpoint/2010/main" val="4179982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10-12 </a:t>
            </a:r>
            <a:r>
              <a:rPr lang="ko-KR" altLang="en-US" dirty="0" smtClean="0"/>
              <a:t>정답</a:t>
            </a:r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1412776"/>
            <a:ext cx="4320480" cy="5170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javax.swing</a:t>
            </a:r>
            <a:r>
              <a:rPr lang="en-US" altLang="ko-KR" sz="1100" dirty="0"/>
              <a:t>.*;</a:t>
            </a:r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java.awt.event</a:t>
            </a:r>
            <a:r>
              <a:rPr lang="en-US" altLang="ko-KR" sz="1100" dirty="0"/>
              <a:t>.*;</a:t>
            </a:r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java.awt</a:t>
            </a:r>
            <a:r>
              <a:rPr lang="en-US" altLang="ko-KR" sz="1100" dirty="0" smtClean="0"/>
              <a:t>.*;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public class </a:t>
            </a:r>
            <a:r>
              <a:rPr lang="en-US" altLang="ko-KR" sz="1100" dirty="0" err="1"/>
              <a:t>MenuActionEventEx</a:t>
            </a:r>
            <a:r>
              <a:rPr lang="en-US" altLang="ko-KR" sz="1100" dirty="0"/>
              <a:t> extends </a:t>
            </a:r>
            <a:r>
              <a:rPr lang="en-US" altLang="ko-KR" sz="1100" dirty="0" err="1"/>
              <a:t>JFrame</a:t>
            </a:r>
            <a:r>
              <a:rPr lang="en-US" altLang="ko-KR" sz="1100" dirty="0"/>
              <a:t> {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JLabel</a:t>
            </a:r>
            <a:r>
              <a:rPr lang="en-US" altLang="ko-KR" sz="1100" dirty="0" smtClean="0"/>
              <a:t> </a:t>
            </a:r>
            <a:r>
              <a:rPr lang="en-US" altLang="ko-KR" sz="1100" b="1" dirty="0" err="1"/>
              <a:t>imgLabel</a:t>
            </a:r>
            <a:r>
              <a:rPr lang="en-US" altLang="ko-KR" sz="1100" dirty="0"/>
              <a:t> = new </a:t>
            </a:r>
            <a:r>
              <a:rPr lang="en-US" altLang="ko-KR" sz="1100" dirty="0" err="1"/>
              <a:t>JLabel</a:t>
            </a:r>
            <a:r>
              <a:rPr lang="en-US" altLang="ko-KR" sz="1100" dirty="0"/>
              <a:t>(); // </a:t>
            </a:r>
            <a:r>
              <a:rPr lang="ko-KR" altLang="en-US" sz="1100" dirty="0"/>
              <a:t>빈 </a:t>
            </a:r>
            <a:r>
              <a:rPr lang="ko-KR" altLang="en-US" sz="1100" dirty="0" smtClean="0"/>
              <a:t>레이블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 smtClean="0"/>
              <a:t>MenuActionEventEx</a:t>
            </a:r>
            <a:r>
              <a:rPr lang="en-US" altLang="ko-KR" sz="1100" dirty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/>
              <a:t>("Menu</a:t>
            </a:r>
            <a:r>
              <a:rPr lang="ko-KR" altLang="en-US" sz="1100" dirty="0"/>
              <a:t>에 </a:t>
            </a:r>
            <a:r>
              <a:rPr lang="en-US" altLang="ko-KR" sz="1100" dirty="0"/>
              <a:t>Action </a:t>
            </a:r>
            <a:r>
              <a:rPr lang="ko-KR" altLang="en-US" sz="1100" dirty="0" err="1"/>
              <a:t>리스너</a:t>
            </a:r>
            <a:r>
              <a:rPr lang="ko-KR" altLang="en-US" sz="1100" dirty="0"/>
              <a:t> 만들기 예제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createMenu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getContentPane</a:t>
            </a:r>
            <a:r>
              <a:rPr lang="en-US" altLang="ko-KR" sz="1100" dirty="0"/>
              <a:t>().add(</a:t>
            </a:r>
            <a:r>
              <a:rPr lang="en-US" altLang="ko-KR" sz="1100" dirty="0" err="1"/>
              <a:t>imgLabel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BorderLayout.CENTER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(250,200</a:t>
            </a:r>
            <a:r>
              <a:rPr lang="en-US" altLang="ko-KR" sz="1100" dirty="0"/>
              <a:t>); </a:t>
            </a:r>
            <a:r>
              <a:rPr lang="en-US" altLang="ko-KR" sz="1100" dirty="0" err="1"/>
              <a:t>setVisible</a:t>
            </a:r>
            <a:r>
              <a:rPr lang="en-US" altLang="ko-KR" sz="1100" dirty="0"/>
              <a:t>(true);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smtClean="0"/>
              <a:t>	void </a:t>
            </a:r>
            <a:r>
              <a:rPr lang="en-US" altLang="ko-KR" sz="1100" dirty="0" err="1"/>
              <a:t>createMenu</a:t>
            </a:r>
            <a:r>
              <a:rPr lang="en-US" altLang="ko-KR" sz="1100" dirty="0"/>
              <a:t>() { </a:t>
            </a:r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JMenuBar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mb</a:t>
            </a:r>
            <a:r>
              <a:rPr lang="en-US" altLang="ko-KR" sz="1100" dirty="0"/>
              <a:t> = new </a:t>
            </a:r>
            <a:r>
              <a:rPr lang="en-US" altLang="ko-KR" sz="1100" dirty="0" err="1"/>
              <a:t>JMenuBar</a:t>
            </a:r>
            <a:r>
              <a:rPr lang="en-US" altLang="ko-KR" sz="1100" dirty="0"/>
              <a:t>(); // </a:t>
            </a:r>
            <a:r>
              <a:rPr lang="ko-KR" altLang="en-US" sz="1100" dirty="0" err="1"/>
              <a:t>메뉴바</a:t>
            </a:r>
            <a:r>
              <a:rPr lang="ko-KR" altLang="en-US" sz="1100" dirty="0"/>
              <a:t> 생성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JMenuItem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[] </a:t>
            </a:r>
            <a:r>
              <a:rPr lang="en-US" altLang="ko-KR" sz="1100" dirty="0" err="1"/>
              <a:t>menuItem</a:t>
            </a:r>
            <a:r>
              <a:rPr lang="en-US" altLang="ko-KR" sz="1100" dirty="0"/>
              <a:t> = new </a:t>
            </a:r>
            <a:r>
              <a:rPr lang="en-US" altLang="ko-KR" sz="1100" dirty="0" err="1"/>
              <a:t>JMenuItem</a:t>
            </a:r>
            <a:r>
              <a:rPr lang="en-US" altLang="ko-KR" sz="1100" dirty="0"/>
              <a:t> [4];</a:t>
            </a:r>
          </a:p>
          <a:p>
            <a:pPr defTabSz="180000"/>
            <a:r>
              <a:rPr lang="en-US" altLang="ko-KR" sz="1100" dirty="0" smtClean="0"/>
              <a:t>		String</a:t>
            </a:r>
            <a:r>
              <a:rPr lang="en-US" altLang="ko-KR" sz="1100" dirty="0"/>
              <a:t>[] </a:t>
            </a:r>
            <a:r>
              <a:rPr lang="en-US" altLang="ko-KR" sz="1100" dirty="0" err="1"/>
              <a:t>itemTitle</a:t>
            </a:r>
            <a:r>
              <a:rPr lang="en-US" altLang="ko-KR" sz="1100" dirty="0"/>
              <a:t> = {"Load", "Hide", "</a:t>
            </a:r>
            <a:r>
              <a:rPr lang="en-US" altLang="ko-KR" sz="1100" dirty="0" err="1"/>
              <a:t>ReShow</a:t>
            </a:r>
            <a:r>
              <a:rPr lang="en-US" altLang="ko-KR" sz="1100" dirty="0"/>
              <a:t>", "Exit"};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JMenu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screenMenu</a:t>
            </a:r>
            <a:r>
              <a:rPr lang="en-US" altLang="ko-KR" sz="1100" dirty="0"/>
              <a:t> = new </a:t>
            </a:r>
            <a:r>
              <a:rPr lang="en-US" altLang="ko-KR" sz="1100" dirty="0" err="1"/>
              <a:t>JMenu</a:t>
            </a:r>
            <a:r>
              <a:rPr lang="en-US" altLang="ko-KR" sz="1100" dirty="0"/>
              <a:t>("Screen");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MenuActionListener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listener = 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MenuActionListener</a:t>
            </a:r>
            <a:r>
              <a:rPr lang="en-US" altLang="ko-KR" sz="1100" b="1" dirty="0"/>
              <a:t>()</a:t>
            </a:r>
            <a:r>
              <a:rPr lang="en-US" altLang="ko-KR" sz="1100" dirty="0"/>
              <a:t>; </a:t>
            </a:r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for(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menuItem.length</a:t>
            </a:r>
            <a:r>
              <a:rPr lang="en-US" altLang="ko-KR" sz="1100" dirty="0"/>
              <a:t>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 {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menuItem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/>
              <a:t>] = new </a:t>
            </a:r>
            <a:r>
              <a:rPr lang="en-US" altLang="ko-KR" sz="1100" dirty="0" err="1"/>
              <a:t>JMenuItem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itemTitle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]); 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err="1" smtClean="0"/>
              <a:t>menuItem</a:t>
            </a:r>
            <a:r>
              <a:rPr lang="en-US" altLang="ko-KR" sz="1100" b="1" dirty="0" smtClean="0"/>
              <a:t>[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/>
              <a:t>].</a:t>
            </a:r>
            <a:r>
              <a:rPr lang="en-US" altLang="ko-KR" sz="1100" b="1" dirty="0" err="1"/>
              <a:t>addActionListener</a:t>
            </a:r>
            <a:r>
              <a:rPr lang="en-US" altLang="ko-KR" sz="1100" b="1" dirty="0"/>
              <a:t>(listener); </a:t>
            </a:r>
            <a:endParaRPr lang="ko-KR" altLang="en-US" sz="1100" b="1" dirty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screenMenu.add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menuItem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]);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mb.add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screenMenu</a:t>
            </a:r>
            <a:r>
              <a:rPr lang="en-US" altLang="ko-KR" sz="1100" dirty="0"/>
              <a:t>); 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setJMenuBar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mb</a:t>
            </a:r>
            <a:r>
              <a:rPr lang="en-US" altLang="ko-KR" sz="1100" dirty="0"/>
              <a:t>); // </a:t>
            </a:r>
            <a:r>
              <a:rPr lang="ko-KR" altLang="en-US" sz="1100" dirty="0" err="1"/>
              <a:t>메뉴바를</a:t>
            </a:r>
            <a:r>
              <a:rPr lang="ko-KR" altLang="en-US" sz="1100" dirty="0"/>
              <a:t> 프레임에 부착</a:t>
            </a:r>
          </a:p>
          <a:p>
            <a:pPr defTabSz="180000"/>
            <a:r>
              <a:rPr lang="en-US" altLang="ko-KR" sz="1100" dirty="0" smtClean="0"/>
              <a:t>	}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582656" y="1412776"/>
            <a:ext cx="4286280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class </a:t>
            </a:r>
            <a:r>
              <a:rPr lang="en-US" altLang="ko-KR" sz="1100" b="1" dirty="0" err="1"/>
              <a:t>MenuActionListener</a:t>
            </a:r>
            <a:r>
              <a:rPr lang="en-US" altLang="ko-KR" sz="1100" b="1" dirty="0"/>
              <a:t> implements </a:t>
            </a:r>
            <a:r>
              <a:rPr lang="en-US" altLang="ko-KR" sz="1100" b="1" dirty="0" err="1"/>
              <a:t>ActionListener</a:t>
            </a:r>
            <a:r>
              <a:rPr lang="en-US" altLang="ko-KR" sz="1100" b="1" dirty="0"/>
              <a:t> </a:t>
            </a:r>
            <a:r>
              <a:rPr lang="en-US" altLang="ko-KR" sz="1100" dirty="0"/>
              <a:t>{ 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	public </a:t>
            </a:r>
            <a:r>
              <a:rPr lang="en-US" altLang="ko-KR" sz="1100" dirty="0"/>
              <a:t>void </a:t>
            </a:r>
            <a:r>
              <a:rPr lang="en-US" altLang="ko-KR" sz="1100" dirty="0" err="1"/>
              <a:t>actionPerformed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ActionEvent</a:t>
            </a:r>
            <a:r>
              <a:rPr lang="en-US" altLang="ko-KR" sz="1100" dirty="0"/>
              <a:t> e) {</a:t>
            </a:r>
          </a:p>
          <a:p>
            <a:pPr defTabSz="180000"/>
            <a:r>
              <a:rPr lang="en-US" altLang="ko-KR" sz="1100" dirty="0" smtClean="0"/>
              <a:t>			String </a:t>
            </a:r>
            <a:r>
              <a:rPr lang="en-US" altLang="ko-KR" sz="1100" dirty="0" err="1"/>
              <a:t>cmd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e.getActionCommand</a:t>
            </a:r>
            <a:r>
              <a:rPr lang="en-US" altLang="ko-KR" sz="1100" dirty="0"/>
              <a:t>(); 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		switch(</a:t>
            </a:r>
            <a:r>
              <a:rPr lang="en-US" altLang="ko-KR" sz="1100" dirty="0" err="1" smtClean="0"/>
              <a:t>cmd</a:t>
            </a:r>
            <a:r>
              <a:rPr lang="en-US" altLang="ko-KR" sz="1100" dirty="0"/>
              <a:t>) { // </a:t>
            </a:r>
            <a:r>
              <a:rPr lang="ko-KR" altLang="en-US" sz="1100" dirty="0"/>
              <a:t>메뉴 아이템의 종류 구분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b="1" dirty="0" smtClean="0"/>
              <a:t>case </a:t>
            </a:r>
            <a:r>
              <a:rPr lang="en-US" altLang="ko-KR" sz="1100" b="1" dirty="0"/>
              <a:t>"Load" </a:t>
            </a:r>
            <a:r>
              <a:rPr lang="en-US" altLang="ko-KR" sz="1100" dirty="0"/>
              <a:t>:</a:t>
            </a:r>
          </a:p>
          <a:p>
            <a:pPr defTabSz="180000"/>
            <a:r>
              <a:rPr lang="en-US" altLang="ko-KR" sz="1100" dirty="0" smtClean="0"/>
              <a:t>					if(</a:t>
            </a:r>
            <a:r>
              <a:rPr lang="en-US" altLang="ko-KR" sz="1100" dirty="0" err="1" smtClean="0"/>
              <a:t>imgLabel.getIcon</a:t>
            </a:r>
            <a:r>
              <a:rPr lang="en-US" altLang="ko-KR" sz="1100" dirty="0"/>
              <a:t>() != null) return; </a:t>
            </a:r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											// </a:t>
            </a:r>
            <a:r>
              <a:rPr lang="ko-KR" altLang="en-US" sz="1100" dirty="0"/>
              <a:t>이미 로딩되었으면 리턴</a:t>
            </a:r>
          </a:p>
          <a:p>
            <a:pPr defTabSz="180000"/>
            <a:r>
              <a:rPr lang="en-US" altLang="ko-KR" sz="1100" dirty="0" smtClean="0"/>
              <a:t>					</a:t>
            </a:r>
            <a:r>
              <a:rPr lang="en-US" altLang="ko-KR" sz="1100" b="1" dirty="0" err="1" smtClean="0"/>
              <a:t>imgLabel.setIcon</a:t>
            </a:r>
            <a:r>
              <a:rPr lang="en-US" altLang="ko-KR" sz="1100" b="1" dirty="0" smtClean="0"/>
              <a:t>(new 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								</a:t>
            </a:r>
            <a:r>
              <a:rPr lang="en-US" altLang="ko-KR" sz="1100" b="1" dirty="0" err="1" smtClean="0"/>
              <a:t>ImageIcon</a:t>
            </a:r>
            <a:r>
              <a:rPr lang="en-US" altLang="ko-KR" sz="1100" b="1" dirty="0"/>
              <a:t>("images/img.jpg")); </a:t>
            </a:r>
            <a:endParaRPr lang="en-US" altLang="ko-KR" sz="1100" b="1" dirty="0" smtClean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/>
              <a:t>	</a:t>
            </a:r>
            <a:r>
              <a:rPr lang="en-US" altLang="ko-KR" sz="1100" dirty="0" smtClean="0"/>
              <a:t>			break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b="1" dirty="0" smtClean="0"/>
              <a:t>case </a:t>
            </a:r>
            <a:r>
              <a:rPr lang="en-US" altLang="ko-KR" sz="1100" b="1" dirty="0"/>
              <a:t>"Hide" </a:t>
            </a:r>
            <a:r>
              <a:rPr lang="en-US" altLang="ko-KR" sz="1100" dirty="0"/>
              <a:t>:</a:t>
            </a:r>
          </a:p>
          <a:p>
            <a:pPr defTabSz="180000"/>
            <a:r>
              <a:rPr lang="en-US" altLang="ko-KR" sz="1100" dirty="0" smtClean="0"/>
              <a:t>					</a:t>
            </a:r>
            <a:r>
              <a:rPr lang="en-US" altLang="ko-KR" sz="1100" dirty="0" err="1" smtClean="0"/>
              <a:t>imgLabel.setVisible</a:t>
            </a:r>
            <a:r>
              <a:rPr lang="en-US" altLang="ko-KR" sz="1100" dirty="0" smtClean="0"/>
              <a:t>(false</a:t>
            </a:r>
            <a:r>
              <a:rPr lang="en-US" altLang="ko-KR" sz="1100" dirty="0"/>
              <a:t>); break;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b="1" dirty="0" smtClean="0"/>
              <a:t>case </a:t>
            </a:r>
            <a:r>
              <a:rPr lang="en-US" altLang="ko-KR" sz="1100" b="1" dirty="0"/>
              <a:t>"</a:t>
            </a:r>
            <a:r>
              <a:rPr lang="en-US" altLang="ko-KR" sz="1100" b="1" dirty="0" err="1"/>
              <a:t>ReShow</a:t>
            </a:r>
            <a:r>
              <a:rPr lang="en-US" altLang="ko-KR" sz="1100" b="1" dirty="0"/>
              <a:t>" </a:t>
            </a:r>
            <a:r>
              <a:rPr lang="en-US" altLang="ko-KR" sz="1100" dirty="0"/>
              <a:t>:</a:t>
            </a:r>
          </a:p>
          <a:p>
            <a:pPr defTabSz="180000"/>
            <a:r>
              <a:rPr lang="en-US" altLang="ko-KR" sz="1100" dirty="0" smtClean="0"/>
              <a:t>					</a:t>
            </a:r>
            <a:r>
              <a:rPr lang="en-US" altLang="ko-KR" sz="1100" dirty="0" err="1" smtClean="0"/>
              <a:t>imgLabel.setVisible</a:t>
            </a:r>
            <a:r>
              <a:rPr lang="en-US" altLang="ko-KR" sz="1100" dirty="0" smtClean="0"/>
              <a:t>(true</a:t>
            </a:r>
            <a:r>
              <a:rPr lang="en-US" altLang="ko-KR" sz="1100" dirty="0"/>
              <a:t>); break;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b="1" dirty="0" smtClean="0"/>
              <a:t>case </a:t>
            </a:r>
            <a:r>
              <a:rPr lang="en-US" altLang="ko-KR" sz="1100" b="1" dirty="0"/>
              <a:t>"Exit" </a:t>
            </a:r>
            <a:r>
              <a:rPr lang="en-US" altLang="ko-KR" sz="1100" dirty="0"/>
              <a:t>:</a:t>
            </a:r>
          </a:p>
          <a:p>
            <a:pPr defTabSz="180000"/>
            <a:r>
              <a:rPr lang="en-US" altLang="ko-KR" sz="1100" dirty="0" smtClean="0"/>
              <a:t>					</a:t>
            </a:r>
            <a:r>
              <a:rPr lang="en-US" altLang="ko-KR" sz="1100" dirty="0" err="1" smtClean="0"/>
              <a:t>System.exit</a:t>
            </a:r>
            <a:r>
              <a:rPr lang="en-US" altLang="ko-KR" sz="1100" dirty="0" smtClean="0"/>
              <a:t>(0</a:t>
            </a:r>
            <a:r>
              <a:rPr lang="en-US" altLang="ko-KR" sz="1100" dirty="0"/>
              <a:t>); break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en-US" altLang="ko-KR" sz="1100" dirty="0" smtClean="0"/>
              <a:t>		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/>
              <a:t>static void main(String 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/>
              <a:t>MenuActionEventEx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05871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팝업 다이얼로그</a:t>
            </a:r>
            <a:r>
              <a:rPr lang="en-US" altLang="ko-KR" smtClean="0"/>
              <a:t>, JOptionPane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팝업 다이얼로그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사용자에게 메시지를 전달하거나 문자열을 간단히 </a:t>
            </a:r>
            <a:r>
              <a:rPr lang="ko-KR" altLang="en-US" sz="1800" dirty="0" err="1" smtClean="0"/>
              <a:t>입력받는</a:t>
            </a:r>
            <a:r>
              <a:rPr lang="ko-KR" altLang="en-US" sz="1800" dirty="0" smtClean="0"/>
              <a:t> 용도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JOptionPane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클래스를 이용하여 생성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static </a:t>
            </a:r>
            <a:r>
              <a:rPr lang="ko-KR" altLang="en-US" sz="1600" dirty="0" smtClean="0"/>
              <a:t>타입의 간단한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이용 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입력 다이얼로그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JOptionPane.showInputDialog</a:t>
            </a:r>
            <a:r>
              <a:rPr lang="en-US" altLang="ko-KR" sz="2000" dirty="0" smtClean="0"/>
              <a:t>()</a:t>
            </a:r>
          </a:p>
          <a:p>
            <a:pPr lvl="1"/>
            <a:r>
              <a:rPr lang="en-US" altLang="ko-KR" sz="1600" dirty="0" smtClean="0"/>
              <a:t> </a:t>
            </a:r>
            <a:r>
              <a:rPr lang="ko-KR" altLang="en-US" sz="1600" dirty="0" smtClean="0"/>
              <a:t>한 줄을 입력 받는 다이얼로그</a:t>
            </a:r>
            <a:endParaRPr lang="en-US" altLang="ko-KR" sz="16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320" y="3861048"/>
            <a:ext cx="5979738" cy="86404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124028"/>
            <a:ext cx="28479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779912" y="5164816"/>
            <a:ext cx="496855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String name = </a:t>
            </a:r>
            <a:r>
              <a:rPr lang="en-US" altLang="ko-KR" sz="1200" dirty="0" err="1"/>
              <a:t>JOptionPane.showInputDialog</a:t>
            </a:r>
            <a:r>
              <a:rPr lang="en-US" altLang="ko-KR" sz="1200" dirty="0"/>
              <a:t>("</a:t>
            </a:r>
            <a:r>
              <a:rPr lang="ko-KR" altLang="en-US" sz="1200" dirty="0"/>
              <a:t>이름을 입력하세요</a:t>
            </a:r>
            <a:r>
              <a:rPr lang="en-US" altLang="ko-KR" sz="1200" dirty="0"/>
              <a:t>.");</a:t>
            </a:r>
          </a:p>
          <a:p>
            <a:r>
              <a:rPr lang="en-US" altLang="ko-KR" sz="1200" dirty="0"/>
              <a:t>// name</a:t>
            </a:r>
            <a:r>
              <a:rPr lang="ko-KR" altLang="en-US" sz="1200" dirty="0"/>
              <a:t>에 </a:t>
            </a:r>
            <a:r>
              <a:rPr lang="en-US" altLang="ko-KR" sz="1200" dirty="0"/>
              <a:t>"Java Kim"</a:t>
            </a:r>
            <a:r>
              <a:rPr lang="ko-KR" altLang="en-US" sz="1200" dirty="0"/>
              <a:t>이 리턴</a:t>
            </a:r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취</a:t>
            </a:r>
            <a:r>
              <a:rPr lang="ko-KR" altLang="en-US" sz="1200" dirty="0" smtClean="0"/>
              <a:t>소 </a:t>
            </a:r>
            <a:r>
              <a:rPr lang="ko-KR" altLang="en-US" sz="1200" dirty="0"/>
              <a:t>버튼이나</a:t>
            </a:r>
            <a:r>
              <a:rPr lang="en-US" altLang="ko-KR" sz="1200" dirty="0"/>
              <a:t>, </a:t>
            </a:r>
            <a:r>
              <a:rPr lang="ko-KR" altLang="en-US" sz="1200" dirty="0"/>
              <a:t>입력 없이 다이얼로그가 닫히면 </a:t>
            </a:r>
            <a:r>
              <a:rPr lang="en-US" altLang="ko-KR" sz="1200" dirty="0"/>
              <a:t>null </a:t>
            </a:r>
            <a:r>
              <a:rPr lang="ko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4159263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 다이얼로그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확인 </a:t>
            </a:r>
            <a:r>
              <a:rPr lang="ko-KR" altLang="en-US" sz="1800" dirty="0" smtClean="0"/>
              <a:t>다이얼로그 </a:t>
            </a:r>
            <a:r>
              <a:rPr lang="en-US" altLang="ko-KR" sz="1800" dirty="0" smtClean="0"/>
              <a:t>- </a:t>
            </a:r>
            <a:r>
              <a:rPr lang="en-US" altLang="ko-KR" sz="1800" dirty="0" err="1" smtClean="0"/>
              <a:t>JOptionPane.showConfirmDialog</a:t>
            </a:r>
            <a:r>
              <a:rPr lang="en-US" altLang="ko-KR" sz="1800" dirty="0" smtClean="0"/>
              <a:t>()</a:t>
            </a:r>
          </a:p>
          <a:p>
            <a:pPr lvl="1"/>
            <a:r>
              <a:rPr lang="ko-KR" altLang="en-US" sz="1400" dirty="0" smtClean="0"/>
              <a:t>사용자로부터 </a:t>
            </a:r>
            <a:r>
              <a:rPr lang="en-US" altLang="ko-KR" sz="1400" dirty="0"/>
              <a:t>Yes/No</a:t>
            </a:r>
            <a:r>
              <a:rPr lang="ko-KR" altLang="en-US" sz="1400" dirty="0"/>
              <a:t> 응답을 입력 받는 </a:t>
            </a:r>
            <a:r>
              <a:rPr lang="ko-KR" altLang="en-US" sz="1400" dirty="0" smtClean="0"/>
              <a:t>다이얼로그</a:t>
            </a:r>
            <a:endParaRPr lang="en-US" altLang="ko-KR" sz="14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18551"/>
            <a:ext cx="6120680" cy="241856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97152"/>
            <a:ext cx="2759767" cy="18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923928" y="4725605"/>
            <a:ext cx="4824536" cy="1954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err="1"/>
              <a:t>int</a:t>
            </a:r>
            <a:r>
              <a:rPr lang="en-US" altLang="ko-KR" sz="1100" dirty="0"/>
              <a:t> result = </a:t>
            </a:r>
            <a:r>
              <a:rPr lang="en-US" altLang="ko-KR" sz="1100" dirty="0" err="1"/>
              <a:t>JOptionPane.showConfirmDialog</a:t>
            </a:r>
            <a:r>
              <a:rPr lang="en-US" altLang="ko-KR" sz="1100" dirty="0"/>
              <a:t>(null, "</a:t>
            </a:r>
            <a:r>
              <a:rPr lang="ko-KR" altLang="en-US" sz="1100" dirty="0"/>
              <a:t>계속할 것입니까</a:t>
            </a:r>
            <a:r>
              <a:rPr lang="en-US" altLang="ko-KR" sz="1100" dirty="0"/>
              <a:t>?",</a:t>
            </a:r>
          </a:p>
          <a:p>
            <a:pPr defTabSz="180000"/>
            <a:r>
              <a:rPr lang="en-US" altLang="ko-KR" sz="1100" dirty="0" smtClean="0"/>
              <a:t>											"</a:t>
            </a:r>
            <a:r>
              <a:rPr lang="en-US" altLang="ko-KR" sz="1100" dirty="0"/>
              <a:t>Confirm", </a:t>
            </a:r>
            <a:r>
              <a:rPr lang="en-US" altLang="ko-KR" sz="1100" dirty="0" err="1"/>
              <a:t>JOptionPane.YES_NO_OPTION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if(result == </a:t>
            </a:r>
            <a:r>
              <a:rPr lang="en-US" altLang="ko-KR" sz="1100" dirty="0" err="1"/>
              <a:t>JOptionPane.CLOSED_OPTION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 smtClean="0"/>
              <a:t>	// </a:t>
            </a:r>
            <a:r>
              <a:rPr lang="ko-KR" altLang="en-US" sz="1100" dirty="0"/>
              <a:t>사용자가 </a:t>
            </a:r>
            <a:r>
              <a:rPr lang="en-US" altLang="ko-KR" sz="1100" dirty="0"/>
              <a:t>"</a:t>
            </a:r>
            <a:r>
              <a:rPr lang="ko-KR" altLang="en-US" sz="1100" dirty="0"/>
              <a:t>예</a:t>
            </a:r>
            <a:r>
              <a:rPr lang="en-US" altLang="ko-KR" sz="1100" dirty="0"/>
              <a:t>", "</a:t>
            </a:r>
            <a:r>
              <a:rPr lang="ko-KR" altLang="en-US" sz="1100" dirty="0"/>
              <a:t>아니오</a:t>
            </a:r>
            <a:r>
              <a:rPr lang="en-US" altLang="ko-KR" sz="1100" dirty="0"/>
              <a:t>"</a:t>
            </a:r>
            <a:r>
              <a:rPr lang="ko-KR" altLang="en-US" sz="1100" dirty="0"/>
              <a:t>의 선택 없이 다이얼로그 창을 닫은 경우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else if(result == </a:t>
            </a:r>
            <a:r>
              <a:rPr lang="en-US" altLang="ko-KR" sz="1100" dirty="0" err="1"/>
              <a:t>JOptionPane.YES_OPTION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 smtClean="0"/>
              <a:t>	// </a:t>
            </a:r>
            <a:r>
              <a:rPr lang="ko-KR" altLang="en-US" sz="1100" dirty="0"/>
              <a:t>사용자가 </a:t>
            </a:r>
            <a:r>
              <a:rPr lang="en-US" altLang="ko-KR" sz="1100" dirty="0"/>
              <a:t>"</a:t>
            </a:r>
            <a:r>
              <a:rPr lang="ko-KR" altLang="en-US" sz="1100" dirty="0"/>
              <a:t>예</a:t>
            </a:r>
            <a:r>
              <a:rPr lang="en-US" altLang="ko-KR" sz="1100" dirty="0"/>
              <a:t>"</a:t>
            </a:r>
            <a:r>
              <a:rPr lang="ko-KR" altLang="en-US" sz="1100" dirty="0"/>
              <a:t>를 선택한 경우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else {</a:t>
            </a:r>
          </a:p>
          <a:p>
            <a:pPr defTabSz="180000"/>
            <a:r>
              <a:rPr lang="en-US" altLang="ko-KR" sz="1100" dirty="0" smtClean="0"/>
              <a:t>	// </a:t>
            </a:r>
            <a:r>
              <a:rPr lang="ko-KR" altLang="en-US" sz="1100" dirty="0"/>
              <a:t>사용자가 </a:t>
            </a:r>
            <a:r>
              <a:rPr lang="en-US" altLang="ko-KR" sz="1100" dirty="0"/>
              <a:t>"</a:t>
            </a:r>
            <a:r>
              <a:rPr lang="ko-KR" altLang="en-US" sz="1100" dirty="0"/>
              <a:t>아니오</a:t>
            </a:r>
            <a:r>
              <a:rPr lang="en-US" altLang="ko-KR" sz="1100" dirty="0"/>
              <a:t>"</a:t>
            </a:r>
            <a:r>
              <a:rPr lang="ko-KR" altLang="en-US" sz="1100" dirty="0"/>
              <a:t>를 선택한 경우</a:t>
            </a:r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18203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 다이얼로그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메시지 다이얼로그 </a:t>
            </a:r>
            <a:r>
              <a:rPr lang="en-US" altLang="ko-KR" sz="2000" dirty="0"/>
              <a:t>– </a:t>
            </a:r>
            <a:r>
              <a:rPr lang="en-US" altLang="ko-KR" sz="2000" dirty="0" err="1" smtClean="0"/>
              <a:t>showMessageDialog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단순 </a:t>
            </a:r>
            <a:r>
              <a:rPr lang="ko-KR" altLang="en-US" sz="1600" dirty="0"/>
              <a:t>메시지를 출력하는 다이얼로그</a:t>
            </a:r>
            <a:endParaRPr lang="en-US" altLang="ko-KR" sz="16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05818"/>
            <a:ext cx="6768752" cy="240330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869160"/>
            <a:ext cx="2571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139952" y="4869160"/>
            <a:ext cx="36004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JOptionPane.showMessageDialog</a:t>
            </a:r>
            <a:r>
              <a:rPr lang="en-US" altLang="ko-KR" sz="1200" dirty="0"/>
              <a:t>(null,</a:t>
            </a:r>
          </a:p>
          <a:p>
            <a:pPr defTabSz="180000"/>
            <a:r>
              <a:rPr lang="en-US" altLang="ko-KR" sz="1200" dirty="0" smtClean="0"/>
              <a:t>					"</a:t>
            </a:r>
            <a:r>
              <a:rPr lang="ko-KR" altLang="en-US" sz="1200" dirty="0"/>
              <a:t>조심하세요</a:t>
            </a:r>
            <a:r>
              <a:rPr lang="en-US" altLang="ko-KR" sz="1200" dirty="0"/>
              <a:t>", "Message",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JOptionPane.ERROR_MESSAGE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282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41338"/>
            <a:ext cx="8830122" cy="429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0120"/>
          </a:xfrm>
        </p:spPr>
        <p:txBody>
          <a:bodyPr>
            <a:noAutofit/>
          </a:bodyPr>
          <a:lstStyle/>
          <a:p>
            <a:r>
              <a:rPr lang="ko-KR" altLang="en-US" sz="2700" dirty="0"/>
              <a:t>컴포넌트 기반 </a:t>
            </a:r>
            <a:r>
              <a:rPr lang="en-US" altLang="ko-KR" sz="2700" dirty="0"/>
              <a:t>GUI </a:t>
            </a:r>
            <a:r>
              <a:rPr lang="ko-KR" altLang="en-US" sz="2700" dirty="0" smtClean="0"/>
              <a:t>프로그래밍에 사용되는 스윙</a:t>
            </a:r>
            <a:r>
              <a:rPr lang="en-US" altLang="ko-KR" sz="2700" dirty="0" smtClean="0"/>
              <a:t> </a:t>
            </a:r>
            <a:r>
              <a:rPr lang="ko-KR" altLang="en-US" sz="2700" dirty="0" smtClean="0"/>
              <a:t>컴포넌트</a:t>
            </a:r>
            <a:endParaRPr lang="ko-KR" altLang="en-US" sz="2700" dirty="0"/>
          </a:p>
        </p:txBody>
      </p:sp>
      <p:sp>
        <p:nvSpPr>
          <p:cNvPr id="49" name="슬라이드 번호 개체 틀 4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0152" y="1728853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스윙 컴포넌트는 이름이</a:t>
            </a:r>
            <a:endParaRPr lang="en-US" altLang="ko-KR" dirty="0" smtClean="0"/>
          </a:p>
          <a:p>
            <a:r>
              <a:rPr lang="ko-KR" altLang="en-US" dirty="0" smtClean="0"/>
              <a:t>모두 </a:t>
            </a:r>
            <a:r>
              <a:rPr lang="en-US" altLang="ko-KR" dirty="0" smtClean="0"/>
              <a:t>J</a:t>
            </a:r>
            <a:r>
              <a:rPr lang="ko-KR" altLang="en-US" dirty="0" smtClean="0"/>
              <a:t>자로 시작한다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0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474" y="3457066"/>
            <a:ext cx="3766532" cy="150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0525" y="1844891"/>
            <a:ext cx="3784990" cy="151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79512" y="103984"/>
            <a:ext cx="3622007" cy="1342502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10-13 : </a:t>
            </a:r>
            <a:r>
              <a:rPr lang="en-US" altLang="ko-KR" sz="2400" dirty="0" err="1"/>
              <a:t>JOptionPane</a:t>
            </a:r>
            <a:r>
              <a:rPr lang="ko-KR" altLang="en-US" sz="2400" dirty="0"/>
              <a:t>으로 </a:t>
            </a:r>
            <a:r>
              <a:rPr lang="en-US" altLang="ko-KR" sz="2400" dirty="0"/>
              <a:t>3</a:t>
            </a:r>
            <a:r>
              <a:rPr lang="ko-KR" altLang="en-US" sz="2400" dirty="0"/>
              <a:t>가지 팝업 다이얼로그 만들기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05867" y="49823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초기 화면</a:t>
            </a: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77740" y="2134025"/>
            <a:ext cx="20521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Input Name </a:t>
            </a:r>
            <a:r>
              <a:rPr lang="ko-KR" altLang="en-US" sz="1200" dirty="0" smtClean="0"/>
              <a:t>버튼을 누르면</a:t>
            </a:r>
            <a:endParaRPr lang="en-US" altLang="ko-KR" sz="1200" dirty="0" smtClean="0"/>
          </a:p>
          <a:p>
            <a:r>
              <a:rPr lang="ko-KR" altLang="en-US" sz="1200" dirty="0" smtClean="0"/>
              <a:t> 입력 다이얼로그 생성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"Java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Kim"</a:t>
            </a:r>
            <a:r>
              <a:rPr lang="ko-KR" altLang="en-US" sz="1200" dirty="0" smtClean="0"/>
              <a:t>을 입력하고 </a:t>
            </a:r>
            <a:endParaRPr lang="en-US" altLang="ko-KR" sz="1200" dirty="0" smtClean="0"/>
          </a:p>
          <a:p>
            <a:r>
              <a:rPr lang="ko-KR" altLang="en-US" sz="1200" dirty="0" smtClean="0"/>
              <a:t>확인 버튼을 누르면</a:t>
            </a:r>
            <a:endParaRPr lang="en-US" altLang="ko-KR" sz="1200" dirty="0" smtClean="0"/>
          </a:p>
          <a:p>
            <a:r>
              <a:rPr lang="ko-KR" altLang="en-US" sz="1200" dirty="0" smtClean="0"/>
              <a:t>텍스트필드 창에 출력</a:t>
            </a:r>
            <a:endParaRPr lang="en-US" altLang="ko-KR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736228" y="3773971"/>
            <a:ext cx="2130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Confirm </a:t>
            </a:r>
            <a:r>
              <a:rPr lang="ko-KR" altLang="en-US" sz="1200" dirty="0"/>
              <a:t>버튼을 </a:t>
            </a:r>
            <a:r>
              <a:rPr lang="ko-KR" altLang="en-US" sz="1200" dirty="0" smtClean="0"/>
              <a:t>누르면</a:t>
            </a:r>
            <a:endParaRPr lang="en-US" altLang="ko-KR" sz="1200" dirty="0" smtClean="0"/>
          </a:p>
          <a:p>
            <a:r>
              <a:rPr lang="ko-KR" altLang="en-US" sz="1200" dirty="0" smtClean="0"/>
              <a:t> 확인 다이얼로그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생성</a:t>
            </a:r>
            <a:endParaRPr lang="en-US" altLang="ko-KR" sz="1200" dirty="0"/>
          </a:p>
          <a:p>
            <a:r>
              <a:rPr lang="en-US" altLang="ko-KR" sz="1200" dirty="0" smtClean="0"/>
              <a:t>"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" </a:t>
            </a:r>
            <a:r>
              <a:rPr lang="ko-KR" altLang="en-US" sz="1200" dirty="0" smtClean="0"/>
              <a:t>버튼을 누르면</a:t>
            </a:r>
            <a:endParaRPr lang="en-US" altLang="ko-KR" sz="1200" dirty="0" smtClean="0"/>
          </a:p>
          <a:p>
            <a:r>
              <a:rPr lang="ko-KR" altLang="en-US" sz="1200" dirty="0" smtClean="0"/>
              <a:t> 텍스트필드 창에 </a:t>
            </a:r>
            <a:r>
              <a:rPr lang="en-US" altLang="ko-KR" sz="1200" dirty="0" smtClean="0"/>
              <a:t>"Yes"</a:t>
            </a:r>
            <a:r>
              <a:rPr lang="ko-KR" altLang="en-US" sz="1200" dirty="0" smtClean="0"/>
              <a:t> 출력</a:t>
            </a:r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962339" y="5549423"/>
            <a:ext cx="1887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Message </a:t>
            </a:r>
            <a:r>
              <a:rPr lang="ko-KR" altLang="en-US" sz="1200" dirty="0"/>
              <a:t>버튼을 </a:t>
            </a:r>
            <a:r>
              <a:rPr lang="ko-KR" altLang="en-US" sz="1200" dirty="0" smtClean="0"/>
              <a:t>누르면</a:t>
            </a:r>
            <a:endParaRPr lang="en-US" altLang="ko-KR" sz="1200" dirty="0" smtClean="0"/>
          </a:p>
          <a:p>
            <a:r>
              <a:rPr lang="ko-KR" altLang="en-US" sz="1200" dirty="0" smtClean="0"/>
              <a:t> 메시지 다이얼로그 생성</a:t>
            </a:r>
            <a:endParaRPr lang="en-US" altLang="ko-KR" sz="1200" dirty="0"/>
          </a:p>
          <a:p>
            <a:r>
              <a:rPr lang="en-US" altLang="ko-KR" sz="1200" dirty="0" smtClean="0"/>
              <a:t>"</a:t>
            </a:r>
            <a:r>
              <a:rPr lang="ko-KR" altLang="en-US" sz="1200" dirty="0" smtClean="0"/>
              <a:t>확인</a:t>
            </a:r>
            <a:r>
              <a:rPr lang="en-US" altLang="ko-KR" sz="1200" dirty="0" smtClean="0"/>
              <a:t>" </a:t>
            </a:r>
            <a:r>
              <a:rPr lang="ko-KR" altLang="en-US" sz="1200" dirty="0" smtClean="0"/>
              <a:t>버튼을 누르면</a:t>
            </a:r>
            <a:endParaRPr lang="en-US" altLang="ko-KR" sz="1200" dirty="0" smtClean="0"/>
          </a:p>
          <a:p>
            <a:r>
              <a:rPr lang="ko-KR" altLang="en-US" sz="1200" dirty="0" smtClean="0"/>
              <a:t> 다이얼로그 종료</a:t>
            </a:r>
            <a:endParaRPr lang="en-US" altLang="ko-KR" sz="12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5016" y="214290"/>
            <a:ext cx="3784990" cy="151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556" y="2412366"/>
            <a:ext cx="2248284" cy="984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474" y="5207924"/>
            <a:ext cx="3784990" cy="151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759" y="4039528"/>
            <a:ext cx="2028755" cy="89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380" y="5760586"/>
            <a:ext cx="2028755" cy="89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자유형 2"/>
          <p:cNvSpPr/>
          <p:nvPr/>
        </p:nvSpPr>
        <p:spPr>
          <a:xfrm>
            <a:off x="5720425" y="2249971"/>
            <a:ext cx="386199" cy="391886"/>
          </a:xfrm>
          <a:custGeom>
            <a:avLst/>
            <a:gdLst>
              <a:gd name="connsiteX0" fmla="*/ 11730 w 386199"/>
              <a:gd name="connsiteY0" fmla="*/ 0 h 391886"/>
              <a:gd name="connsiteX1" fmla="*/ 46565 w 386199"/>
              <a:gd name="connsiteY1" fmla="*/ 278674 h 391886"/>
              <a:gd name="connsiteX2" fmla="*/ 386199 w 386199"/>
              <a:gd name="connsiteY2" fmla="*/ 391886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199" h="391886">
                <a:moveTo>
                  <a:pt x="11730" y="0"/>
                </a:moveTo>
                <a:cubicBezTo>
                  <a:pt x="-2058" y="106680"/>
                  <a:pt x="-15846" y="213360"/>
                  <a:pt x="46565" y="278674"/>
                </a:cubicBezTo>
                <a:cubicBezTo>
                  <a:pt x="108976" y="343988"/>
                  <a:pt x="247587" y="367937"/>
                  <a:pt x="386199" y="39188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6457184" y="2766492"/>
            <a:ext cx="661749" cy="261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" name="자유형 4"/>
          <p:cNvSpPr/>
          <p:nvPr/>
        </p:nvSpPr>
        <p:spPr>
          <a:xfrm>
            <a:off x="7134235" y="2899947"/>
            <a:ext cx="705982" cy="874024"/>
          </a:xfrm>
          <a:custGeom>
            <a:avLst/>
            <a:gdLst>
              <a:gd name="connsiteX0" fmla="*/ 0 w 705982"/>
              <a:gd name="connsiteY0" fmla="*/ 3167 h 874024"/>
              <a:gd name="connsiteX1" fmla="*/ 592183 w 705982"/>
              <a:gd name="connsiteY1" fmla="*/ 133795 h 874024"/>
              <a:gd name="connsiteX2" fmla="*/ 705395 w 705982"/>
              <a:gd name="connsiteY2" fmla="*/ 874024 h 87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982" h="874024">
                <a:moveTo>
                  <a:pt x="0" y="3167"/>
                </a:moveTo>
                <a:cubicBezTo>
                  <a:pt x="237308" y="-4091"/>
                  <a:pt x="474617" y="-11348"/>
                  <a:pt x="592183" y="133795"/>
                </a:cubicBezTo>
                <a:cubicBezTo>
                  <a:pt x="709749" y="278938"/>
                  <a:pt x="707572" y="576481"/>
                  <a:pt x="705395" y="87402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565196" y="3839772"/>
            <a:ext cx="108012" cy="19975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7" idx="0"/>
          </p:cNvCxnSpPr>
          <p:nvPr/>
        </p:nvCxnSpPr>
        <p:spPr>
          <a:xfrm flipH="1">
            <a:off x="7117758" y="5639972"/>
            <a:ext cx="110940" cy="12061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 22"/>
          <p:cNvSpPr/>
          <p:nvPr/>
        </p:nvSpPr>
        <p:spPr>
          <a:xfrm>
            <a:off x="6907813" y="4731914"/>
            <a:ext cx="696685" cy="792480"/>
          </a:xfrm>
          <a:custGeom>
            <a:avLst/>
            <a:gdLst>
              <a:gd name="connsiteX0" fmla="*/ 0 w 696685"/>
              <a:gd name="connsiteY0" fmla="*/ 0 h 792480"/>
              <a:gd name="connsiteX1" fmla="*/ 348342 w 696685"/>
              <a:gd name="connsiteY1" fmla="*/ 121920 h 792480"/>
              <a:gd name="connsiteX2" fmla="*/ 592182 w 696685"/>
              <a:gd name="connsiteY2" fmla="*/ 304800 h 792480"/>
              <a:gd name="connsiteX3" fmla="*/ 696685 w 696685"/>
              <a:gd name="connsiteY3" fmla="*/ 79248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685" h="792480">
                <a:moveTo>
                  <a:pt x="0" y="0"/>
                </a:moveTo>
                <a:cubicBezTo>
                  <a:pt x="124822" y="35560"/>
                  <a:pt x="249645" y="71120"/>
                  <a:pt x="348342" y="121920"/>
                </a:cubicBezTo>
                <a:cubicBezTo>
                  <a:pt x="447039" y="172720"/>
                  <a:pt x="534125" y="193040"/>
                  <a:pt x="592182" y="304800"/>
                </a:cubicBezTo>
                <a:cubicBezTo>
                  <a:pt x="650239" y="416560"/>
                  <a:pt x="673462" y="604520"/>
                  <a:pt x="696685" y="7924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9512" y="1458259"/>
            <a:ext cx="228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다음 그림과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같이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 팝업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다이얼로그를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출력하는 응용프로그램을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작성해보라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52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7504" y="827857"/>
            <a:ext cx="3888432" cy="5001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javax.swing</a:t>
            </a:r>
            <a:r>
              <a:rPr lang="en-US" altLang="ko-KR" sz="1100" dirty="0" smtClean="0"/>
              <a:t>.*;</a:t>
            </a:r>
          </a:p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java.awt.event</a:t>
            </a:r>
            <a:r>
              <a:rPr lang="en-US" altLang="ko-KR" sz="1100" dirty="0" smtClean="0"/>
              <a:t>.*;</a:t>
            </a:r>
          </a:p>
          <a:p>
            <a:pPr defTabSz="180000"/>
            <a:r>
              <a:rPr lang="en-US" altLang="ko-KR" sz="1100" dirty="0" smtClean="0"/>
              <a:t>import java.awt.*;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OptionPaneEx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JFrame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Container 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;</a:t>
            </a:r>
          </a:p>
          <a:p>
            <a:pPr defTabSz="180000"/>
            <a:endParaRPr lang="en-US" altLang="ko-KR" sz="1100" b="1" dirty="0" smtClean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OptionPaneEx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 smtClean="0"/>
              <a:t>("</a:t>
            </a:r>
            <a:r>
              <a:rPr lang="ko-KR" altLang="en-US" sz="1100" dirty="0" smtClean="0"/>
              <a:t>옵션 팬 예제</a:t>
            </a:r>
            <a:r>
              <a:rPr lang="en-US" altLang="ko-KR" sz="1100" dirty="0" smtClean="0"/>
              <a:t>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</a:t>
            </a:r>
            <a:r>
              <a:rPr lang="en-US" altLang="ko-KR" sz="1100" i="1" dirty="0" err="1" smtClean="0"/>
              <a:t>EXIT_ON_CLOSE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i="1" dirty="0" smtClean="0"/>
              <a:t>		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getContentPane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(500,200);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contentPane.add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MyPanel</a:t>
            </a:r>
            <a:r>
              <a:rPr lang="en-US" altLang="ko-KR" sz="1100" b="1" dirty="0" smtClean="0"/>
              <a:t>(), 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						</a:t>
            </a:r>
            <a:r>
              <a:rPr lang="en-US" altLang="ko-KR" sz="1100" b="1" dirty="0" err="1" smtClean="0"/>
              <a:t>BorderLayout.</a:t>
            </a:r>
            <a:r>
              <a:rPr lang="en-US" altLang="ko-KR" sz="1100" b="1" i="1" dirty="0" err="1" smtClean="0"/>
              <a:t>NORTH</a:t>
            </a:r>
            <a:r>
              <a:rPr lang="en-US" altLang="ko-KR" sz="1100" b="1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(true);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	class </a:t>
            </a:r>
            <a:r>
              <a:rPr lang="en-US" altLang="ko-KR" sz="1100" b="1" dirty="0" err="1" smtClean="0"/>
              <a:t>MyPanel</a:t>
            </a:r>
            <a:r>
              <a:rPr lang="en-US" altLang="ko-KR" sz="1100" b="1" dirty="0" smtClean="0"/>
              <a:t> extends Panel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JButton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inputBtn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("Input Name");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JTextField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tf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JTextField</a:t>
            </a:r>
            <a:r>
              <a:rPr lang="en-US" altLang="ko-KR" sz="1100" b="1" dirty="0" smtClean="0"/>
              <a:t>(10);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JButton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confirmBtn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("Confirm");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JButton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messageBtn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("Message");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MyPanel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setBackground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Color.</a:t>
            </a:r>
            <a:r>
              <a:rPr lang="en-US" altLang="ko-KR" sz="1100" i="1" dirty="0" err="1" smtClean="0"/>
              <a:t>LIGHT_GRAY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	add(</a:t>
            </a:r>
            <a:r>
              <a:rPr lang="en-US" altLang="ko-KR" sz="1100" dirty="0" err="1" smtClean="0"/>
              <a:t>inputBtn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	add(</a:t>
            </a:r>
            <a:r>
              <a:rPr lang="en-US" altLang="ko-KR" sz="1100" dirty="0" err="1" smtClean="0"/>
              <a:t>confirmBtn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	add(</a:t>
            </a:r>
            <a:r>
              <a:rPr lang="en-US" altLang="ko-KR" sz="1100" dirty="0" err="1" smtClean="0"/>
              <a:t>messageBtn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	add(</a:t>
            </a:r>
            <a:r>
              <a:rPr lang="en-US" altLang="ko-KR" sz="1100" dirty="0" err="1" smtClean="0"/>
              <a:t>tf</a:t>
            </a:r>
            <a:r>
              <a:rPr lang="en-US" altLang="ko-KR" sz="1100" dirty="0" smtClean="0"/>
              <a:t>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26616"/>
            <a:ext cx="9036496" cy="6794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10-13 </a:t>
            </a:r>
            <a:r>
              <a:rPr lang="ko-KR" altLang="en-US" dirty="0" smtClean="0"/>
              <a:t>정답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39952" y="404664"/>
            <a:ext cx="4891984" cy="63555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inputBtn.addActionListener</a:t>
            </a:r>
            <a:r>
              <a:rPr lang="en-US" altLang="ko-KR" sz="1100" dirty="0" smtClean="0"/>
              <a:t>(new </a:t>
            </a:r>
            <a:r>
              <a:rPr lang="en-US" altLang="ko-KR" sz="1100" dirty="0" err="1" smtClean="0"/>
              <a:t>ActionListener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		public void </a:t>
            </a:r>
            <a:r>
              <a:rPr lang="en-US" altLang="ko-KR" sz="1100" dirty="0" err="1" smtClean="0"/>
              <a:t>actionPerformed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ActionEvent</a:t>
            </a:r>
            <a:r>
              <a:rPr lang="en-US" altLang="ko-KR" sz="1100" dirty="0" smtClean="0"/>
              <a:t> e) {</a:t>
            </a:r>
          </a:p>
          <a:p>
            <a:pPr defTabSz="180000"/>
            <a:r>
              <a:rPr lang="en-US" altLang="ko-KR" sz="1100" dirty="0" smtClean="0"/>
              <a:t>					</a:t>
            </a:r>
            <a:r>
              <a:rPr lang="en-US" altLang="ko-KR" sz="1100" b="1" dirty="0" smtClean="0"/>
              <a:t>String name = 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					</a:t>
            </a:r>
            <a:r>
              <a:rPr lang="en-US" altLang="ko-KR" sz="1100" b="1" dirty="0" err="1" smtClean="0"/>
              <a:t>JOptionPane.showInputDialog</a:t>
            </a:r>
            <a:r>
              <a:rPr lang="en-US" altLang="ko-KR" sz="1100" b="1" dirty="0" smtClean="0"/>
              <a:t>("</a:t>
            </a:r>
            <a:r>
              <a:rPr lang="ko-KR" altLang="en-US" sz="1100" b="1" dirty="0" smtClean="0"/>
              <a:t>이름을 입력하세요</a:t>
            </a:r>
            <a:r>
              <a:rPr lang="en-US" altLang="ko-KR" sz="1100" b="1" dirty="0" smtClean="0"/>
              <a:t>.");</a:t>
            </a:r>
          </a:p>
          <a:p>
            <a:pPr defTabSz="180000"/>
            <a:r>
              <a:rPr lang="en-US" altLang="ko-KR" sz="1100" b="1" dirty="0" smtClean="0"/>
              <a:t>					if(name != null)</a:t>
            </a:r>
          </a:p>
          <a:p>
            <a:pPr defTabSz="180000"/>
            <a:r>
              <a:rPr lang="en-US" altLang="ko-KR" sz="1100" dirty="0" smtClean="0"/>
              <a:t>						</a:t>
            </a:r>
            <a:r>
              <a:rPr lang="en-US" altLang="ko-KR" sz="1100" dirty="0" err="1" smtClean="0"/>
              <a:t>tf.setText</a:t>
            </a:r>
            <a:r>
              <a:rPr lang="en-US" altLang="ko-KR" sz="1100" dirty="0" smtClean="0"/>
              <a:t>(name);</a:t>
            </a:r>
          </a:p>
          <a:p>
            <a:pPr defTabSz="180000"/>
            <a:r>
              <a:rPr lang="en-US" altLang="ko-KR" sz="1100" dirty="0" smtClean="0"/>
              <a:t>				}</a:t>
            </a:r>
          </a:p>
          <a:p>
            <a:pPr defTabSz="180000"/>
            <a:r>
              <a:rPr lang="en-US" altLang="ko-KR" sz="1100" dirty="0" smtClean="0"/>
              <a:t>			});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confirmBtn.addActionListener</a:t>
            </a:r>
            <a:r>
              <a:rPr lang="en-US" altLang="ko-KR" sz="1100" dirty="0" smtClean="0"/>
              <a:t>(new </a:t>
            </a:r>
            <a:r>
              <a:rPr lang="en-US" altLang="ko-KR" sz="1100" dirty="0" err="1" smtClean="0"/>
              <a:t>ActionListener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		public void </a:t>
            </a:r>
            <a:r>
              <a:rPr lang="en-US" altLang="ko-KR" sz="1100" dirty="0" err="1" smtClean="0"/>
              <a:t>actionPerformed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ActionEvent</a:t>
            </a:r>
            <a:r>
              <a:rPr lang="en-US" altLang="ko-KR" sz="1100" dirty="0" smtClean="0"/>
              <a:t> e) {</a:t>
            </a:r>
          </a:p>
          <a:p>
            <a:pPr defTabSz="180000"/>
            <a:r>
              <a:rPr lang="en-US" altLang="ko-KR" sz="1100" dirty="0" smtClean="0"/>
              <a:t>					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result = </a:t>
            </a:r>
            <a:r>
              <a:rPr lang="en-US" altLang="ko-KR" sz="1100" b="1" dirty="0" err="1" smtClean="0"/>
              <a:t>JOptionPane.showConfirmDialog</a:t>
            </a:r>
            <a:r>
              <a:rPr lang="en-US" altLang="ko-KR" sz="1100" b="1" dirty="0" smtClean="0"/>
              <a:t>(null, </a:t>
            </a:r>
          </a:p>
          <a:p>
            <a:pPr defTabSz="180000"/>
            <a:r>
              <a:rPr lang="en-US" altLang="ko-KR" sz="1100" b="1" dirty="0" smtClean="0"/>
              <a:t>									"</a:t>
            </a:r>
            <a:r>
              <a:rPr lang="ko-KR" altLang="en-US" sz="1100" b="1" dirty="0" smtClean="0"/>
              <a:t>계속할 것입니까</a:t>
            </a:r>
            <a:r>
              <a:rPr lang="en-US" altLang="ko-KR" sz="1100" b="1" dirty="0" smtClean="0"/>
              <a:t>?", "Confirm", 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								</a:t>
            </a:r>
            <a:r>
              <a:rPr lang="en-US" altLang="ko-KR" sz="1100" b="1" dirty="0" err="1" smtClean="0"/>
              <a:t>JOptionPane.</a:t>
            </a:r>
            <a:r>
              <a:rPr lang="en-US" altLang="ko-KR" sz="1100" b="1" i="1" dirty="0" err="1" smtClean="0"/>
              <a:t>YES_NO_OPTION</a:t>
            </a:r>
            <a:r>
              <a:rPr lang="en-US" altLang="ko-KR" sz="1100" b="1" i="1" dirty="0" smtClean="0"/>
              <a:t>);</a:t>
            </a:r>
          </a:p>
          <a:p>
            <a:pPr defTabSz="180000"/>
            <a:r>
              <a:rPr lang="en-US" altLang="ko-KR" sz="1100" b="1" dirty="0" smtClean="0"/>
              <a:t>					if(result == </a:t>
            </a:r>
            <a:r>
              <a:rPr lang="en-US" altLang="ko-KR" sz="1100" b="1" dirty="0" err="1" smtClean="0"/>
              <a:t>JOptionPane.</a:t>
            </a:r>
            <a:r>
              <a:rPr lang="en-US" altLang="ko-KR" sz="1100" b="1" i="1" dirty="0" err="1" smtClean="0"/>
              <a:t>CLOSED_OPTION</a:t>
            </a:r>
            <a:r>
              <a:rPr lang="en-US" altLang="ko-KR" sz="1100" b="1" i="1" dirty="0" smtClean="0"/>
              <a:t>)</a:t>
            </a:r>
          </a:p>
          <a:p>
            <a:pPr defTabSz="180000"/>
            <a:r>
              <a:rPr lang="en-US" altLang="ko-KR" sz="1100" b="1" dirty="0" smtClean="0"/>
              <a:t>						</a:t>
            </a:r>
            <a:r>
              <a:rPr lang="en-US" altLang="ko-KR" sz="1100" b="1" dirty="0" err="1" smtClean="0"/>
              <a:t>tf.setText</a:t>
            </a:r>
            <a:r>
              <a:rPr lang="en-US" altLang="ko-KR" sz="1100" b="1" dirty="0" smtClean="0"/>
              <a:t>("Just Closed without Selection");</a:t>
            </a:r>
            <a:endParaRPr lang="en-US" altLang="ko-KR" sz="1100" b="1" i="1" dirty="0" smtClean="0"/>
          </a:p>
          <a:p>
            <a:pPr defTabSz="180000"/>
            <a:r>
              <a:rPr lang="en-US" altLang="ko-KR" sz="1100" b="1" dirty="0" smtClean="0"/>
              <a:t>					else if(result == </a:t>
            </a:r>
            <a:r>
              <a:rPr lang="en-US" altLang="ko-KR" sz="1100" b="1" dirty="0" err="1" smtClean="0"/>
              <a:t>JOptionPane.</a:t>
            </a:r>
            <a:r>
              <a:rPr lang="en-US" altLang="ko-KR" sz="1100" b="1" i="1" dirty="0" err="1" smtClean="0"/>
              <a:t>YES_OPTION</a:t>
            </a:r>
            <a:r>
              <a:rPr lang="en-US" altLang="ko-KR" sz="1100" b="1" i="1" dirty="0" smtClean="0"/>
              <a:t>)</a:t>
            </a:r>
          </a:p>
          <a:p>
            <a:pPr defTabSz="180000"/>
            <a:r>
              <a:rPr lang="en-US" altLang="ko-KR" sz="1100" b="1" dirty="0" smtClean="0"/>
              <a:t>						</a:t>
            </a:r>
            <a:r>
              <a:rPr lang="en-US" altLang="ko-KR" sz="1100" b="1" dirty="0" err="1" smtClean="0"/>
              <a:t>tf.setText</a:t>
            </a:r>
            <a:r>
              <a:rPr lang="en-US" altLang="ko-KR" sz="1100" b="1" dirty="0" smtClean="0"/>
              <a:t>("Yes");</a:t>
            </a:r>
          </a:p>
          <a:p>
            <a:pPr defTabSz="180000"/>
            <a:r>
              <a:rPr lang="en-US" altLang="ko-KR" sz="1100" b="1" dirty="0" smtClean="0"/>
              <a:t>					else</a:t>
            </a:r>
          </a:p>
          <a:p>
            <a:pPr defTabSz="180000"/>
            <a:r>
              <a:rPr lang="en-US" altLang="ko-KR" sz="1100" b="1" dirty="0" smtClean="0"/>
              <a:t>						</a:t>
            </a:r>
            <a:r>
              <a:rPr lang="en-US" altLang="ko-KR" sz="1100" b="1" dirty="0" err="1" smtClean="0"/>
              <a:t>tf.setText</a:t>
            </a:r>
            <a:r>
              <a:rPr lang="en-US" altLang="ko-KR" sz="1100" b="1" dirty="0" smtClean="0"/>
              <a:t>("No");</a:t>
            </a:r>
          </a:p>
          <a:p>
            <a:pPr defTabSz="180000"/>
            <a:r>
              <a:rPr lang="en-US" altLang="ko-KR" sz="1100" dirty="0" smtClean="0"/>
              <a:t>				}</a:t>
            </a:r>
          </a:p>
          <a:p>
            <a:pPr defTabSz="180000"/>
            <a:r>
              <a:rPr lang="en-US" altLang="ko-KR" sz="1100" dirty="0" smtClean="0"/>
              <a:t>			});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messageBtn.addActionListener</a:t>
            </a:r>
            <a:r>
              <a:rPr lang="en-US" altLang="ko-KR" sz="1100" dirty="0" smtClean="0"/>
              <a:t>(new </a:t>
            </a:r>
            <a:r>
              <a:rPr lang="en-US" altLang="ko-KR" sz="1100" dirty="0" err="1" smtClean="0"/>
              <a:t>ActionListener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		public void </a:t>
            </a:r>
            <a:r>
              <a:rPr lang="en-US" altLang="ko-KR" sz="1100" dirty="0" err="1" smtClean="0"/>
              <a:t>actionPerformed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ActionEvent</a:t>
            </a:r>
            <a:r>
              <a:rPr lang="en-US" altLang="ko-KR" sz="1100" dirty="0" smtClean="0"/>
              <a:t> e) {</a:t>
            </a:r>
          </a:p>
          <a:p>
            <a:pPr defTabSz="180000"/>
            <a:r>
              <a:rPr lang="en-US" altLang="ko-KR" sz="1100" dirty="0" smtClean="0"/>
              <a:t>					</a:t>
            </a:r>
            <a:r>
              <a:rPr lang="en-US" altLang="ko-KR" sz="1100" b="1" dirty="0" err="1" smtClean="0"/>
              <a:t>JOptionPane.showMessageDialog</a:t>
            </a:r>
            <a:r>
              <a:rPr lang="en-US" altLang="ko-KR" sz="1100" b="1" dirty="0" smtClean="0"/>
              <a:t>(null, </a:t>
            </a:r>
          </a:p>
          <a:p>
            <a:pPr defTabSz="180000"/>
            <a:r>
              <a:rPr lang="en-US" altLang="ko-KR" sz="1100" b="1" dirty="0" smtClean="0"/>
              <a:t>									"</a:t>
            </a:r>
            <a:r>
              <a:rPr lang="ko-KR" altLang="en-US" sz="1100" b="1" dirty="0" smtClean="0"/>
              <a:t>조심하세요</a:t>
            </a:r>
            <a:r>
              <a:rPr lang="en-US" altLang="ko-KR" sz="1100" b="1" dirty="0" smtClean="0"/>
              <a:t>", "Message", 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								</a:t>
            </a:r>
            <a:r>
              <a:rPr lang="en-US" altLang="ko-KR" sz="1100" b="1" dirty="0" err="1" smtClean="0"/>
              <a:t>JOptionPane.ERROR_MESSAGE</a:t>
            </a:r>
            <a:r>
              <a:rPr lang="en-US" altLang="ko-KR" sz="1100" b="1" dirty="0" smtClean="0"/>
              <a:t>); </a:t>
            </a:r>
          </a:p>
          <a:p>
            <a:pPr defTabSz="180000"/>
            <a:r>
              <a:rPr lang="en-US" altLang="ko-KR" sz="1100" dirty="0" smtClean="0"/>
              <a:t>				}</a:t>
            </a:r>
          </a:p>
          <a:p>
            <a:pPr defTabSz="180000"/>
            <a:r>
              <a:rPr lang="en-US" altLang="ko-KR" sz="1100" dirty="0" smtClean="0"/>
              <a:t>			});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public static void main(String [] </a:t>
            </a:r>
            <a:r>
              <a:rPr lang="en-US" altLang="ko-KR" sz="1100" dirty="0" err="1" smtClean="0"/>
              <a:t>args</a:t>
            </a:r>
            <a:r>
              <a:rPr lang="en-US" altLang="ko-KR" sz="1100" dirty="0" smtClean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 smtClean="0"/>
              <a:t>OptionPaneEx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</a:t>
            </a:r>
            <a:endParaRPr lang="ko-KR" alt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93883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스윙 컴포넌트의 공통 </a:t>
            </a:r>
            <a:r>
              <a:rPr lang="ko-KR" altLang="en-US" sz="2400" dirty="0" err="1" smtClean="0"/>
              <a:t>메소드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JComponent</a:t>
            </a:r>
            <a:r>
              <a:rPr lang="ko-KR" altLang="en-US" sz="2400" dirty="0" smtClean="0"/>
              <a:t>의 </a:t>
            </a:r>
            <a:r>
              <a:rPr lang="ko-KR" altLang="en-US" sz="2400" dirty="0" err="1" smtClean="0"/>
              <a:t>메소드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err="1" smtClean="0"/>
              <a:t>JComponent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스윙 컴포넌트는 모두 상속받는 슈퍼 클래스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추상 클래스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스윙 컴포넌트들이 상속받는 공통 </a:t>
            </a:r>
            <a:r>
              <a:rPr lang="ko-KR" altLang="en-US" sz="1400" dirty="0" err="1" smtClean="0"/>
              <a:t>메소드와</a:t>
            </a:r>
            <a:r>
              <a:rPr lang="ko-KR" altLang="en-US" sz="1400" dirty="0" smtClean="0"/>
              <a:t> 상수 구현</a:t>
            </a:r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JComponent</a:t>
            </a:r>
            <a:r>
              <a:rPr lang="ko-KR" altLang="en-US" sz="1400" dirty="0" smtClean="0"/>
              <a:t>의 주요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사례</a:t>
            </a:r>
            <a:endParaRPr lang="en-US" altLang="ko-KR" sz="1400" dirty="0" smtClean="0"/>
          </a:p>
          <a:p>
            <a:endParaRPr lang="ko-KR" altLang="en-US" sz="1600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4" y="2924944"/>
            <a:ext cx="4660032" cy="314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690060"/>
            <a:ext cx="4553397" cy="396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1974" y="228600"/>
            <a:ext cx="8768893" cy="68012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10-1 : </a:t>
            </a:r>
            <a:r>
              <a:rPr lang="ko-KR" altLang="en-US" sz="2400" dirty="0"/>
              <a:t>스윙 컴포넌트의 공통 기능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JComponent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메소드</a:t>
            </a:r>
            <a:endParaRPr lang="ko-KR" altLang="en-US" sz="2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975" y="1340768"/>
            <a:ext cx="4320480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JComponentEx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JFrame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JComponentEx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super("</a:t>
            </a:r>
            <a:r>
              <a:rPr lang="en-US" altLang="ko-KR" sz="1200" dirty="0" err="1" smtClean="0"/>
              <a:t>JComponent</a:t>
            </a:r>
            <a:r>
              <a:rPr lang="ko-KR" altLang="en-US" sz="1200" dirty="0" smtClean="0"/>
              <a:t>의 공통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Container c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FlowLayout</a:t>
            </a:r>
            <a:r>
              <a:rPr lang="en-US" altLang="ko-KR" sz="1200" dirty="0" smtClean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b1 = new 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("Magenta/Yellow Button");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b2 = new 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(" Disabled Button 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b3 = new 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getX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/>
              <a:t>getY</a:t>
            </a:r>
            <a:r>
              <a:rPr lang="en-US" altLang="ko-KR" sz="1200" dirty="0" smtClean="0"/>
              <a:t>()");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b1.setBackground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Color.YELLOW</a:t>
            </a:r>
            <a:r>
              <a:rPr lang="en-US" altLang="ko-KR" sz="1200" dirty="0" smtClean="0"/>
              <a:t>); 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b1.setForeground(</a:t>
            </a:r>
            <a:r>
              <a:rPr lang="en-US" altLang="ko-KR" sz="1200" dirty="0" err="1" smtClean="0"/>
              <a:t>Color.MAGENTA</a:t>
            </a:r>
            <a:r>
              <a:rPr lang="en-US" altLang="ko-KR" sz="1200" dirty="0" smtClean="0"/>
              <a:t>);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b1.setFont</a:t>
            </a:r>
            <a:r>
              <a:rPr lang="en-US" altLang="ko-KR" sz="1200" dirty="0" smtClean="0"/>
              <a:t>(new Font("Arial", </a:t>
            </a:r>
            <a:r>
              <a:rPr lang="en-US" altLang="ko-KR" sz="1200" dirty="0" err="1" smtClean="0"/>
              <a:t>Font.ITALIC</a:t>
            </a:r>
            <a:r>
              <a:rPr lang="en-US" altLang="ko-KR" sz="1200" dirty="0" smtClean="0"/>
              <a:t>, 20)); 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b2.setEnabled</a:t>
            </a:r>
            <a:r>
              <a:rPr lang="en-US" altLang="ko-KR" sz="1200" dirty="0" smtClean="0"/>
              <a:t>(false); </a:t>
            </a:r>
          </a:p>
          <a:p>
            <a:pPr defTabSz="180000"/>
            <a:r>
              <a:rPr lang="en-US" altLang="ko-KR" sz="1200" dirty="0"/>
              <a:t>		b3.addActionListener(new </a:t>
            </a:r>
            <a:r>
              <a:rPr lang="en-US" altLang="ko-KR" sz="1200" dirty="0" err="1"/>
              <a:t>ActionListener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	public void </a:t>
            </a:r>
            <a:r>
              <a:rPr lang="en-US" altLang="ko-KR" sz="1200" dirty="0" err="1"/>
              <a:t>actionPerformed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ActionEvent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 b = (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)</a:t>
            </a:r>
            <a:r>
              <a:rPr lang="en-US" altLang="ko-KR" sz="1200" dirty="0" err="1"/>
              <a:t>e.getSource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b.getX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"," + </a:t>
            </a:r>
            <a:r>
              <a:rPr lang="en-US" altLang="ko-KR" sz="1200" b="1" dirty="0" err="1"/>
              <a:t>b.getY</a:t>
            </a:r>
            <a:r>
              <a:rPr lang="en-US" altLang="ko-KR" sz="1200" b="1" dirty="0"/>
              <a:t>()</a:t>
            </a:r>
            <a:r>
              <a:rPr lang="en-US" altLang="ko-KR" sz="1200" dirty="0"/>
              <a:t>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});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(b1); 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(b2); 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(b3);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(260,200); 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JComponentEx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28800"/>
            <a:ext cx="2476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65104"/>
            <a:ext cx="2476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모서리가 둥근 사각형 설명선 9"/>
          <p:cNvSpPr/>
          <p:nvPr/>
        </p:nvSpPr>
        <p:spPr>
          <a:xfrm>
            <a:off x="7524328" y="2311823"/>
            <a:ext cx="966944" cy="289441"/>
          </a:xfrm>
          <a:prstGeom prst="wedgeRoundRectCallout">
            <a:avLst>
              <a:gd name="adj1" fmla="val -139504"/>
              <a:gd name="adj2" fmla="val 5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50" dirty="0"/>
              <a:t>비활성 버튼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7664536" y="1638359"/>
            <a:ext cx="1247361" cy="459700"/>
          </a:xfrm>
          <a:prstGeom prst="wedgeRoundRectCallout">
            <a:avLst>
              <a:gd name="adj1" fmla="val -87306"/>
              <a:gd name="adj2" fmla="val 577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50" dirty="0"/>
              <a:t>"Arial" </a:t>
            </a:r>
            <a:r>
              <a:rPr lang="ko-KR" altLang="en-US" sz="1050" dirty="0"/>
              <a:t>로 </a:t>
            </a:r>
            <a:r>
              <a:rPr lang="en-US" altLang="ko-KR" sz="1050" dirty="0"/>
              <a:t>20</a:t>
            </a:r>
            <a:r>
              <a:rPr lang="ko-KR" altLang="en-US" sz="1050" dirty="0"/>
              <a:t>픽셀</a:t>
            </a:r>
          </a:p>
          <a:p>
            <a:r>
              <a:rPr lang="ko-KR" altLang="en-US" sz="1050" dirty="0"/>
              <a:t>크기의 폰트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7524328" y="5329319"/>
            <a:ext cx="1486540" cy="459700"/>
          </a:xfrm>
          <a:prstGeom prst="wedgeRoundRectCallout">
            <a:avLst>
              <a:gd name="adj1" fmla="val -116588"/>
              <a:gd name="adj2" fmla="val -72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50" dirty="0"/>
              <a:t>클릭하면 </a:t>
            </a:r>
            <a:r>
              <a:rPr lang="ko-KR" altLang="en-US" sz="1050" dirty="0" err="1"/>
              <a:t>타이틀바에</a:t>
            </a:r>
            <a:endParaRPr lang="ko-KR" altLang="en-US" sz="1050" dirty="0"/>
          </a:p>
          <a:p>
            <a:r>
              <a:rPr lang="ko-KR" altLang="en-US" sz="1050" dirty="0"/>
              <a:t>버튼의 좌표 출력</a:t>
            </a:r>
          </a:p>
        </p:txBody>
      </p:sp>
      <p:sp>
        <p:nvSpPr>
          <p:cNvPr id="12" name="타원 11"/>
          <p:cNvSpPr/>
          <p:nvPr/>
        </p:nvSpPr>
        <p:spPr>
          <a:xfrm>
            <a:off x="5148064" y="4293096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08104" y="354989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초기 상태</a:t>
            </a:r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4893210" y="6270104"/>
            <a:ext cx="248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getX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/>
              <a:t>getY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버튼이 클릭된 상태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7904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JLabel</a:t>
            </a:r>
            <a:r>
              <a:rPr lang="ko-KR" altLang="en-US" dirty="0" smtClean="0"/>
              <a:t>로 문자열과 이미지 출력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JLabel</a:t>
            </a:r>
            <a:r>
              <a:rPr lang="ko-KR" altLang="en-US" sz="2000" dirty="0" smtClean="0"/>
              <a:t>의 용도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문자열</a:t>
            </a:r>
            <a:r>
              <a:rPr lang="ko-KR" altLang="en-US" sz="1800" dirty="0"/>
              <a:t>이</a:t>
            </a:r>
            <a:r>
              <a:rPr lang="ko-KR" altLang="en-US" sz="1800" dirty="0" smtClean="0"/>
              <a:t>나 이미지를 화면에 출력하기 위한 목적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ko-KR" altLang="en-US" sz="2000" dirty="0" smtClean="0"/>
              <a:t>레이블 생성</a:t>
            </a:r>
            <a:endParaRPr lang="en-US" altLang="ko-KR" sz="20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4"/>
            <a:ext cx="7265459" cy="172819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44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레이블 생성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46449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문자열 레이블 생성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이미지 레이블 생성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이미지 파일로부터 이미지를 읽기 위해 </a:t>
            </a:r>
            <a:r>
              <a:rPr lang="en-US" altLang="ko-KR" sz="1800" dirty="0" err="1" smtClean="0"/>
              <a:t>ImageIcon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 사용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다룰 수 있는 이미지 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png</a:t>
            </a:r>
            <a:r>
              <a:rPr lang="en-US" altLang="ko-KR" sz="1800" dirty="0" smtClean="0"/>
              <a:t>, gif, jpg</a:t>
            </a:r>
          </a:p>
          <a:p>
            <a:pPr lvl="2"/>
            <a:r>
              <a:rPr lang="en-US" altLang="ko-KR" sz="1600" dirty="0" smtClean="0"/>
              <a:t>sunset.jpg</a:t>
            </a:r>
            <a:r>
              <a:rPr lang="ko-KR" altLang="en-US" sz="1600" dirty="0" smtClean="0"/>
              <a:t>의 경로명이  </a:t>
            </a:r>
            <a:r>
              <a:rPr lang="en-US" altLang="ko-KR" sz="1600" dirty="0" smtClean="0"/>
              <a:t>"images/sunset.jpg"</a:t>
            </a:r>
            <a:r>
              <a:rPr lang="ko-KR" altLang="en-US" sz="1600" dirty="0" smtClean="0"/>
              <a:t>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경우</a:t>
            </a:r>
            <a:endParaRPr lang="en-US" altLang="ko-KR" sz="16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수평 정렬 값을 가진 레이블 컴포넌트 생성</a:t>
            </a:r>
            <a:endParaRPr lang="en-US" altLang="ko-KR" sz="2000" dirty="0" smtClean="0"/>
          </a:p>
          <a:p>
            <a:pPr lvl="2"/>
            <a:r>
              <a:rPr lang="ko-KR" altLang="en-US" sz="1600" dirty="0"/>
              <a:t>수평 </a:t>
            </a:r>
            <a:r>
              <a:rPr lang="ko-KR" altLang="en-US" sz="1600" dirty="0" smtClean="0"/>
              <a:t>정렬로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문자열과 이미지를 모두 가진 레이블</a:t>
            </a:r>
            <a:endParaRPr lang="en-US" altLang="ko-KR" sz="160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57290" y="1785926"/>
            <a:ext cx="478634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textLabel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사랑합니다</a:t>
            </a:r>
            <a:r>
              <a:rPr lang="en-US" altLang="ko-KR" sz="1400" dirty="0" smtClean="0"/>
              <a:t>");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57290" y="4005482"/>
            <a:ext cx="580813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 image = new </a:t>
            </a:r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("images/sunset.jpg");</a:t>
            </a:r>
          </a:p>
          <a:p>
            <a:pPr defTabSz="180000"/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imageLabel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(image);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57290" y="5733256"/>
            <a:ext cx="623904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 image = new </a:t>
            </a:r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("images/sunset.jpg");</a:t>
            </a:r>
          </a:p>
          <a:p>
            <a:pPr defTabSz="180000"/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 label = new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사랑합니다</a:t>
            </a:r>
            <a:r>
              <a:rPr lang="en-US" altLang="ko-KR" sz="1400" dirty="0" smtClean="0"/>
              <a:t>", image, </a:t>
            </a:r>
            <a:r>
              <a:rPr lang="en-US" altLang="ko-KR" sz="1400" dirty="0" err="1" smtClean="0"/>
              <a:t>SwingConstants.CENTER</a:t>
            </a:r>
            <a:r>
              <a:rPr lang="en-US" altLang="ko-KR" sz="14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1674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390" y="1640278"/>
            <a:ext cx="28575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10-2 : </a:t>
            </a:r>
            <a:r>
              <a:rPr lang="en-US" altLang="ko-KR" dirty="0" err="1"/>
              <a:t>JLabel</a:t>
            </a:r>
            <a:r>
              <a:rPr lang="ko-KR" altLang="en-US" dirty="0"/>
              <a:t>을 이용한 레이블 만들기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3528" y="1412776"/>
            <a:ext cx="4786314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LabelEx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LabelEx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</a:t>
            </a:r>
            <a:r>
              <a:rPr lang="ko-KR" altLang="en-US" sz="1200" dirty="0"/>
              <a:t>레이블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Container </a:t>
            </a:r>
            <a:r>
              <a:rPr lang="en-US" altLang="ko-KR" sz="1200" dirty="0"/>
              <a:t>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 smtClean="0"/>
              <a:t>());</a:t>
            </a:r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textLabel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("</a:t>
            </a:r>
            <a:r>
              <a:rPr lang="ko-KR" altLang="en-US" sz="1200" b="1" dirty="0" err="1"/>
              <a:t>제임스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고슬링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입니더</a:t>
            </a:r>
            <a:r>
              <a:rPr lang="en-US" altLang="ko-KR" sz="1200" b="1" dirty="0"/>
              <a:t>!")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ImageIcon</a:t>
            </a:r>
            <a:r>
              <a:rPr lang="en-US" altLang="ko-KR" sz="1200" dirty="0"/>
              <a:t>("images/gosling.jpg");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imageLabel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img</a:t>
            </a:r>
            <a:r>
              <a:rPr lang="en-US" altLang="ko-KR" sz="1200" b="1" dirty="0" smtClean="0"/>
              <a:t>)</a:t>
            </a:r>
            <a:r>
              <a:rPr lang="en-US" altLang="ko-KR" sz="1200" dirty="0" smtClean="0"/>
              <a:t>;</a:t>
            </a:r>
            <a:endParaRPr lang="ko-KR" altLang="en-US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icon = new </a:t>
            </a:r>
            <a:r>
              <a:rPr lang="en-US" altLang="ko-KR" sz="1200" dirty="0" err="1"/>
              <a:t>ImageIcon</a:t>
            </a:r>
            <a:r>
              <a:rPr lang="en-US" altLang="ko-KR" sz="1200" dirty="0"/>
              <a:t>("images/icon.gif");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label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커피한잔 </a:t>
            </a:r>
            <a:r>
              <a:rPr lang="ko-KR" altLang="en-US" sz="1200" b="1" dirty="0" err="1"/>
              <a:t>하실래예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전화주이소</a:t>
            </a:r>
            <a:r>
              <a:rPr lang="en-US" altLang="ko-KR" sz="1200" b="1" dirty="0"/>
              <a:t>",</a:t>
            </a:r>
          </a:p>
          <a:p>
            <a:pPr defTabSz="180000"/>
            <a:r>
              <a:rPr lang="en-US" altLang="ko-KR" sz="1200" b="1" dirty="0" smtClean="0"/>
              <a:t>											</a:t>
            </a:r>
            <a:r>
              <a:rPr lang="en-US" altLang="ko-KR" sz="1200" b="1" dirty="0"/>
              <a:t>	</a:t>
            </a:r>
            <a:r>
              <a:rPr lang="en-US" altLang="ko-KR" sz="1200" b="1" dirty="0" smtClean="0"/>
              <a:t>icon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SwingConstants.CENTER</a:t>
            </a:r>
            <a:r>
              <a:rPr lang="en-US" altLang="ko-KR" sz="1200" b="1" dirty="0"/>
              <a:t>)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textLabel</a:t>
            </a:r>
            <a:r>
              <a:rPr lang="en-US" altLang="ko-KR" sz="1200" dirty="0" smtClean="0"/>
              <a:t>); 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imageLabel</a:t>
            </a:r>
            <a:r>
              <a:rPr lang="en-US" altLang="ko-KR" sz="1200" dirty="0" smtClean="0"/>
              <a:t>); 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(label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(300,500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LabelEx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 smtClean="0"/>
          </a:p>
        </p:txBody>
      </p:sp>
      <p:sp>
        <p:nvSpPr>
          <p:cNvPr id="8" name="자유형 7"/>
          <p:cNvSpPr/>
          <p:nvPr/>
        </p:nvSpPr>
        <p:spPr>
          <a:xfrm>
            <a:off x="4753254" y="1970031"/>
            <a:ext cx="1834970" cy="1440160"/>
          </a:xfrm>
          <a:custGeom>
            <a:avLst/>
            <a:gdLst>
              <a:gd name="connsiteX0" fmla="*/ 0 w 3453319"/>
              <a:gd name="connsiteY0" fmla="*/ 1583987 h 1583987"/>
              <a:gd name="connsiteX1" fmla="*/ 369651 w 3453319"/>
              <a:gd name="connsiteY1" fmla="*/ 1476983 h 1583987"/>
              <a:gd name="connsiteX2" fmla="*/ 1079770 w 3453319"/>
              <a:gd name="connsiteY2" fmla="*/ 1039238 h 1583987"/>
              <a:gd name="connsiteX3" fmla="*/ 1614792 w 3453319"/>
              <a:gd name="connsiteY3" fmla="*/ 348575 h 1583987"/>
              <a:gd name="connsiteX4" fmla="*/ 2266545 w 3453319"/>
              <a:gd name="connsiteY4" fmla="*/ 47017 h 1583987"/>
              <a:gd name="connsiteX5" fmla="*/ 3453319 w 3453319"/>
              <a:gd name="connsiteY5" fmla="*/ 66472 h 158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3319" h="1583987">
                <a:moveTo>
                  <a:pt x="0" y="1583987"/>
                </a:moveTo>
                <a:cubicBezTo>
                  <a:pt x="94844" y="1575881"/>
                  <a:pt x="189689" y="1567775"/>
                  <a:pt x="369651" y="1476983"/>
                </a:cubicBezTo>
                <a:cubicBezTo>
                  <a:pt x="549613" y="1386192"/>
                  <a:pt x="872247" y="1227306"/>
                  <a:pt x="1079770" y="1039238"/>
                </a:cubicBezTo>
                <a:cubicBezTo>
                  <a:pt x="1287293" y="851170"/>
                  <a:pt x="1416996" y="513945"/>
                  <a:pt x="1614792" y="348575"/>
                </a:cubicBezTo>
                <a:cubicBezTo>
                  <a:pt x="1812588" y="183205"/>
                  <a:pt x="1960124" y="94034"/>
                  <a:pt x="2266545" y="47017"/>
                </a:cubicBezTo>
                <a:cubicBezTo>
                  <a:pt x="2572966" y="0"/>
                  <a:pt x="3013142" y="33236"/>
                  <a:pt x="3453319" y="66472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3529118" y="3770230"/>
            <a:ext cx="2664296" cy="251298"/>
          </a:xfrm>
          <a:custGeom>
            <a:avLst/>
            <a:gdLst>
              <a:gd name="connsiteX0" fmla="*/ 0 w 2130357"/>
              <a:gd name="connsiteY0" fmla="*/ 175098 h 207524"/>
              <a:gd name="connsiteX1" fmla="*/ 778213 w 2130357"/>
              <a:gd name="connsiteY1" fmla="*/ 194554 h 207524"/>
              <a:gd name="connsiteX2" fmla="*/ 1527242 w 2130357"/>
              <a:gd name="connsiteY2" fmla="*/ 97277 h 207524"/>
              <a:gd name="connsiteX3" fmla="*/ 2130357 w 2130357"/>
              <a:gd name="connsiteY3" fmla="*/ 0 h 20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0357" h="207524">
                <a:moveTo>
                  <a:pt x="0" y="175098"/>
                </a:moveTo>
                <a:cubicBezTo>
                  <a:pt x="261836" y="191311"/>
                  <a:pt x="523673" y="207524"/>
                  <a:pt x="778213" y="194554"/>
                </a:cubicBezTo>
                <a:cubicBezTo>
                  <a:pt x="1032753" y="181584"/>
                  <a:pt x="1301885" y="129703"/>
                  <a:pt x="1527242" y="97277"/>
                </a:cubicBezTo>
                <a:cubicBezTo>
                  <a:pt x="1752599" y="64851"/>
                  <a:pt x="1941478" y="32425"/>
                  <a:pt x="2130357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4969278" y="4522503"/>
            <a:ext cx="1296144" cy="1335959"/>
          </a:xfrm>
          <a:custGeom>
            <a:avLst/>
            <a:gdLst>
              <a:gd name="connsiteX0" fmla="*/ 0 w 2461098"/>
              <a:gd name="connsiteY0" fmla="*/ 1621 h 1703961"/>
              <a:gd name="connsiteX1" fmla="*/ 340468 w 2461098"/>
              <a:gd name="connsiteY1" fmla="*/ 50259 h 1703961"/>
              <a:gd name="connsiteX2" fmla="*/ 710119 w 2461098"/>
              <a:gd name="connsiteY2" fmla="*/ 303178 h 1703961"/>
              <a:gd name="connsiteX3" fmla="*/ 1147864 w 2461098"/>
              <a:gd name="connsiteY3" fmla="*/ 1295399 h 1703961"/>
              <a:gd name="connsiteX4" fmla="*/ 2461098 w 2461098"/>
              <a:gd name="connsiteY4" fmla="*/ 1703961 h 170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1098" h="1703961">
                <a:moveTo>
                  <a:pt x="0" y="1621"/>
                </a:moveTo>
                <a:cubicBezTo>
                  <a:pt x="111057" y="810"/>
                  <a:pt x="222115" y="0"/>
                  <a:pt x="340468" y="50259"/>
                </a:cubicBezTo>
                <a:cubicBezTo>
                  <a:pt x="458821" y="100518"/>
                  <a:pt x="575553" y="95655"/>
                  <a:pt x="710119" y="303178"/>
                </a:cubicBezTo>
                <a:cubicBezTo>
                  <a:pt x="844685" y="510701"/>
                  <a:pt x="856034" y="1061935"/>
                  <a:pt x="1147864" y="1295399"/>
                </a:cubicBezTo>
                <a:cubicBezTo>
                  <a:pt x="1439694" y="1528863"/>
                  <a:pt x="1950396" y="1616412"/>
                  <a:pt x="2461098" y="1703961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303114" y="1510331"/>
            <a:ext cx="628471" cy="459700"/>
          </a:xfrm>
          <a:prstGeom prst="wedgeRoundRectCallout">
            <a:avLst>
              <a:gd name="adj1" fmla="val 76733"/>
              <a:gd name="adj2" fmla="val 499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50" dirty="0" smtClean="0"/>
              <a:t>문자열</a:t>
            </a:r>
            <a:endParaRPr lang="ko-KR" altLang="en-US" sz="1050" dirty="0"/>
          </a:p>
          <a:p>
            <a:r>
              <a:rPr lang="ko-KR" altLang="en-US" sz="1050" dirty="0"/>
              <a:t>레이블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303114" y="3310530"/>
            <a:ext cx="628471" cy="459700"/>
          </a:xfrm>
          <a:prstGeom prst="wedgeRoundRectCallout">
            <a:avLst>
              <a:gd name="adj1" fmla="val 93851"/>
              <a:gd name="adj2" fmla="val 187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50" dirty="0" smtClean="0"/>
              <a:t>이미지</a:t>
            </a:r>
            <a:endParaRPr lang="en-US" altLang="ko-KR" sz="1050" dirty="0" smtClean="0"/>
          </a:p>
          <a:p>
            <a:r>
              <a:rPr lang="ko-KR" altLang="en-US" sz="1050" dirty="0" smtClean="0"/>
              <a:t>레이블</a:t>
            </a:r>
            <a:endParaRPr lang="ko-KR" altLang="en-US" sz="105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4969278" y="5839280"/>
            <a:ext cx="845965" cy="817245"/>
          </a:xfrm>
          <a:prstGeom prst="wedgeRoundRectCallout">
            <a:avLst>
              <a:gd name="adj1" fmla="val 91732"/>
              <a:gd name="adj2" fmla="val -97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50" dirty="0" smtClean="0"/>
              <a:t>이미지와</a:t>
            </a:r>
            <a:endParaRPr lang="en-US" altLang="ko-KR" sz="1050" dirty="0" smtClean="0"/>
          </a:p>
          <a:p>
            <a:r>
              <a:rPr lang="ko-KR" altLang="en-US" sz="1050" dirty="0" smtClean="0"/>
              <a:t>텍스트가</a:t>
            </a:r>
            <a:endParaRPr lang="en-US" altLang="ko-KR" sz="1050" dirty="0" smtClean="0"/>
          </a:p>
          <a:p>
            <a:r>
              <a:rPr lang="ko-KR" altLang="en-US" sz="1050" dirty="0" smtClean="0"/>
              <a:t>함께 있는</a:t>
            </a:r>
            <a:endParaRPr lang="en-US" altLang="ko-KR" sz="1050" dirty="0" smtClean="0"/>
          </a:p>
          <a:p>
            <a:r>
              <a:rPr lang="ko-KR" altLang="en-US" sz="1050" dirty="0" smtClean="0"/>
              <a:t>레이블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037304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4196</TotalTime>
  <Words>2084</Words>
  <Application>Microsoft Office PowerPoint</Application>
  <PresentationFormat>화면 슬라이드 쇼(4:3)</PresentationFormat>
  <Paragraphs>971</Paragraphs>
  <Slides>41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가을</vt:lpstr>
      <vt:lpstr>PowerPoint 프레젠테이션</vt:lpstr>
      <vt:lpstr>학습 목표</vt:lpstr>
      <vt:lpstr>자바의 GUI 프로그래밍 방법</vt:lpstr>
      <vt:lpstr>컴포넌트 기반 GUI 프로그래밍에 사용되는 스윙 컴포넌트</vt:lpstr>
      <vt:lpstr>스윙 컴포넌트의 공통 메소드, JComponent의 메소드</vt:lpstr>
      <vt:lpstr>예제 10-1 : 스윙 컴포넌트의 공통 기능, JComponent의 메소드</vt:lpstr>
      <vt:lpstr>JLabel로 문자열과 이미지 출력</vt:lpstr>
      <vt:lpstr>레이블 생성 예</vt:lpstr>
      <vt:lpstr>예제 10-2 : JLabel을 이용한 레이블 만들기</vt:lpstr>
      <vt:lpstr>JButton으로 버튼 만들기</vt:lpstr>
      <vt:lpstr>이미지 버튼 만들기</vt:lpstr>
      <vt:lpstr>이미지 버튼에 이미지 설정</vt:lpstr>
      <vt:lpstr>예제 10-3 : JButton을 이용한 이미지 버튼 만들기</vt:lpstr>
      <vt:lpstr>JCheckBox로 체크박스 만들기</vt:lpstr>
      <vt:lpstr>예제 10-4 : JCheckBox로 체크박스 만들기</vt:lpstr>
      <vt:lpstr>체크박스에 Item 이벤트 처리</vt:lpstr>
      <vt:lpstr>예제 10-5 : ItemEvent를 활용하여 체크박스로 가격 합산 응용</vt:lpstr>
      <vt:lpstr>예제 10-5 정답</vt:lpstr>
      <vt:lpstr>JRadioButton으로 라디오버튼 만들기</vt:lpstr>
      <vt:lpstr>라디오버튼 생성 및 Item 이벤트 처리</vt:lpstr>
      <vt:lpstr>예제 10-6 : JRadioButton으로 라디오버튼 만들기</vt:lpstr>
      <vt:lpstr>JTextField로 한 줄 입력 창 만들기</vt:lpstr>
      <vt:lpstr>예제 10-7 : JTextField로 텍스트필드 만들기</vt:lpstr>
      <vt:lpstr>TextArea로 여러 줄의 입력 창 만들기</vt:lpstr>
      <vt:lpstr>텍스트영역 생성 예</vt:lpstr>
      <vt:lpstr>예제 10-8 : JTextArea로 여러 줄이 입력되는 창 만들기</vt:lpstr>
      <vt:lpstr>JList로 리스트 만들기</vt:lpstr>
      <vt:lpstr>예제 10-9 : JList로 다양한 리스트 만들기</vt:lpstr>
      <vt:lpstr>JComboBox로 콤보박스 만들기</vt:lpstr>
      <vt:lpstr>예제 10-10 : JComboBox로 콤보박스 만들고 활용하기</vt:lpstr>
      <vt:lpstr>메뉴 구성</vt:lpstr>
      <vt:lpstr>메뉴 만드는 과정</vt:lpstr>
      <vt:lpstr>예제 10-11 : 메뉴 만들기</vt:lpstr>
      <vt:lpstr>메뉴아이템에 Action 이벤트 달기</vt:lpstr>
      <vt:lpstr>예제 10-12 : 메뉴에 Action 리스너 활용</vt:lpstr>
      <vt:lpstr>예제 10-12 정답</vt:lpstr>
      <vt:lpstr>팝업 다이얼로그, JOptionPane</vt:lpstr>
      <vt:lpstr>확인 다이얼로그</vt:lpstr>
      <vt:lpstr>메시지 다이얼로그</vt:lpstr>
      <vt:lpstr>예제 10-13 : JOptionPane으로 3가지 팝업 다이얼로그 만들기</vt:lpstr>
      <vt:lpstr>예제 10-13 정답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198</cp:revision>
  <dcterms:created xsi:type="dcterms:W3CDTF">2011-08-27T14:53:28Z</dcterms:created>
  <dcterms:modified xsi:type="dcterms:W3CDTF">2014-11-18T02:09:19Z</dcterms:modified>
</cp:coreProperties>
</file>