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7"/>
  </p:notesMasterIdLst>
  <p:sldIdLst>
    <p:sldId id="256" r:id="rId2"/>
    <p:sldId id="289" r:id="rId3"/>
    <p:sldId id="257" r:id="rId4"/>
    <p:sldId id="285" r:id="rId5"/>
    <p:sldId id="258" r:id="rId6"/>
    <p:sldId id="259" r:id="rId7"/>
    <p:sldId id="260" r:id="rId8"/>
    <p:sldId id="286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7" r:id="rId24"/>
    <p:sldId id="284" r:id="rId25"/>
    <p:sldId id="28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B0E2F4"/>
    <a:srgbClr val="B0F4F4"/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7689" autoAdjust="0"/>
  </p:normalViewPr>
  <p:slideViewPr>
    <p:cSldViewPr>
      <p:cViewPr varScale="1">
        <p:scale>
          <a:sx n="112" d="100"/>
          <a:sy n="112" d="100"/>
        </p:scale>
        <p:origin x="-2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34"/>
            <a:ext cx="9144000" cy="686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그리기와 칠하기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도형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둥근 모서리 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폐 다각형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선의 굵기 조절할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도형 칠하기</a:t>
            </a:r>
            <a:endParaRPr lang="en-US" altLang="ko-KR" dirty="0" smtClean="0"/>
          </a:p>
          <a:p>
            <a:pPr lvl="1"/>
            <a:r>
              <a:rPr lang="ko-KR" altLang="en-US" dirty="0"/>
              <a:t>도형을 그리고 내부를 칠하는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/>
              <a:t>도형의 외곽선과 내부를 따로 칠하는 </a:t>
            </a:r>
            <a:r>
              <a:rPr lang="ko-KR" altLang="en-US" dirty="0" smtClean="0"/>
              <a:t>기능 없음</a:t>
            </a:r>
            <a:endParaRPr lang="en-US" altLang="ko-KR" dirty="0"/>
          </a:p>
          <a:p>
            <a:pPr lvl="1"/>
            <a:r>
              <a:rPr lang="ko-KR" altLang="en-US" dirty="0" smtClean="0"/>
              <a:t>도형 </a:t>
            </a:r>
            <a:r>
              <a:rPr lang="ko-KR" altLang="en-US" dirty="0"/>
              <a:t>칠하기를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명에서 </a:t>
            </a:r>
            <a:r>
              <a:rPr lang="en-US" altLang="ko-KR" dirty="0" smtClean="0"/>
              <a:t>draw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fill</a:t>
            </a:r>
            <a:r>
              <a:rPr lang="ko-KR" altLang="en-US" dirty="0" smtClean="0"/>
              <a:t>로 이름 대치하면 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fillOval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220044"/>
            <a:ext cx="5832649" cy="255708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151082040" descr="EMB00001d9821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96" y="4143380"/>
            <a:ext cx="190500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11-3 : </a:t>
            </a:r>
            <a:r>
              <a:rPr lang="ko-KR" altLang="en-US" dirty="0" smtClean="0"/>
              <a:t>선 그리기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1993195"/>
            <a:ext cx="424847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GraphicsDrawLineEx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GraphicsDrawLineEx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drawLine</a:t>
            </a:r>
            <a:r>
              <a:rPr lang="en-US" altLang="ko-KR" sz="1200" dirty="0"/>
              <a:t>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/>
              <a:t>); // </a:t>
            </a:r>
            <a:r>
              <a:rPr lang="ko-KR" altLang="en-US" sz="1200" dirty="0"/>
              <a:t>빨간색을 선택한다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g.drawLine</a:t>
            </a:r>
            <a:r>
              <a:rPr lang="en-US" altLang="ko-KR" sz="1200" b="1" dirty="0" smtClean="0"/>
              <a:t>(20</a:t>
            </a:r>
            <a:r>
              <a:rPr lang="en-US" altLang="ko-KR" sz="1200" b="1" dirty="0"/>
              <a:t>, 20, 100, 100);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GraphicsDrawLineEx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32960" y="434546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06005" y="529830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(100,100)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4084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Graphics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drawLine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(20, 20)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(100, 100)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까지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빨간선을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그리는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15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96" y="497379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3212976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08" y="1412776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도형 그리기 사례</a:t>
            </a:r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15140" y="1875666"/>
            <a:ext cx="78581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43636" y="166135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7500958" y="1875666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>
            <a:off x="7036611" y="1411319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00958" y="180422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3471045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7006467" y="3221012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00958" y="361392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6512" y="521495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15140" y="5438408"/>
            <a:ext cx="114300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오른쪽 중괄호 29"/>
          <p:cNvSpPr/>
          <p:nvPr/>
        </p:nvSpPr>
        <p:spPr>
          <a:xfrm>
            <a:off x="7929586" y="6000768"/>
            <a:ext cx="142876" cy="214314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 rot="5400000" flipV="1">
            <a:off x="7715272" y="6286520"/>
            <a:ext cx="142876" cy="142876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15272" y="528638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120x80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01024" y="60007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643834" y="63579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40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475656" y="1447038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g.drawOval</a:t>
            </a:r>
            <a:r>
              <a:rPr lang="en-US" altLang="ko-KR" sz="1200" b="1" dirty="0" smtClean="0"/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75656" y="3256731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g.drawRect</a:t>
            </a:r>
            <a:r>
              <a:rPr lang="en-US" altLang="ko-KR" sz="1200" b="1" dirty="0" smtClean="0"/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75656" y="5072074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g.drawRoundRect</a:t>
            </a:r>
            <a:r>
              <a:rPr lang="en-US" altLang="ko-KR" sz="1200" b="1" dirty="0" smtClean="0"/>
              <a:t>(20,20,120,80,40,60);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29" name="오른쪽 중괄호 28"/>
          <p:cNvSpPr/>
          <p:nvPr/>
        </p:nvSpPr>
        <p:spPr>
          <a:xfrm>
            <a:off x="7500958" y="3664767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원호와 폐다각형 그리기 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756648" cy="28083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78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93" y="3717032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30" y="715516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원호와 </a:t>
            </a:r>
            <a:r>
              <a:rPr lang="ko-KR" altLang="en-US" dirty="0" err="1" smtClean="0"/>
              <a:t>폐다각형</a:t>
            </a:r>
            <a:r>
              <a:rPr lang="ko-KR" altLang="en-US" dirty="0" smtClean="0"/>
              <a:t> 그리기 사례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43834" y="2162554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0</a:t>
            </a:r>
            <a:r>
              <a:rPr lang="ko-KR" altLang="en-US" sz="1200" dirty="0"/>
              <a:t>도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72264" y="1376736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err="1"/>
              <a:t>startAngle</a:t>
            </a:r>
            <a:r>
              <a:rPr lang="en-US" altLang="ko-KR" sz="1200" dirty="0"/>
              <a:t>=90</a:t>
            </a:r>
            <a:r>
              <a:rPr lang="ko-KR" altLang="en-US" sz="1200" dirty="0"/>
              <a:t>도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72330" y="3019810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arcAngle=270</a:t>
            </a:r>
            <a:r>
              <a:rPr lang="ko-KR" altLang="en-US" sz="1200"/>
              <a:t>도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00760" y="1733926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(20,100</a:t>
            </a:r>
            <a:r>
              <a:rPr lang="en-US" altLang="ko-KR" sz="1200" dirty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680216" y="1983960"/>
            <a:ext cx="642149" cy="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000892" y="2305430"/>
            <a:ext cx="642942" cy="555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V="1">
            <a:off x="7108049" y="2769777"/>
            <a:ext cx="500066" cy="142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14890" y="1948240"/>
            <a:ext cx="779768" cy="7858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72198" y="2662620"/>
            <a:ext cx="601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80x80</a:t>
            </a:r>
            <a:endParaRPr lang="en-US" altLang="ko-KR" sz="1200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799118" y="4143380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(80,40)</a:t>
            </a:r>
            <a:endParaRPr lang="en-US" altLang="ko-KR" sz="1200" dirty="0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156176" y="4929198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(40,120)</a:t>
            </a:r>
            <a:endParaRPr lang="en-US" altLang="ko-KR" sz="1200" dirty="0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799118" y="5929330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(80,200)</a:t>
            </a:r>
            <a:endParaRPr lang="en-US" altLang="ko-KR" sz="120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7442060" y="4929198"/>
            <a:ext cx="811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(120,120)</a:t>
            </a:r>
            <a:endParaRPr lang="en-US" altLang="ko-KR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1519612"/>
            <a:ext cx="4241062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g.drawArc</a:t>
            </a:r>
            <a:r>
              <a:rPr lang="en-US" altLang="ko-KR" sz="1200" b="1" dirty="0" smtClean="0"/>
              <a:t>(20,100,80,80,90,270);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59632" y="4071942"/>
            <a:ext cx="4241062" cy="193899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class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[]x = {80,40,80,120};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[]y = {40,120,200,120}; </a:t>
            </a:r>
          </a:p>
          <a:p>
            <a:pPr defTabSz="180000"/>
            <a:r>
              <a:rPr lang="en-US" altLang="ko-KR" sz="1200" i="1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 smtClean="0"/>
              <a:t>g.drawPolygon</a:t>
            </a:r>
            <a:r>
              <a:rPr lang="en-US" altLang="ko-KR" sz="1200" b="1" dirty="0" smtClean="0"/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148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0" y="142852"/>
            <a:ext cx="5040560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11-4 : </a:t>
            </a:r>
            <a:r>
              <a:rPr lang="ko-KR" altLang="en-US" dirty="0" smtClean="0"/>
              <a:t>도형 칠하기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82273" y="332656"/>
            <a:ext cx="4429726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GraphicsFillEx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fillXXX</a:t>
            </a:r>
            <a:r>
              <a:rPr lang="en-US" altLang="ko-KR" sz="1200" dirty="0"/>
              <a:t>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(100</a:t>
            </a:r>
            <a:r>
              <a:rPr lang="en-US" altLang="ko-KR" sz="1200" dirty="0"/>
              <a:t>, 350);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g.fillRect</a:t>
            </a:r>
            <a:r>
              <a:rPr lang="en-US" altLang="ko-KR" sz="1200" b="1" dirty="0" smtClean="0"/>
              <a:t>(10,10,50,50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Color.BLUE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g.fillOval</a:t>
            </a:r>
            <a:r>
              <a:rPr lang="en-US" altLang="ko-KR" sz="1200" b="1" dirty="0" smtClean="0"/>
              <a:t>(10,70,50,50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Color.GREEN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g.fillRoundRect</a:t>
            </a:r>
            <a:r>
              <a:rPr lang="en-US" altLang="ko-KR" sz="1200" b="1" dirty="0" smtClean="0"/>
              <a:t>(10,130,50,50,20,20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Color.MAGENTA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g.fillArc</a:t>
            </a:r>
            <a:r>
              <a:rPr lang="en-US" altLang="ko-KR" sz="1200" b="1" dirty="0" smtClean="0"/>
              <a:t>(10,190,50,50,0,270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Color.ORANGE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[]x ={30,10,30,60};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[]y ={250,275,300,275};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g.fillPolygon</a:t>
            </a:r>
            <a:r>
              <a:rPr lang="en-US" altLang="ko-KR" sz="1200" b="1" dirty="0" smtClean="0"/>
              <a:t>(x</a:t>
            </a:r>
            <a:r>
              <a:rPr lang="en-US" altLang="ko-KR" sz="1200" b="1" dirty="0"/>
              <a:t>, y, 4);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GraphicsFillEx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 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37" y="2564904"/>
            <a:ext cx="125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198" y="1321157"/>
            <a:ext cx="4066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Graphics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칠하기 메소드를 이용하여  그림과 같은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54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스윙에서 이미지를 그리는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0445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JLabel</a:t>
            </a:r>
            <a:r>
              <a:rPr lang="ko-KR" altLang="en-US" dirty="0" smtClean="0"/>
              <a:t>을 이용한 이미지 그리기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그리기 간편 용이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크기대로 그리므로 이미지 크기 조절 불가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2. Graphics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이미지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/>
              <a:t>이미지 일부분 등 이미지의 </a:t>
            </a:r>
            <a:r>
              <a:rPr lang="ko-KR" altLang="en-US" dirty="0" smtClean="0"/>
              <a:t>원본 크기와 다르게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컴포넌트로 관리할 수 없음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            이미지의 위치나 크기 등을 적절히 조절하는 코딩 필요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9520" y="1824576"/>
            <a:ext cx="60007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("images/apple.jpg");</a:t>
            </a:r>
          </a:p>
          <a:p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  <a:p>
            <a:r>
              <a:rPr lang="en-US" altLang="ko-KR" sz="1400" dirty="0" err="1" smtClean="0"/>
              <a:t>panel.add</a:t>
            </a:r>
            <a:r>
              <a:rPr lang="en-US" altLang="ko-KR" sz="1400" dirty="0" smtClean="0"/>
              <a:t>(label);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5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원본 크기로 그리기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크기 조절하여 그리기 </a:t>
            </a:r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4997" y="5922561"/>
            <a:ext cx="5549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</a:rPr>
              <a:t>*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ImageObserver</a:t>
            </a:r>
            <a:r>
              <a:rPr lang="ko-KR" altLang="en-US" sz="1100" dirty="0" smtClean="0">
                <a:solidFill>
                  <a:srgbClr val="0070C0"/>
                </a:solidFill>
              </a:rPr>
              <a:t>는 이미지가 다 그려졌을 때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통보를 받는 객체를 지정하는 매개변수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r>
              <a:rPr lang="en-US" altLang="ko-KR" sz="1100" dirty="0" smtClean="0">
                <a:solidFill>
                  <a:srgbClr val="0070C0"/>
                </a:solidFill>
              </a:rPr>
              <a:t>  </a:t>
            </a:r>
            <a:r>
              <a:rPr lang="ko-KR" altLang="en-US" sz="1100" dirty="0" smtClean="0">
                <a:solidFill>
                  <a:srgbClr val="0070C0"/>
                </a:solidFill>
              </a:rPr>
              <a:t>이미지는 경우에 따라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디코딩</a:t>
            </a:r>
            <a:r>
              <a:rPr lang="ko-KR" altLang="en-US" sz="1100" dirty="0" smtClean="0">
                <a:solidFill>
                  <a:srgbClr val="0070C0"/>
                </a:solidFill>
              </a:rPr>
              <a:t> 등으로 인해 시간이 오래 걸릴 수 있기 때문에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이미지 그리기가 완료되었는지 통보 받을 때 사용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보통의 경우 </a:t>
            </a:r>
            <a:r>
              <a:rPr lang="en-US" altLang="ko-KR" sz="1100" dirty="0" smtClean="0">
                <a:solidFill>
                  <a:srgbClr val="0070C0"/>
                </a:solidFill>
              </a:rPr>
              <a:t>this</a:t>
            </a:r>
            <a:r>
              <a:rPr lang="ko-KR" altLang="en-US" sz="1100" dirty="0" smtClean="0">
                <a:solidFill>
                  <a:srgbClr val="0070C0"/>
                </a:solidFill>
              </a:rPr>
              <a:t>를 주거나 </a:t>
            </a:r>
            <a:r>
              <a:rPr lang="en-US" altLang="ko-KR" sz="1100" dirty="0" smtClean="0">
                <a:solidFill>
                  <a:srgbClr val="0070C0"/>
                </a:solidFill>
              </a:rPr>
              <a:t>null</a:t>
            </a:r>
            <a:r>
              <a:rPr lang="ko-KR" altLang="en-US" sz="1100" dirty="0" smtClean="0">
                <a:solidFill>
                  <a:srgbClr val="0070C0"/>
                </a:solidFill>
              </a:rPr>
              <a:t>을 주어 통보를 받지 않을 수 있음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700808"/>
            <a:ext cx="6120681" cy="171569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86" y="3946110"/>
            <a:ext cx="6626390" cy="185026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3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샘플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4143404" cy="4696059"/>
          </a:xfrm>
        </p:spPr>
        <p:txBody>
          <a:bodyPr>
            <a:noAutofit/>
          </a:bodyPr>
          <a:lstStyle/>
          <a:p>
            <a:r>
              <a:rPr lang="ko-KR" altLang="en-US" sz="1400" dirty="0" smtClean="0"/>
              <a:t>이미지 로딩 </a:t>
            </a:r>
            <a:r>
              <a:rPr lang="en-US" altLang="ko-KR" sz="1400" dirty="0" smtClean="0"/>
              <a:t>: Image </a:t>
            </a:r>
            <a:r>
              <a:rPr lang="ko-KR" altLang="en-US" sz="1400" dirty="0" smtClean="0"/>
              <a:t>객체 생성</a:t>
            </a:r>
            <a:endParaRPr lang="en-US" altLang="ko-KR" sz="1400" dirty="0" smtClean="0"/>
          </a:p>
          <a:p>
            <a:pPr lvl="1">
              <a:buNone/>
            </a:pPr>
            <a:endParaRPr lang="ko-KR" altLang="en-US" sz="12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(20,20) </a:t>
            </a:r>
            <a:r>
              <a:rPr lang="ko-KR" altLang="en-US" sz="1400" dirty="0" smtClean="0"/>
              <a:t>위치에 원본 크기로 그리기</a:t>
            </a:r>
            <a:endParaRPr lang="en-US" altLang="ko-KR" sz="1400" dirty="0" smtClean="0"/>
          </a:p>
          <a:p>
            <a:pPr lvl="1"/>
            <a:r>
              <a:rPr lang="en-US" altLang="ko-KR" sz="1200" dirty="0" smtClean="0"/>
              <a:t> </a:t>
            </a:r>
            <a:r>
              <a:rPr lang="ko-KR" altLang="en-US" sz="1200" dirty="0" smtClean="0"/>
              <a:t>고정 크기임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(20, 20) </a:t>
            </a:r>
            <a:r>
              <a:rPr lang="ko-KR" altLang="en-US" sz="1400" dirty="0" smtClean="0"/>
              <a:t>위치에 </a:t>
            </a:r>
            <a:r>
              <a:rPr lang="en-US" altLang="ko-KR" sz="1400" dirty="0" smtClean="0"/>
              <a:t>100x100 </a:t>
            </a:r>
            <a:r>
              <a:rPr lang="ko-KR" altLang="en-US" sz="1400" dirty="0" smtClean="0"/>
              <a:t>크기로 그리기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고정 크기임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이미지를 패널에 꽉 차도록 그리기</a:t>
            </a:r>
            <a:endParaRPr lang="en-US" altLang="ko-KR" sz="1400" dirty="0" smtClean="0"/>
          </a:p>
          <a:p>
            <a:pPr lvl="1"/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의 크기로 그리기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가변 크기임</a:t>
            </a:r>
            <a:endParaRPr lang="en-US" altLang="ko-KR" sz="1200" dirty="0" smtClean="0"/>
          </a:p>
          <a:p>
            <a:pPr lvl="2"/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의 크기가 변할 때마다 이미지의 크기도 따라서 변함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46072" y="1571600"/>
            <a:ext cx="442915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(“image/image0.jpg”);</a:t>
            </a:r>
          </a:p>
          <a:p>
            <a:r>
              <a:rPr lang="en-US" altLang="ko-KR" sz="1200" b="1" dirty="0" smtClean="0"/>
              <a:t>Image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icon.getImage</a:t>
            </a:r>
            <a:r>
              <a:rPr lang="en-US" altLang="ko-KR" sz="1200" b="1" dirty="0" smtClean="0"/>
              <a:t>();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46072" y="2348880"/>
            <a:ext cx="441220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46072" y="364502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100, 100,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64659" y="4941168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0, 0,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getHeight</a:t>
            </a:r>
            <a:r>
              <a:rPr lang="en-US" altLang="ko-KR" sz="1200" b="1" dirty="0" smtClean="0"/>
              <a:t>(),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9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_x150111384" descr="EMB00001d9821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21153"/>
            <a:ext cx="2472059" cy="32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크기로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1336453"/>
            <a:ext cx="510743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GraphicsDrawImageEx1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GraphicsDrawImageEx1()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 smtClean="0"/>
              <a:t>원본 크기로 원하는 위치에 이미지 그리기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i="1" dirty="0" err="1" smtClean="0"/>
              <a:t>s</a:t>
            </a:r>
            <a:r>
              <a:rPr lang="en-US" altLang="ko-KR" sz="1200" dirty="0" err="1" smtClean="0"/>
              <a:t>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endParaRPr lang="en-US" altLang="ko-KR" sz="1200" i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icon = 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("images/image0.jpg");</a:t>
            </a:r>
          </a:p>
          <a:p>
            <a:pPr defTabSz="180000"/>
            <a:r>
              <a:rPr lang="en-US" altLang="ko-KR" sz="1200" b="1" dirty="0" smtClean="0"/>
              <a:t>		Image 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icon.getImage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20,20,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GraphicsDrawImageEx1();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696566" y="1913982"/>
            <a:ext cx="85725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9508" y="155679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(20,20)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스윙 컴포넌트 그리기와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활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Graphics </a:t>
            </a:r>
            <a:r>
              <a:rPr lang="ko-KR" altLang="en-US" dirty="0" smtClean="0"/>
              <a:t>객체에 대한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도형 그리기와 칠하기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이미지 그리기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repaint()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마우스와 그래픽 응용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45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11-6 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크기에 맞추어 이미지 그리기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63421" y="1484784"/>
            <a:ext cx="493321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GraphicsDrawImageEx2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GraphicsDrawImageEx2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패널의 크기에 맞추어 이미지 그리기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icon = new 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("images/image0.jpg");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Image 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icon.getImage</a:t>
            </a:r>
            <a:r>
              <a:rPr lang="en-US" altLang="ko-KR" sz="1200" b="1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/>
              <a:t>, 0, 0, </a:t>
            </a:r>
            <a:r>
              <a:rPr lang="en-US" altLang="ko-KR" sz="1200" b="1" dirty="0" err="1"/>
              <a:t>getWidth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getHeight</a:t>
            </a:r>
            <a:r>
              <a:rPr lang="en-US" altLang="ko-KR" sz="1200" b="1" dirty="0"/>
              <a:t>(), this);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/>
              <a:t>GraphicsDrawImageEx2();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10242" name="_x31866872" descr="EMB00001d9821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51700920" descr="EMB00001d9821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887663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588224" y="5173119"/>
            <a:ext cx="1296096" cy="489538"/>
            <a:chOff x="6588224" y="5173119"/>
            <a:chExt cx="1296096" cy="489538"/>
          </a:xfrm>
        </p:grpSpPr>
        <p:sp>
          <p:nvSpPr>
            <p:cNvPr id="4" name="TextBox 3"/>
            <p:cNvSpPr txBox="1"/>
            <p:nvPr/>
          </p:nvSpPr>
          <p:spPr>
            <a:xfrm>
              <a:off x="6588224" y="5373216"/>
              <a:ext cx="1296096" cy="289441"/>
            </a:xfrm>
            <a:prstGeom prst="wedgeRoundRectCallout">
              <a:avLst>
                <a:gd name="adj1" fmla="val -37817"/>
                <a:gd name="adj2" fmla="val -1100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/>
                <a:t>패널의 폭과 높이</a:t>
              </a:r>
              <a:endParaRPr lang="ko-KR" altLang="en-US" sz="105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7459133" y="5173119"/>
              <a:ext cx="257279" cy="211681"/>
            </a:xfrm>
            <a:custGeom>
              <a:avLst/>
              <a:gdLst>
                <a:gd name="connsiteX0" fmla="*/ 0 w 257279"/>
                <a:gd name="connsiteY0" fmla="*/ 211681 h 211681"/>
                <a:gd name="connsiteX1" fmla="*/ 237067 w 257279"/>
                <a:gd name="connsiteY1" fmla="*/ 14 h 211681"/>
                <a:gd name="connsiteX2" fmla="*/ 228600 w 257279"/>
                <a:gd name="connsiteY2" fmla="*/ 203214 h 21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279" h="211681">
                  <a:moveTo>
                    <a:pt x="0" y="211681"/>
                  </a:moveTo>
                  <a:cubicBezTo>
                    <a:pt x="99483" y="106553"/>
                    <a:pt x="198967" y="1425"/>
                    <a:pt x="237067" y="14"/>
                  </a:cubicBezTo>
                  <a:cubicBezTo>
                    <a:pt x="275167" y="-1397"/>
                    <a:pt x="251883" y="100908"/>
                    <a:pt x="228600" y="203214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0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repaint()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51940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repaint()</a:t>
            </a:r>
          </a:p>
          <a:p>
            <a:pPr lvl="1"/>
            <a:r>
              <a:rPr lang="ko-KR" altLang="en-US" dirty="0" smtClean="0"/>
              <a:t>모든 컴포넌트가 가지고 있는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ko-KR" altLang="en-US" dirty="0" smtClean="0"/>
              <a:t>자바 플랫폼에게 컴포넌트 그리기를 강제 지시하는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repaint()</a:t>
            </a:r>
            <a:r>
              <a:rPr lang="ko-KR" altLang="en-US" dirty="0" smtClean="0"/>
              <a:t>를 호출하면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플랫폼이 컴포넌트의 </a:t>
            </a:r>
            <a:r>
              <a:rPr lang="en-US" altLang="ko-KR" dirty="0" err="1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repaint()</a:t>
            </a:r>
            <a:r>
              <a:rPr lang="ko-KR" altLang="en-US" dirty="0" smtClean="0"/>
              <a:t>의 호출이 필요한 경</a:t>
            </a:r>
            <a:r>
              <a:rPr lang="ko-KR" altLang="en-US" dirty="0"/>
              <a:t>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컴포넌트를 다시 그리고자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컴포넌트의 모양과 위치를 변경하고 바로 화면에 반영시키고자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컴포넌트가 다시 그려져야 그 때 변경된 위치에 변경된 모양으로 출력됨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repaint()</a:t>
            </a:r>
            <a:r>
              <a:rPr lang="ko-KR" altLang="en-US" dirty="0" smtClean="0"/>
              <a:t>는 자바 플랫폼에게 지금 당장 컴포넌트를 다시 그리도록 지시함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부모 컴포넌트부터 다시 그리는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가 불려지면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컴포넌트는 새로운 위치에 다시 그려지지만 이전의 위치에 있던 자신의 모양이 남아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컴포넌트의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를 호출하면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컨테이너의 모든 내용을 지우고 자식을 다시 그리기 때문에 컴포넌트의 이전 모양이 지워지고 새로 변경된 크기나 위치에 그려짐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90163" y="2348880"/>
            <a:ext cx="195770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component.repaint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318155" y="5733256"/>
            <a:ext cx="28217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component.getParent</a:t>
            </a:r>
            <a:r>
              <a:rPr lang="en-US" altLang="ko-KR" sz="1400" dirty="0" smtClean="0"/>
              <a:t>().repaint();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11-7 : </a:t>
            </a:r>
            <a:r>
              <a:rPr lang="en-US" altLang="ko-KR" dirty="0"/>
              <a:t>repaint()</a:t>
            </a:r>
            <a:r>
              <a:rPr lang="ko-KR" altLang="en-US" dirty="0"/>
              <a:t>와 마우스를 이용한 타원 그리기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148478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마우스를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드래깅하여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타원을 그리는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마우스로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 점을 찍고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드래깅을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하면 타원이 그려진다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드래깅하는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동안 타원 모양을 보기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위해서는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mouseDragged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repaint()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호출해야 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1266" name="_x31866872" descr="EMB00001d9821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2100263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51082520" descr="EMB00001d9821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24" y="3212977"/>
            <a:ext cx="2100263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9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55590"/>
            <a:ext cx="457200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GraphicsDrawOvalMouseEx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GraphicsDrawOvalMouseEx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드래깅으로</a:t>
            </a:r>
            <a:r>
              <a:rPr lang="ko-KR" altLang="en-US" sz="1200" dirty="0"/>
              <a:t> 타원 그리기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GraphicsDrawOvalMouseEx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타원을 그릴 패널 작성</a:t>
            </a:r>
            <a:r>
              <a:rPr lang="en-US" altLang="ko-KR" sz="1200" dirty="0"/>
              <a:t>. </a:t>
            </a:r>
            <a:r>
              <a:rPr lang="ko-KR" altLang="en-US" sz="1200" dirty="0"/>
              <a:t>이 패널에 마우스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구현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/>
              <a:t>start=null, end=null; // </a:t>
            </a:r>
            <a:r>
              <a:rPr lang="ko-KR" altLang="en-US" sz="1200" dirty="0"/>
              <a:t>마우스의 시작점과 끝점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MyMouseListener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listener = new </a:t>
            </a:r>
            <a:r>
              <a:rPr lang="en-US" altLang="ko-KR" sz="1200" dirty="0" err="1"/>
              <a:t>MyMouseListener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/>
              <a:t>listener</a:t>
            </a:r>
            <a:r>
              <a:rPr lang="ko-KR" altLang="en-US" sz="1200" dirty="0"/>
              <a:t>를 아래 두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공통으로 등록해야 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addMouseListener</a:t>
            </a:r>
            <a:r>
              <a:rPr lang="en-US" altLang="ko-KR" sz="1200" b="1" dirty="0" smtClean="0"/>
              <a:t>(listener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addMouseMotionListener</a:t>
            </a:r>
            <a:r>
              <a:rPr lang="en-US" altLang="ko-KR" sz="1200" b="1" dirty="0" smtClean="0"/>
              <a:t>(listener);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1455590"/>
            <a:ext cx="410445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MouseAdapter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	start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e.getPoint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	end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e.getPoint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smtClean="0"/>
              <a:t>repaint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패널의 그리기 요청 주목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paintComponent</a:t>
            </a:r>
            <a:r>
              <a:rPr lang="en-US" altLang="ko-KR" sz="1200" b="1" dirty="0"/>
              <a:t>(Graphics g)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if(start </a:t>
            </a:r>
            <a:r>
              <a:rPr lang="en-US" altLang="ko-KR" sz="1200" dirty="0"/>
              <a:t>== null) // </a:t>
            </a:r>
            <a:r>
              <a:rPr lang="ko-KR" altLang="en-US" sz="1200" dirty="0"/>
              <a:t>타원이 만들어지지 않았음</a:t>
            </a:r>
          </a:p>
          <a:p>
            <a:pPr defTabSz="180000"/>
            <a:r>
              <a:rPr lang="en-US" altLang="ko-KR" sz="1200" dirty="0" smtClean="0"/>
              <a:t>				return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Color.BLUE</a:t>
            </a:r>
            <a:r>
              <a:rPr lang="en-US" altLang="ko-KR" sz="1200" dirty="0"/>
              <a:t>); // </a:t>
            </a:r>
            <a:r>
              <a:rPr lang="ko-KR" altLang="en-US" sz="1200" dirty="0"/>
              <a:t>파란색 선택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start.x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end.x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y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start.y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end.y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width = </a:t>
            </a:r>
            <a:r>
              <a:rPr lang="en-US" altLang="ko-KR" sz="1200" dirty="0" err="1"/>
              <a:t>Math.abs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start.x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end.x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height = </a:t>
            </a:r>
            <a:r>
              <a:rPr lang="en-US" altLang="ko-KR" sz="1200" dirty="0" err="1"/>
              <a:t>Math.abs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start.y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end.y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g.drawOval</a:t>
            </a:r>
            <a:r>
              <a:rPr lang="en-US" altLang="ko-KR" sz="1200" b="1" dirty="0" smtClean="0"/>
              <a:t>(x</a:t>
            </a:r>
            <a:r>
              <a:rPr lang="en-US" altLang="ko-KR" sz="1200" b="1" dirty="0"/>
              <a:t>, y, width, height);</a:t>
            </a:r>
            <a:r>
              <a:rPr lang="en-US" altLang="ko-KR" sz="1200" dirty="0"/>
              <a:t> // </a:t>
            </a:r>
            <a:r>
              <a:rPr lang="ko-KR" altLang="en-US" sz="1200" dirty="0"/>
              <a:t>타원 그리기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771800" y="1063993"/>
            <a:ext cx="2465512" cy="783193"/>
          </a:xfrm>
          <a:prstGeom prst="wedgeRoundRectCallout">
            <a:avLst>
              <a:gd name="adj1" fmla="val 69139"/>
              <a:gd name="adj2" fmla="val 1565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repaint()</a:t>
            </a:r>
            <a:r>
              <a:rPr lang="ko-KR" altLang="en-US" sz="1000" dirty="0"/>
              <a:t>가 호출되면</a:t>
            </a:r>
            <a:r>
              <a:rPr lang="en-US" altLang="ko-KR" sz="1000" dirty="0"/>
              <a:t>, </a:t>
            </a:r>
            <a:r>
              <a:rPr lang="ko-KR" altLang="en-US" sz="1000" dirty="0"/>
              <a:t>자바 플랫폼에</a:t>
            </a:r>
          </a:p>
          <a:p>
            <a:r>
              <a:rPr lang="ko-KR" altLang="en-US" sz="1000" dirty="0"/>
              <a:t>의해 </a:t>
            </a:r>
            <a:r>
              <a:rPr lang="en-US" altLang="ko-KR" sz="1000" dirty="0" err="1"/>
              <a:t>MyPanel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()</a:t>
            </a:r>
          </a:p>
          <a:p>
            <a:r>
              <a:rPr lang="ko-KR" altLang="en-US" sz="1000" dirty="0"/>
              <a:t>가 호출된다</a:t>
            </a:r>
            <a:r>
              <a:rPr lang="en-US" altLang="ko-KR" sz="1000" dirty="0"/>
              <a:t>. </a:t>
            </a:r>
            <a:r>
              <a:rPr lang="ko-KR" altLang="en-US" sz="1000" dirty="0"/>
              <a:t>여기서 </a:t>
            </a:r>
            <a:r>
              <a:rPr lang="en-US" altLang="ko-KR" sz="1000" dirty="0"/>
              <a:t>start</a:t>
            </a:r>
            <a:r>
              <a:rPr lang="ko-KR" altLang="en-US" sz="1000" dirty="0"/>
              <a:t>와 </a:t>
            </a:r>
            <a:r>
              <a:rPr lang="en-US" altLang="ko-KR" sz="1000" dirty="0"/>
              <a:t>end </a:t>
            </a:r>
            <a:r>
              <a:rPr lang="ko-KR" altLang="en-US" sz="1000" dirty="0"/>
              <a:t>사이</a:t>
            </a:r>
          </a:p>
          <a:p>
            <a:r>
              <a:rPr lang="ko-KR" altLang="en-US" sz="1000" dirty="0"/>
              <a:t>의 타원을 그린다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자유형 6"/>
          <p:cNvSpPr/>
          <p:nvPr/>
        </p:nvSpPr>
        <p:spPr>
          <a:xfrm>
            <a:off x="5046103" y="2700867"/>
            <a:ext cx="592697" cy="753533"/>
          </a:xfrm>
          <a:custGeom>
            <a:avLst/>
            <a:gdLst>
              <a:gd name="connsiteX0" fmla="*/ 592697 w 592697"/>
              <a:gd name="connsiteY0" fmla="*/ 0 h 753533"/>
              <a:gd name="connsiteX1" fmla="*/ 101630 w 592697"/>
              <a:gd name="connsiteY1" fmla="*/ 169333 h 753533"/>
              <a:gd name="connsiteX2" fmla="*/ 30 w 592697"/>
              <a:gd name="connsiteY2" fmla="*/ 431800 h 753533"/>
              <a:gd name="connsiteX3" fmla="*/ 93164 w 592697"/>
              <a:gd name="connsiteY3" fmla="*/ 626533 h 753533"/>
              <a:gd name="connsiteX4" fmla="*/ 279430 w 592697"/>
              <a:gd name="connsiteY4" fmla="*/ 753533 h 75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697" h="753533">
                <a:moveTo>
                  <a:pt x="592697" y="0"/>
                </a:moveTo>
                <a:cubicBezTo>
                  <a:pt x="396552" y="48683"/>
                  <a:pt x="200408" y="97366"/>
                  <a:pt x="101630" y="169333"/>
                </a:cubicBezTo>
                <a:cubicBezTo>
                  <a:pt x="2852" y="241300"/>
                  <a:pt x="1441" y="355600"/>
                  <a:pt x="30" y="431800"/>
                </a:cubicBezTo>
                <a:cubicBezTo>
                  <a:pt x="-1381" y="508000"/>
                  <a:pt x="46597" y="572911"/>
                  <a:pt x="93164" y="626533"/>
                </a:cubicBezTo>
                <a:cubicBezTo>
                  <a:pt x="139731" y="680155"/>
                  <a:pt x="209580" y="716844"/>
                  <a:pt x="279430" y="753533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7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11-8 : repaint()</a:t>
            </a:r>
            <a:r>
              <a:rPr lang="ko-KR" altLang="en-US" sz="2400" dirty="0" smtClean="0"/>
              <a:t>와 </a:t>
            </a:r>
            <a:r>
              <a:rPr lang="ko-KR" altLang="en-US" sz="2400" dirty="0"/>
              <a:t>마우스를 이용한 여러 개의 선 그리기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50210888" descr="EMB00001d9821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77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9552" y="14847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같이 마우스를 이용하여 여러 개의 선을 그리는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마우스를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누르고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드래깅하여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놓으면 선이 그려진다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 개의 선을 그리기 위해 각 선의 위치를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기억하는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벡터를 사용한다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그린 선이 보이게 하기 위해서는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mouseReleased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repaint()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호출한다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42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11-8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340768"/>
            <a:ext cx="432048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GraphicsDrawLineMouseEx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GraphicsDrawLineMouseEx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마우스로 여러 개의 선 그리기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GraphicsDrawLineMouseEx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Vector&lt;Point</a:t>
            </a:r>
            <a:r>
              <a:rPr lang="en-US" altLang="ko-KR" sz="1200" dirty="0"/>
              <a:t>&gt; </a:t>
            </a:r>
            <a:r>
              <a:rPr lang="en-US" altLang="ko-KR" sz="1200" b="1" dirty="0" err="1"/>
              <a:t>vStart</a:t>
            </a:r>
            <a:r>
              <a:rPr lang="en-US" altLang="ko-KR" sz="1200" dirty="0"/>
              <a:t> = new Vector&lt;Point&gt;();</a:t>
            </a:r>
          </a:p>
          <a:p>
            <a:pPr defTabSz="180000"/>
            <a:r>
              <a:rPr lang="en-US" altLang="ko-KR" sz="1200" dirty="0" smtClean="0"/>
              <a:t>		Vector&lt;Point</a:t>
            </a:r>
            <a:r>
              <a:rPr lang="en-US" altLang="ko-KR" sz="1200" dirty="0"/>
              <a:t>&gt;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vEnd</a:t>
            </a:r>
            <a:r>
              <a:rPr lang="en-US" altLang="ko-KR" sz="1200" b="1" dirty="0"/>
              <a:t> </a:t>
            </a:r>
            <a:r>
              <a:rPr lang="en-US" altLang="ko-KR" sz="1200" dirty="0"/>
              <a:t>= new Vector&lt;Point&gt;();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88024" y="1340768"/>
            <a:ext cx="410445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addMouseListener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MouseAdapter</a:t>
            </a:r>
            <a:r>
              <a:rPr lang="en-US" altLang="ko-KR" sz="1200" dirty="0"/>
              <a:t>(){</a:t>
            </a:r>
          </a:p>
          <a:p>
            <a:pPr defTabSz="180000"/>
            <a:r>
              <a:rPr lang="en-US" altLang="ko-KR" sz="1200" dirty="0" smtClean="0"/>
              <a:t>		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		Point </a:t>
            </a:r>
            <a:r>
              <a:rPr lang="en-US" altLang="ko-KR" sz="1200" dirty="0" err="1"/>
              <a:t>startP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e.getPoint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err="1" smtClean="0"/>
              <a:t>vStart.add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startP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 smtClean="0"/>
              <a:t>					Point </a:t>
            </a:r>
            <a:r>
              <a:rPr lang="en-US" altLang="ko-KR" sz="1200" dirty="0" err="1"/>
              <a:t>endP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e.getPoint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err="1" smtClean="0"/>
              <a:t>vEnd.add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endP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			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// </a:t>
            </a:r>
            <a:r>
              <a:rPr lang="ko-KR" altLang="en-US" sz="1200" dirty="0"/>
              <a:t>패널의 다시 그리기를 요청한다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b="1" dirty="0" smtClean="0"/>
              <a:t>repaint</a:t>
            </a:r>
            <a:r>
              <a:rPr lang="en-US" altLang="ko-KR" sz="1200" b="1" dirty="0"/>
              <a:t>();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주목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});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paintComponent</a:t>
            </a:r>
            <a:r>
              <a:rPr lang="en-US" altLang="ko-KR" sz="1200" b="1" dirty="0"/>
              <a:t>(Graphics g)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Color.BLUE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vStart.size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Point </a:t>
            </a:r>
            <a:r>
              <a:rPr lang="en-US" altLang="ko-KR" sz="1200" dirty="0"/>
              <a:t>s = </a:t>
            </a:r>
            <a:r>
              <a:rPr lang="en-US" altLang="ko-KR" sz="1200" dirty="0" err="1"/>
              <a:t>vStart.elementAt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 smtClean="0"/>
              <a:t>				Point </a:t>
            </a:r>
            <a:r>
              <a:rPr lang="en-US" altLang="ko-KR" sz="1200" dirty="0"/>
              <a:t>e = </a:t>
            </a:r>
            <a:r>
              <a:rPr lang="en-US" altLang="ko-KR" sz="1200" dirty="0" err="1"/>
              <a:t>vEnd.elementAt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g.drawLine</a:t>
            </a:r>
            <a:r>
              <a:rPr lang="en-US" altLang="ko-KR" sz="1200" b="1" dirty="0"/>
              <a:t>((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b="1" dirty="0" err="1"/>
              <a:t>s.getX</a:t>
            </a:r>
            <a:r>
              <a:rPr lang="en-US" altLang="ko-KR" sz="1200" b="1" dirty="0"/>
              <a:t>(),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b="1" dirty="0" err="1"/>
              <a:t>s.getY</a:t>
            </a:r>
            <a:r>
              <a:rPr lang="en-US" altLang="ko-KR" sz="1200" b="1" dirty="0"/>
              <a:t>(),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(),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());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549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그리기</a:t>
            </a:r>
            <a:r>
              <a:rPr lang="en-US" altLang="ko-KR" smtClean="0"/>
              <a:t>, paintComponent()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스윙의 페인팅 기본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모든 컴포넌트는 자신의 모양을 스스로 그린다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컨테이너는 자신을 그린 후 그 위에 자식 컴포넌트들에게 그리기 지시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모든 스윙 컴포넌트는 자신의 모양을 그리는 </a:t>
            </a:r>
            <a:r>
              <a:rPr lang="en-US" altLang="ko-KR" sz="1600" dirty="0" err="1" smtClean="0"/>
              <a:t>paintComponent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보유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public void </a:t>
            </a:r>
            <a:r>
              <a:rPr lang="en-US" altLang="ko-KR" sz="1800" dirty="0" err="1" smtClean="0"/>
              <a:t>paintComponent</a:t>
            </a:r>
            <a:r>
              <a:rPr lang="en-US" altLang="ko-KR" sz="1800" dirty="0" smtClean="0"/>
              <a:t>(Graphics g)</a:t>
            </a:r>
          </a:p>
          <a:p>
            <a:pPr lvl="1"/>
            <a:r>
              <a:rPr lang="ko-KR" altLang="en-US" sz="1600" dirty="0" smtClean="0"/>
              <a:t>스윙 컴포넌트가 자신의 모양을 그리는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JComponent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모든 </a:t>
            </a:r>
            <a:r>
              <a:rPr lang="ko-KR" altLang="en-US" sz="1400" dirty="0" smtClean="0"/>
              <a:t>스윙 </a:t>
            </a:r>
            <a:r>
              <a:rPr lang="ko-KR" altLang="en-US" sz="1400" dirty="0" smtClean="0"/>
              <a:t>컴포넌트가 </a:t>
            </a:r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</a:t>
            </a:r>
            <a:r>
              <a:rPr lang="ko-KR" altLang="en-US" sz="1400" dirty="0" err="1" smtClean="0"/>
              <a:t>함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언제 호출되는가</a:t>
            </a:r>
            <a:r>
              <a:rPr lang="en-US" altLang="ko-KR" sz="1600" dirty="0" smtClean="0"/>
              <a:t>?</a:t>
            </a:r>
          </a:p>
          <a:p>
            <a:pPr lvl="2"/>
            <a:r>
              <a:rPr lang="ko-KR" altLang="en-US" sz="1400" dirty="0" smtClean="0"/>
              <a:t>컴포넌트가 그려져야 하는 시점마다 호출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크기가 변경되거나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위치가 변경되거나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컴포넌트가 가려졌던 것이 사라지는 등</a:t>
            </a:r>
            <a:endParaRPr lang="en-US" altLang="ko-KR" sz="1400" dirty="0" smtClean="0"/>
          </a:p>
          <a:p>
            <a:pPr lvl="3"/>
            <a:r>
              <a:rPr lang="ko-KR" altLang="en-US" sz="1000" dirty="0" smtClean="0"/>
              <a:t>개발자가 직접 호출하면 안 됨</a:t>
            </a:r>
            <a:endParaRPr lang="en-US" altLang="ko-KR" sz="1000" dirty="0" smtClean="0"/>
          </a:p>
          <a:p>
            <a:pPr lvl="1"/>
            <a:r>
              <a:rPr lang="ko-KR" altLang="en-US" sz="1600" dirty="0" smtClean="0"/>
              <a:t>매개변수인 </a:t>
            </a:r>
            <a:r>
              <a:rPr lang="en-US" altLang="ko-KR" sz="1600" dirty="0" smtClean="0"/>
              <a:t>Graphics </a:t>
            </a:r>
            <a:r>
              <a:rPr lang="ko-KR" altLang="en-US" sz="1600" dirty="0" smtClean="0"/>
              <a:t>객체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그래픽 </a:t>
            </a:r>
            <a:r>
              <a:rPr lang="ko-KR" altLang="en-US" sz="1400" dirty="0" err="1" smtClean="0"/>
              <a:t>컨텍스트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컴포넌트 그리기에 필요한 도구를 제공하는 객체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 플랫폼에 의해 공급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색 지정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도형 그리기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클리핑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 그리기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제공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paintComponent</a:t>
            </a:r>
            <a:r>
              <a:rPr lang="en-US" altLang="ko-KR" sz="1800" dirty="0"/>
              <a:t>(Graphic g)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오버라이딩</a:t>
            </a:r>
            <a:endParaRPr lang="en-US" altLang="ko-KR" sz="1800" dirty="0"/>
          </a:p>
          <a:p>
            <a:pPr lvl="1"/>
            <a:r>
              <a:rPr lang="ko-KR" altLang="en-US" sz="1600" dirty="0"/>
              <a:t>개발자가 </a:t>
            </a:r>
            <a:r>
              <a:rPr lang="en-US" altLang="ko-KR" sz="1600" dirty="0" err="1"/>
              <a:t>JComponent</a:t>
            </a:r>
            <a:r>
              <a:rPr lang="ko-KR" altLang="en-US" sz="1600" dirty="0"/>
              <a:t>를 상속받아 새로운 컴포넌트 설계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컴포넌트의 모양에 변화를 주고자 할 </a:t>
            </a:r>
            <a:r>
              <a:rPr lang="ko-KR" altLang="en-US" sz="1600" dirty="0" smtClean="0"/>
              <a:t>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JPanel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비어 있는 컨테이너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개발자가 다양한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를 창출할 수 있는 캔버스로 적합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JPanel</a:t>
            </a:r>
            <a:r>
              <a:rPr lang="ko-KR" altLang="en-US" sz="1600" dirty="0" smtClean="0"/>
              <a:t>을 상속받아 개발자 임의의 모양을 가지는 패널로 많이 사용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564904"/>
            <a:ext cx="40788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MComponent</a:t>
            </a:r>
            <a:r>
              <a:rPr lang="en-US" altLang="ko-KR" sz="1200" dirty="0" smtClean="0"/>
              <a:t> extends JXXX {</a:t>
            </a:r>
          </a:p>
          <a:p>
            <a:pPr lvl="1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pPr lvl="1"/>
            <a:r>
              <a:rPr lang="en-US" altLang="ko-KR" sz="1200" dirty="0" smtClean="0"/>
              <a:t>	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(g); </a:t>
            </a:r>
          </a:p>
          <a:p>
            <a:pPr lvl="1"/>
            <a:r>
              <a:rPr lang="en-US" altLang="ko-KR" sz="1200" dirty="0" smtClean="0"/>
              <a:t>	   ... </a:t>
            </a:r>
            <a:r>
              <a:rPr lang="ko-KR" altLang="en-US" sz="1200" dirty="0" smtClean="0"/>
              <a:t>필요한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그리기 코드 작성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006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151705752" descr="EMB00001d9821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7" y="3692635"/>
            <a:ext cx="2384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8623204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 :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을 상속받은 패널에 도형 그리기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1340768"/>
            <a:ext cx="457431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paintJPanelEx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paintJPanelEx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()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을 상속받는 새 패널 구현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paintComponent</a:t>
            </a:r>
            <a:r>
              <a:rPr lang="en-US" altLang="ko-KR" sz="1200" b="1" dirty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g.setColor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Color.BLUE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파란색 선택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g.drawRect</a:t>
            </a:r>
            <a:r>
              <a:rPr lang="en-US" altLang="ko-KR" sz="1200" dirty="0" smtClean="0"/>
              <a:t>(10,10,50,50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g.drawRect</a:t>
            </a:r>
            <a:r>
              <a:rPr lang="en-US" altLang="ko-KR" sz="1200" dirty="0" smtClean="0"/>
              <a:t>(50,50,50,50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g.setColor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Color.MAGENTA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마젠타색</a:t>
            </a:r>
            <a:r>
              <a:rPr lang="ko-KR" altLang="en-US" sz="1200" dirty="0"/>
              <a:t> 선택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g.drawRect</a:t>
            </a:r>
            <a:r>
              <a:rPr lang="en-US" altLang="ko-KR" sz="1200" dirty="0" smtClean="0"/>
              <a:t>(90,90,50,50);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paintJPanelEx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123729" y="4463227"/>
            <a:ext cx="2736303" cy="100028"/>
          </a:xfrm>
          <a:custGeom>
            <a:avLst/>
            <a:gdLst>
              <a:gd name="connsiteX0" fmla="*/ 3104941 w 3104941"/>
              <a:gd name="connsiteY0" fmla="*/ 33494 h 234461"/>
              <a:gd name="connsiteX1" fmla="*/ 2270928 w 3104941"/>
              <a:gd name="connsiteY1" fmla="*/ 23446 h 234461"/>
              <a:gd name="connsiteX2" fmla="*/ 1316334 w 3104941"/>
              <a:gd name="connsiteY2" fmla="*/ 174171 h 234461"/>
              <a:gd name="connsiteX3" fmla="*/ 0 w 3104941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41" h="234461">
                <a:moveTo>
                  <a:pt x="3104941" y="33494"/>
                </a:moveTo>
                <a:cubicBezTo>
                  <a:pt x="2836985" y="16747"/>
                  <a:pt x="2569029" y="0"/>
                  <a:pt x="2270928" y="23446"/>
                </a:cubicBezTo>
                <a:cubicBezTo>
                  <a:pt x="1972827" y="46892"/>
                  <a:pt x="1694822" y="139002"/>
                  <a:pt x="1316334" y="174171"/>
                </a:cubicBezTo>
                <a:cubicBezTo>
                  <a:pt x="937846" y="209340"/>
                  <a:pt x="468923" y="221900"/>
                  <a:pt x="0" y="2344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6962" y="4037467"/>
            <a:ext cx="7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파란색</a:t>
            </a:r>
            <a:endParaRPr lang="en-US" altLang="ko-KR" sz="1200" dirty="0" smtClean="0"/>
          </a:p>
          <a:p>
            <a:r>
              <a:rPr lang="ko-KR" altLang="en-US" sz="1200" dirty="0" smtClean="0"/>
              <a:t>사각형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(10,10)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8662" y="3929066"/>
            <a:ext cx="35719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44" y="4286256"/>
            <a:ext cx="9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50x50</a:t>
            </a:r>
            <a:r>
              <a:rPr lang="ko-KR" altLang="en-US" sz="1200" dirty="0" smtClean="0"/>
              <a:t>크기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28662" y="4286256"/>
            <a:ext cx="357191" cy="153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281" y="4860018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(50,50)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928662" y="4440147"/>
            <a:ext cx="763018" cy="558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5259989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(90,90)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928662" y="4860022"/>
            <a:ext cx="1123058" cy="538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 rot="434586">
            <a:off x="2555777" y="4998517"/>
            <a:ext cx="2304256" cy="138500"/>
          </a:xfrm>
          <a:custGeom>
            <a:avLst/>
            <a:gdLst>
              <a:gd name="connsiteX0" fmla="*/ 3104941 w 3104941"/>
              <a:gd name="connsiteY0" fmla="*/ 33494 h 234461"/>
              <a:gd name="connsiteX1" fmla="*/ 2270928 w 3104941"/>
              <a:gd name="connsiteY1" fmla="*/ 23446 h 234461"/>
              <a:gd name="connsiteX2" fmla="*/ 1316334 w 3104941"/>
              <a:gd name="connsiteY2" fmla="*/ 174171 h 234461"/>
              <a:gd name="connsiteX3" fmla="*/ 0 w 3104941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41" h="234461">
                <a:moveTo>
                  <a:pt x="3104941" y="33494"/>
                </a:moveTo>
                <a:cubicBezTo>
                  <a:pt x="2836985" y="16747"/>
                  <a:pt x="2569029" y="0"/>
                  <a:pt x="2270928" y="23446"/>
                </a:cubicBezTo>
                <a:cubicBezTo>
                  <a:pt x="1972827" y="46892"/>
                  <a:pt x="1694822" y="139002"/>
                  <a:pt x="1316334" y="174171"/>
                </a:cubicBezTo>
                <a:cubicBezTo>
                  <a:pt x="937846" y="209340"/>
                  <a:pt x="468923" y="221900"/>
                  <a:pt x="0" y="2344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06962" y="5075323"/>
            <a:ext cx="8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마젠타색</a:t>
            </a:r>
            <a:endParaRPr lang="en-US" altLang="ko-KR" sz="1200" dirty="0" smtClean="0"/>
          </a:p>
          <a:p>
            <a:r>
              <a:rPr lang="ko-KR" altLang="en-US" sz="1200" dirty="0" smtClean="0"/>
              <a:t>사각형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95536" y="1391981"/>
            <a:ext cx="388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JPanel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상속받아 패널을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구성하고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이곳에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그림과 같은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도형을 그려라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75410" y="4108505"/>
            <a:ext cx="1275849" cy="612934"/>
          </a:xfrm>
          <a:prstGeom prst="wedgeRoundRectCallout">
            <a:avLst>
              <a:gd name="adj1" fmla="val -124281"/>
              <a:gd name="adj2" fmla="val -275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smtClean="0"/>
              <a:t>패널 내에 이전에 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그려진 잔상을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지우기 위해 호출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9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그래픽 기반 </a:t>
            </a:r>
            <a:r>
              <a:rPr lang="en-US" altLang="ko-KR" smtClean="0"/>
              <a:t>GUI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그래픽 기반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프로그래밍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스윙 컴포넌트에 의존하지 않고 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이미지 등을 이용하여 직접 화면을 구성하는 방</a:t>
            </a:r>
            <a:r>
              <a:rPr lang="ko-KR" altLang="en-US" sz="1800" dirty="0"/>
              <a:t>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그래픽 기반 </a:t>
            </a:r>
            <a:r>
              <a:rPr lang="en-US" altLang="ko-KR" sz="1800" dirty="0" smtClean="0"/>
              <a:t>GUI </a:t>
            </a:r>
            <a:r>
              <a:rPr lang="ko-KR" altLang="en-US" sz="1800" dirty="0" smtClean="0"/>
              <a:t>프로그래밍의 학습이 필요한 이유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컴포넌트의 한계를 극복하고 차트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 등 자유로운 콘텐트 표현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그래픽은 컴포넌트에 비해 </a:t>
            </a:r>
            <a:r>
              <a:rPr lang="ko-KR" altLang="en-US" sz="1600" dirty="0"/>
              <a:t>화면 출력 속도가 </a:t>
            </a:r>
            <a:r>
              <a:rPr lang="ko-KR" altLang="en-US" sz="1600" dirty="0" smtClean="0"/>
              <a:t>빠름 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스윙 컴포넌트들로 모두 그래픽으로 작성되어 있어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그래픽에 대한 학습은 자바 </a:t>
            </a:r>
            <a:r>
              <a:rPr lang="en-US" altLang="ko-KR" sz="1600" dirty="0" smtClean="0"/>
              <a:t>GUI</a:t>
            </a:r>
            <a:r>
              <a:rPr lang="ko-KR" altLang="en-US" sz="1600" dirty="0" smtClean="0"/>
              <a:t>의 바탕 기술을 이해하는데 도움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그래픽을 이용하여 개발자 자신만의 컴포넌트 개발 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자바의 그래픽</a:t>
            </a:r>
            <a:r>
              <a:rPr lang="en-US" altLang="ko-KR" sz="2000" dirty="0" smtClean="0"/>
              <a:t>(Graphics)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좌표 시스템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547665" y="4950542"/>
            <a:ext cx="3384376" cy="1472182"/>
            <a:chOff x="1945251" y="4042892"/>
            <a:chExt cx="3778877" cy="1618356"/>
          </a:xfrm>
        </p:grpSpPr>
        <p:sp>
          <p:nvSpPr>
            <p:cNvPr id="5" name="직사각형 4"/>
            <p:cNvSpPr/>
            <p:nvPr/>
          </p:nvSpPr>
          <p:spPr>
            <a:xfrm>
              <a:off x="2627214" y="4581128"/>
              <a:ext cx="3096914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5710" y="4171983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(0,0)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627214" y="4366814"/>
              <a:ext cx="309691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64729" y="404289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X </a:t>
              </a:r>
              <a:r>
                <a:rPr lang="ko-KR" altLang="en-US" sz="1400" dirty="0" smtClean="0"/>
                <a:t>축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2412900" y="4581922"/>
              <a:ext cx="794" cy="107932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연결자 12"/>
            <p:cNvSpPr/>
            <p:nvPr/>
          </p:nvSpPr>
          <p:spPr>
            <a:xfrm>
              <a:off x="2555776" y="4509690"/>
              <a:ext cx="142876" cy="142876"/>
            </a:xfrm>
            <a:prstGeom prst="flowChartConnector">
              <a:avLst/>
            </a:prstGeom>
            <a:solidFill>
              <a:srgbClr val="FF0000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45251" y="501240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 </a:t>
              </a:r>
              <a:r>
                <a:rPr lang="ko-KR" altLang="en-US" sz="1400" dirty="0" smtClean="0"/>
                <a:t>축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30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와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Graphics</a:t>
            </a:r>
            <a:r>
              <a:rPr lang="ko-KR" altLang="en-US" sz="2000" dirty="0" smtClean="0"/>
              <a:t>의 기능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색상 선택하기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문자열 그리기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도형 그리기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도형 칠하기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이미지 그리</a:t>
            </a:r>
            <a:r>
              <a:rPr lang="ko-KR" altLang="en-US" sz="1800" dirty="0"/>
              <a:t>기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클리핑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문자열 출력을 위한 </a:t>
            </a:r>
            <a:r>
              <a:rPr lang="en-US" altLang="ko-KR" sz="2000" dirty="0" smtClean="0"/>
              <a:t>Graphics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61" y="4687486"/>
            <a:ext cx="6931089" cy="68706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5589240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Graphics g;</a:t>
            </a:r>
          </a:p>
          <a:p>
            <a:r>
              <a:rPr lang="en-US" altLang="ko-KR" sz="1400" dirty="0" err="1"/>
              <a:t>g.drawString</a:t>
            </a:r>
            <a:r>
              <a:rPr lang="en-US" altLang="ko-KR" sz="1400" dirty="0"/>
              <a:t>("</a:t>
            </a:r>
            <a:r>
              <a:rPr lang="ko-KR" altLang="en-US" sz="1400" dirty="0"/>
              <a:t>자바는 </a:t>
            </a:r>
            <a:r>
              <a:rPr lang="ko-KR" altLang="en-US" sz="1400" dirty="0" err="1"/>
              <a:t>재밌다</a:t>
            </a:r>
            <a:r>
              <a:rPr lang="en-US" altLang="ko-KR" sz="1400" dirty="0"/>
              <a:t>.~~", 30,30</a:t>
            </a:r>
            <a:r>
              <a:rPr lang="en-US" altLang="ko-KR" sz="1400" dirty="0" smtClean="0"/>
              <a:t>); // (30, 30) </a:t>
            </a:r>
            <a:r>
              <a:rPr lang="ko-KR" altLang="en-US" sz="1400" dirty="0" smtClean="0"/>
              <a:t>위치에 문자열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6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그래픽의 색과 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색 </a:t>
            </a:r>
            <a:r>
              <a:rPr lang="en-US" altLang="ko-KR" sz="1600" dirty="0" smtClean="0"/>
              <a:t>: Color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자바의 색 </a:t>
            </a:r>
            <a:r>
              <a:rPr lang="en-US" altLang="ko-KR" sz="1400" dirty="0" smtClean="0"/>
              <a:t>: </a:t>
            </a:r>
            <a:r>
              <a:rPr lang="en-US" altLang="ko-KR" sz="1200" dirty="0" smtClean="0"/>
              <a:t>r(Red), g(Green), b(Blue) </a:t>
            </a:r>
            <a:r>
              <a:rPr lang="ko-KR" altLang="en-US" sz="1200" dirty="0" smtClean="0"/>
              <a:t>성분으로 구성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성분은 </a:t>
            </a:r>
            <a:r>
              <a:rPr lang="en-US" altLang="ko-KR" sz="1200" dirty="0" smtClean="0"/>
              <a:t>0~255(8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범위의 정수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빨간색 </a:t>
            </a:r>
            <a:r>
              <a:rPr lang="en-US" altLang="ko-KR" sz="1200" dirty="0" smtClean="0"/>
              <a:t>: new Color(255, 0, 0), </a:t>
            </a:r>
            <a:r>
              <a:rPr lang="ko-KR" altLang="en-US" sz="1200" dirty="0"/>
              <a:t>초록색 </a:t>
            </a:r>
            <a:r>
              <a:rPr lang="en-US" altLang="ko-KR" sz="1200" dirty="0" smtClean="0"/>
              <a:t>: new Color(0x0000ff00); </a:t>
            </a:r>
            <a:r>
              <a:rPr lang="ko-KR" altLang="en-US" sz="1200" dirty="0" smtClean="0"/>
              <a:t>노란색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Color.YELLOW</a:t>
            </a:r>
            <a:endParaRPr lang="en-US" altLang="ko-KR" sz="1200" dirty="0" smtClean="0"/>
          </a:p>
          <a:p>
            <a:r>
              <a:rPr lang="ko-KR" altLang="en-US" sz="1600" dirty="0" smtClean="0"/>
              <a:t>폰트 </a:t>
            </a:r>
            <a:r>
              <a:rPr lang="en-US" altLang="ko-KR" sz="1600" dirty="0" smtClean="0"/>
              <a:t>: Font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 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en-US" altLang="ko-KR" sz="1600" dirty="0" smtClean="0"/>
              <a:t>Graphics</a:t>
            </a:r>
            <a:r>
              <a:rPr lang="ko-KR" altLang="en-US" sz="1600" dirty="0" smtClean="0"/>
              <a:t>에 색과 폰트 설</a:t>
            </a:r>
            <a:r>
              <a:rPr lang="ko-KR" altLang="en-US" sz="1600" dirty="0"/>
              <a:t>정</a:t>
            </a:r>
            <a:endParaRPr lang="en-US" altLang="ko-KR" sz="1600" dirty="0" smtClean="0"/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17" y="1988840"/>
            <a:ext cx="5954988" cy="73425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27" y="3356992"/>
            <a:ext cx="5090892" cy="10040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16" y="4869160"/>
            <a:ext cx="5810972" cy="60967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53316" y="5611373"/>
            <a:ext cx="343470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Graphics g;</a:t>
            </a:r>
          </a:p>
          <a:p>
            <a:r>
              <a:rPr lang="fr-FR" altLang="ko-KR" sz="1200" dirty="0"/>
              <a:t>Font f = new Font("Arial", Font.ITALIC, 30);</a:t>
            </a:r>
          </a:p>
          <a:p>
            <a:r>
              <a:rPr lang="en-US" altLang="ko-KR" sz="1200" dirty="0" err="1"/>
              <a:t>g.setFont</a:t>
            </a:r>
            <a:r>
              <a:rPr lang="en-US" altLang="ko-KR" sz="1200" dirty="0"/>
              <a:t>(f);</a:t>
            </a:r>
          </a:p>
          <a:p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g.drawString</a:t>
            </a:r>
            <a:r>
              <a:rPr lang="en-US" altLang="ko-KR" sz="1200" dirty="0"/>
              <a:t>("How much", 30, 30);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36096" y="5761659"/>
            <a:ext cx="2232248" cy="664012"/>
          </a:xfrm>
          <a:prstGeom prst="wedgeRoundRectCallout">
            <a:avLst>
              <a:gd name="adj1" fmla="val -76376"/>
              <a:gd name="adj2" fmla="val -38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"Arial"</a:t>
            </a:r>
            <a:r>
              <a:rPr lang="ko-KR" altLang="en-US" sz="1100" dirty="0"/>
              <a:t>체와 빨간색으로 </a:t>
            </a:r>
            <a:endParaRPr lang="en-US" altLang="ko-KR" sz="1100" dirty="0" smtClean="0"/>
          </a:p>
          <a:p>
            <a:r>
              <a:rPr lang="en-US" altLang="ko-KR" sz="1100" dirty="0" smtClean="0"/>
              <a:t>"</a:t>
            </a:r>
            <a:r>
              <a:rPr lang="en-US" altLang="ko-KR" sz="1100" dirty="0"/>
              <a:t>How much"</a:t>
            </a:r>
            <a:r>
              <a:rPr lang="ko-KR" altLang="en-US" sz="1100" dirty="0"/>
              <a:t>를 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en-US" altLang="ko-KR" sz="1100" dirty="0"/>
              <a:t>30, 30) </a:t>
            </a:r>
            <a:r>
              <a:rPr lang="ko-KR" altLang="en-US" sz="1100" dirty="0"/>
              <a:t>위치에 </a:t>
            </a:r>
            <a:r>
              <a:rPr lang="ko-KR" altLang="en-US" sz="1100" dirty="0" smtClean="0"/>
              <a:t>출력하는 사례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178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150210808" descr="EMB00001d9821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424112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4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11-2 : Color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Font</a:t>
            </a:r>
            <a:r>
              <a:rPr lang="ko-KR" altLang="en-US" dirty="0" smtClean="0"/>
              <a:t>를 이용하여 문자열 그리기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9952" y="980728"/>
            <a:ext cx="4896544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GraphicsColorFontEx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문자열</a:t>
            </a:r>
            <a:r>
              <a:rPr lang="en-US" altLang="ko-KR" sz="1200" dirty="0"/>
              <a:t>, Color, Font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setContentPane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MyPanel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	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Color.BLUE</a:t>
            </a:r>
            <a:r>
              <a:rPr lang="en-US" altLang="ko-KR" sz="1200" dirty="0"/>
              <a:t>); // </a:t>
            </a:r>
            <a:r>
              <a:rPr lang="ko-KR" altLang="en-US" sz="1200" dirty="0"/>
              <a:t>파란색 지정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자바가 정말 </a:t>
            </a:r>
            <a:r>
              <a:rPr lang="ko-KR" altLang="en-US" sz="1200" b="1" dirty="0" err="1"/>
              <a:t>재밋다</a:t>
            </a:r>
            <a:r>
              <a:rPr lang="en-US" altLang="ko-KR" sz="1200" b="1" dirty="0"/>
              <a:t>.~~", 30,30</a:t>
            </a:r>
            <a:r>
              <a:rPr lang="en-US" altLang="ko-KR" sz="1200" b="1" dirty="0" smtClean="0"/>
              <a:t>);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Color(255, 0, 0)</a:t>
            </a:r>
            <a:r>
              <a:rPr lang="en-US" altLang="ko-KR" sz="1200" dirty="0"/>
              <a:t>); // </a:t>
            </a:r>
            <a:r>
              <a:rPr lang="ko-KR" altLang="en-US" sz="1200" dirty="0"/>
              <a:t>빨간색 지정</a:t>
            </a:r>
          </a:p>
          <a:p>
            <a:pPr defTabSz="180000"/>
            <a:r>
              <a:rPr lang="fr-FR" altLang="ko-KR" sz="1200" dirty="0" smtClean="0"/>
              <a:t>			g.setFont(</a:t>
            </a:r>
            <a:r>
              <a:rPr lang="fr-FR" altLang="ko-KR" sz="1200" b="1" dirty="0" smtClean="0"/>
              <a:t>new </a:t>
            </a:r>
            <a:r>
              <a:rPr lang="fr-FR" altLang="ko-KR" sz="1200" b="1" dirty="0"/>
              <a:t>Font("Arial", Font.ITALIC, 30)</a:t>
            </a:r>
            <a:r>
              <a:rPr lang="fr-FR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/>
              <a:t>("How much?", 30, 70);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Color(0x00ff00ff</a:t>
            </a:r>
            <a:r>
              <a:rPr lang="en-US" altLang="ko-KR" sz="1200" dirty="0" smtClean="0"/>
              <a:t>));</a:t>
            </a:r>
            <a:endParaRPr lang="ko-KR" altLang="en-US" sz="1200" dirty="0"/>
          </a:p>
          <a:p>
            <a:pPr defTabSz="180000"/>
            <a:r>
              <a:rPr lang="nn-NO" altLang="ko-KR" sz="1200" dirty="0" smtClean="0"/>
              <a:t>			for(int </a:t>
            </a:r>
            <a:r>
              <a:rPr lang="nn-NO" altLang="ko-KR" sz="1200" dirty="0"/>
              <a:t>i=1; i&lt;=4; i++)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g.setFont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Font("Jokerman",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*10));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/>
              <a:t>("This much!!", 30, 60+i*40);</a:t>
            </a:r>
          </a:p>
          <a:p>
            <a:pPr defTabSz="180000"/>
            <a:r>
              <a:rPr lang="en-US" altLang="ko-KR" sz="1200" dirty="0" smtClean="0"/>
              <a:t>	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GraphicsColorFontEx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952711" y="4264601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7636" y="4300320"/>
            <a:ext cx="42862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008" y="422888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(30,30)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52" y="1412776"/>
            <a:ext cx="37447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그림과 같이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"How much?"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"Arial"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This much!!"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Jokerman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체로 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Jokerman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체는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아쉽게도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한글을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지원하지 않는다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2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4201</TotalTime>
  <Words>1343</Words>
  <Application>Microsoft Office PowerPoint</Application>
  <PresentationFormat>화면 슬라이드 쇼(4:3)</PresentationFormat>
  <Paragraphs>590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가을</vt:lpstr>
      <vt:lpstr>PowerPoint 프레젠테이션</vt:lpstr>
      <vt:lpstr>학습 목표</vt:lpstr>
      <vt:lpstr>스윙 컴포넌트 그리기, paintComponent()</vt:lpstr>
      <vt:lpstr>paintComponent()의 오버라이딩과 JPanel</vt:lpstr>
      <vt:lpstr>예제 11-1 : JPanel을 상속받은 패널에 도형 그리기</vt:lpstr>
      <vt:lpstr>그래픽 기반 GUI 프로그래밍</vt:lpstr>
      <vt:lpstr>Graphics와 문자열 출력</vt:lpstr>
      <vt:lpstr>그래픽의 색과 폰트</vt:lpstr>
      <vt:lpstr>예제 11-2 : Color와 Font를 이용하여 문자열 그리기</vt:lpstr>
      <vt:lpstr>도형 그리기와 칠하기</vt:lpstr>
      <vt:lpstr>예제 11-3 : 선 그리기</vt:lpstr>
      <vt:lpstr>다른 도형 그리기 사례</vt:lpstr>
      <vt:lpstr>Graphics의 원호와 폐다각형 그리기 메소드</vt:lpstr>
      <vt:lpstr>원호와 폐다각형 그리기 사례</vt:lpstr>
      <vt:lpstr>예제 11-4 : 도형 칠하기</vt:lpstr>
      <vt:lpstr>스윙에서 이미지를 그리는 2 가지 방법</vt:lpstr>
      <vt:lpstr>Graphics의 drawImage() 메소드</vt:lpstr>
      <vt:lpstr>이미지 그리기 샘플 코드</vt:lpstr>
      <vt:lpstr>예제 11-5 : 원본 크기로 이미지 그리기</vt:lpstr>
      <vt:lpstr>예제 11-6 : JPanel 크기에 맞추어 이미지 그리기</vt:lpstr>
      <vt:lpstr>repaint()</vt:lpstr>
      <vt:lpstr>예제 11-7 : repaint()와 마우스를 이용한 타원 그리기</vt:lpstr>
      <vt:lpstr>예제 11-7 정답</vt:lpstr>
      <vt:lpstr>예제 11-8 : repaint()와 마우스를 이용한 여러 개의 선 그리기</vt:lpstr>
      <vt:lpstr>예제 11-8 정답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184</cp:revision>
  <dcterms:created xsi:type="dcterms:W3CDTF">2011-08-27T14:53:28Z</dcterms:created>
  <dcterms:modified xsi:type="dcterms:W3CDTF">2014-11-18T02:11:31Z</dcterms:modified>
</cp:coreProperties>
</file>