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302" r:id="rId3"/>
    <p:sldId id="257" r:id="rId4"/>
    <p:sldId id="297" r:id="rId5"/>
    <p:sldId id="298" r:id="rId6"/>
    <p:sldId id="29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9" r:id="rId17"/>
    <p:sldId id="300" r:id="rId18"/>
    <p:sldId id="280" r:id="rId19"/>
    <p:sldId id="281" r:id="rId20"/>
    <p:sldId id="301" r:id="rId21"/>
    <p:sldId id="283" r:id="rId22"/>
    <p:sldId id="284" r:id="rId23"/>
    <p:sldId id="286" r:id="rId24"/>
    <p:sldId id="287" r:id="rId25"/>
    <p:sldId id="289" r:id="rId26"/>
    <p:sldId id="290" r:id="rId27"/>
    <p:sldId id="293" r:id="rId28"/>
    <p:sldId id="29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3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클래스를 상속받아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6192688" cy="540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5536" y="1628800"/>
            <a:ext cx="1907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 smtClean="0"/>
              <a:t>클래스의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Thread </a:t>
            </a:r>
            <a:r>
              <a:rPr lang="ko-KR" altLang="en-US" dirty="0"/>
              <a:t>클래스를 상속받아 </a:t>
            </a:r>
            <a:r>
              <a:rPr lang="ko-KR" altLang="en-US" dirty="0" err="1"/>
              <a:t>스레드</a:t>
            </a:r>
            <a:r>
              <a:rPr lang="ko-KR" altLang="en-US" dirty="0"/>
              <a:t> 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556792"/>
            <a:ext cx="5092606" cy="45194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Thread</a:t>
            </a:r>
            <a:r>
              <a:rPr lang="ko-KR" altLang="en-US" sz="2000" dirty="0" smtClean="0"/>
              <a:t>를 상속받아 </a:t>
            </a:r>
            <a:r>
              <a:rPr lang="en-US" altLang="ko-KR" sz="2000" dirty="0" smtClean="0"/>
              <a:t>run() </a:t>
            </a:r>
            <a:r>
              <a:rPr lang="ko-KR" altLang="en-US" sz="2000" dirty="0" err="1" smtClean="0"/>
              <a:t>오버라이딩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Thread </a:t>
            </a:r>
            <a:r>
              <a:rPr lang="ko-KR" altLang="en-US" sz="1800" dirty="0" smtClean="0"/>
              <a:t>클래스 상속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새 클래스 작성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run()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작성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코드라고 부름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실행 시작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객체 생성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생성된 객체는 필드와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가진 객체일 뿐 </a:t>
            </a:r>
            <a:r>
              <a:rPr lang="ko-KR" altLang="en-US" sz="1600" dirty="0" err="1" smtClean="0"/>
              <a:t>스레드로</a:t>
            </a:r>
            <a:r>
              <a:rPr lang="ko-KR" altLang="en-US" sz="1600" dirty="0" smtClean="0"/>
              <a:t> 작동하지 않음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시작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start()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스레드로</a:t>
            </a:r>
            <a:r>
              <a:rPr lang="ko-KR" altLang="en-US" sz="1600" dirty="0" smtClean="0"/>
              <a:t> 작동 시작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객체의 </a:t>
            </a:r>
            <a:r>
              <a:rPr lang="en-US" altLang="ko-KR" sz="1600" dirty="0" smtClean="0"/>
              <a:t>run()</a:t>
            </a:r>
            <a:r>
              <a:rPr lang="ko-KR" altLang="en-US" sz="1600" dirty="0" smtClean="0"/>
              <a:t>이 비로소 실행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JVM</a:t>
            </a:r>
            <a:r>
              <a:rPr lang="ko-KR" altLang="en-US" sz="1600" dirty="0" smtClean="0"/>
              <a:t>에 의해 </a:t>
            </a:r>
            <a:r>
              <a:rPr lang="ko-KR" altLang="en-US" sz="1600" dirty="0" err="1" smtClean="0"/>
              <a:t>스케쥴되기</a:t>
            </a:r>
            <a:r>
              <a:rPr lang="ko-KR" altLang="en-US" sz="1600" dirty="0" smtClean="0"/>
              <a:t> 시작함</a:t>
            </a:r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5334177" y="1628800"/>
            <a:ext cx="36072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TimerThread</a:t>
            </a:r>
            <a:r>
              <a:rPr lang="en-US" altLang="ko-KR" sz="1400" dirty="0" smtClean="0"/>
              <a:t> extends </a:t>
            </a:r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run() </a:t>
            </a:r>
            <a:r>
              <a:rPr lang="en-US" altLang="ko-KR" sz="1400" dirty="0" smtClean="0"/>
              <a:t>{ // run() </a:t>
            </a:r>
            <a:r>
              <a:rPr lang="ko-KR" altLang="en-US" sz="1400" dirty="0" err="1" smtClean="0"/>
              <a:t>오버라이딩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34177" y="3861048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334177" y="4917947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4931" y="1967929"/>
            <a:ext cx="4572000" cy="26776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 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dirty="0" smtClean="0"/>
              <a:t>sleep(1000);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e){return;}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14931" y="4604935"/>
            <a:ext cx="4572000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TestThread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237416" y="4796236"/>
            <a:ext cx="1351710" cy="408863"/>
          </a:xfrm>
          <a:prstGeom prst="wedgeRoundRectCallout">
            <a:avLst>
              <a:gd name="adj1" fmla="val 121270"/>
              <a:gd name="adj2" fmla="val 241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객체 생성</a:t>
            </a:r>
            <a:endParaRPr lang="ko-KR" altLang="en-US" sz="105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49268" y="5337461"/>
            <a:ext cx="1139858" cy="408863"/>
          </a:xfrm>
          <a:prstGeom prst="wedgeRoundRectCallout">
            <a:avLst>
              <a:gd name="adj1" fmla="val 129037"/>
              <a:gd name="adj2" fmla="val -589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시작</a:t>
            </a:r>
            <a:endParaRPr lang="ko-KR" altLang="en-US" sz="105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29839" y="1989405"/>
            <a:ext cx="1440160" cy="408863"/>
          </a:xfrm>
          <a:prstGeom prst="wedgeRoundRectCallout">
            <a:avLst>
              <a:gd name="adj1" fmla="val 98354"/>
              <a:gd name="adj2" fmla="val -226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클래스 선언</a:t>
            </a:r>
            <a:endParaRPr lang="ko-KR" altLang="en-US" sz="105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29839" y="2684019"/>
            <a:ext cx="1440160" cy="408863"/>
          </a:xfrm>
          <a:prstGeom prst="wedgeRoundRectCallout">
            <a:avLst>
              <a:gd name="adj1" fmla="val 108002"/>
              <a:gd name="adj2" fmla="val -248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코드 작성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852069" y="3471945"/>
            <a:ext cx="464347" cy="156966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9245" y="2543993"/>
            <a:ext cx="4143404" cy="165618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1" name="왼쪽 중괄호 30"/>
          <p:cNvSpPr/>
          <p:nvPr/>
        </p:nvSpPr>
        <p:spPr>
          <a:xfrm>
            <a:off x="3478782" y="2888450"/>
            <a:ext cx="157114" cy="1239720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018064" y="3192065"/>
            <a:ext cx="1553131" cy="648072"/>
          </a:xfrm>
          <a:prstGeom prst="wedgeRoundRectCallout">
            <a:avLst>
              <a:gd name="adj1" fmla="val 111468"/>
              <a:gd name="adj2" fmla="val -329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초에 한 번씩</a:t>
            </a:r>
            <a:endParaRPr lang="en-US" altLang="ko-KR" sz="1050" dirty="0" smtClean="0"/>
          </a:p>
          <a:p>
            <a:r>
              <a:rPr lang="en-US" altLang="ko-KR" sz="1050" dirty="0" smtClean="0"/>
              <a:t>n</a:t>
            </a:r>
            <a:r>
              <a:rPr lang="ko-KR" altLang="en-US" sz="1050" dirty="0" smtClean="0"/>
              <a:t>을 증가시켜 콘솔에</a:t>
            </a:r>
            <a:endParaRPr lang="en-US" altLang="ko-KR" sz="1050" dirty="0" smtClean="0"/>
          </a:p>
          <a:p>
            <a:r>
              <a:rPr lang="ko-KR" altLang="en-US" sz="1050" dirty="0" smtClean="0"/>
              <a:t>출력한다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Thread</a:t>
            </a:r>
            <a:r>
              <a:rPr lang="ko-KR" altLang="en-US" sz="2400" dirty="0" smtClean="0"/>
              <a:t>를 상속받아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 단위로 초 시간을 출력하는 </a:t>
            </a:r>
            <a:r>
              <a:rPr lang="en-US" altLang="ko-KR" sz="2400" dirty="0" err="1" smtClean="0"/>
              <a:t>TimerThread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작성 사례</a:t>
            </a:r>
            <a:endParaRPr lang="ko-KR" altLang="en-US" sz="2400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036496" cy="75212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12-1 : Thread</a:t>
            </a:r>
            <a:r>
              <a:rPr lang="ko-KR" altLang="en-US" sz="2400" dirty="0" smtClean="0"/>
              <a:t>를 상속받아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단위 타이머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0562" y="2688470"/>
            <a:ext cx="4463926" cy="381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ThreadTimerEx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ThreadTimerEx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("Thread</a:t>
            </a:r>
            <a:r>
              <a:rPr lang="ko-KR" altLang="en-US" sz="1100" dirty="0"/>
              <a:t>를 상속받은 타이머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// </a:t>
            </a:r>
            <a:r>
              <a:rPr lang="ko-KR" altLang="en-US" sz="1100" dirty="0"/>
              <a:t>타이머 값을 출력할 레이블 생성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timerLabel.setFont</a:t>
            </a:r>
            <a:r>
              <a:rPr lang="en-US" altLang="ko-KR" sz="1100" dirty="0" smtClean="0"/>
              <a:t>(new </a:t>
            </a:r>
            <a:r>
              <a:rPr lang="en-US" altLang="ko-KR" sz="1100" dirty="0"/>
              <a:t>Font("Gothic",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c.add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);</a:t>
            </a:r>
            <a:endParaRPr lang="ko-KR" altLang="en-US" sz="1100" b="1" dirty="0"/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TimerThread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TimerThread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(250,150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타이머 </a:t>
            </a:r>
            <a:r>
              <a:rPr lang="ko-KR" altLang="en-US" sz="1100" dirty="0" err="1"/>
              <a:t>스레드의</a:t>
            </a:r>
            <a:r>
              <a:rPr lang="ko-KR" altLang="en-US" sz="1100" dirty="0"/>
              <a:t> 실행을 시작하게 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ThreadTimerEx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47800" y="2708920"/>
            <a:ext cx="3998818" cy="381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TimerThread</a:t>
            </a:r>
            <a:r>
              <a:rPr lang="en-US" altLang="ko-KR" sz="1100" b="1" dirty="0"/>
              <a:t> extends Thread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// </a:t>
            </a:r>
            <a:r>
              <a:rPr lang="ko-KR" altLang="en-US" sz="1100" dirty="0"/>
              <a:t>타이머 값이 출력되는 레이블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TimerThread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this.timerLabel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코드</a:t>
            </a:r>
            <a:r>
              <a:rPr lang="en-US" altLang="ko-KR" sz="1100" dirty="0"/>
              <a:t>. run()</a:t>
            </a:r>
            <a:r>
              <a:rPr lang="ko-KR" altLang="en-US" sz="1100" dirty="0"/>
              <a:t>이 종료하면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종료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n=0; // </a:t>
            </a:r>
            <a:r>
              <a:rPr lang="ko-KR" altLang="en-US" sz="1100" dirty="0"/>
              <a:t>타이머 카운트 값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</a:t>
            </a:r>
            <a:r>
              <a:rPr lang="en-US" altLang="ko-KR" sz="1100" b="1" dirty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무한 루프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timerLabel.setText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Integer.toString</a:t>
            </a:r>
            <a:r>
              <a:rPr lang="en-US" altLang="ko-KR" sz="1100" dirty="0" smtClean="0"/>
              <a:t>(n</a:t>
            </a:r>
            <a:r>
              <a:rPr lang="en-US" altLang="ko-KR" sz="1100" dirty="0"/>
              <a:t>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n</a:t>
            </a:r>
            <a:r>
              <a:rPr lang="en-US" altLang="ko-KR" sz="1100" dirty="0"/>
              <a:t>++; // </a:t>
            </a:r>
            <a:r>
              <a:rPr lang="ko-KR" altLang="en-US" sz="1100" dirty="0"/>
              <a:t>카운트 </a:t>
            </a:r>
            <a:r>
              <a:rPr lang="ko-KR" altLang="en-US" sz="1100" dirty="0" smtClean="0"/>
              <a:t>증가</a:t>
            </a:r>
            <a:r>
              <a:rPr lang="en-US" altLang="ko-KR" sz="1100" dirty="0" smtClean="0"/>
              <a:t>	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try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(1000</a:t>
            </a:r>
            <a:r>
              <a:rPr lang="en-US" altLang="ko-KR" sz="1100" dirty="0"/>
              <a:t>); // 1</a:t>
            </a:r>
            <a:r>
              <a:rPr lang="ko-KR" altLang="en-US" sz="1100" dirty="0" err="1"/>
              <a:t>초동안</a:t>
            </a:r>
            <a:r>
              <a:rPr lang="ko-KR" altLang="en-US" sz="1100" dirty="0"/>
              <a:t>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e) </a:t>
            </a:r>
            <a:r>
              <a:rPr lang="en-US" altLang="ko-KR" sz="1100" dirty="0" smtClean="0"/>
              <a:t>{	return;}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	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pic>
        <p:nvPicPr>
          <p:cNvPr id="4099" name="_x156494344" descr="EMB0000212853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40768"/>
            <a:ext cx="2044400" cy="12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_x157557072" descr="EMB0000212853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48" y="1340770"/>
            <a:ext cx="2044401" cy="122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157557552" descr="EMB0000212853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2044400" cy="12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43677" y="1526214"/>
            <a:ext cx="4919522" cy="44230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Runnable </a:t>
            </a:r>
            <a:r>
              <a:rPr lang="ko-KR" altLang="en-US" sz="1800" dirty="0"/>
              <a:t>인터페이스 구현하는 새 클래스 작성 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코드라고 부름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run()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실행 시작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객체 생성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시작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start()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  <a:p>
            <a:pPr lvl="2"/>
            <a:r>
              <a:rPr lang="ko-KR" altLang="en-US" sz="1600" dirty="0" err="1"/>
              <a:t>스레드로</a:t>
            </a:r>
            <a:r>
              <a:rPr lang="ko-KR" altLang="en-US" sz="1600" dirty="0"/>
              <a:t> 작동 시작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스레드</a:t>
            </a:r>
            <a:r>
              <a:rPr lang="ko-KR" altLang="en-US" sz="1600" dirty="0"/>
              <a:t> 객체의 </a:t>
            </a:r>
            <a:r>
              <a:rPr lang="en-US" altLang="ko-KR" sz="1600" dirty="0"/>
              <a:t>run()</a:t>
            </a:r>
            <a:r>
              <a:rPr lang="ko-KR" altLang="en-US" sz="1600" dirty="0"/>
              <a:t>이 비로소 실행</a:t>
            </a:r>
            <a:endParaRPr lang="en-US" altLang="ko-KR" sz="1600" dirty="0"/>
          </a:p>
          <a:p>
            <a:pPr lvl="2"/>
            <a:r>
              <a:rPr lang="en-US" altLang="ko-KR" sz="1600" dirty="0"/>
              <a:t>JVM</a:t>
            </a:r>
            <a:r>
              <a:rPr lang="ko-KR" altLang="en-US" sz="1600" dirty="0"/>
              <a:t>에 의해 </a:t>
            </a:r>
            <a:r>
              <a:rPr lang="ko-KR" altLang="en-US" sz="1600" dirty="0" err="1"/>
              <a:t>스케쥴되기</a:t>
            </a:r>
            <a:r>
              <a:rPr lang="ko-KR" altLang="en-US" sz="1600" dirty="0"/>
              <a:t> 시작함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5037137" y="1556792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TimerRunnable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implements Runnable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................................................................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구</a:t>
            </a:r>
            <a:r>
              <a:rPr lang="ko-KR" altLang="en-US" sz="1400" dirty="0"/>
              <a:t>현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97382" y="3429000"/>
            <a:ext cx="424847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	</a:t>
            </a:r>
            <a:r>
              <a:rPr lang="en-US" altLang="ko-KR" sz="1400" b="1" dirty="0" smtClean="0"/>
              <a:t>new Thread(new </a:t>
            </a:r>
            <a:r>
              <a:rPr lang="en-US" altLang="ko-KR" sz="1400" b="1" dirty="0" err="1" smtClean="0"/>
              <a:t>TimerRunnable</a:t>
            </a:r>
            <a:r>
              <a:rPr lang="en-US" altLang="ko-KR" sz="1400" b="1" dirty="0" smtClean="0"/>
              <a:t>());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4797382" y="4437112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5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12-2 : Runnable </a:t>
            </a:r>
            <a:r>
              <a:rPr lang="ko-KR" altLang="en-US" sz="2400" dirty="0" smtClean="0"/>
              <a:t>인터페이스를 이용하여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단위로 출력하는 타이머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23528" y="2771083"/>
            <a:ext cx="3782794" cy="381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implements Runnable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 smtClean="0"/>
              <a:t>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TimerRunnable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this.timerLabel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코드</a:t>
            </a:r>
            <a:r>
              <a:rPr lang="en-US" altLang="ko-KR" sz="1100" dirty="0"/>
              <a:t>. run()</a:t>
            </a:r>
            <a:r>
              <a:rPr lang="ko-KR" altLang="en-US" sz="1100" dirty="0"/>
              <a:t>이 종료하면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종료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n=0; // </a:t>
            </a:r>
            <a:r>
              <a:rPr lang="ko-KR" altLang="en-US" sz="1100" dirty="0"/>
              <a:t>타이머 카운트 값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</a:t>
            </a:r>
            <a:r>
              <a:rPr lang="en-US" altLang="ko-KR" sz="1100" b="1" dirty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무한 루프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timerLabel.setText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Integer.toString</a:t>
            </a:r>
            <a:r>
              <a:rPr lang="en-US" altLang="ko-KR" sz="1100" dirty="0" smtClean="0"/>
              <a:t>(n</a:t>
            </a:r>
            <a:r>
              <a:rPr lang="en-US" altLang="ko-KR" sz="1100" dirty="0"/>
              <a:t>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n++;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try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(1000</a:t>
            </a:r>
            <a:r>
              <a:rPr lang="en-US" altLang="ko-KR" sz="1100" dirty="0"/>
              <a:t>); // 1</a:t>
            </a:r>
            <a:r>
              <a:rPr lang="ko-KR" altLang="en-US" sz="1100" dirty="0" err="1"/>
              <a:t>초동안</a:t>
            </a:r>
            <a:r>
              <a:rPr lang="ko-KR" altLang="en-US" sz="1100" dirty="0"/>
              <a:t>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e) </a:t>
            </a:r>
            <a:r>
              <a:rPr lang="en-US" altLang="ko-KR" sz="1100" dirty="0" smtClean="0"/>
              <a:t>{	return</a:t>
            </a:r>
            <a:r>
              <a:rPr lang="en-US" altLang="ko-KR" sz="1100" dirty="0"/>
              <a:t>;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123" name="_x30346968" descr="EMB000021285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13" y="1412999"/>
            <a:ext cx="203834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31063448" descr="EMB0000212853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93" y="1412776"/>
            <a:ext cx="2038346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31063768" descr="EMB0000212853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999"/>
            <a:ext cx="203834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7984" y="2780928"/>
            <a:ext cx="4572000" cy="381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RunnableTimerEx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RunnableTimerEx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("Runnable</a:t>
            </a:r>
            <a:r>
              <a:rPr lang="ko-KR" altLang="en-US" sz="1100" dirty="0"/>
              <a:t>을 구현한 타이머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/>
              <a:t>타이머 값을 출력할 레이블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timerLabel.setFont</a:t>
            </a:r>
            <a:r>
              <a:rPr lang="en-US" altLang="ko-KR" sz="1100" dirty="0" smtClean="0"/>
              <a:t>(new </a:t>
            </a:r>
            <a:r>
              <a:rPr lang="en-US" altLang="ko-KR" sz="1100" dirty="0"/>
              <a:t>Font("Gothic",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/>
              <a:t>); </a:t>
            </a:r>
            <a:r>
              <a:rPr lang="en-US" altLang="ko-KR" sz="1100" dirty="0"/>
              <a:t>// </a:t>
            </a:r>
            <a:r>
              <a:rPr lang="ko-KR" altLang="en-US" sz="1100" dirty="0"/>
              <a:t>레이블을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부착</a:t>
            </a:r>
            <a:endParaRPr lang="en-US" altLang="ko-KR" sz="1100" dirty="0" smtClean="0"/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runnable = new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b="1" dirty="0" smtClean="0"/>
              <a:t>		Thread 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Thread(runnable); </a:t>
            </a:r>
            <a:r>
              <a:rPr lang="en-US" altLang="ko-KR" sz="1100" dirty="0"/>
              <a:t>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객체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(250,150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타이머 </a:t>
            </a:r>
            <a:r>
              <a:rPr lang="ko-KR" altLang="en-US" sz="1100" dirty="0" err="1"/>
              <a:t>스레드가</a:t>
            </a:r>
            <a:r>
              <a:rPr lang="ko-KR" altLang="en-US" sz="1100" dirty="0"/>
              <a:t> 실행을 시작하게 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RunnableTimerEx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8491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10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/>
              <a:t>이</a:t>
            </a:r>
            <a:r>
              <a:rPr lang="ko-KR" altLang="en-US" dirty="0" smtClean="0"/>
              <a:t> 응용프로그램을 실행할 때 디폴트로 생성되는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종료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6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/>
              <a:t>12-3 : main </a:t>
            </a:r>
            <a:r>
              <a:rPr lang="ko-KR" altLang="en-US" sz="2400" dirty="0" err="1"/>
              <a:t>스레드</a:t>
            </a:r>
            <a:r>
              <a:rPr lang="ko-KR" altLang="en-US" sz="2400" dirty="0"/>
              <a:t> 확인과 </a:t>
            </a:r>
            <a:r>
              <a:rPr lang="ko-KR" altLang="en-US" sz="2400" dirty="0" err="1"/>
              <a:t>스레드</a:t>
            </a:r>
            <a:r>
              <a:rPr lang="ko-KR" altLang="en-US" sz="2400" dirty="0"/>
              <a:t> 정보를 알아내는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24853" y="2276872"/>
            <a:ext cx="582084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ThreadMainEx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long id = </a:t>
            </a:r>
            <a:r>
              <a:rPr lang="en-US" altLang="ko-KR" sz="1200" b="1" dirty="0" err="1" smtClean="0"/>
              <a:t>Thread.currentThread</a:t>
            </a:r>
            <a:r>
              <a:rPr lang="en-US" altLang="ko-KR" sz="1200" b="1" dirty="0" smtClean="0"/>
              <a:t>().</a:t>
            </a:r>
            <a:r>
              <a:rPr lang="en-US" altLang="ko-KR" sz="1200" b="1" dirty="0" err="1" smtClean="0"/>
              <a:t>getId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String name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getName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priority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getPriority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Thread.State</a:t>
            </a:r>
            <a:r>
              <a:rPr lang="en-US" altLang="ko-KR" sz="1200" dirty="0" smtClean="0"/>
              <a:t> s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getState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이름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name);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= " + id);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우선순위 값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priority);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s);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3046" y="4941168"/>
            <a:ext cx="583264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main()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내에서 현재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스레드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정보를 가진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Thread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객체를 알아내어 현재 실행중인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스레드에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관한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다양한 정보를 출력한다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9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종료와 타 스레드 강제 종료</a:t>
            </a:r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6707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스스로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02990" y="2150854"/>
            <a:ext cx="4157442" cy="28623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 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dirty="0" smtClean="0"/>
              <a:t>sleep(1000);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e){</a:t>
            </a:r>
          </a:p>
          <a:p>
            <a:pPr defTabSz="180000"/>
            <a:r>
              <a:rPr lang="en-US" altLang="ko-KR" sz="1200" b="1" dirty="0" smtClean="0"/>
              <a:t>				return; // </a:t>
            </a:r>
            <a:r>
              <a:rPr lang="ko-KR" altLang="en-US" sz="1200" b="1" dirty="0"/>
              <a:t>예</a:t>
            </a:r>
            <a:r>
              <a:rPr lang="ko-KR" altLang="en-US" sz="1200" b="1" dirty="0" smtClean="0"/>
              <a:t>외를 받고 스스로 </a:t>
            </a:r>
            <a:r>
              <a:rPr lang="ko-KR" altLang="en-US" sz="1200" b="1" dirty="0" err="1" smtClean="0"/>
              <a:t>리턴하여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293" y="3812847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th.interrupt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6165304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143504" y="5519716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</a:t>
            </a:r>
          </a:p>
          <a:p>
            <a:pPr algn="ctr"/>
            <a:r>
              <a:rPr lang="en-US" altLang="ko-KR" sz="1200" dirty="0" smtClean="0"/>
              <a:t>{return;}</a:t>
            </a:r>
            <a:endParaRPr lang="ko-KR" altLang="en-US" sz="1200" dirty="0" smtClean="0"/>
          </a:p>
        </p:txBody>
      </p:sp>
      <p:sp>
        <p:nvSpPr>
          <p:cNvPr id="15" name="타원 14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smtClean="0"/>
              <a:t>    th</a:t>
            </a:r>
          </a:p>
          <a:p>
            <a:pPr defTabSz="180000"/>
            <a:endParaRPr lang="en-US" altLang="ko-KR" sz="1200" smtClean="0"/>
          </a:p>
          <a:p>
            <a:pPr defTabSz="180000"/>
            <a:r>
              <a:rPr lang="en-US" altLang="ko-KR" sz="1200" smtClean="0"/>
              <a:t>th.interrupt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04" y="516822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5240233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627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267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959382" y="4439476"/>
            <a:ext cx="1616574" cy="324036"/>
          </a:xfrm>
          <a:prstGeom prst="wedgeRoundRectCallout">
            <a:avLst>
              <a:gd name="adj1" fmla="val -73930"/>
              <a:gd name="adj2" fmla="val -124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100074" y="6303803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main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문 실행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그리고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0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84976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: </a:t>
            </a:r>
            <a:r>
              <a:rPr lang="ko-KR" altLang="en-US" dirty="0" smtClean="0"/>
              <a:t>진동하는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강제 종료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Runnable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받은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스레드를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작성하여 프레임이 심하게 진동하도록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그리고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마우스를 클릭하면 진동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스레드를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종료시켜 진동이 멈추도록 하라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08919"/>
            <a:ext cx="2348753" cy="245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6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멀티태스킹과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Thread </a:t>
            </a:r>
            <a:r>
              <a:rPr lang="ko-KR" altLang="en-US" dirty="0" smtClean="0"/>
              <a:t>클래스를 </a:t>
            </a:r>
            <a:r>
              <a:rPr lang="ko-KR" altLang="en-US" dirty="0" smtClean="0"/>
              <a:t>상속받아 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Runnable </a:t>
            </a:r>
            <a:r>
              <a:rPr lang="ko-KR" altLang="en-US" dirty="0" smtClean="0"/>
              <a:t>인터페이스를 </a:t>
            </a:r>
            <a:r>
              <a:rPr lang="ko-KR" altLang="en-US" dirty="0" smtClean="0"/>
              <a:t>구현하여 자바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종료 시키기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스레드의</a:t>
            </a:r>
            <a:r>
              <a:rPr lang="ko-KR" altLang="en-US" dirty="0" smtClean="0"/>
              <a:t> 동기화 개념과 필요성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synchronized</a:t>
            </a:r>
            <a:r>
              <a:rPr lang="ko-KR" altLang="en-US" dirty="0" smtClean="0"/>
              <a:t>로 간단한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wait()-notify()</a:t>
            </a:r>
            <a:r>
              <a:rPr lang="ko-KR" altLang="en-US" dirty="0" smtClean="0"/>
              <a:t>로 간단한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28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4048" y="1628799"/>
            <a:ext cx="3744416" cy="3308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 // </a:t>
            </a:r>
            <a:r>
              <a:rPr lang="ko-KR" altLang="en-US" sz="1100" dirty="0"/>
              <a:t>프레임의 진동을 일으키기 </a:t>
            </a:r>
            <a:r>
              <a:rPr lang="ko-KR" altLang="en-US" sz="1100" dirty="0" smtClean="0"/>
              <a:t>위해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		//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20ms</a:t>
            </a:r>
            <a:r>
              <a:rPr lang="ko-KR" altLang="en-US" sz="1100" dirty="0"/>
              <a:t>마다 프레임의 위치를 </a:t>
            </a:r>
            <a:r>
              <a:rPr lang="ko-KR" altLang="en-US" sz="1100" dirty="0" err="1" smtClean="0"/>
              <a:t>랜덤하게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이동</a:t>
            </a:r>
          </a:p>
          <a:p>
            <a:pPr defTabSz="180000"/>
            <a:r>
              <a:rPr lang="en-US" altLang="ko-KR" sz="1100" dirty="0" smtClean="0"/>
              <a:t>		Random </a:t>
            </a:r>
            <a:r>
              <a:rPr lang="en-US" altLang="ko-KR" sz="1100" dirty="0"/>
              <a:t>r = new Random();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</a:t>
            </a:r>
            <a:r>
              <a:rPr lang="en-US" altLang="ko-KR" sz="1100" b="1" dirty="0"/>
              <a:t>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try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err="1" smtClean="0"/>
              <a:t>Thread.sleep</a:t>
            </a:r>
            <a:r>
              <a:rPr lang="en-US" altLang="ko-KR" sz="1100" b="1" dirty="0" smtClean="0"/>
              <a:t>(20</a:t>
            </a:r>
            <a:r>
              <a:rPr lang="en-US" altLang="ko-KR" sz="1100" b="1" dirty="0"/>
              <a:t>); </a:t>
            </a:r>
            <a:r>
              <a:rPr lang="en-US" altLang="ko-KR" sz="1100" dirty="0"/>
              <a:t>// 20ms </a:t>
            </a:r>
            <a:r>
              <a:rPr lang="ko-KR" altLang="en-US" sz="1100" dirty="0"/>
              <a:t>잠자기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catch(</a:t>
            </a:r>
            <a:r>
              <a:rPr lang="en-US" altLang="ko-KR" sz="1100" dirty="0" err="1" smtClean="0"/>
              <a:t>InterruptedException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e){</a:t>
            </a:r>
          </a:p>
          <a:p>
            <a:pPr defTabSz="180000"/>
            <a:r>
              <a:rPr lang="en-US" altLang="ko-KR" sz="1100" dirty="0" smtClean="0"/>
              <a:t>				return</a:t>
            </a:r>
            <a:r>
              <a:rPr lang="en-US" altLang="ko-KR" sz="1100" dirty="0"/>
              <a:t>; // </a:t>
            </a:r>
            <a:r>
              <a:rPr lang="ko-KR" altLang="en-US" sz="1100" dirty="0" err="1"/>
              <a:t>리턴하면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종료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x = </a:t>
            </a:r>
            <a:r>
              <a:rPr lang="en-US" altLang="ko-KR" sz="1100" dirty="0" err="1"/>
              <a:t>getX</a:t>
            </a:r>
            <a:r>
              <a:rPr lang="en-US" altLang="ko-KR" sz="1100" dirty="0"/>
              <a:t>() + </a:t>
            </a:r>
            <a:r>
              <a:rPr lang="en-US" altLang="ko-KR" sz="1100" dirty="0" err="1"/>
              <a:t>r.nextInt</a:t>
            </a:r>
            <a:r>
              <a:rPr lang="en-US" altLang="ko-KR" sz="1100" dirty="0"/>
              <a:t>()%5; // </a:t>
            </a:r>
            <a:r>
              <a:rPr lang="ko-KR" altLang="en-US" sz="1100" dirty="0"/>
              <a:t>새 위치 </a:t>
            </a:r>
            <a:r>
              <a:rPr lang="en-US" altLang="ko-KR" sz="1100" dirty="0"/>
              <a:t>x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y = </a:t>
            </a:r>
            <a:r>
              <a:rPr lang="en-US" altLang="ko-KR" sz="1100" dirty="0" err="1"/>
              <a:t>getY</a:t>
            </a:r>
            <a:r>
              <a:rPr lang="en-US" altLang="ko-KR" sz="1100" dirty="0"/>
              <a:t>() + </a:t>
            </a:r>
            <a:r>
              <a:rPr lang="en-US" altLang="ko-KR" sz="1100" dirty="0" err="1"/>
              <a:t>r.nextInt</a:t>
            </a:r>
            <a:r>
              <a:rPr lang="en-US" altLang="ko-KR" sz="1100" dirty="0"/>
              <a:t>()%5; // </a:t>
            </a:r>
            <a:r>
              <a:rPr lang="ko-KR" altLang="en-US" sz="1100" dirty="0"/>
              <a:t>새 위치 </a:t>
            </a:r>
            <a:r>
              <a:rPr lang="en-US" altLang="ko-KR" sz="1100" dirty="0"/>
              <a:t>y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setLocation</a:t>
            </a:r>
            <a:r>
              <a:rPr lang="en-US" altLang="ko-KR" sz="1100" b="1" dirty="0" smtClean="0"/>
              <a:t>(x</a:t>
            </a:r>
            <a:r>
              <a:rPr lang="en-US" altLang="ko-KR" sz="1100" b="1" dirty="0"/>
              <a:t>, y); </a:t>
            </a:r>
            <a:r>
              <a:rPr lang="en-US" altLang="ko-KR" sz="1100" dirty="0"/>
              <a:t>// </a:t>
            </a:r>
            <a:r>
              <a:rPr lang="ko-KR" altLang="en-US" sz="1100" dirty="0"/>
              <a:t>프레임의 위치 이동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VibratingFrame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1637806"/>
            <a:ext cx="4680520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java.util.Random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VibratingFrame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implements Runnable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Thread </a:t>
            </a:r>
            <a:r>
              <a:rPr lang="en-US" altLang="ko-KR" sz="1100" dirty="0" err="1"/>
              <a:t>th</a:t>
            </a:r>
            <a:r>
              <a:rPr lang="en-US" altLang="ko-KR" sz="1100" dirty="0"/>
              <a:t>; // </a:t>
            </a:r>
            <a:r>
              <a:rPr lang="ko-KR" altLang="en-US" sz="1100" dirty="0"/>
              <a:t>진동하는 </a:t>
            </a:r>
            <a:r>
              <a:rPr lang="ko-KR" altLang="en-US" sz="1100" dirty="0" err="1"/>
              <a:t>스레드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VibratingFrame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진동하는 프레임 만들기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(200,200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setLocation</a:t>
            </a:r>
            <a:r>
              <a:rPr lang="en-US" altLang="ko-KR" sz="1100" dirty="0" smtClean="0"/>
              <a:t>(300,300</a:t>
            </a:r>
            <a:r>
              <a:rPr lang="en-US" altLang="ko-KR" sz="1100" dirty="0"/>
              <a:t>);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getContentPane</a:t>
            </a:r>
            <a:r>
              <a:rPr lang="en-US" altLang="ko-KR" sz="1100" b="1" dirty="0"/>
              <a:t>().</a:t>
            </a:r>
            <a:r>
              <a:rPr lang="en-US" altLang="ko-KR" sz="1100" b="1" dirty="0" err="1"/>
              <a:t>addMouseListener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MouseAdapter</a:t>
            </a:r>
            <a:r>
              <a:rPr lang="en-US" altLang="ko-KR" sz="1100" b="1" dirty="0"/>
              <a:t>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public </a:t>
            </a:r>
            <a:r>
              <a:rPr lang="en-US" altLang="ko-KR" sz="1100" dirty="0"/>
              <a:t>void </a:t>
            </a:r>
            <a:r>
              <a:rPr lang="en-US" altLang="ko-KR" sz="1100" b="1" dirty="0" err="1"/>
              <a:t>mousePressed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smtClean="0"/>
              <a:t>if</a:t>
            </a:r>
            <a:r>
              <a:rPr lang="en-US" altLang="ko-KR" sz="1100" b="1" dirty="0"/>
              <a:t>(!</a:t>
            </a:r>
            <a:r>
              <a:rPr lang="en-US" altLang="ko-KR" sz="1100" b="1" dirty="0" err="1"/>
              <a:t>th.isAlive</a:t>
            </a:r>
            <a:r>
              <a:rPr lang="en-US" altLang="ko-KR" sz="1100" b="1" dirty="0"/>
              <a:t>()) return</a:t>
            </a:r>
            <a:r>
              <a:rPr lang="en-US" altLang="ko-KR" sz="1100" b="1" dirty="0" smtClean="0"/>
              <a:t>;</a:t>
            </a:r>
            <a:endParaRPr lang="ko-KR" altLang="en-US" sz="1100" b="1" dirty="0"/>
          </a:p>
          <a:p>
            <a:pPr defTabSz="180000"/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th.interrupt</a:t>
            </a:r>
            <a:r>
              <a:rPr lang="en-US" altLang="ko-KR" sz="1100" b="1" dirty="0"/>
              <a:t>(); </a:t>
            </a:r>
            <a:endParaRPr lang="ko-KR" altLang="en-US" sz="1100" b="1" dirty="0"/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new Thread(this); </a:t>
            </a:r>
            <a:r>
              <a:rPr lang="en-US" altLang="ko-KR" sz="1100" dirty="0"/>
              <a:t>// </a:t>
            </a:r>
            <a:r>
              <a:rPr lang="ko-KR" altLang="en-US" sz="1100" dirty="0"/>
              <a:t>진동하는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객체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진동 시작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267744" y="5805264"/>
            <a:ext cx="2664296" cy="476726"/>
          </a:xfrm>
          <a:prstGeom prst="wedgeRoundRectCallout">
            <a:avLst>
              <a:gd name="adj1" fmla="val -60057"/>
              <a:gd name="adj2" fmla="val -1128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프레임 객체가 </a:t>
            </a:r>
            <a:r>
              <a:rPr lang="en-US" altLang="ko-KR" sz="1100" dirty="0"/>
              <a:t>Runnable </a:t>
            </a:r>
            <a:r>
              <a:rPr lang="ko-KR" altLang="en-US" sz="1100" dirty="0"/>
              <a:t>인터페이스를</a:t>
            </a:r>
          </a:p>
          <a:p>
            <a:r>
              <a:rPr lang="ko-KR" altLang="en-US" sz="1100" dirty="0"/>
              <a:t>구현한 객체이므로 </a:t>
            </a:r>
            <a:r>
              <a:rPr lang="en-US" altLang="ko-KR" sz="1100" dirty="0"/>
              <a:t>this </a:t>
            </a:r>
            <a:r>
              <a:rPr lang="ko-KR" altLang="en-US" sz="1100" dirty="0"/>
              <a:t>가능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418521" y="1772816"/>
            <a:ext cx="2592288" cy="476726"/>
          </a:xfrm>
          <a:prstGeom prst="wedgeRoundRectCallout">
            <a:avLst>
              <a:gd name="adj1" fmla="val 18472"/>
              <a:gd name="adj2" fmla="val 1081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Runnable </a:t>
            </a:r>
            <a:r>
              <a:rPr lang="ko-KR" altLang="en-US" sz="1100" dirty="0"/>
              <a:t>인터페이스 구현</a:t>
            </a:r>
            <a:r>
              <a:rPr lang="en-US" altLang="ko-KR" sz="1100" dirty="0"/>
              <a:t>. </a:t>
            </a:r>
            <a:r>
              <a:rPr lang="ko-KR" altLang="en-US" sz="1100" dirty="0"/>
              <a:t>프레임에</a:t>
            </a:r>
          </a:p>
          <a:p>
            <a:r>
              <a:rPr lang="en-US" altLang="ko-KR" sz="1100" dirty="0"/>
              <a:t>run()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반드시 작성 필요</a:t>
            </a:r>
          </a:p>
        </p:txBody>
      </p:sp>
      <p:sp>
        <p:nvSpPr>
          <p:cNvPr id="9" name="자유형 8"/>
          <p:cNvSpPr/>
          <p:nvPr/>
        </p:nvSpPr>
        <p:spPr>
          <a:xfrm>
            <a:off x="4754880" y="1355310"/>
            <a:ext cx="1367246" cy="438656"/>
          </a:xfrm>
          <a:custGeom>
            <a:avLst/>
            <a:gdLst>
              <a:gd name="connsiteX0" fmla="*/ 0 w 1367246"/>
              <a:gd name="connsiteY0" fmla="*/ 438656 h 438656"/>
              <a:gd name="connsiteX1" fmla="*/ 278674 w 1367246"/>
              <a:gd name="connsiteY1" fmla="*/ 29353 h 438656"/>
              <a:gd name="connsiteX2" fmla="*/ 1053737 w 1367246"/>
              <a:gd name="connsiteY2" fmla="*/ 64187 h 438656"/>
              <a:gd name="connsiteX3" fmla="*/ 1367246 w 1367246"/>
              <a:gd name="connsiteY3" fmla="*/ 316736 h 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7246" h="438656">
                <a:moveTo>
                  <a:pt x="0" y="438656"/>
                </a:moveTo>
                <a:cubicBezTo>
                  <a:pt x="51525" y="265210"/>
                  <a:pt x="103051" y="91764"/>
                  <a:pt x="278674" y="29353"/>
                </a:cubicBezTo>
                <a:cubicBezTo>
                  <a:pt x="454297" y="-33059"/>
                  <a:pt x="872308" y="16290"/>
                  <a:pt x="1053737" y="64187"/>
                </a:cubicBezTo>
                <a:cubicBezTo>
                  <a:pt x="1235166" y="112084"/>
                  <a:pt x="1301206" y="214410"/>
                  <a:pt x="1367246" y="316736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6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/>
              <a:t>멀티스레드</a:t>
            </a:r>
            <a:r>
              <a:rPr lang="ko-KR" altLang="en-US" sz="2000" dirty="0" smtClean="0"/>
              <a:t> 프로그램 작성시 주의점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다수의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공유 데이터에 동시에 접근하는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공유 데이터의 값에 예상치 못한 결과 발생 가능</a:t>
            </a:r>
            <a:endParaRPr lang="en-US" altLang="ko-KR" sz="16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동기화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동기화란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사이의 실행순서 제어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공유데이터에 대한 접근을 원활하게 하는 기법</a:t>
            </a:r>
            <a:endParaRPr lang="en-US" altLang="ko-KR" sz="1600" dirty="0" smtClean="0"/>
          </a:p>
          <a:p>
            <a:pPr lvl="1"/>
            <a:r>
              <a:rPr lang="ko-KR" altLang="en-US" sz="1800" dirty="0" err="1" smtClean="0"/>
              <a:t>멀티스레드의</a:t>
            </a:r>
            <a:r>
              <a:rPr lang="ko-KR" altLang="en-US" sz="1800" dirty="0" smtClean="0"/>
              <a:t> 공유 데이터의 동시 접근 문제 해결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방법</a:t>
            </a:r>
            <a:r>
              <a:rPr lang="en-US" altLang="ko-KR" sz="1600" dirty="0" smtClean="0"/>
              <a:t>1) </a:t>
            </a:r>
            <a:r>
              <a:rPr lang="ko-KR" altLang="en-US" sz="1600" dirty="0" smtClean="0"/>
              <a:t>공유 데이터를 접근하는 모든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한 줄 세우기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방법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공유 데이터에 대한 작업을 끝낼 때까지 다른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대기 하도록 함</a:t>
            </a:r>
            <a:endParaRPr lang="en-US" altLang="ko-KR" sz="1600" dirty="0" smtClean="0"/>
          </a:p>
          <a:p>
            <a:r>
              <a:rPr lang="ko-KR" altLang="en-US" sz="2000" dirty="0" smtClean="0"/>
              <a:t>자바의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동기화 방법 </a:t>
            </a:r>
            <a:r>
              <a:rPr lang="en-US" altLang="ko-KR" sz="2000" dirty="0" smtClean="0"/>
              <a:t>- 2</a:t>
            </a:r>
            <a:r>
              <a:rPr lang="ko-KR" altLang="en-US" sz="2000" dirty="0" smtClean="0"/>
              <a:t>가지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synchronized </a:t>
            </a:r>
            <a:r>
              <a:rPr lang="ko-KR" altLang="en-US" sz="1800" dirty="0" smtClean="0"/>
              <a:t>키워드로 동기화 블록 지정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wait()-notify() </a:t>
            </a: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스레드의</a:t>
            </a:r>
            <a:r>
              <a:rPr lang="ko-KR" altLang="en-US" sz="1800" dirty="0" smtClean="0"/>
              <a:t> 실행 순서 제어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동기화의 필요성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스레드가</a:t>
            </a:r>
            <a:r>
              <a:rPr lang="ko-KR" altLang="en-US" sz="2400" dirty="0" smtClean="0"/>
              <a:t> 프린터에 동시 쓰기로 충돌하는 경우 </a:t>
            </a:r>
            <a:endParaRPr lang="ko-KR" altLang="en-US" sz="2400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876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357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1160835" y="2803917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1946653" y="2696762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1500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 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r>
              <a:rPr lang="ko-KR" altLang="en-US" sz="1200" dirty="0" smtClean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64318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57174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1904101" y="4404438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5857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857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6107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5911463" y="1660912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5715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0694" y="300037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1357298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6118944" y="4298828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143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716016" y="2071678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프린터 사용을 끝낼때까지 기다린다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0132" y="5970387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스레드가</a:t>
            </a:r>
            <a:r>
              <a:rPr lang="ko-KR" altLang="en-US" sz="1400" dirty="0" smtClean="0"/>
              <a:t> 동시에 프린터에 쓰는 경우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/>
              <a:t>문제 발생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42341" y="5970387"/>
            <a:ext cx="2831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한 </a:t>
            </a:r>
            <a:r>
              <a:rPr lang="ko-KR" altLang="en-US" sz="1400" dirty="0" err="1" smtClean="0"/>
              <a:t>스레드의</a:t>
            </a:r>
            <a:r>
              <a:rPr lang="ko-KR" altLang="en-US" sz="1400" dirty="0" smtClean="0"/>
              <a:t> 출력이 끝날 때까지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대기함으로써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/>
              <a:t>정상 출력</a:t>
            </a:r>
            <a:endParaRPr lang="ko-KR" altLang="en-US" sz="1400" b="1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synchronized </a:t>
            </a:r>
            <a:r>
              <a:rPr lang="ko-KR" altLang="en-US" smtClean="0"/>
              <a:t>블록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153400" cy="30243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독점적으로 실행해야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criitical</a:t>
            </a:r>
            <a:r>
              <a:rPr lang="en-US" altLang="ko-KR" dirty="0" smtClean="0"/>
              <a:t> section)</a:t>
            </a:r>
            <a:r>
              <a:rPr lang="ko-KR" altLang="en-US" dirty="0" smtClean="0"/>
              <a:t> 표기 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 </a:t>
            </a:r>
            <a:r>
              <a:rPr lang="ko-KR" altLang="en-US" dirty="0" smtClean="0"/>
              <a:t>블록 지정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블록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블록이 실행될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먼저 실행한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2211" y="4653136"/>
            <a:ext cx="410336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</a:t>
            </a:r>
            <a:r>
              <a:rPr lang="en-US" altLang="ko-KR" sz="1200" dirty="0"/>
              <a:t> void print(String text) { // </a:t>
            </a:r>
            <a:r>
              <a:rPr lang="ko-KR" altLang="en-US" sz="1200" dirty="0"/>
              <a:t>동기화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text.length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text</a:t>
            </a:r>
            <a:r>
              <a:rPr lang="ko-KR" altLang="en-US" sz="1200" dirty="0"/>
              <a:t>의 각 문자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text.charAt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));</a:t>
            </a:r>
          </a:p>
          <a:p>
            <a:pPr defTabSz="180000"/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4638035"/>
            <a:ext cx="32154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 execute(String text) {</a:t>
            </a:r>
          </a:p>
          <a:p>
            <a:pPr defTabSz="180000"/>
            <a:r>
              <a:rPr lang="en-US" altLang="ko-KR" sz="1200" dirty="0" smtClean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synchronized(this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en-US" altLang="ko-KR" sz="1200" dirty="0"/>
              <a:t>{ // </a:t>
            </a:r>
            <a:r>
              <a:rPr lang="ko-KR" altLang="en-US" sz="1200" dirty="0"/>
              <a:t>동기화 코드 </a:t>
            </a:r>
            <a:r>
              <a:rPr lang="ko-KR" altLang="en-US" sz="1200" dirty="0" smtClean="0"/>
              <a:t>블록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text.length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text.charAt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83338" y="5818082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synchronized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18122" y="6392361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synchronized  </a:t>
            </a:r>
            <a:r>
              <a:rPr lang="ko-KR" altLang="en-US" sz="1200" dirty="0" smtClean="0"/>
              <a:t>코드 블록 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4" y="228600"/>
            <a:ext cx="8527954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12-5 : </a:t>
            </a:r>
            <a:r>
              <a:rPr lang="ko-KR" altLang="en-US" sz="2400" dirty="0" smtClean="0"/>
              <a:t>두 </a:t>
            </a:r>
            <a:r>
              <a:rPr lang="ko-KR" altLang="en-US" sz="2400" dirty="0" err="1"/>
              <a:t>스레드가</a:t>
            </a:r>
            <a:r>
              <a:rPr lang="ko-KR" altLang="en-US" sz="2400" dirty="0"/>
              <a:t> 공유 프린터 객체를 통해 동시에 출력하는 </a:t>
            </a:r>
            <a:r>
              <a:rPr lang="ko-KR" altLang="en-US" sz="2400" dirty="0" smtClean="0"/>
              <a:t>경우 동기화 </a:t>
            </a:r>
            <a:r>
              <a:rPr lang="en-US" altLang="ko-KR" sz="2400" dirty="0" smtClean="0"/>
              <a:t>- synchronized </a:t>
            </a:r>
            <a:r>
              <a:rPr lang="ko-KR" altLang="en-US" sz="2400" dirty="0" smtClean="0"/>
              <a:t>블</a:t>
            </a:r>
            <a:r>
              <a:rPr lang="ko-KR" altLang="en-US" sz="2400" dirty="0"/>
              <a:t>록</a:t>
            </a:r>
            <a:r>
              <a:rPr lang="ko-KR" altLang="en-US" sz="2400" dirty="0" smtClean="0"/>
              <a:t> 지정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506269"/>
            <a:ext cx="468052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SynchronizedEx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SharedPrinter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SharedPrinter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공유 데이터 생성</a:t>
            </a:r>
          </a:p>
          <a:p>
            <a:pPr defTabSz="180000"/>
            <a:r>
              <a:rPr lang="en-US" altLang="ko-KR" sz="1100" dirty="0" smtClean="0"/>
              <a:t>		String </a:t>
            </a:r>
            <a:r>
              <a:rPr lang="en-US" altLang="ko-KR" sz="1100" dirty="0"/>
              <a:t>[] </a:t>
            </a:r>
            <a:r>
              <a:rPr lang="en-US" altLang="ko-KR" sz="1100" b="1" dirty="0" err="1"/>
              <a:t>engText</a:t>
            </a:r>
            <a:r>
              <a:rPr lang="en-US" altLang="ko-KR" sz="1100" dirty="0"/>
              <a:t> = { "Wise men say,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only fools rush in",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But I can't help,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falling in love with you",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Shall I stay?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Would it be a sin?",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If I can't help,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falling in love with you" };</a:t>
            </a:r>
          </a:p>
          <a:p>
            <a:pPr defTabSz="180000"/>
            <a:r>
              <a:rPr lang="en-US" altLang="ko-KR" sz="1100" dirty="0" smtClean="0"/>
              <a:t>		String </a:t>
            </a:r>
            <a:r>
              <a:rPr lang="en-US" altLang="ko-KR" sz="1100" dirty="0"/>
              <a:t>[] </a:t>
            </a:r>
            <a:r>
              <a:rPr lang="en-US" altLang="ko-KR" sz="1100" b="1" dirty="0" err="1"/>
              <a:t>korText</a:t>
            </a:r>
            <a:r>
              <a:rPr lang="en-US" altLang="ko-KR" sz="1100" dirty="0"/>
              <a:t> = { "</a:t>
            </a:r>
            <a:r>
              <a:rPr lang="ko-KR" altLang="en-US" sz="1100" dirty="0" err="1"/>
              <a:t>동해물과</a:t>
            </a:r>
            <a:r>
              <a:rPr lang="ko-KR" altLang="en-US" sz="1100" dirty="0"/>
              <a:t> 백두산이 마르고 닳도록</a:t>
            </a:r>
            <a:r>
              <a:rPr lang="en-US" altLang="ko-KR" sz="1100" dirty="0"/>
              <a:t>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하느님이 보우하사 우리 나라 만세</a:t>
            </a:r>
            <a:r>
              <a:rPr lang="en-US" altLang="ko-KR" sz="1100" dirty="0"/>
              <a:t>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무궁화 삼천리 화려강산</a:t>
            </a:r>
            <a:r>
              <a:rPr lang="en-US" altLang="ko-KR" sz="1100" dirty="0"/>
              <a:t>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대한 사람 대한으로 길이 보전하세</a:t>
            </a:r>
            <a:r>
              <a:rPr lang="en-US" altLang="ko-KR" sz="1100" dirty="0"/>
              <a:t>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남산 위에 저 소나무</a:t>
            </a:r>
            <a:r>
              <a:rPr lang="en-US" altLang="ko-KR" sz="1100" dirty="0"/>
              <a:t>, </a:t>
            </a:r>
            <a:r>
              <a:rPr lang="ko-KR" altLang="en-US" sz="1100" dirty="0"/>
              <a:t>철갑을 두른 듯</a:t>
            </a:r>
            <a:r>
              <a:rPr lang="en-US" altLang="ko-KR" sz="1100" dirty="0"/>
              <a:t>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바람서리 불변함은 우리 기상일세</a:t>
            </a:r>
            <a:r>
              <a:rPr lang="en-US" altLang="ko-KR" sz="1100" dirty="0"/>
              <a:t>.",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무궁화 삼천리 화려강산</a:t>
            </a:r>
            <a:r>
              <a:rPr lang="en-US" altLang="ko-KR" sz="1100" dirty="0"/>
              <a:t>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대한 사람 대한으로 길이 보전하세</a:t>
            </a:r>
            <a:r>
              <a:rPr lang="en-US" altLang="ko-KR" sz="1100" dirty="0"/>
              <a:t>" };</a:t>
            </a:r>
          </a:p>
          <a:p>
            <a:pPr defTabSz="180000"/>
            <a:r>
              <a:rPr lang="en-US" altLang="ko-KR" sz="1100" dirty="0" smtClean="0"/>
              <a:t>		Thread </a:t>
            </a:r>
            <a:r>
              <a:rPr lang="en-US" altLang="ko-KR" sz="1100" dirty="0"/>
              <a:t>th1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WorkerThread</a:t>
            </a:r>
            <a:r>
              <a:rPr lang="en-US" altLang="ko-KR" sz="1100" b="1" dirty="0"/>
              <a:t>(p, </a:t>
            </a:r>
            <a:r>
              <a:rPr lang="en-US" altLang="ko-KR" sz="1100" b="1" dirty="0" err="1"/>
              <a:t>engText</a:t>
            </a:r>
            <a:r>
              <a:rPr lang="en-US" altLang="ko-KR" sz="1100" b="1" dirty="0" smtClean="0"/>
              <a:t>);</a:t>
            </a:r>
            <a:r>
              <a:rPr lang="en-US" altLang="ko-KR" sz="1100" dirty="0" smtClean="0"/>
              <a:t>//</a:t>
            </a:r>
            <a:r>
              <a:rPr lang="ko-KR" altLang="en-US" sz="1100" dirty="0" err="1" smtClean="0"/>
              <a:t>영문출력스레드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Thread </a:t>
            </a:r>
            <a:r>
              <a:rPr lang="en-US" altLang="ko-KR" sz="1100" dirty="0"/>
              <a:t>th2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WorkerThread</a:t>
            </a:r>
            <a:r>
              <a:rPr lang="en-US" altLang="ko-KR" sz="1100" b="1" dirty="0"/>
              <a:t>(p, </a:t>
            </a:r>
            <a:r>
              <a:rPr lang="en-US" altLang="ko-KR" sz="1100" b="1" dirty="0" err="1"/>
              <a:t>korText</a:t>
            </a:r>
            <a:r>
              <a:rPr lang="en-US" altLang="ko-KR" sz="1100" b="1" dirty="0" smtClean="0"/>
              <a:t>);</a:t>
            </a:r>
            <a:r>
              <a:rPr lang="en-US" altLang="ko-KR" sz="1100" dirty="0" smtClean="0"/>
              <a:t>//</a:t>
            </a:r>
            <a:r>
              <a:rPr lang="ko-KR" altLang="en-US" sz="1100" dirty="0" err="1" smtClean="0"/>
              <a:t>국문출력스레드</a:t>
            </a:r>
            <a:endParaRPr lang="ko-KR" altLang="en-US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/>
              <a:t>	</a:t>
            </a:r>
            <a:r>
              <a:rPr lang="en-US" altLang="ko-KR" sz="1100" dirty="0" smtClean="0"/>
              <a:t>// </a:t>
            </a:r>
            <a:r>
              <a:rPr lang="ko-KR" altLang="en-US" sz="1100" dirty="0"/>
              <a:t>두 </a:t>
            </a:r>
            <a:r>
              <a:rPr lang="ko-KR" altLang="en-US" sz="1100" dirty="0" err="1"/>
              <a:t>스레드를</a:t>
            </a:r>
            <a:r>
              <a:rPr lang="ko-KR" altLang="en-US" sz="1100" dirty="0"/>
              <a:t> 실행시킨다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th1.start();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/>
              <a:t>	</a:t>
            </a:r>
            <a:r>
              <a:rPr lang="en-US" altLang="ko-KR" sz="1100" b="1" dirty="0" smtClean="0"/>
              <a:t>th2.start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0032" y="1513584"/>
            <a:ext cx="4176464" cy="4539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// </a:t>
            </a:r>
            <a:r>
              <a:rPr lang="ko-KR" altLang="en-US" sz="1100" dirty="0"/>
              <a:t>두 </a:t>
            </a:r>
            <a:r>
              <a:rPr lang="en-US" altLang="ko-KR" sz="1100" dirty="0" err="1"/>
              <a:t>WorkerThread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스레드에</a:t>
            </a:r>
            <a:r>
              <a:rPr lang="ko-KR" altLang="en-US" sz="1100" dirty="0"/>
              <a:t> 의해 동시 접근되는 공유 프린터</a:t>
            </a:r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/>
              <a:t>SharedPrinter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</a:t>
            </a:r>
            <a:r>
              <a:rPr lang="en-US" altLang="ko-KR" sz="1100" dirty="0"/>
              <a:t>synchronized</a:t>
            </a:r>
            <a:r>
              <a:rPr lang="ko-KR" altLang="en-US" sz="1100" dirty="0"/>
              <a:t>를 생략하면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// </a:t>
            </a:r>
            <a:r>
              <a:rPr lang="ko-KR" altLang="en-US" sz="1100" dirty="0" smtClean="0"/>
              <a:t>한글과 </a:t>
            </a:r>
            <a:r>
              <a:rPr lang="ko-KR" altLang="en-US" sz="1100" dirty="0"/>
              <a:t>영어가 한 줄에 섞여 출력되는 경우가 발생한다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synchronized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/>
              <a:t>void print(String text)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// </a:t>
            </a:r>
            <a:r>
              <a:rPr lang="en-US" altLang="ko-KR" sz="1100" dirty="0" err="1"/>
              <a:t>Thread.yield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text.length</a:t>
            </a:r>
            <a:r>
              <a:rPr lang="en-US" altLang="ko-KR" sz="1100" dirty="0"/>
              <a:t>();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text.charAt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클래스</a:t>
            </a:r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/>
              <a:t>WorkerThread</a:t>
            </a:r>
            <a:r>
              <a:rPr lang="en-US" altLang="ko-KR" sz="1100" b="1" dirty="0"/>
              <a:t> extends Thread </a:t>
            </a:r>
            <a:r>
              <a:rPr lang="en-US" altLang="ko-KR" sz="1100" dirty="0"/>
              <a:t>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SharedPrinter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p; // </a:t>
            </a:r>
            <a:r>
              <a:rPr lang="ko-KR" altLang="en-US" sz="1100" dirty="0"/>
              <a:t>공유 프린터 주소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/>
              <a:t>[] text;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WorkerThread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SharedPrinter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p, String[] text) 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this.p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p; </a:t>
            </a:r>
            <a:r>
              <a:rPr lang="en-US" altLang="ko-KR" sz="1100" dirty="0" err="1"/>
              <a:t>this.text</a:t>
            </a:r>
            <a:r>
              <a:rPr lang="en-US" altLang="ko-KR" sz="1100" dirty="0"/>
              <a:t> = text;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err="1"/>
              <a:t>스레드는</a:t>
            </a:r>
            <a:r>
              <a:rPr lang="ko-KR" altLang="en-US" sz="1100" dirty="0"/>
              <a:t> 반복적으로 공유 프린터에 </a:t>
            </a:r>
            <a:r>
              <a:rPr lang="en-US" altLang="ko-KR" sz="1100" dirty="0"/>
              <a:t>10</a:t>
            </a:r>
            <a:r>
              <a:rPr lang="ko-KR" altLang="en-US" sz="1100" dirty="0"/>
              <a:t>번 </a:t>
            </a:r>
            <a:r>
              <a:rPr lang="ko-KR" altLang="en-US" sz="1100" dirty="0" smtClean="0"/>
              <a:t>접근 </a:t>
            </a:r>
            <a:r>
              <a:rPr lang="en-US" altLang="ko-KR" sz="1100" dirty="0" smtClean="0"/>
              <a:t>text[]</a:t>
            </a:r>
            <a:r>
              <a:rPr lang="ko-KR" altLang="en-US" sz="1100" dirty="0" smtClean="0"/>
              <a:t> 출력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for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text.length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// </a:t>
            </a:r>
            <a:r>
              <a:rPr lang="ko-KR" altLang="en-US" sz="1100" dirty="0"/>
              <a:t>한 줄씩 출력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p.print</a:t>
            </a:r>
            <a:r>
              <a:rPr lang="en-US" altLang="ko-KR" sz="1100" b="1" dirty="0" smtClean="0"/>
              <a:t>(text[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/>
              <a:t>]); </a:t>
            </a:r>
            <a:r>
              <a:rPr lang="en-US" altLang="ko-KR" sz="1100" dirty="0"/>
              <a:t>// </a:t>
            </a:r>
            <a:r>
              <a:rPr lang="ko-KR" altLang="en-US" sz="1100" dirty="0"/>
              <a:t>공유 프린터에 출력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718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12-5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12465" y="2488820"/>
            <a:ext cx="2736304" cy="304698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Wise men say,</a:t>
            </a:r>
          </a:p>
          <a:p>
            <a:r>
              <a:rPr lang="en-US" altLang="ko-KR" sz="1200" dirty="0"/>
              <a:t>only fools rush in</a:t>
            </a:r>
          </a:p>
          <a:p>
            <a:r>
              <a:rPr lang="en-US" altLang="ko-KR" sz="1200" dirty="0"/>
              <a:t>But I can't help,</a:t>
            </a:r>
          </a:p>
          <a:p>
            <a:r>
              <a:rPr lang="en-US" altLang="ko-KR" sz="1200" dirty="0"/>
              <a:t>falling in love with you</a:t>
            </a:r>
          </a:p>
          <a:p>
            <a:r>
              <a:rPr lang="en-US" altLang="ko-KR" sz="1200" dirty="0"/>
              <a:t>Shall I stay?</a:t>
            </a:r>
          </a:p>
          <a:p>
            <a:r>
              <a:rPr lang="en-US" altLang="ko-KR" sz="1200" dirty="0"/>
              <a:t>Would it be a sin?</a:t>
            </a:r>
          </a:p>
          <a:p>
            <a:r>
              <a:rPr lang="en-US" altLang="ko-KR" sz="1200" dirty="0"/>
              <a:t>If I can't help,</a:t>
            </a:r>
          </a:p>
          <a:p>
            <a:r>
              <a:rPr lang="en-US" altLang="ko-KR" sz="1200" dirty="0"/>
              <a:t>falling in love with you</a:t>
            </a:r>
          </a:p>
          <a:p>
            <a:r>
              <a:rPr lang="ko-KR" altLang="en-US" sz="1200" dirty="0" err="1"/>
              <a:t>동해물과</a:t>
            </a:r>
            <a:r>
              <a:rPr lang="ko-KR" altLang="en-US" sz="1200" dirty="0"/>
              <a:t> 백두산이 마르고 닳도록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하느님이 보우하사 우리 나라 만세</a:t>
            </a:r>
          </a:p>
          <a:p>
            <a:r>
              <a:rPr lang="ko-KR" altLang="en-US" sz="1200" dirty="0"/>
              <a:t>무궁화 삼천리 화려강산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대한 사람 대한으로 길이 보전하세</a:t>
            </a:r>
          </a:p>
          <a:p>
            <a:r>
              <a:rPr lang="ko-KR" altLang="en-US" sz="1200" dirty="0"/>
              <a:t>남산 위에 저 소나무</a:t>
            </a:r>
            <a:r>
              <a:rPr lang="en-US" altLang="ko-KR" sz="1200" dirty="0"/>
              <a:t>, </a:t>
            </a:r>
            <a:r>
              <a:rPr lang="ko-KR" altLang="en-US" sz="1200" dirty="0"/>
              <a:t>철갑을 두른 듯</a:t>
            </a:r>
          </a:p>
          <a:p>
            <a:r>
              <a:rPr lang="ko-KR" altLang="en-US" sz="1200" dirty="0"/>
              <a:t>바람서리 불변함은 우리 기상일세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무궁화 삼천리 화려강산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대한 사람 대한으로 길이 보전하세</a:t>
            </a:r>
            <a:endParaRPr lang="en-US" altLang="ko-KR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355976" y="2488820"/>
            <a:ext cx="3888432" cy="304698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Wise </a:t>
            </a:r>
            <a:r>
              <a:rPr lang="ko-KR" altLang="en-US" sz="1200" dirty="0" err="1" smtClean="0"/>
              <a:t>동해물과</a:t>
            </a:r>
            <a:r>
              <a:rPr lang="ko-KR" altLang="en-US" sz="1200" dirty="0" smtClean="0"/>
              <a:t> 백두산이 마르고 닳도록</a:t>
            </a:r>
            <a:r>
              <a:rPr lang="en-US" altLang="ko-KR" sz="1200" dirty="0" smtClean="0"/>
              <a:t>, men say,</a:t>
            </a:r>
          </a:p>
          <a:p>
            <a:r>
              <a:rPr lang="en-US" altLang="ko-KR" sz="1200" dirty="0" smtClean="0"/>
              <a:t>only fools rush in</a:t>
            </a:r>
          </a:p>
          <a:p>
            <a:r>
              <a:rPr lang="en-US" altLang="ko-KR" sz="1200" dirty="0" smtClean="0"/>
              <a:t>But I can't help,</a:t>
            </a:r>
          </a:p>
          <a:p>
            <a:r>
              <a:rPr lang="ko-KR" altLang="en-US" sz="1200" dirty="0" smtClean="0"/>
              <a:t>하느님이 보우하사 우리 나라 만세</a:t>
            </a:r>
          </a:p>
          <a:p>
            <a:r>
              <a:rPr lang="en-US" altLang="ko-KR" sz="1200" dirty="0" smtClean="0"/>
              <a:t>falling in love with you</a:t>
            </a:r>
          </a:p>
          <a:p>
            <a:r>
              <a:rPr lang="ko-KR" altLang="en-US" sz="1200" dirty="0" smtClean="0"/>
              <a:t>무궁화 삼천리 </a:t>
            </a:r>
            <a:r>
              <a:rPr lang="en-US" altLang="ko-KR" sz="1200" dirty="0" smtClean="0"/>
              <a:t>Shall I stay?</a:t>
            </a:r>
          </a:p>
          <a:p>
            <a:r>
              <a:rPr lang="ko-KR" altLang="en-US" sz="1200" dirty="0" smtClean="0"/>
              <a:t>화려강산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Would it be a sin?</a:t>
            </a:r>
          </a:p>
          <a:p>
            <a:r>
              <a:rPr lang="ko-KR" altLang="en-US" sz="1200" dirty="0" smtClean="0"/>
              <a:t>대한 사람 대한으로 길이 보전하세</a:t>
            </a:r>
          </a:p>
          <a:p>
            <a:r>
              <a:rPr lang="en-US" altLang="ko-KR" sz="1200" dirty="0" smtClean="0"/>
              <a:t>If I can't help,</a:t>
            </a:r>
          </a:p>
          <a:p>
            <a:r>
              <a:rPr lang="ko-KR" altLang="en-US" sz="1200" dirty="0" smtClean="0"/>
              <a:t>남산 위에 저 소나무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철갑을 두른 듯</a:t>
            </a:r>
          </a:p>
          <a:p>
            <a:r>
              <a:rPr lang="en-US" altLang="ko-KR" sz="1200" dirty="0" smtClean="0"/>
              <a:t>falling in love</a:t>
            </a:r>
            <a:r>
              <a:rPr lang="ko-KR" altLang="en-US" sz="1200" dirty="0" smtClean="0"/>
              <a:t>바람서리 불변함은 우리 기상일세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with you</a:t>
            </a:r>
          </a:p>
          <a:p>
            <a:r>
              <a:rPr lang="ko-KR" altLang="en-US" sz="1200" dirty="0" smtClean="0"/>
              <a:t>무궁화 삼천리 화려강산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대한 사람 대한으로</a:t>
            </a:r>
          </a:p>
          <a:p>
            <a:r>
              <a:rPr lang="ko-KR" altLang="en-US" sz="1200" dirty="0" smtClean="0"/>
              <a:t>길이 보전하세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78047" y="5590680"/>
            <a:ext cx="2870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라인 </a:t>
            </a:r>
            <a:r>
              <a:rPr lang="en-US" altLang="ko-KR" sz="1200" dirty="0"/>
              <a:t>31</a:t>
            </a:r>
            <a:r>
              <a:rPr lang="ko-KR" altLang="en-US" sz="1200" dirty="0"/>
              <a:t>에 </a:t>
            </a:r>
            <a:r>
              <a:rPr lang="en-US" altLang="ko-KR" sz="1200" dirty="0"/>
              <a:t>synchronized</a:t>
            </a:r>
            <a:r>
              <a:rPr lang="ko-KR" altLang="en-US" sz="1200" dirty="0"/>
              <a:t>로 선언한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88024" y="5600273"/>
            <a:ext cx="2870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라인 </a:t>
            </a:r>
            <a:r>
              <a:rPr lang="en-US" altLang="ko-KR" sz="1200" dirty="0"/>
              <a:t>31</a:t>
            </a:r>
            <a:r>
              <a:rPr lang="ko-KR" altLang="en-US" sz="1200" dirty="0"/>
              <a:t>에 </a:t>
            </a:r>
            <a:r>
              <a:rPr lang="en-US" altLang="ko-KR" sz="1200" dirty="0"/>
              <a:t>synchronized</a:t>
            </a:r>
            <a:r>
              <a:rPr lang="ko-KR" altLang="en-US" sz="1200" dirty="0"/>
              <a:t>를 생략한 경우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6732240" y="3355528"/>
            <a:ext cx="1402307" cy="289441"/>
          </a:xfrm>
          <a:prstGeom prst="wedgeRoundRectCallout">
            <a:avLst>
              <a:gd name="adj1" fmla="val -76103"/>
              <a:gd name="adj2" fmla="val 143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print()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충돌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543254" y="2776852"/>
            <a:ext cx="1402307" cy="289441"/>
          </a:xfrm>
          <a:prstGeom prst="wedgeRoundRectCallout">
            <a:avLst>
              <a:gd name="adj1" fmla="val -77345"/>
              <a:gd name="adj2" fmla="val -728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print()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충돌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7558061" y="4793076"/>
            <a:ext cx="1402307" cy="289441"/>
          </a:xfrm>
          <a:prstGeom prst="wedgeRoundRectCallout">
            <a:avLst>
              <a:gd name="adj1" fmla="val -77345"/>
              <a:gd name="adj2" fmla="val -728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print()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충돌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213408" y="1439365"/>
            <a:ext cx="4815379" cy="664012"/>
          </a:xfrm>
          <a:prstGeom prst="wedgeRoundRectCallout">
            <a:avLst>
              <a:gd name="adj1" fmla="val 42558"/>
              <a:gd name="adj2" fmla="val 102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한글이 한 줄 출력되든지 영문이 한 줄 출력되는 것이 정상이지만</a:t>
            </a:r>
            <a:endParaRPr lang="en-US" altLang="ko-KR" sz="1100" dirty="0" smtClean="0"/>
          </a:p>
          <a:p>
            <a:r>
              <a:rPr lang="en-US" altLang="ko-KR" sz="1100" dirty="0" smtClean="0"/>
              <a:t>synchronized</a:t>
            </a:r>
            <a:r>
              <a:rPr lang="ko-KR" altLang="en-US" sz="1100" dirty="0" smtClean="0"/>
              <a:t>가 생략된 </a:t>
            </a:r>
            <a:r>
              <a:rPr lang="en-US" altLang="ko-KR" sz="1100" dirty="0" smtClean="0"/>
              <a:t>print() </a:t>
            </a:r>
            <a:r>
              <a:rPr lang="ko-KR" altLang="en-US" sz="1100" dirty="0" err="1" smtClean="0"/>
              <a:t>메소드가</a:t>
            </a:r>
            <a:r>
              <a:rPr lang="ko-KR" altLang="en-US" sz="1100" dirty="0" smtClean="0"/>
              <a:t> 두 </a:t>
            </a:r>
            <a:r>
              <a:rPr lang="ko-KR" altLang="en-US" sz="1100" dirty="0" err="1" smtClean="0"/>
              <a:t>스레드에</a:t>
            </a:r>
            <a:r>
              <a:rPr lang="ko-KR" altLang="en-US" sz="1100" dirty="0" smtClean="0"/>
              <a:t> 의해 동시 호출되면</a:t>
            </a:r>
            <a:endParaRPr lang="en-US" altLang="ko-KR" sz="1100" dirty="0" smtClean="0"/>
          </a:p>
          <a:p>
            <a:r>
              <a:rPr lang="ko-KR" altLang="en-US" sz="1100" dirty="0" smtClean="0"/>
              <a:t>두 </a:t>
            </a:r>
            <a:r>
              <a:rPr lang="ko-KR" altLang="en-US" sz="1100" dirty="0" err="1" smtClean="0"/>
              <a:t>스레드의</a:t>
            </a:r>
            <a:r>
              <a:rPr lang="ko-KR" altLang="en-US" sz="1100" dirty="0" smtClean="0"/>
              <a:t> 동기화가 이루어지지 않아서 한글과 영문이 섞여 출력된다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9801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wait()-notify()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wait()-notify()</a:t>
            </a:r>
            <a:r>
              <a:rPr lang="ko-KR" altLang="en-US" sz="2000" dirty="0" smtClean="0"/>
              <a:t>가 필요한 경우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공유 데이터로 두 개 이상의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데이터를 주고 받을 때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producer-consumer</a:t>
            </a: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r>
              <a:rPr lang="ko-KR" altLang="en-US" sz="2000" dirty="0" smtClean="0"/>
              <a:t>동기화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wait() : </a:t>
            </a:r>
            <a:r>
              <a:rPr lang="ko-KR" altLang="en-US" sz="1800" dirty="0" smtClean="0"/>
              <a:t>다른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notify()</a:t>
            </a:r>
            <a:r>
              <a:rPr lang="ko-KR" altLang="en-US" sz="1800" dirty="0" smtClean="0"/>
              <a:t>를 불러줄 때까지 기다린다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notify() : wait()</a:t>
            </a:r>
            <a:r>
              <a:rPr lang="ko-KR" altLang="en-US" sz="1800" dirty="0" smtClean="0"/>
              <a:t>를 호출하여 대기중인 </a:t>
            </a:r>
            <a:r>
              <a:rPr lang="ko-KR" altLang="en-US" sz="1800" dirty="0" err="1" smtClean="0"/>
              <a:t>스레드를</a:t>
            </a:r>
            <a:r>
              <a:rPr lang="ko-KR" altLang="en-US" sz="1800" dirty="0" smtClean="0"/>
              <a:t> 깨운다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600" dirty="0" smtClean="0"/>
              <a:t>wait(), notify()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13847"/>
            <a:ext cx="8106966" cy="245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29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12-6 </a:t>
            </a:r>
            <a:r>
              <a:rPr lang="en-US" altLang="ko-KR" dirty="0"/>
              <a:t>: wait(), notify()</a:t>
            </a:r>
            <a:r>
              <a:rPr lang="ko-KR" altLang="en-US" dirty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/>
              <a:t>바 </a:t>
            </a:r>
            <a:r>
              <a:rPr lang="ko-KR" altLang="en-US" dirty="0" smtClean="0"/>
              <a:t>채우기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3074" name="_x172707184" descr="EMB000004944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93362"/>
            <a:ext cx="3184976" cy="18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71844144" descr="EMB000004944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74" y="3281261"/>
            <a:ext cx="3205146" cy="1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88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58749" y="5038540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02489" y="5065439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340768"/>
            <a:ext cx="70567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설명과 같이 작동하는 스윙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아래 그림에는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아무 키나 누르면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마젠타색이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오른쪽으로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1/100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씩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채워진다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가만히 있으면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스레드에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의해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0.1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초 간격으로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마젠타색을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1/100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씩 감소시킨다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빨리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누르지 않으면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스레드의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감소 속도를 이기지 못한다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상속받은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MyLabel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작성하고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MyLabel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paintComponent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마젠타색으로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채우도록 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86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12-6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56176" y="1124744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TabAndThreadEx</a:t>
            </a:r>
            <a:r>
              <a:rPr lang="en-US" altLang="ko-KR" sz="1000" b="1" dirty="0"/>
              <a:t> 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 smtClean="0"/>
              <a:t>this.setDefaultCloseOperation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c.addKeyListener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KeyAdapter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b="1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{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bar.fill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c.requestFocus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endParaRPr lang="en-US" altLang="ko-KR" sz="1000" b="1" dirty="0" smtClean="0"/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ConsumerThread</a:t>
            </a:r>
            <a:r>
              <a:rPr lang="en-US" altLang="ko-KR" sz="1000" b="1" dirty="0" smtClean="0"/>
              <a:t>(bar</a:t>
            </a:r>
            <a:r>
              <a:rPr lang="en-US" altLang="ko-KR" sz="1000" b="1" dirty="0"/>
              <a:t>); 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</a:t>
            </a:r>
            <a:r>
              <a:rPr lang="en-US" altLang="ko-KR" sz="1000" dirty="0"/>
              <a:t>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 smtClean="0"/>
              <a:t>(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MyLabel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width = 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)(((double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this.getWidth</a:t>
            </a:r>
            <a:r>
              <a:rPr lang="en-US" altLang="ko-KR" sz="1000" dirty="0" smtClean="0"/>
              <a:t>()))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(0</a:t>
            </a:r>
            <a:r>
              <a:rPr lang="en-US" altLang="ko-KR" sz="1000" dirty="0"/>
              <a:t>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</a:t>
            </a:r>
            <a:r>
              <a:rPr lang="en-US" altLang="ko-KR" sz="1000" dirty="0"/>
              <a:t> void fill()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wait();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repaint(); </a:t>
            </a:r>
            <a:r>
              <a:rPr lang="en-US" altLang="ko-KR" sz="1000" dirty="0"/>
              <a:t>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notify();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14678" y="1353177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</a:t>
            </a:r>
            <a:r>
              <a:rPr lang="en-US" altLang="ko-KR" sz="1000" dirty="0"/>
              <a:t> void consume()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wait(); </a:t>
            </a:r>
            <a:endParaRPr lang="en-US" altLang="ko-KR" sz="1000" b="1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	repaint(); </a:t>
            </a:r>
            <a:r>
              <a:rPr lang="en-US" altLang="ko-KR" sz="1000" dirty="0"/>
              <a:t>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notify(); </a:t>
            </a:r>
            <a:endParaRPr lang="en-US" altLang="ko-KR" sz="1000" b="1" dirty="0" smtClean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bar.consume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멀티태스킹</a:t>
            </a:r>
            <a:r>
              <a:rPr lang="en-US" altLang="ko-KR" smtClean="0"/>
              <a:t>(multi-tasking)</a:t>
            </a:r>
            <a:r>
              <a:rPr lang="ko-KR" altLang="en-US" smtClean="0"/>
              <a:t> 개념</a:t>
            </a:r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동시에 처리되는 것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5" y="2260462"/>
            <a:ext cx="7779792" cy="288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프로그램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" y="2280721"/>
            <a:ext cx="4450060" cy="30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4" y="1989865"/>
            <a:ext cx="4400771" cy="33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27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스레드</a:t>
            </a:r>
            <a:r>
              <a:rPr lang="en-US" altLang="ko-KR" sz="2000" dirty="0" smtClean="0"/>
              <a:t>(thread)</a:t>
            </a:r>
          </a:p>
          <a:p>
            <a:pPr lvl="1"/>
            <a:r>
              <a:rPr lang="ko-KR" altLang="en-US" sz="1800" dirty="0" smtClean="0"/>
              <a:t>운영체제에 의해 관리되는 하나의 작업 혹은 태스크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스레드와</a:t>
            </a:r>
            <a:r>
              <a:rPr lang="ko-KR" altLang="en-US" sz="1800" dirty="0" smtClean="0"/>
              <a:t> 태스크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작업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바꾸어 사용해도 무관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멀티스레딩</a:t>
            </a:r>
            <a:r>
              <a:rPr lang="en-US" altLang="ko-KR" sz="2000" dirty="0" smtClean="0"/>
              <a:t>(multi-threading)</a:t>
            </a:r>
          </a:p>
          <a:p>
            <a:pPr lvl="1"/>
            <a:r>
              <a:rPr lang="ko-KR" altLang="en-US" sz="1800" dirty="0" smtClean="0"/>
              <a:t>여러 </a:t>
            </a:r>
            <a:r>
              <a:rPr lang="ko-KR" altLang="en-US" sz="1800" dirty="0" err="1" smtClean="0"/>
              <a:t>스레드를</a:t>
            </a:r>
            <a:r>
              <a:rPr lang="ko-KR" altLang="en-US" sz="1800" dirty="0" smtClean="0"/>
              <a:t> 동시에 실행시키는 응용프로그램을 작성하는 기법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코드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작업을 실행하기 위해 작성한 프로그램 코드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개발자가 작성</a:t>
            </a:r>
            <a:endParaRPr lang="en-US" altLang="ko-KR" sz="1600" dirty="0" smtClean="0"/>
          </a:p>
          <a:p>
            <a:pPr lvl="1"/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정보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ID,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실행 소요 시간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우선 순위 등 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운영체제가 </a:t>
            </a:r>
            <a:r>
              <a:rPr lang="ko-KR" altLang="en-US" sz="1600" dirty="0" err="1" smtClean="0"/>
              <a:t>스레드에</a:t>
            </a:r>
            <a:r>
              <a:rPr lang="ko-KR" altLang="en-US" sz="1600" dirty="0" smtClean="0"/>
              <a:t> 대해 관리하는 정보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04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멀티태스킹과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구현 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멀티프로세싱</a:t>
            </a:r>
            <a:r>
              <a:rPr lang="en-US" altLang="ko-KR" dirty="0" smtClean="0"/>
              <a:t>(multi-processing)</a:t>
            </a:r>
          </a:p>
          <a:p>
            <a:pPr lvl="2"/>
            <a:r>
              <a:rPr lang="ko-KR" altLang="en-US" dirty="0" smtClean="0"/>
              <a:t>하나의 응용프로그램이 여러 개의 프로세스를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프로세스가 하나의 작업을 처리하는 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프로세스 독립된 메모리 영역을 보유하고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사이의 문맥 교환에 따른 과도한 오버헤드와 시간 소모의 문제점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</a:t>
            </a:r>
            <a:r>
              <a:rPr lang="en-US" altLang="ko-KR" dirty="0" smtClean="0"/>
              <a:t>(multi-threading)</a:t>
            </a:r>
          </a:p>
          <a:p>
            <a:pPr lvl="2"/>
            <a:r>
              <a:rPr lang="ko-KR" altLang="en-US" dirty="0" smtClean="0"/>
              <a:t>하나의 응용프로그램이 여러 </a:t>
            </a:r>
            <a:r>
              <a:rPr lang="ko-KR" altLang="en-US" dirty="0"/>
              <a:t>개의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/>
              <a:t>하나의 작업을 처리하는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응용프로</a:t>
            </a:r>
            <a:r>
              <a:rPr lang="ko-KR" altLang="en-US" dirty="0"/>
              <a:t>그</a:t>
            </a:r>
            <a:r>
              <a:rPr lang="ko-KR" altLang="en-US" dirty="0" smtClean="0"/>
              <a:t>램에 속한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변수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오픈 테이블 등 자원으로 공유하므로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문맥 교환에 따른 오버헤드가 매주 작음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대부분의 운영체제가 </a:t>
            </a:r>
            <a:r>
              <a:rPr lang="ko-KR" altLang="en-US" dirty="0" err="1" smtClean="0"/>
              <a:t>멀티스레딩을</a:t>
            </a:r>
            <a:r>
              <a:rPr lang="ko-KR" altLang="en-US" dirty="0" smtClean="0"/>
              <a:t> 기본으로 하고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8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827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347864" y="19888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27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7984" y="3068960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27984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27984" y="5157192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20072" y="17728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572000" y="23488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644008" y="32129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4572000" y="42210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4572000" y="53012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1259632" y="3356992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mtClean="0"/>
              <a:t>웹 서버</a:t>
            </a:r>
            <a:endParaRPr lang="en-US" altLang="ko-KR" sz="1200" smtClean="0"/>
          </a:p>
        </p:txBody>
      </p:sp>
      <p:sp>
        <p:nvSpPr>
          <p:cNvPr id="76" name="타원 75"/>
          <p:cNvSpPr/>
          <p:nvPr/>
        </p:nvSpPr>
        <p:spPr>
          <a:xfrm>
            <a:off x="3347864" y="2852936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3347864" y="37890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8" name="타원 77"/>
          <p:cNvSpPr/>
          <p:nvPr/>
        </p:nvSpPr>
        <p:spPr>
          <a:xfrm>
            <a:off x="3347864" y="486916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2420912" y="2392627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2411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411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2247286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79712" y="25649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각 클라이언트 당</a:t>
            </a:r>
            <a:endParaRPr lang="en-US" altLang="ko-KR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웹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서비스 스레드 생성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72396" y="192880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66064" y="31403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7738072" y="422051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7666064" y="537264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5796136" y="27809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5796136" y="37890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724128" y="50131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4427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4427984" y="3212976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427984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427984" y="5301208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9712" y="59362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서버 시스템</a:t>
            </a:r>
            <a:endParaRPr lang="ko-KR" altLang="en-US" sz="120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3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47" y="4149080"/>
            <a:ext cx="5962704" cy="255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자바 </a:t>
            </a:r>
            <a:r>
              <a:rPr lang="ko-KR" altLang="en-US" sz="1800" dirty="0" err="1" smtClean="0"/>
              <a:t>스레드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자바 가상 기계</a:t>
            </a:r>
            <a:r>
              <a:rPr lang="en-US" altLang="ko-KR" sz="1600" dirty="0" smtClean="0"/>
              <a:t>(JVM)</a:t>
            </a:r>
            <a:r>
              <a:rPr lang="ko-KR" altLang="en-US" sz="1600" dirty="0" smtClean="0"/>
              <a:t>에 의해 스케쥴되는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단위의 코드 </a:t>
            </a:r>
            <a:r>
              <a:rPr lang="ko-KR" altLang="en-US" sz="1600" dirty="0" err="1" smtClean="0"/>
              <a:t>블럭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생명 주기는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 의해 관리됨 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은 스레드 단위로 </a:t>
            </a:r>
            <a:r>
              <a:rPr lang="ko-KR" altLang="en-US" sz="1400" dirty="0" err="1" smtClean="0"/>
              <a:t>스케쥴링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JVM</a:t>
            </a:r>
            <a:r>
              <a:rPr lang="ko-KR" altLang="en-US" sz="1800" dirty="0" smtClean="0"/>
              <a:t>과 자바의 </a:t>
            </a:r>
            <a:r>
              <a:rPr lang="ko-KR" altLang="en-US" sz="1800" dirty="0" err="1" smtClean="0"/>
              <a:t>멀티스레딩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은 하나의 자바 응용프로그램만 실행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자바 응용프로그램이 시작될 때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이 함께 실행됨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 응용프로그램이 종료하면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도 함께 종료함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응용프로그램은 하나 이상의 </a:t>
            </a:r>
            <a:r>
              <a:rPr lang="ko-KR" altLang="en-US" sz="1600" dirty="0" err="1" smtClean="0"/>
              <a:t>스레드로</a:t>
            </a:r>
            <a:r>
              <a:rPr lang="ko-KR" altLang="en-US" sz="1600" dirty="0" smtClean="0"/>
              <a:t> 구성 가능</a:t>
            </a:r>
            <a:endParaRPr lang="en-US" altLang="ko-KR" sz="1600" dirty="0" smtClean="0"/>
          </a:p>
          <a:p>
            <a:pPr lvl="1">
              <a:buNone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상속받아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구현하여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1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2899</TotalTime>
  <Words>1561</Words>
  <Application>Microsoft Office PowerPoint</Application>
  <PresentationFormat>화면 슬라이드 쇼(4:3)</PresentationFormat>
  <Paragraphs>661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PowerPoint 프레젠테이션</vt:lpstr>
      <vt:lpstr>학습 목표</vt:lpstr>
      <vt:lpstr>멀티태스킹(multi-tasking) 개념</vt:lpstr>
      <vt:lpstr>멀티태스킹 프로그램 사례</vt:lpstr>
      <vt:lpstr>스레드와 운영체제</vt:lpstr>
      <vt:lpstr>멀티태스킹과 멀티스레딩</vt:lpstr>
      <vt:lpstr>웹 서버의 멀티스레딩 사례</vt:lpstr>
      <vt:lpstr>자바 스레드(Thread)와 JVM</vt:lpstr>
      <vt:lpstr>자바 스레드 만들기</vt:lpstr>
      <vt:lpstr>Thread 클래스를 상속받아 스레드 만들기(1)</vt:lpstr>
      <vt:lpstr>Thread 클래스를 상속받아 스레드 만들기(2)</vt:lpstr>
      <vt:lpstr>Thread를 상속받아 1초 단위로 초 시간을 출력하는 TimerThread 스레드 작성 사례</vt:lpstr>
      <vt:lpstr>예제 12-1 : Thread를 상속받아 1초 단위 타이머 스레드 만들기</vt:lpstr>
      <vt:lpstr>Runnable 인터페이스로 스레드 만들기</vt:lpstr>
      <vt:lpstr>예제 12-2 : Runnable 인터페이스를 이용하여 1초 단위로 출력하는 타이머 스레드 만들기</vt:lpstr>
      <vt:lpstr>main 스레드</vt:lpstr>
      <vt:lpstr>예제 12-3 : main 스레드 확인과 스레드 정보를 알아내는 코드</vt:lpstr>
      <vt:lpstr>스레드 종료와 타 스레드 강제 종료</vt:lpstr>
      <vt:lpstr>예제 12-4 : 진동하는 스레드와 스레드의 강제 종료</vt:lpstr>
      <vt:lpstr>예제 12-4 정답</vt:lpstr>
      <vt:lpstr>스레드 동기화(Thread Synchronization)</vt:lpstr>
      <vt:lpstr>동기화의 필요성 - 두 스레드가 프린터에 동시 쓰기로 충돌하는 경우 </vt:lpstr>
      <vt:lpstr>synchronized 블록 지정</vt:lpstr>
      <vt:lpstr>예제 12-5 : 두 스레드가 공유 프린터 객체를 통해 동시에 출력하는 경우 동기화 - synchronized 블록 지정</vt:lpstr>
      <vt:lpstr>예제 12-5 실행 결과</vt:lpstr>
      <vt:lpstr>wait()-notify()를 이용한 스레드 동기화</vt:lpstr>
      <vt:lpstr>예제 12-6 : wait(), notify()를 이용한 바 채우기</vt:lpstr>
      <vt:lpstr>예제 12-6 정답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158</cp:revision>
  <dcterms:created xsi:type="dcterms:W3CDTF">2011-08-27T14:53:28Z</dcterms:created>
  <dcterms:modified xsi:type="dcterms:W3CDTF">2014-11-18T02:14:03Z</dcterms:modified>
</cp:coreProperties>
</file>