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3"/>
  </p:notesMasterIdLst>
  <p:sldIdLst>
    <p:sldId id="256" r:id="rId2"/>
    <p:sldId id="313" r:id="rId3"/>
    <p:sldId id="257" r:id="rId4"/>
    <p:sldId id="262" r:id="rId5"/>
    <p:sldId id="263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9" r:id="rId18"/>
    <p:sldId id="278" r:id="rId19"/>
    <p:sldId id="280" r:id="rId20"/>
    <p:sldId id="282" r:id="rId21"/>
    <p:sldId id="281" r:id="rId22"/>
    <p:sldId id="283" r:id="rId23"/>
    <p:sldId id="284" r:id="rId24"/>
    <p:sldId id="285" r:id="rId25"/>
    <p:sldId id="286" r:id="rId26"/>
    <p:sldId id="307" r:id="rId27"/>
    <p:sldId id="308" r:id="rId28"/>
    <p:sldId id="287" r:id="rId29"/>
    <p:sldId id="309" r:id="rId30"/>
    <p:sldId id="289" r:id="rId31"/>
    <p:sldId id="293" r:id="rId32"/>
    <p:sldId id="310" r:id="rId33"/>
    <p:sldId id="294" r:id="rId34"/>
    <p:sldId id="300" r:id="rId35"/>
    <p:sldId id="311" r:id="rId36"/>
    <p:sldId id="301" r:id="rId37"/>
    <p:sldId id="302" r:id="rId38"/>
    <p:sldId id="303" r:id="rId39"/>
    <p:sldId id="312" r:id="rId40"/>
    <p:sldId id="304" r:id="rId41"/>
    <p:sldId id="306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0192" autoAdjust="0"/>
  </p:normalViewPr>
  <p:slideViewPr>
    <p:cSldViewPr>
      <p:cViewPr varScale="1">
        <p:scale>
          <a:sx n="71" d="100"/>
          <a:sy n="71" d="100"/>
        </p:scale>
        <p:origin x="39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8-31T02:33:45.520"/>
    </inkml:context>
    <inkml:brush xml:id="br0">
      <inkml:brushProperty name="width" value="0.05" units="cm"/>
      <inkml:brushProperty name="height" value="0.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2914 7676,'-4'0,"-3"3,-11 5,-5 0,-5 2,-4 6,-1 1,-2 6,-4-1,3 3,-2 6,-4 8,-2 0,4 0,-4 6,-1 1,-6 7,0-1,-1 5,-1-2,2 3,6-3,5 0,3-4,1 0,3-4,2 4,-1 6,-1-4,-2 2,0 1,-2 3,0 6,3-4,4 2,4-4,3-5,-1 0,1 1,0-3,2 3,-2 1,2 1,3 0,-3 4,-1 3,0-3,1-1,1 1,3-4,2 2,0 3,3-2,-3 4,1-2,3-6,3 1,0 4,-2-4,1-3,2-3,2 0,2-2,1 3,1 3,1-6,1 2,-1 2,1 5,-1 1,0 4,0 1,0-1,0 1,0 9,0 2,0-3,0 0,0-4,0-6,0-8,0-3,-3-1,-1-3,0 4,1 2,0 5,2-1,0 3,1 0,0 0,0 2,0-6,-3 0,-1-3,-3-4,0-2,0-4,3-4,0-6,3-1,0-3,1 2,0 3,-3 2,-1-2,-3-4,0 0,1 1,1 4,2 3,-2 2,0-4,-2 3,-4 0,1 0,2 0,-1-4,0-1,0-3,1-1,1-2,3 3,1 1,2 0,-2 1,-2 2,2 1,0-3,1 0,1-3,0 4,1 1,0 2,0 4,0-2,1 2,-1-3,0-1,0 2,0-2,0-1,0-3,0-5,0-3,0 0,3 2,4 0,2-2,-2-1,2-3,-1 0,-2-2,-2 0,-1 2,-2 2,0 2,2 4,4 4,1 4,5 4,1 7,4 14,5 16,2 10,4 4,-1-5,1-8,0-4,-3-3,1 3,-1-2,-1-4,0-4,-3-1,-2-4,-5-10,-2-3,-3-7,0-4,-1 2,0 3,2 2,0 0,3-2,0-1,1 6,1-3,-3-1,-3-5,0-6,1-2,-1-2,-2 0,0 2,0 0,-3 0,2 3,3 1,-1-1,2-3,-2-1,-1-1,-3 1,1 2,0 3,-2 1,3 2,2-6,0-1,2 1,5 1,0-1,1-3,-4-2,1 0,0 6,7 17,4 9,4-1,6 5,7 2,2 0,-2-1,-3-9,-1-6,-1-2,-1-2,1-2,-3-5,-8-5,-5-9,-5-7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5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*****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29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시험에 나옴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36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공부 많이 </a:t>
            </a:r>
            <a:r>
              <a:rPr lang="ko-KR" altLang="en-US" dirty="0" err="1"/>
              <a:t>해야겠다</a:t>
            </a:r>
            <a:r>
              <a:rPr lang="en-US" altLang="ko-KR" dirty="0"/>
              <a:t>….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62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표는 주어지고 코드를 짜는 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080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5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20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/>
              <a:t>3-4 : 2</a:t>
            </a:r>
            <a:r>
              <a:rPr lang="ko-KR" altLang="en-US" sz="2800" dirty="0"/>
              <a:t>중 중첩을 이용한 구구단 출력하기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713616"/>
            <a:ext cx="707597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NestedLoop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for(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=1;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&lt;10;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 { </a:t>
            </a:r>
            <a:r>
              <a:rPr lang="en-US" altLang="ko-KR" sz="1400" dirty="0"/>
              <a:t>// </a:t>
            </a:r>
            <a:r>
              <a:rPr lang="ko-KR" altLang="en-US" sz="1400" dirty="0"/>
              <a:t>단에 대한 반복</a:t>
            </a:r>
            <a:r>
              <a:rPr lang="en-US" altLang="ko-KR" sz="1400" dirty="0"/>
              <a:t>. 1</a:t>
            </a:r>
            <a:r>
              <a:rPr lang="ko-KR" altLang="en-US" sz="1400" dirty="0"/>
              <a:t>단에서 </a:t>
            </a:r>
            <a:r>
              <a:rPr lang="en-US" altLang="ko-KR" sz="1400" dirty="0"/>
              <a:t>9</a:t>
            </a:r>
            <a:r>
              <a:rPr lang="ko-KR" altLang="en-US" sz="1400" dirty="0"/>
              <a:t>단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for(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j=1; j&lt;10; j++) { </a:t>
            </a:r>
            <a:r>
              <a:rPr lang="en-US" altLang="ko-KR" sz="1400" dirty="0"/>
              <a:t>// </a:t>
            </a:r>
            <a:r>
              <a:rPr lang="ko-KR" altLang="en-US" sz="1400" dirty="0"/>
              <a:t>각 단의 곱셈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"*" + j + "=" +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*j); // </a:t>
            </a:r>
            <a:r>
              <a:rPr lang="ko-KR" altLang="en-US" sz="1400" dirty="0" err="1"/>
              <a:t>구구셈</a:t>
            </a:r>
            <a:r>
              <a:rPr lang="ko-KR" altLang="en-US" sz="1400" dirty="0"/>
              <a:t> 출력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('\t'); // </a:t>
            </a:r>
            <a:r>
              <a:rPr lang="ko-KR" altLang="en-US" sz="1400" dirty="0"/>
              <a:t>하나씩 탭으로 띄기</a:t>
            </a:r>
          </a:p>
          <a:p>
            <a:pPr defTabSz="180000"/>
            <a:r>
              <a:rPr lang="en-US" altLang="ko-KR" sz="1400" dirty="0"/>
              <a:t>			}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(); // </a:t>
            </a:r>
            <a:r>
              <a:rPr lang="ko-KR" altLang="en-US" sz="1400" dirty="0"/>
              <a:t>한 단이 끝나면 다음 줄로 커서 이동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631" y="1342509"/>
            <a:ext cx="781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중 중첩된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구구단을 출력하는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157" y="4581128"/>
            <a:ext cx="7099379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pPr defTabSz="396000"/>
            <a:r>
              <a:rPr lang="en-US" altLang="ko-KR" sz="1200" dirty="0"/>
              <a:t>1*1=1	1*2=2	1*3=3	1*4=4	1*5=5	1*6=6	1*7=7	1*8=8	1*9=9</a:t>
            </a:r>
          </a:p>
          <a:p>
            <a:pPr defTabSz="396000"/>
            <a:r>
              <a:rPr lang="en-US" altLang="ko-KR" sz="1200" dirty="0"/>
              <a:t>2*1=2	2*2=4	2*3=6	2*4=8	2*5=10	2*6=12	2*7=14	2*8=16	2*9=18</a:t>
            </a:r>
          </a:p>
          <a:p>
            <a:pPr defTabSz="396000"/>
            <a:r>
              <a:rPr lang="en-US" altLang="ko-KR" sz="1200" dirty="0"/>
              <a:t>3*1=3	3*2=6	3*3=9	3*4=12	3*5=15	3*6=18	3*7=21	3*8=24	3*9=27</a:t>
            </a:r>
          </a:p>
          <a:p>
            <a:pPr defTabSz="396000"/>
            <a:r>
              <a:rPr lang="en-US" altLang="ko-KR" sz="1200" dirty="0"/>
              <a:t>4*1=4	4*2=8	4*3=12	4*4=16	4*5=20	4*6=24	4*7=28	4*8=32	4*9=36</a:t>
            </a:r>
          </a:p>
          <a:p>
            <a:pPr defTabSz="396000"/>
            <a:r>
              <a:rPr lang="en-US" altLang="ko-KR" sz="1200" dirty="0"/>
              <a:t>5*1=5	5*2=10	5*3=15	5*4=20	5*5=25	5*6=30	5*7=35	5*8=40	5*9=45</a:t>
            </a:r>
          </a:p>
          <a:p>
            <a:pPr defTabSz="396000"/>
            <a:r>
              <a:rPr lang="en-US" altLang="ko-KR" sz="1200" dirty="0"/>
              <a:t>6*1=6	6*2=12	6*3=18	6*4=24	6*5=30	6*6=36	6*7=42	6*8=48	6*9=54</a:t>
            </a:r>
          </a:p>
          <a:p>
            <a:pPr defTabSz="396000"/>
            <a:r>
              <a:rPr lang="en-US" altLang="ko-KR" sz="1200" dirty="0"/>
              <a:t>7*1=7	7*2=14	7*3=21	7*4=28	7*5=35	7*6=42	7*7=49	7*8=56	7*9=63</a:t>
            </a:r>
          </a:p>
          <a:p>
            <a:pPr defTabSz="396000"/>
            <a:r>
              <a:rPr lang="en-US" altLang="ko-KR" sz="1200" dirty="0"/>
              <a:t>8*1=8	8*2=16	8*3=24	8*4=32	8*5=40	8*6=48	8*7=56	8*8=64	8*9=72</a:t>
            </a:r>
          </a:p>
          <a:p>
            <a:pPr defTabSz="396000"/>
            <a:r>
              <a:rPr lang="en-US" altLang="ko-KR" sz="1200" dirty="0"/>
              <a:t>9*1=9	9*2=18	9*3=27	9*4=36	9*5=45	9*6=54	9*7=63	9*8=72	9*9=81</a:t>
            </a:r>
            <a:endParaRPr lang="ko-KR" altLang="en-US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22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503180"/>
          </a:xfrm>
        </p:spPr>
        <p:txBody>
          <a:bodyPr>
            <a:normAutofit/>
          </a:bodyPr>
          <a:lstStyle/>
          <a:p>
            <a:r>
              <a:rPr lang="en-US" altLang="ko-KR" dirty="0"/>
              <a:t>continue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반복문을</a:t>
            </a:r>
            <a:r>
              <a:rPr lang="ko-KR" altLang="en-US" dirty="0"/>
              <a:t> 빠져 나가지 않고</a:t>
            </a:r>
            <a:r>
              <a:rPr lang="en-US" altLang="ko-KR" dirty="0"/>
              <a:t>, </a:t>
            </a:r>
            <a:r>
              <a:rPr lang="ko-KR" altLang="en-US" dirty="0"/>
              <a:t>다음 반복으로 제어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반복문에서</a:t>
            </a:r>
            <a:r>
              <a:rPr lang="ko-KR" altLang="en-US" dirty="0"/>
              <a:t> </a:t>
            </a:r>
            <a:r>
              <a:rPr lang="en-US" altLang="ko-KR" dirty="0"/>
              <a:t>continue; </a:t>
            </a:r>
            <a:r>
              <a:rPr lang="ko-KR" altLang="en-US" dirty="0"/>
              <a:t>문에 의한 분기</a:t>
            </a:r>
            <a:endParaRPr lang="en-US" altLang="ko-K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74746"/>
            <a:ext cx="7667972" cy="132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모서리가 둥근 사각형 설명선 15"/>
          <p:cNvSpPr/>
          <p:nvPr/>
        </p:nvSpPr>
        <p:spPr>
          <a:xfrm>
            <a:off x="2559181" y="4447866"/>
            <a:ext cx="720080" cy="258126"/>
          </a:xfrm>
          <a:prstGeom prst="wedgeRoundRectCallout">
            <a:avLst>
              <a:gd name="adj1" fmla="val -30586"/>
              <a:gd name="adj2" fmla="val -3202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분기</a:t>
            </a:r>
          </a:p>
        </p:txBody>
      </p:sp>
    </p:spTree>
    <p:extLst>
      <p:ext uri="{BB962C8B-B14F-4D97-AF65-F5344CB8AC3E}">
        <p14:creationId xmlns:p14="http://schemas.microsoft.com/office/powerpoint/2010/main" val="4010460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3-5 : continue </a:t>
            </a:r>
            <a:r>
              <a:rPr lang="ko-KR" altLang="en-US" sz="2400" dirty="0"/>
              <a:t>문을 이용하여 양수 합 구하기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5748" y="1731184"/>
            <a:ext cx="687058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ContinueExample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정수를 </a:t>
            </a:r>
            <a:r>
              <a:rPr lang="en-US" altLang="ko-KR" sz="1400" dirty="0"/>
              <a:t>5</a:t>
            </a:r>
            <a:r>
              <a:rPr lang="ko-KR" altLang="en-US" sz="1400" dirty="0"/>
              <a:t>개 입력하세요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sum=0;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for(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=0;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&lt;5;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n=</a:t>
            </a:r>
            <a:r>
              <a:rPr lang="en-US" altLang="ko-KR" sz="1400" dirty="0" err="1"/>
              <a:t>scanner.nextInt</a:t>
            </a:r>
            <a:r>
              <a:rPr lang="en-US" altLang="ko-KR" sz="1400" dirty="0"/>
              <a:t>();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if(n&lt;=0) continue;</a:t>
            </a:r>
            <a:r>
              <a:rPr lang="en-US" altLang="ko-KR" sz="1400" dirty="0"/>
              <a:t> // 0</a:t>
            </a:r>
            <a:r>
              <a:rPr lang="ko-KR" altLang="en-US" sz="1400" dirty="0"/>
              <a:t>이나 음수인 경우 더하지 않고 다음 반복으로 진행</a:t>
            </a:r>
          </a:p>
          <a:p>
            <a:pPr defTabSz="180000"/>
            <a:r>
              <a:rPr lang="en-US" altLang="ko-KR" sz="1400" dirty="0"/>
              <a:t>			else sum += n; // </a:t>
            </a:r>
            <a:r>
              <a:rPr lang="ko-KR" altLang="en-US" sz="1400" dirty="0"/>
              <a:t>양수인 경우 덧셈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양수의 합은 </a:t>
            </a:r>
            <a:r>
              <a:rPr lang="en-US" altLang="ko-KR" sz="1400" dirty="0"/>
              <a:t>" + sum);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308828"/>
            <a:ext cx="781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정수를 입력 받고 양수 합을 구하여 출력하는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1269" y="5754742"/>
            <a:ext cx="6870588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정수를 </a:t>
            </a:r>
            <a:r>
              <a:rPr lang="en-US" altLang="ko-KR" sz="1400" dirty="0"/>
              <a:t>5</a:t>
            </a:r>
            <a:r>
              <a:rPr lang="ko-KR" altLang="en-US" sz="1400" dirty="0"/>
              <a:t>개 입력하세요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5 -2 6 10 -4</a:t>
            </a:r>
          </a:p>
          <a:p>
            <a:r>
              <a:rPr lang="ko-KR" altLang="en-US" sz="1400" dirty="0"/>
              <a:t>양수의 합은 </a:t>
            </a:r>
            <a:r>
              <a:rPr lang="en-US" altLang="ko-KR" sz="1400" dirty="0"/>
              <a:t>21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1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break</a:t>
            </a:r>
            <a:r>
              <a:rPr lang="ko-KR" altLang="en-US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반복문</a:t>
            </a:r>
            <a:r>
              <a:rPr lang="ko-KR" altLang="en-US" dirty="0"/>
              <a:t> 하나를 즉시 벗어갈 때 사용</a:t>
            </a:r>
            <a:endParaRPr lang="en-US" altLang="ko-KR" dirty="0"/>
          </a:p>
          <a:p>
            <a:pPr lvl="2"/>
            <a:r>
              <a:rPr lang="ko-KR" altLang="en-US" dirty="0"/>
              <a:t>하나의 </a:t>
            </a:r>
            <a:r>
              <a:rPr lang="ko-KR" altLang="en-US" dirty="0" err="1"/>
              <a:t>반복문만</a:t>
            </a:r>
            <a:r>
              <a:rPr lang="ko-KR" altLang="en-US" dirty="0"/>
              <a:t> 벗어남</a:t>
            </a:r>
            <a:endParaRPr lang="en-US" altLang="ko-KR" dirty="0"/>
          </a:p>
          <a:p>
            <a:pPr lvl="2"/>
            <a:r>
              <a:rPr lang="ko-KR" altLang="en-US" dirty="0"/>
              <a:t>중첩 반복의 경우 안쪽 반복문의 </a:t>
            </a:r>
            <a:r>
              <a:rPr lang="en-US" altLang="ko-KR" dirty="0"/>
              <a:t>break </a:t>
            </a:r>
            <a:r>
              <a:rPr lang="ko-KR" altLang="en-US" dirty="0"/>
              <a:t>문이 실행되면 안쪽</a:t>
            </a:r>
            <a:r>
              <a:rPr lang="en-US" altLang="ko-KR" dirty="0"/>
              <a:t> </a:t>
            </a:r>
            <a:r>
              <a:rPr lang="ko-KR" altLang="en-US" dirty="0" err="1"/>
              <a:t>반복문만</a:t>
            </a:r>
            <a:r>
              <a:rPr lang="ko-KR" altLang="en-US" dirty="0"/>
              <a:t> 벗어남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7897"/>
            <a:ext cx="8191525" cy="2803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77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/>
              <a:t>3-6 : break </a:t>
            </a:r>
            <a:r>
              <a:rPr lang="ko-KR" altLang="en-US" sz="2800" dirty="0"/>
              <a:t>문을 이용하여 </a:t>
            </a:r>
            <a:r>
              <a:rPr lang="en-US" altLang="ko-KR" sz="2800" dirty="0"/>
              <a:t>while </a:t>
            </a:r>
            <a:r>
              <a:rPr lang="ko-KR" altLang="en-US" sz="2800" dirty="0"/>
              <a:t>문 벗어나기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340768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"exit"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 입력되면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while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문을 벗어나도록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break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문을 활용하는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1772816"/>
            <a:ext cx="5993466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BreakExample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("exit</a:t>
            </a:r>
            <a:r>
              <a:rPr lang="ko-KR" altLang="en-US" sz="1400" dirty="0"/>
              <a:t>을 입력하면 종료합니다</a:t>
            </a:r>
            <a:r>
              <a:rPr lang="en-US" altLang="ko-KR" sz="1400" dirty="0"/>
              <a:t>.");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while(true)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("&gt;&gt;");</a:t>
            </a:r>
          </a:p>
          <a:p>
            <a:pPr defTabSz="180000"/>
            <a:r>
              <a:rPr lang="en-US" altLang="ko-KR" sz="1400" dirty="0"/>
              <a:t>			String text = </a:t>
            </a:r>
            <a:r>
              <a:rPr lang="en-US" altLang="ko-KR" sz="1400" dirty="0" err="1"/>
              <a:t>scanner.nextLine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if(</a:t>
            </a:r>
            <a:r>
              <a:rPr lang="en-US" altLang="ko-KR" sz="1400" b="1" dirty="0" err="1"/>
              <a:t>text.equals</a:t>
            </a:r>
            <a:r>
              <a:rPr lang="en-US" altLang="ko-KR" sz="1400" b="1" dirty="0"/>
              <a:t>("exit")) </a:t>
            </a:r>
            <a:r>
              <a:rPr lang="en-US" altLang="ko-KR" sz="1400" dirty="0"/>
              <a:t>// "exit"</a:t>
            </a:r>
            <a:r>
              <a:rPr lang="ko-KR" altLang="en-US" sz="1400" dirty="0"/>
              <a:t>이 입력되면 반복 종료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b="1" dirty="0"/>
              <a:t>break; </a:t>
            </a:r>
            <a:r>
              <a:rPr lang="en-US" altLang="ko-KR" sz="1400" dirty="0"/>
              <a:t>// while </a:t>
            </a:r>
            <a:r>
              <a:rPr lang="ko-KR" altLang="en-US" sz="1400" dirty="0"/>
              <a:t>문을 벗어남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종료합니다</a:t>
            </a:r>
            <a:r>
              <a:rPr lang="en-US" altLang="ko-KR" sz="1400" dirty="0"/>
              <a:t>...");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06782" y="5571369"/>
            <a:ext cx="5994387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exit</a:t>
            </a:r>
            <a:r>
              <a:rPr lang="ko-KR" altLang="en-US" sz="1400" dirty="0"/>
              <a:t>을 입력하면 종료합니다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edit</a:t>
            </a:r>
          </a:p>
          <a:p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exit</a:t>
            </a:r>
          </a:p>
          <a:p>
            <a:r>
              <a:rPr lang="ko-KR" altLang="en-US" sz="1400" dirty="0"/>
              <a:t>종료합니다</a:t>
            </a:r>
            <a:r>
              <a:rPr lang="en-US" altLang="ko-KR" sz="1400" dirty="0"/>
              <a:t>...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9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</a:p>
          <a:p>
            <a:pPr lvl="1"/>
            <a:r>
              <a:rPr lang="ko-KR" altLang="en-US" dirty="0"/>
              <a:t>인덱스와 인덱스에 대응하는 데이터들로 이루어진 자료 구조</a:t>
            </a:r>
            <a:endParaRPr lang="en-US" altLang="ko-KR" dirty="0"/>
          </a:p>
          <a:p>
            <a:pPr lvl="2"/>
            <a:r>
              <a:rPr lang="ko-KR" altLang="en-US" dirty="0"/>
              <a:t>배열을 이용하면 한 번에 많은 메모리 공간 선언 가능</a:t>
            </a:r>
            <a:endParaRPr lang="en-US" altLang="ko-KR" dirty="0"/>
          </a:p>
          <a:p>
            <a:pPr lvl="1"/>
            <a:r>
              <a:rPr lang="ko-KR" altLang="en-US" dirty="0"/>
              <a:t>배열은 같은 타입의 데이터들이 순차적으로 저장되는 공간</a:t>
            </a:r>
            <a:endParaRPr lang="en-US" altLang="ko-KR" dirty="0"/>
          </a:p>
          <a:p>
            <a:pPr lvl="2"/>
            <a:r>
              <a:rPr lang="ko-KR" altLang="en-US" dirty="0"/>
              <a:t>원소 데이터들이 순차적으로 저장됨</a:t>
            </a:r>
            <a:endParaRPr lang="en-US" altLang="ko-KR" dirty="0"/>
          </a:p>
          <a:p>
            <a:pPr lvl="2"/>
            <a:r>
              <a:rPr lang="ko-KR" altLang="en-US" dirty="0"/>
              <a:t>인덱스를 이용하여 원소 데이터 접근</a:t>
            </a:r>
            <a:endParaRPr lang="en-US" altLang="ko-KR" dirty="0"/>
          </a:p>
          <a:p>
            <a:pPr lvl="2"/>
            <a:r>
              <a:rPr lang="ko-KR" altLang="en-US" dirty="0" err="1"/>
              <a:t>반복문을</a:t>
            </a:r>
            <a:r>
              <a:rPr lang="ko-KR" altLang="en-US" dirty="0"/>
              <a:t> 이용하여 처리하기에 적합한 자료 구조</a:t>
            </a:r>
            <a:endParaRPr lang="en-US" altLang="ko-KR" dirty="0"/>
          </a:p>
          <a:p>
            <a:pPr lvl="1"/>
            <a:r>
              <a:rPr lang="ko-KR" altLang="en-US" dirty="0"/>
              <a:t>배열 인덱스</a:t>
            </a:r>
            <a:endParaRPr lang="en-US" altLang="ko-KR" dirty="0"/>
          </a:p>
          <a:p>
            <a:pPr lvl="2"/>
            <a:r>
              <a:rPr lang="en-US" altLang="ko-KR" dirty="0"/>
              <a:t>0</a:t>
            </a:r>
            <a:r>
              <a:rPr lang="ko-KR" altLang="en-US" dirty="0"/>
              <a:t>부터 시작</a:t>
            </a:r>
            <a:endParaRPr lang="en-US" altLang="ko-KR" dirty="0"/>
          </a:p>
          <a:p>
            <a:pPr lvl="2"/>
            <a:r>
              <a:rPr lang="ko-KR" altLang="en-US" dirty="0"/>
              <a:t>인덱스는 배열의 시작 위치에서부터 데이터가 있는 상대 위치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15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배열의 필요성과 모양</a:t>
            </a:r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340768"/>
            <a:ext cx="6954121" cy="53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곱셈 기호 2"/>
          <p:cNvSpPr/>
          <p:nvPr/>
        </p:nvSpPr>
        <p:spPr>
          <a:xfrm>
            <a:off x="1115616" y="656726"/>
            <a:ext cx="3816424" cy="6408712"/>
          </a:xfrm>
          <a:prstGeom prst="mathMultiply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선언과 생성</a:t>
            </a:r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8089354" cy="457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69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선언 및 생성 디테일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1800" dirty="0"/>
              <a:t>배열 선언과 배열 생성의 두 단계 필요</a:t>
            </a:r>
            <a:endParaRPr lang="en-US" altLang="ko-KR" sz="1800" dirty="0"/>
          </a:p>
          <a:p>
            <a:pPr lvl="1"/>
            <a:r>
              <a:rPr lang="ko-KR" altLang="en-US" sz="1800" dirty="0"/>
              <a:t>배열 선언</a:t>
            </a:r>
            <a:endParaRPr lang="en-US" altLang="ko-KR" sz="1800" dirty="0"/>
          </a:p>
          <a:p>
            <a:pPr lvl="2"/>
            <a:r>
              <a:rPr lang="ko-KR" altLang="en-US" sz="1600" dirty="0"/>
              <a:t>배열의 이름 선언</a:t>
            </a:r>
            <a:r>
              <a:rPr lang="en-US" altLang="ko-KR" sz="1600" dirty="0"/>
              <a:t>(</a:t>
            </a:r>
            <a:r>
              <a:rPr lang="ko-KR" altLang="en-US" sz="1600" dirty="0"/>
              <a:t>배열 </a:t>
            </a:r>
            <a:r>
              <a:rPr lang="ko-KR" altLang="en-US" sz="1600" dirty="0" err="1"/>
              <a:t>레퍼런스</a:t>
            </a:r>
            <a:r>
              <a:rPr lang="ko-KR" altLang="en-US" sz="1600" dirty="0"/>
              <a:t> 변수 선언</a:t>
            </a:r>
            <a:r>
              <a:rPr lang="en-US" altLang="ko-KR" sz="1600" dirty="0"/>
              <a:t>)</a:t>
            </a:r>
          </a:p>
          <a:p>
            <a:pPr lvl="1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배열 생성</a:t>
            </a:r>
            <a:endParaRPr lang="en-US" altLang="ko-KR" sz="1800" dirty="0"/>
          </a:p>
          <a:p>
            <a:pPr lvl="2"/>
            <a:r>
              <a:rPr lang="ko-KR" altLang="en-US" sz="1600" dirty="0"/>
              <a:t>배열 공간 할당 받는 과정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배열 초기화</a:t>
            </a:r>
            <a:endParaRPr lang="en-US" altLang="ko-KR" sz="1800" dirty="0"/>
          </a:p>
          <a:p>
            <a:pPr lvl="2"/>
            <a:r>
              <a:rPr lang="ko-KR" altLang="en-US" sz="1600" dirty="0"/>
              <a:t>배열 생성과 값 초기화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381230" y="2401724"/>
            <a:ext cx="319077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 [];   </a:t>
            </a:r>
            <a:r>
              <a:rPr lang="ko-KR" altLang="en-US" sz="1400" dirty="0">
                <a:latin typeface="+mj-lt"/>
              </a:rPr>
              <a:t>또는</a:t>
            </a:r>
            <a:endParaRPr lang="en-US" altLang="ko-KR" sz="1400" dirty="0">
              <a:latin typeface="+mj-lt"/>
            </a:endParaRP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[]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1230" y="3769295"/>
            <a:ext cx="499097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 = </a:t>
            </a:r>
            <a:r>
              <a:rPr lang="en-US" altLang="ko-KR" sz="1400" b="1" dirty="0">
                <a:latin typeface="+mj-lt"/>
              </a:rPr>
              <a:t>new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[5];   </a:t>
            </a:r>
            <a:r>
              <a:rPr lang="ko-KR" altLang="en-US" sz="1400" dirty="0">
                <a:latin typeface="+mj-lt"/>
              </a:rPr>
              <a:t>또는</a:t>
            </a:r>
            <a:endParaRPr lang="en-US" altLang="ko-KR" sz="1400" dirty="0">
              <a:latin typeface="+mj-lt"/>
            </a:endParaRP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[]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[5]; // </a:t>
            </a:r>
            <a:r>
              <a:rPr lang="ko-KR" altLang="en-US" sz="1400" dirty="0"/>
              <a:t>선언과 동시에 배열 생성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81230" y="5229200"/>
            <a:ext cx="712030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[] = {4, 3, 2, 1, 0};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// 5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개의 정수 배열 생성 및 값 초기화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US" altLang="ko-KR" sz="1400" dirty="0"/>
              <a:t>double </a:t>
            </a:r>
            <a:r>
              <a:rPr lang="en-US" altLang="ko-KR" sz="1400" dirty="0" err="1"/>
              <a:t>doubleArray</a:t>
            </a:r>
            <a:r>
              <a:rPr lang="en-US" altLang="ko-KR" sz="1400" dirty="0"/>
              <a:t>[] = {0.01, 0.02, 0.03, 0.04};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5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개의 실수 배열 생성 및 값 초기화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64088" y="2408101"/>
            <a:ext cx="319077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 [5];  // </a:t>
            </a:r>
            <a:r>
              <a:rPr lang="ko-KR" altLang="en-US" sz="1400" dirty="0">
                <a:latin typeface="+mj-lt"/>
              </a:rPr>
              <a:t>크기 지정 안됨</a:t>
            </a:r>
            <a:endParaRPr lang="en-US" altLang="ko-KR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94" y="2401724"/>
            <a:ext cx="334794" cy="27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618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초기화하면서 생성한 결과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081417" cy="226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57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자바의 </a:t>
            </a:r>
            <a:r>
              <a:rPr lang="ko-KR" altLang="en-US" dirty="0" err="1"/>
              <a:t>반복문</a:t>
            </a:r>
            <a:r>
              <a:rPr lang="en-US" altLang="ko-KR" dirty="0"/>
              <a:t>(for, while, do-while)</a:t>
            </a:r>
            <a:r>
              <a:rPr lang="ko-KR" altLang="en-US" dirty="0"/>
              <a:t> 이해</a:t>
            </a:r>
            <a:r>
              <a:rPr lang="en-US" altLang="ko-KR" dirty="0"/>
              <a:t>,</a:t>
            </a:r>
            <a:r>
              <a:rPr lang="ko-KR" altLang="en-US" dirty="0"/>
              <a:t> 작성</a:t>
            </a:r>
            <a:endParaRPr lang="en-US" altLang="ko-KR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continue</a:t>
            </a:r>
            <a:r>
              <a:rPr lang="ko-KR" altLang="en-US" dirty="0"/>
              <a:t>문과 </a:t>
            </a:r>
            <a:r>
              <a:rPr lang="en-US" altLang="ko-KR" dirty="0"/>
              <a:t>break</a:t>
            </a:r>
            <a:r>
              <a:rPr lang="ko-KR" altLang="en-US" dirty="0"/>
              <a:t>문 활용</a:t>
            </a:r>
            <a:endParaRPr lang="en-US" altLang="ko-KR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자바의 배열 선언 및 활용</a:t>
            </a:r>
            <a:endParaRPr lang="en-US" altLang="ko-KR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배열을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작성</a:t>
            </a:r>
            <a:endParaRPr lang="en-US" altLang="ko-KR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예외 개념과 자바에서의 예외 처리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901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인덱스와 배열 원소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383500"/>
          </a:xfrm>
        </p:spPr>
        <p:txBody>
          <a:bodyPr>
            <a:normAutofit/>
          </a:bodyPr>
          <a:lstStyle/>
          <a:p>
            <a:r>
              <a:rPr lang="ko-KR" altLang="en-US" sz="1900" dirty="0"/>
              <a:t>배열 인덱스</a:t>
            </a:r>
            <a:endParaRPr lang="en-US" altLang="ko-KR" sz="1900" dirty="0"/>
          </a:p>
          <a:p>
            <a:pPr lvl="1"/>
            <a:r>
              <a:rPr lang="ko-KR" altLang="en-US" sz="1700" dirty="0"/>
              <a:t>배열의 인덱스는 </a:t>
            </a:r>
            <a:r>
              <a:rPr lang="en-US" altLang="ko-KR" sz="1700" dirty="0"/>
              <a:t>0 ~</a:t>
            </a:r>
            <a:r>
              <a:rPr lang="ko-KR" altLang="en-US" sz="1700" dirty="0"/>
              <a:t>  </a:t>
            </a:r>
            <a:r>
              <a:rPr lang="en-US" altLang="ko-KR" sz="1700" dirty="0"/>
              <a:t>(</a:t>
            </a:r>
            <a:r>
              <a:rPr lang="ko-KR" altLang="en-US" sz="1700" dirty="0"/>
              <a:t>배열</a:t>
            </a:r>
            <a:r>
              <a:rPr lang="en-US" altLang="ko-KR" sz="1700" dirty="0"/>
              <a:t> </a:t>
            </a:r>
            <a:r>
              <a:rPr lang="ko-KR" altLang="en-US" sz="1700" dirty="0"/>
              <a:t>크기 </a:t>
            </a:r>
            <a:r>
              <a:rPr lang="en-US" altLang="ko-KR" sz="1700" dirty="0"/>
              <a:t>– 1)</a:t>
            </a:r>
          </a:p>
          <a:p>
            <a:pPr lvl="1"/>
            <a:endParaRPr lang="en-US" altLang="ko-KR" sz="1700" dirty="0"/>
          </a:p>
          <a:p>
            <a:pPr lvl="1"/>
            <a:endParaRPr lang="en-US" altLang="ko-KR" sz="1700" dirty="0"/>
          </a:p>
          <a:p>
            <a:pPr lvl="1"/>
            <a:endParaRPr lang="en-US" altLang="ko-KR" sz="1700" dirty="0"/>
          </a:p>
          <a:p>
            <a:pPr lvl="1"/>
            <a:endParaRPr lang="en-US" altLang="ko-KR" sz="1700" dirty="0"/>
          </a:p>
          <a:p>
            <a:pPr lvl="1"/>
            <a:r>
              <a:rPr lang="ko-KR" altLang="en-US" sz="1700" dirty="0"/>
              <a:t>인덱스를 잘못 사용한 경우</a:t>
            </a:r>
            <a:endParaRPr lang="en-US" altLang="ko-KR" sz="1700" dirty="0"/>
          </a:p>
          <a:p>
            <a:endParaRPr lang="en-US" altLang="ko-KR" sz="1900" dirty="0"/>
          </a:p>
          <a:p>
            <a:pPr lvl="1"/>
            <a:endParaRPr lang="en-US" altLang="ko-KR" sz="1700" dirty="0"/>
          </a:p>
          <a:p>
            <a:pPr lvl="1"/>
            <a:r>
              <a:rPr lang="ko-KR" altLang="en-US" sz="1700" dirty="0"/>
              <a:t>반드시 배열 생성 후 접근</a:t>
            </a:r>
            <a:endParaRPr lang="en-US" altLang="ko-KR" sz="1700" dirty="0"/>
          </a:p>
          <a:p>
            <a:pPr lvl="1"/>
            <a:endParaRPr lang="en-US" altLang="ko-KR" sz="1700" dirty="0"/>
          </a:p>
          <a:p>
            <a:pPr marL="365760" lvl="1" indent="0">
              <a:buNone/>
            </a:pPr>
            <a:endParaRPr lang="en-US" altLang="ko-KR" sz="1700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75862" y="2060848"/>
            <a:ext cx="568863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[5]; 	// </a:t>
            </a:r>
            <a:r>
              <a:rPr lang="ko-KR" altLang="en-US" sz="1400" dirty="0"/>
              <a:t>인덱스는 </a:t>
            </a:r>
            <a:r>
              <a:rPr lang="en-US" altLang="ko-KR" sz="1400" dirty="0"/>
              <a:t>0~4</a:t>
            </a:r>
            <a:r>
              <a:rPr lang="ko-KR" altLang="en-US" sz="1400" dirty="0"/>
              <a:t>까지 가능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[0] = 5; 		// </a:t>
            </a:r>
            <a:r>
              <a:rPr lang="ko-KR" altLang="en-US" sz="1400" dirty="0"/>
              <a:t>원소 </a:t>
            </a:r>
            <a:r>
              <a:rPr lang="en-US" altLang="ko-KR" sz="1400" dirty="0"/>
              <a:t>0</a:t>
            </a:r>
            <a:r>
              <a:rPr lang="ko-KR" altLang="en-US" sz="1400" dirty="0"/>
              <a:t>에 </a:t>
            </a:r>
            <a:r>
              <a:rPr lang="en-US" altLang="ko-KR" sz="1400" dirty="0"/>
              <a:t>5 </a:t>
            </a:r>
            <a:r>
              <a:rPr lang="ko-KR" altLang="en-US" sz="1400" dirty="0"/>
              <a:t>저장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[3] = 6; 		// </a:t>
            </a:r>
            <a:r>
              <a:rPr lang="ko-KR" altLang="en-US" sz="1400" dirty="0"/>
              <a:t>원소 </a:t>
            </a:r>
            <a:r>
              <a:rPr lang="en-US" altLang="ko-KR" sz="1400" dirty="0"/>
              <a:t>3</a:t>
            </a:r>
            <a:r>
              <a:rPr lang="ko-KR" altLang="en-US" sz="1400" dirty="0"/>
              <a:t>에 </a:t>
            </a:r>
            <a:r>
              <a:rPr lang="en-US" altLang="ko-KR" sz="1400" dirty="0"/>
              <a:t>6 </a:t>
            </a:r>
            <a:r>
              <a:rPr lang="ko-KR" altLang="en-US" sz="1400" dirty="0"/>
              <a:t>저장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[3]; 		// </a:t>
            </a:r>
            <a:r>
              <a:rPr lang="ko-KR" altLang="en-US" sz="1400" dirty="0"/>
              <a:t>원소 </a:t>
            </a:r>
            <a:r>
              <a:rPr lang="en-US" altLang="ko-KR" sz="1400" dirty="0"/>
              <a:t>3</a:t>
            </a:r>
            <a:r>
              <a:rPr lang="ko-KR" altLang="en-US" sz="1400" dirty="0"/>
              <a:t>의 값을 읽어 </a:t>
            </a:r>
            <a:r>
              <a:rPr lang="en-US" altLang="ko-KR" sz="1400" dirty="0"/>
              <a:t>n</a:t>
            </a:r>
            <a:r>
              <a:rPr lang="ko-KR" altLang="en-US" sz="1400" dirty="0"/>
              <a:t>에 저장</a:t>
            </a:r>
            <a:endParaRPr lang="en-US" altLang="ko-KR" sz="1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2453" y="3697868"/>
            <a:ext cx="568863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[-2]; 		// </a:t>
            </a:r>
            <a:r>
              <a:rPr lang="ko-KR" altLang="en-US" sz="1400" dirty="0"/>
              <a:t>인덱스로 음수 사용 불가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m 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[5];		// 5</a:t>
            </a:r>
            <a:r>
              <a:rPr lang="ko-KR" altLang="en-US" sz="1400" dirty="0"/>
              <a:t>는 인덱스의 범위</a:t>
            </a:r>
            <a:r>
              <a:rPr lang="en-US" altLang="ko-KR" sz="1400" dirty="0"/>
              <a:t>(0~4)</a:t>
            </a:r>
            <a:r>
              <a:rPr lang="ko-KR" altLang="en-US" sz="1400" dirty="0"/>
              <a:t> 넘었음</a:t>
            </a:r>
            <a:endParaRPr lang="en-US" altLang="ko-KR" sz="14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42" y="3822517"/>
            <a:ext cx="334794" cy="27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30036" y="4862451"/>
            <a:ext cx="567509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[]; // </a:t>
            </a:r>
            <a:r>
              <a:rPr lang="ko-KR" altLang="en-US" sz="1400" dirty="0" err="1"/>
              <a:t>레퍼런스만</a:t>
            </a:r>
            <a:r>
              <a:rPr lang="ko-KR" altLang="en-US" sz="1400" dirty="0"/>
              <a:t> 선언함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[1] = 8; //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배열이 생성되어 있지 않음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42" y="5327193"/>
            <a:ext cx="334794" cy="27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041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레퍼런스</a:t>
            </a:r>
            <a:r>
              <a:rPr lang="ko-KR" altLang="en-US" dirty="0"/>
              <a:t> 치환과 배열</a:t>
            </a:r>
            <a:r>
              <a:rPr lang="en-US" altLang="ko-KR" dirty="0"/>
              <a:t> </a:t>
            </a:r>
            <a:r>
              <a:rPr lang="ko-KR" altLang="en-US" dirty="0"/>
              <a:t>공유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레퍼런스</a:t>
            </a:r>
            <a:r>
              <a:rPr lang="ko-KR" altLang="en-US" dirty="0"/>
              <a:t> 치환으로 두 </a:t>
            </a:r>
            <a:r>
              <a:rPr lang="ko-KR" altLang="en-US" dirty="0" err="1"/>
              <a:t>레퍼런스가</a:t>
            </a:r>
            <a:r>
              <a:rPr lang="ko-KR" altLang="en-US" dirty="0"/>
              <a:t> 하나의 배열 공유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325425" cy="401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0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3-7 : </a:t>
            </a:r>
            <a:r>
              <a:rPr lang="ko-KR" altLang="en-US" dirty="0"/>
              <a:t>배열 선언 및 생성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233620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양수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개를 입력 받아 배열에 저장하고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제일 큰 수를 출력하는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917409"/>
            <a:ext cx="599346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ArrayAccess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intArray</a:t>
            </a:r>
            <a:r>
              <a:rPr lang="en-US" altLang="ko-KR" sz="1200" b="1" dirty="0"/>
              <a:t>[];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intArray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[5];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max=0; // </a:t>
            </a:r>
            <a:r>
              <a:rPr lang="ko-KR" altLang="en-US" sz="1200" dirty="0"/>
              <a:t>현재 가장 큰 수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양수 </a:t>
            </a:r>
            <a:r>
              <a:rPr lang="en-US" altLang="ko-KR" sz="1200" dirty="0"/>
              <a:t>5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.");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intArray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		// </a:t>
            </a:r>
            <a:r>
              <a:rPr lang="ko-KR" altLang="en-US" sz="1200" dirty="0"/>
              <a:t>입력 받은 정수를 배열에 저장</a:t>
            </a:r>
          </a:p>
          <a:p>
            <a:pPr defTabSz="180000"/>
            <a:r>
              <a:rPr lang="en-US" altLang="ko-KR" sz="1200" dirty="0"/>
              <a:t>			if(</a:t>
            </a:r>
            <a:r>
              <a:rPr lang="en-US" altLang="ko-KR" sz="1200" dirty="0" err="1"/>
              <a:t>intArray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&gt; max) 		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b="1" dirty="0"/>
              <a:t>max = </a:t>
            </a:r>
            <a:r>
              <a:rPr lang="en-US" altLang="ko-KR" sz="1200" b="1" dirty="0" err="1"/>
              <a:t>intArray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</a:t>
            </a:r>
            <a:r>
              <a:rPr lang="en-US" altLang="ko-KR" sz="1200" dirty="0"/>
              <a:t> 	// max </a:t>
            </a:r>
            <a:r>
              <a:rPr lang="ko-KR" altLang="en-US" sz="1200" dirty="0"/>
              <a:t>변경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가장 큰 수는 </a:t>
            </a:r>
            <a:r>
              <a:rPr lang="en-US" altLang="ko-KR" sz="1200" dirty="0"/>
              <a:t>" + max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5734997"/>
            <a:ext cx="599346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양수 </a:t>
            </a:r>
            <a:r>
              <a:rPr lang="en-US" altLang="ko-KR" sz="1200" dirty="0"/>
              <a:t>5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1 39 78 100 99</a:t>
            </a:r>
          </a:p>
          <a:p>
            <a:r>
              <a:rPr lang="ko-KR" altLang="en-US" sz="1200" dirty="0"/>
              <a:t>가장 큰 수는 </a:t>
            </a:r>
            <a:r>
              <a:rPr lang="en-US" altLang="ko-KR" sz="1200" dirty="0"/>
              <a:t>100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..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52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50" y="2132856"/>
            <a:ext cx="7310214" cy="298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크기</a:t>
            </a:r>
            <a:r>
              <a:rPr lang="en-US" altLang="ko-KR" dirty="0"/>
              <a:t>, length </a:t>
            </a:r>
            <a:r>
              <a:rPr lang="ko-KR" altLang="en-US" dirty="0"/>
              <a:t>필드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자바의 배열은 객체로 처리</a:t>
            </a:r>
            <a:endParaRPr lang="en-US" altLang="ko-KR" dirty="0"/>
          </a:p>
          <a:p>
            <a:pPr lvl="1"/>
            <a:r>
              <a:rPr lang="ko-KR" altLang="en-US" dirty="0"/>
              <a:t>배열 객체의 </a:t>
            </a:r>
            <a:r>
              <a:rPr lang="en-US" altLang="ko-KR" dirty="0"/>
              <a:t>length </a:t>
            </a:r>
            <a:r>
              <a:rPr lang="ko-KR" altLang="en-US" dirty="0"/>
              <a:t>필드</a:t>
            </a:r>
            <a:endParaRPr lang="en-US" altLang="ko-KR" dirty="0"/>
          </a:p>
          <a:p>
            <a:pPr lvl="2"/>
            <a:r>
              <a:rPr lang="ko-KR" altLang="en-US" dirty="0"/>
              <a:t>배열의 크기는 배열 객체의 </a:t>
            </a:r>
            <a:r>
              <a:rPr lang="en-US" altLang="ko-KR" dirty="0"/>
              <a:t>length</a:t>
            </a:r>
            <a:r>
              <a:rPr lang="ko-KR" altLang="en-US" dirty="0"/>
              <a:t> 필드에 저장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length </a:t>
            </a:r>
            <a:r>
              <a:rPr lang="ko-KR" altLang="en-US" dirty="0"/>
              <a:t>필드를 이용하여 배열의 모든 값을 출력하는 사례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7664" y="5661248"/>
            <a:ext cx="619268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intArray.length</a:t>
            </a:r>
            <a:r>
              <a:rPr lang="en-US" altLang="ko-KR" sz="1400" b="1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//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</a:t>
            </a:r>
            <a:r>
              <a:rPr lang="ko-KR" altLang="en-US" sz="1400" dirty="0"/>
              <a:t>배열 크기만큼 루프를 돈다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5077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/>
              <a:t>C/C++</a:t>
            </a:r>
            <a:r>
              <a:rPr lang="ko-KR" altLang="en-US" dirty="0"/>
              <a:t>와 자바의 배열 전달 비교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9" y="2348880"/>
            <a:ext cx="3528392" cy="175432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 err="1"/>
              <a:t>int</a:t>
            </a:r>
            <a:r>
              <a:rPr lang="en-US" altLang="ko-KR" dirty="0"/>
              <a:t> sum(</a:t>
            </a:r>
            <a:r>
              <a:rPr lang="en-US" altLang="ko-KR" b="1" dirty="0" err="1"/>
              <a:t>int</a:t>
            </a:r>
            <a:r>
              <a:rPr lang="en-US" altLang="ko-KR" b="1" dirty="0"/>
              <a:t> x[]</a:t>
            </a:r>
            <a:r>
              <a:rPr lang="en-US" altLang="ko-KR" dirty="0"/>
              <a:t>, </a:t>
            </a:r>
            <a:r>
              <a:rPr lang="en-US" altLang="ko-KR" b="1" dirty="0" err="1"/>
              <a:t>int</a:t>
            </a:r>
            <a:r>
              <a:rPr lang="en-US" altLang="ko-KR" b="1" dirty="0"/>
              <a:t> size</a:t>
            </a:r>
            <a:r>
              <a:rPr lang="en-US" altLang="ko-KR" dirty="0"/>
              <a:t>) {</a:t>
            </a:r>
          </a:p>
          <a:p>
            <a:pPr defTabSz="180000"/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n, s=0;</a:t>
            </a:r>
          </a:p>
          <a:p>
            <a:pPr defTabSz="180000"/>
            <a:r>
              <a:rPr lang="en-US" altLang="ko-KR" dirty="0"/>
              <a:t>	for(n=0; n&lt;size; n++)</a:t>
            </a:r>
          </a:p>
          <a:p>
            <a:pPr defTabSz="180000"/>
            <a:r>
              <a:rPr lang="en-US" altLang="ko-KR" dirty="0"/>
              <a:t>		s += x[n];</a:t>
            </a:r>
          </a:p>
          <a:p>
            <a:pPr defTabSz="180000"/>
            <a:r>
              <a:rPr lang="en-US" altLang="ko-KR" dirty="0"/>
              <a:t>	return s;</a:t>
            </a:r>
          </a:p>
          <a:p>
            <a:pPr defTabSz="180000"/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9" y="1556792"/>
            <a:ext cx="3384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C/C++ </a:t>
            </a:r>
            <a:r>
              <a:rPr lang="ko-KR" altLang="en-US" dirty="0">
                <a:solidFill>
                  <a:srgbClr val="0070C0"/>
                </a:solidFill>
              </a:rPr>
              <a:t>경우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</a:p>
          <a:p>
            <a:pPr algn="ctr"/>
            <a:r>
              <a:rPr lang="ko-KR" altLang="en-US" dirty="0">
                <a:solidFill>
                  <a:srgbClr val="0070C0"/>
                </a:solidFill>
              </a:rPr>
              <a:t>배열과 크기를 각각 전달 받음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16016" y="2348880"/>
            <a:ext cx="3528392" cy="175432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 err="1"/>
              <a:t>int</a:t>
            </a:r>
            <a:r>
              <a:rPr lang="en-US" altLang="ko-KR" dirty="0"/>
              <a:t> sum(</a:t>
            </a:r>
            <a:r>
              <a:rPr lang="en-US" altLang="ko-KR" b="1" dirty="0" err="1"/>
              <a:t>int</a:t>
            </a:r>
            <a:r>
              <a:rPr lang="en-US" altLang="ko-KR" b="1" dirty="0"/>
              <a:t> x[]</a:t>
            </a:r>
            <a:r>
              <a:rPr lang="en-US" altLang="ko-KR" dirty="0"/>
              <a:t>) { </a:t>
            </a:r>
            <a:endParaRPr lang="ko-KR" altLang="en-US" dirty="0"/>
          </a:p>
          <a:p>
            <a:pPr defTabSz="180000"/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n, s=0;</a:t>
            </a:r>
          </a:p>
          <a:p>
            <a:pPr defTabSz="180000"/>
            <a:r>
              <a:rPr lang="en-US" altLang="ko-KR" dirty="0"/>
              <a:t>	for(n=0; n&lt;</a:t>
            </a:r>
            <a:r>
              <a:rPr lang="en-US" altLang="ko-KR" b="1" dirty="0" err="1"/>
              <a:t>x.length</a:t>
            </a:r>
            <a:r>
              <a:rPr lang="en-US" altLang="ko-KR" dirty="0"/>
              <a:t>; n++)</a:t>
            </a:r>
          </a:p>
          <a:p>
            <a:pPr defTabSz="180000"/>
            <a:r>
              <a:rPr lang="en-US" altLang="ko-KR" dirty="0"/>
              <a:t>		s += x[n];</a:t>
            </a:r>
          </a:p>
          <a:p>
            <a:pPr defTabSz="180000"/>
            <a:r>
              <a:rPr lang="en-US" altLang="ko-KR" dirty="0"/>
              <a:t>	return s;</a:t>
            </a:r>
          </a:p>
          <a:p>
            <a:pPr defTabSz="180000"/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65647" y="1577635"/>
            <a:ext cx="1882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자바 경우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</a:p>
          <a:p>
            <a:pPr algn="ctr"/>
            <a:r>
              <a:rPr lang="ko-KR" altLang="en-US" dirty="0">
                <a:solidFill>
                  <a:srgbClr val="0070C0"/>
                </a:solidFill>
              </a:rPr>
              <a:t>배열만 전달받음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83569" y="4293096"/>
            <a:ext cx="352839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 err="1"/>
              <a:t>int</a:t>
            </a:r>
            <a:r>
              <a:rPr lang="en-US" altLang="ko-KR" dirty="0"/>
              <a:t> a[] ={1,2,3,4,5};</a:t>
            </a:r>
          </a:p>
          <a:p>
            <a:pPr defTabSz="180000"/>
            <a:r>
              <a:rPr lang="en-US" altLang="ko-KR" dirty="0" err="1"/>
              <a:t>int</a:t>
            </a:r>
            <a:r>
              <a:rPr lang="en-US" altLang="ko-KR" dirty="0"/>
              <a:t> n = sum(</a:t>
            </a:r>
            <a:r>
              <a:rPr lang="en-US" altLang="ko-KR" b="1" dirty="0"/>
              <a:t>a, 5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20851" y="4293096"/>
            <a:ext cx="352839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 err="1"/>
              <a:t>int</a:t>
            </a:r>
            <a:r>
              <a:rPr lang="en-US" altLang="ko-KR" dirty="0"/>
              <a:t> a[] ={1,2,3,4,5};</a:t>
            </a:r>
          </a:p>
          <a:p>
            <a:pPr defTabSz="180000"/>
            <a:r>
              <a:rPr lang="en-US" altLang="ko-KR" dirty="0" err="1"/>
              <a:t>int</a:t>
            </a:r>
            <a:r>
              <a:rPr lang="en-US" altLang="ko-KR" dirty="0"/>
              <a:t> n = sum(</a:t>
            </a:r>
            <a:r>
              <a:rPr lang="en-US" altLang="ko-KR" b="1" dirty="0"/>
              <a:t>a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447073" y="5227459"/>
            <a:ext cx="2119396" cy="612648"/>
          </a:xfrm>
          <a:prstGeom prst="wedgeRoundRectCallout">
            <a:avLst>
              <a:gd name="adj1" fmla="val 15992"/>
              <a:gd name="adj2" fmla="val -759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자바가 </a:t>
            </a:r>
            <a:r>
              <a:rPr lang="en-US" altLang="ko-KR" sz="1200" dirty="0">
                <a:solidFill>
                  <a:schemeClr val="tx1"/>
                </a:solidFill>
              </a:rPr>
              <a:t>C/C++</a:t>
            </a:r>
            <a:r>
              <a:rPr lang="ko-KR" altLang="en-US" sz="1200" dirty="0">
                <a:solidFill>
                  <a:schemeClr val="tx1"/>
                </a:solidFill>
              </a:rPr>
              <a:t>에 비해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배열을 다루기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편한 구조임</a:t>
            </a:r>
          </a:p>
        </p:txBody>
      </p:sp>
    </p:spTree>
    <p:extLst>
      <p:ext uri="{BB962C8B-B14F-4D97-AF65-F5344CB8AC3E}">
        <p14:creationId xmlns:p14="http://schemas.microsoft.com/office/powerpoint/2010/main" val="2022931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3-8 : </a:t>
            </a:r>
            <a:r>
              <a:rPr lang="ko-KR" altLang="en-US" dirty="0"/>
              <a:t>배열의 </a:t>
            </a:r>
            <a:r>
              <a:rPr lang="en-US" altLang="ko-KR" dirty="0"/>
              <a:t>length </a:t>
            </a:r>
            <a:r>
              <a:rPr lang="ko-KR" altLang="en-US" dirty="0"/>
              <a:t>필드 활용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233620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length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필드를 이용하여 배열 크기만큼 정수를 입력 받고 평균을 출력하라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1628800"/>
            <a:ext cx="648072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ArrayLength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("5</a:t>
            </a:r>
            <a:r>
              <a:rPr lang="ko-KR" altLang="en-US" sz="1400" dirty="0"/>
              <a:t>개의 정수를 입력하세요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[5];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	double sum=0.0;</a:t>
            </a:r>
          </a:p>
          <a:p>
            <a:pPr defTabSz="180000"/>
            <a:r>
              <a:rPr lang="en-US" altLang="ko-KR" sz="1400" dirty="0"/>
              <a:t>	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intArray.length</a:t>
            </a:r>
            <a:r>
              <a:rPr lang="en-US" altLang="ko-KR" sz="1400" b="1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scanner.nextInt</a:t>
            </a:r>
            <a:r>
              <a:rPr lang="en-US" altLang="ko-KR" sz="1400" dirty="0"/>
              <a:t>(); // </a:t>
            </a:r>
            <a:r>
              <a:rPr lang="ko-KR" altLang="en-US" sz="1400" dirty="0"/>
              <a:t>키보드에서 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정수 저장</a:t>
            </a:r>
            <a:endParaRPr lang="en-US" altLang="ko-KR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intArray.length</a:t>
            </a:r>
            <a:r>
              <a:rPr lang="en-US" altLang="ko-KR" sz="1400" b="1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/>
            <a:r>
              <a:rPr lang="en-US" altLang="ko-KR" sz="1400" dirty="0"/>
              <a:t>			sum +=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 // </a:t>
            </a:r>
            <a:r>
              <a:rPr lang="ko-KR" altLang="en-US" sz="1400" dirty="0"/>
              <a:t>배열에 저장된 정수 값을 더하기</a:t>
            </a:r>
            <a:endParaRPr lang="en-US" altLang="ko-KR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평균은 </a:t>
            </a:r>
            <a:r>
              <a:rPr lang="en-US" altLang="ko-KR" sz="1400" dirty="0"/>
              <a:t>" + sum/</a:t>
            </a:r>
            <a:r>
              <a:rPr lang="en-US" altLang="ko-KR" sz="1400" dirty="0" err="1"/>
              <a:t>intArray.length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63688" y="5949280"/>
            <a:ext cx="6480720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개의 정수를 입력하세요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2 3 4 5 9</a:t>
            </a:r>
          </a:p>
          <a:p>
            <a:r>
              <a:rPr lang="ko-KR" altLang="en-US" sz="1400" dirty="0"/>
              <a:t>평균은 </a:t>
            </a:r>
            <a:r>
              <a:rPr lang="en-US" altLang="ko-KR" sz="1400" dirty="0"/>
              <a:t>4.6.</a:t>
            </a:r>
            <a:endParaRPr lang="ko-KR" altLang="en-US" sz="14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41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</a:t>
            </a:r>
            <a:r>
              <a:rPr lang="en-US" altLang="ko-KR" dirty="0"/>
              <a:t>for-each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312368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for-each 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ko-KR" altLang="en-US" sz="1800" dirty="0"/>
              <a:t>배열이나 나열</a:t>
            </a:r>
            <a:r>
              <a:rPr lang="en-US" altLang="ko-KR" sz="1800" dirty="0"/>
              <a:t>(enumeration)</a:t>
            </a:r>
            <a:r>
              <a:rPr lang="ko-KR" altLang="en-US" sz="1800" dirty="0"/>
              <a:t>의 원소를 순차 접근하는데 유용한 </a:t>
            </a:r>
            <a:r>
              <a:rPr lang="en-US" altLang="ko-KR" sz="1800" dirty="0"/>
              <a:t>for </a:t>
            </a:r>
            <a:r>
              <a:rPr lang="ko-KR" altLang="en-US" sz="1800" dirty="0"/>
              <a:t>문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for-each </a:t>
            </a:r>
            <a:r>
              <a:rPr lang="ko-KR" altLang="en-US" sz="1800" dirty="0"/>
              <a:t>문으로 정수 배열의 합을 구하는 사례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0217" y="4564285"/>
            <a:ext cx="4741943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[] n = { 1,2,3,4,5 };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sum = 0;</a:t>
            </a:r>
          </a:p>
          <a:p>
            <a:pPr defTabSz="180000" fontAlgn="base" latinLnBrk="0"/>
            <a:r>
              <a:rPr lang="en-US" altLang="ko-KR" sz="1400" b="1" dirty="0"/>
              <a:t>for 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k : n) {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dirty="0"/>
              <a:t>sum += k;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04864"/>
            <a:ext cx="2355904" cy="153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사각형 설명선 10"/>
          <p:cNvSpPr/>
          <p:nvPr/>
        </p:nvSpPr>
        <p:spPr>
          <a:xfrm>
            <a:off x="6228184" y="4924325"/>
            <a:ext cx="2655168" cy="919401"/>
          </a:xfrm>
          <a:prstGeom prst="wedgeRoundRectCallout">
            <a:avLst>
              <a:gd name="adj1" fmla="val -58750"/>
              <a:gd name="adj2" fmla="val -200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n.length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 = n[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pPr defTabSz="180000"/>
            <a:r>
              <a:rPr lang="en-US" altLang="ko-KR" sz="1200" dirty="0"/>
              <a:t>	sum += k;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6316486" y="4640368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/>
              <a:t>for </a:t>
            </a:r>
            <a:r>
              <a:rPr lang="ko-KR" altLang="en-US" sz="1200" dirty="0"/>
              <a:t>문으로 구성하면 다음과 같다</a:t>
            </a:r>
            <a:r>
              <a:rPr lang="en-US" altLang="ko-KR" sz="1200" dirty="0"/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355188" y="5412503"/>
            <a:ext cx="4572000" cy="873082"/>
            <a:chOff x="1355188" y="5412503"/>
            <a:chExt cx="4572000" cy="873082"/>
          </a:xfrm>
        </p:grpSpPr>
        <p:sp>
          <p:nvSpPr>
            <p:cNvPr id="6" name="모서리가 둥근 사각형 설명선 5"/>
            <p:cNvSpPr/>
            <p:nvPr/>
          </p:nvSpPr>
          <p:spPr>
            <a:xfrm>
              <a:off x="1355188" y="5979118"/>
              <a:ext cx="4572000" cy="306467"/>
            </a:xfrm>
            <a:prstGeom prst="wedgeRoundRectCallout">
              <a:avLst>
                <a:gd name="adj1" fmla="val -26490"/>
                <a:gd name="adj2" fmla="val -3997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r>
                <a:rPr lang="ko-KR" altLang="en-US" sz="1200" dirty="0"/>
                <a:t>반복될 때마다 </a:t>
              </a:r>
              <a:r>
                <a:rPr lang="en-US" altLang="ko-KR" sz="1200" dirty="0"/>
                <a:t>k</a:t>
              </a:r>
              <a:r>
                <a:rPr lang="ko-KR" altLang="en-US" sz="1200" dirty="0"/>
                <a:t>는 </a:t>
              </a:r>
              <a:r>
                <a:rPr lang="en-US" altLang="ko-KR" sz="1200" dirty="0"/>
                <a:t>n[0], n[1], ..., n[4]</a:t>
              </a:r>
              <a:r>
                <a:rPr lang="ko-KR" altLang="en-US" sz="1200" dirty="0"/>
                <a:t>로 번갈아 설정</a:t>
              </a:r>
            </a:p>
          </p:txBody>
        </p:sp>
        <p:sp>
          <p:nvSpPr>
            <p:cNvPr id="7" name="자유형 6"/>
            <p:cNvSpPr/>
            <p:nvPr/>
          </p:nvSpPr>
          <p:spPr>
            <a:xfrm>
              <a:off x="2308065" y="5412503"/>
              <a:ext cx="74917" cy="572661"/>
            </a:xfrm>
            <a:custGeom>
              <a:avLst/>
              <a:gdLst>
                <a:gd name="connsiteX0" fmla="*/ 1026 w 74917"/>
                <a:gd name="connsiteY0" fmla="*/ 563424 h 572661"/>
                <a:gd name="connsiteX1" fmla="*/ 10262 w 74917"/>
                <a:gd name="connsiteY1" fmla="*/ 6 h 572661"/>
                <a:gd name="connsiteX2" fmla="*/ 74917 w 74917"/>
                <a:gd name="connsiteY2" fmla="*/ 572661 h 572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917" h="572661">
                  <a:moveTo>
                    <a:pt x="1026" y="563424"/>
                  </a:moveTo>
                  <a:cubicBezTo>
                    <a:pt x="-514" y="280945"/>
                    <a:pt x="-2053" y="-1533"/>
                    <a:pt x="10262" y="6"/>
                  </a:cubicBezTo>
                  <a:cubicBezTo>
                    <a:pt x="22577" y="1545"/>
                    <a:pt x="48747" y="287103"/>
                    <a:pt x="74917" y="572661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716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3-9 </a:t>
            </a:r>
            <a:r>
              <a:rPr lang="en-US" altLang="ko-KR" dirty="0">
                <a:highlight>
                  <a:srgbClr val="00FFFF"/>
                </a:highlight>
              </a:rPr>
              <a:t>for-each</a:t>
            </a:r>
            <a:r>
              <a:rPr lang="en-US" altLang="ko-KR" dirty="0"/>
              <a:t> </a:t>
            </a:r>
            <a:r>
              <a:rPr lang="ko-KR" altLang="en-US" dirty="0"/>
              <a:t>문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56970"/>
            <a:ext cx="676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for-each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활용하여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[]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배열의 합을 구하고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String []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배열의 문자열을 출력하는 사례를 보인다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988840"/>
            <a:ext cx="6408712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foreachEx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[] n = { 1,2,3,4,5 };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sum=0;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>
                <a:highlight>
                  <a:srgbClr val="00FFFF"/>
                </a:highlight>
              </a:rPr>
              <a:t>for(</a:t>
            </a:r>
            <a:r>
              <a:rPr lang="en-US" altLang="ko-KR" sz="1400" b="1" dirty="0" err="1">
                <a:highlight>
                  <a:srgbClr val="00FFFF"/>
                </a:highlight>
              </a:rPr>
              <a:t>int</a:t>
            </a:r>
            <a:r>
              <a:rPr lang="en-US" altLang="ko-KR" sz="1400" b="1" dirty="0">
                <a:highlight>
                  <a:srgbClr val="00FFFF"/>
                </a:highlight>
              </a:rPr>
              <a:t> k : n) { </a:t>
            </a:r>
            <a:r>
              <a:rPr lang="en-US" altLang="ko-KR" sz="1400" dirty="0"/>
              <a:t>// k</a:t>
            </a:r>
            <a:r>
              <a:rPr lang="ko-KR" altLang="en-US" sz="1400" dirty="0"/>
              <a:t>는 </a:t>
            </a:r>
            <a:r>
              <a:rPr lang="en-US" altLang="ko-KR" sz="1400" dirty="0"/>
              <a:t>n[0], n[1], ..., n[4]</a:t>
            </a:r>
            <a:r>
              <a:rPr lang="ko-KR" altLang="en-US" sz="1400" dirty="0"/>
              <a:t>로 반복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(k + " "); // </a:t>
            </a:r>
            <a:r>
              <a:rPr lang="ko-KR" altLang="en-US" sz="1400" dirty="0"/>
              <a:t>반복되는 </a:t>
            </a:r>
            <a:r>
              <a:rPr lang="en-US" altLang="ko-KR" sz="1400" dirty="0"/>
              <a:t>k </a:t>
            </a:r>
            <a:r>
              <a:rPr lang="ko-KR" altLang="en-US" sz="1400" dirty="0"/>
              <a:t>값 출력</a:t>
            </a:r>
          </a:p>
          <a:p>
            <a:pPr defTabSz="180000"/>
            <a:r>
              <a:rPr lang="en-US" altLang="ko-KR" sz="1400" dirty="0"/>
              <a:t>			sum += k;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합은 </a:t>
            </a:r>
            <a:r>
              <a:rPr lang="en-US" altLang="ko-KR" sz="1400" dirty="0"/>
              <a:t>" + sum);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String f[] = { "</a:t>
            </a:r>
            <a:r>
              <a:rPr lang="ko-KR" altLang="en-US" sz="1400" dirty="0"/>
              <a:t>사과</a:t>
            </a:r>
            <a:r>
              <a:rPr lang="en-US" altLang="ko-KR" sz="1400" dirty="0"/>
              <a:t>", "</a:t>
            </a:r>
            <a:r>
              <a:rPr lang="ko-KR" altLang="en-US" sz="1400" dirty="0"/>
              <a:t>배</a:t>
            </a:r>
            <a:r>
              <a:rPr lang="en-US" altLang="ko-KR" sz="1400" dirty="0"/>
              <a:t>", "</a:t>
            </a:r>
            <a:r>
              <a:rPr lang="ko-KR" altLang="en-US" sz="1400" dirty="0"/>
              <a:t>바나나</a:t>
            </a:r>
            <a:r>
              <a:rPr lang="en-US" altLang="ko-KR" sz="1400" dirty="0"/>
              <a:t>", "</a:t>
            </a:r>
            <a:r>
              <a:rPr lang="ko-KR" altLang="en-US" sz="1400" dirty="0"/>
              <a:t>체리</a:t>
            </a:r>
            <a:r>
              <a:rPr lang="en-US" altLang="ko-KR" sz="1400" dirty="0"/>
              <a:t>", "</a:t>
            </a:r>
            <a:r>
              <a:rPr lang="ko-KR" altLang="en-US" sz="1400" dirty="0"/>
              <a:t>딸기</a:t>
            </a:r>
            <a:r>
              <a:rPr lang="en-US" altLang="ko-KR" sz="1400" dirty="0"/>
              <a:t>", "</a:t>
            </a:r>
            <a:r>
              <a:rPr lang="ko-KR" altLang="en-US" sz="1400" dirty="0"/>
              <a:t>포도</a:t>
            </a:r>
            <a:r>
              <a:rPr lang="en-US" altLang="ko-KR" sz="1400" dirty="0"/>
              <a:t>" } 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>
                <a:highlight>
                  <a:srgbClr val="00FFFF"/>
                </a:highlight>
              </a:rPr>
              <a:t>for(String s : f) </a:t>
            </a:r>
            <a:r>
              <a:rPr lang="en-US" altLang="ko-KR" sz="1400" dirty="0">
                <a:highlight>
                  <a:srgbClr val="00FFFF"/>
                </a:highlight>
              </a:rPr>
              <a:t>// </a:t>
            </a:r>
            <a:r>
              <a:rPr lang="en-US" altLang="ko-KR" sz="1400" dirty="0"/>
              <a:t>s</a:t>
            </a:r>
            <a:r>
              <a:rPr lang="ko-KR" altLang="en-US" sz="1400" dirty="0"/>
              <a:t>는 </a:t>
            </a:r>
            <a:r>
              <a:rPr lang="en-US" altLang="ko-KR" sz="1400" dirty="0"/>
              <a:t>f[0], f[1], ..., f[5]</a:t>
            </a:r>
            <a:r>
              <a:rPr lang="ko-KR" altLang="en-US" sz="1400" dirty="0"/>
              <a:t>로 반복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(s + " ");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1600" y="5467305"/>
            <a:ext cx="6408712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1 2 3 4 5 </a:t>
            </a:r>
            <a:r>
              <a:rPr lang="ko-KR" altLang="en-US" sz="1400" dirty="0"/>
              <a:t>합은 </a:t>
            </a:r>
            <a:r>
              <a:rPr lang="en-US" altLang="ko-KR" sz="1400" dirty="0"/>
              <a:t>15</a:t>
            </a:r>
          </a:p>
          <a:p>
            <a:pPr fontAlgn="base"/>
            <a:r>
              <a:rPr lang="ko-KR" altLang="en-US" sz="1400" dirty="0"/>
              <a:t>사과 배 바나나 체리 딸기 포도</a:t>
            </a:r>
          </a:p>
        </p:txBody>
      </p:sp>
    </p:spTree>
    <p:extLst>
      <p:ext uri="{BB962C8B-B14F-4D97-AF65-F5344CB8AC3E}">
        <p14:creationId xmlns:p14="http://schemas.microsoft.com/office/powerpoint/2010/main" val="1526893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37" y="2944689"/>
            <a:ext cx="8871931" cy="240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00FFFF"/>
                </a:highlight>
              </a:rPr>
              <a:t>2</a:t>
            </a:r>
            <a:r>
              <a:rPr lang="ko-KR" altLang="en-US" dirty="0">
                <a:highlight>
                  <a:srgbClr val="00FFFF"/>
                </a:highlight>
              </a:rPr>
              <a:t>차원 배열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차원 배열 선언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차원 배열 생성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차원 배열의 구조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sz="1700" dirty="0"/>
          </a:p>
          <a:p>
            <a:pPr lvl="1"/>
            <a:endParaRPr lang="en-US" altLang="ko-KR" sz="1700" dirty="0"/>
          </a:p>
          <a:p>
            <a:pPr lvl="1"/>
            <a:r>
              <a:rPr lang="en-US" altLang="ko-KR" sz="1700" dirty="0"/>
              <a:t>2</a:t>
            </a:r>
            <a:r>
              <a:rPr lang="ko-KR" altLang="en-US" sz="1700" dirty="0"/>
              <a:t>차원 배열의 </a:t>
            </a:r>
            <a:r>
              <a:rPr lang="en-US" altLang="ko-KR" sz="1700" dirty="0"/>
              <a:t>length </a:t>
            </a:r>
            <a:r>
              <a:rPr lang="ko-KR" altLang="en-US" sz="1700" dirty="0"/>
              <a:t>필드</a:t>
            </a:r>
            <a:endParaRPr lang="en-US" altLang="ko-KR" sz="1700" dirty="0"/>
          </a:p>
          <a:p>
            <a:pPr lvl="2"/>
            <a:r>
              <a:rPr lang="en-US" altLang="ko-KR" sz="1500" dirty="0" err="1"/>
              <a:t>i.length</a:t>
            </a:r>
            <a:r>
              <a:rPr lang="en-US" altLang="ko-KR" sz="1500" dirty="0"/>
              <a:t> 	-&gt; 2</a:t>
            </a:r>
            <a:r>
              <a:rPr lang="ko-KR" altLang="en-US" sz="1500" dirty="0"/>
              <a:t>차원 배열의 행의 개수로</a:t>
            </a:r>
            <a:r>
              <a:rPr lang="en-US" altLang="ko-KR" sz="1500" dirty="0"/>
              <a:t>, 2</a:t>
            </a:r>
          </a:p>
          <a:p>
            <a:pPr lvl="2"/>
            <a:r>
              <a:rPr lang="en-US" altLang="ko-KR" sz="1500" dirty="0" err="1"/>
              <a:t>i</a:t>
            </a:r>
            <a:r>
              <a:rPr lang="en-US" altLang="ko-KR" sz="1500" dirty="0"/>
              <a:t>[n].length	-&gt;</a:t>
            </a:r>
            <a:r>
              <a:rPr lang="ko-KR" altLang="en-US" sz="1500" dirty="0"/>
              <a:t> </a:t>
            </a:r>
            <a:r>
              <a:rPr lang="en-US" altLang="ko-KR" sz="1500" dirty="0"/>
              <a:t>n</a:t>
            </a:r>
            <a:r>
              <a:rPr lang="ko-KR" altLang="en-US" sz="1500" dirty="0"/>
              <a:t>번째 행의 열의 개수</a:t>
            </a:r>
          </a:p>
          <a:p>
            <a:pPr lvl="2"/>
            <a:r>
              <a:rPr lang="en-US" altLang="ko-KR" sz="1600" dirty="0" err="1"/>
              <a:t>i</a:t>
            </a:r>
            <a:r>
              <a:rPr lang="en-US" altLang="ko-KR" sz="1600" dirty="0"/>
              <a:t>[1].length -&gt; 1</a:t>
            </a:r>
            <a:r>
              <a:rPr lang="ko-KR" altLang="en-US" sz="1600" dirty="0"/>
              <a:t>번째 행의 열의 개수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5</a:t>
            </a:r>
          </a:p>
          <a:p>
            <a:pPr lvl="1">
              <a:defRPr/>
            </a:pP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31641" y="1772816"/>
            <a:ext cx="352839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[][];     </a:t>
            </a:r>
            <a:r>
              <a:rPr lang="ko-KR" altLang="en-US" sz="1400" dirty="0">
                <a:latin typeface="+mj-lt"/>
              </a:rPr>
              <a:t>또는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[][]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639" y="2636912"/>
            <a:ext cx="216024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 = new </a:t>
            </a:r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[2][5];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5896" y="2636912"/>
            <a:ext cx="469278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[] = new </a:t>
            </a:r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[2][5]; // </a:t>
            </a:r>
            <a:r>
              <a:rPr lang="ko-KR" altLang="en-US" sz="1400" dirty="0">
                <a:latin typeface="+mj-lt"/>
              </a:rPr>
              <a:t>배열 선언과 생성 동시</a:t>
            </a:r>
            <a:endParaRPr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7921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배열의 초기화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 선언과 동시에 초기화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988840"/>
            <a:ext cx="684076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j-lt"/>
                <a:ea typeface="+mj-ea"/>
              </a:rPr>
              <a:t>int</a:t>
            </a:r>
            <a:r>
              <a:rPr lang="en-US" altLang="ko-KR" sz="1600" dirty="0">
                <a:latin typeface="+mj-lt"/>
                <a:ea typeface="+mj-ea"/>
              </a:rPr>
              <a:t> </a:t>
            </a:r>
            <a:r>
              <a:rPr lang="en-US" altLang="ko-KR" sz="1600" dirty="0" err="1">
                <a:latin typeface="+mj-lt"/>
                <a:ea typeface="+mj-ea"/>
              </a:rPr>
              <a:t>intArray</a:t>
            </a:r>
            <a:r>
              <a:rPr lang="en-US" altLang="ko-KR" sz="1600" dirty="0">
                <a:latin typeface="+mj-lt"/>
                <a:ea typeface="+mj-ea"/>
              </a:rPr>
              <a:t>[][] = { { 0, 1, 2}, </a:t>
            </a:r>
          </a:p>
          <a:p>
            <a:r>
              <a:rPr lang="en-US" altLang="ko-KR" sz="1600" dirty="0">
                <a:latin typeface="+mj-lt"/>
                <a:ea typeface="+mj-ea"/>
              </a:rPr>
              <a:t>	           { 3, 4, 5}, </a:t>
            </a:r>
          </a:p>
          <a:p>
            <a:r>
              <a:rPr lang="en-US" altLang="ko-KR" sz="1600" dirty="0">
                <a:latin typeface="+mj-lt"/>
                <a:ea typeface="+mj-ea"/>
              </a:rPr>
              <a:t>	           { 6, 7, 8} }; 	// 3x3 </a:t>
            </a:r>
            <a:r>
              <a:rPr lang="ko-KR" altLang="en-US" sz="1600" dirty="0">
                <a:latin typeface="+mj-lt"/>
                <a:ea typeface="+mj-ea"/>
              </a:rPr>
              <a:t>배열 생성</a:t>
            </a:r>
            <a:endParaRPr lang="en-US" altLang="ko-KR" sz="1600" dirty="0">
              <a:latin typeface="+mj-lt"/>
              <a:ea typeface="+mj-ea"/>
            </a:endParaRPr>
          </a:p>
          <a:p>
            <a:endParaRPr lang="en-US" altLang="ko-KR" sz="1600" dirty="0">
              <a:latin typeface="+mj-lt"/>
              <a:ea typeface="+mj-ea"/>
            </a:endParaRPr>
          </a:p>
          <a:p>
            <a:r>
              <a:rPr lang="en-US" altLang="ko-KR" sz="1600" dirty="0">
                <a:latin typeface="+mj-lt"/>
                <a:ea typeface="+mj-ea"/>
              </a:rPr>
              <a:t>char </a:t>
            </a:r>
            <a:r>
              <a:rPr lang="en-US" altLang="ko-KR" sz="1600" dirty="0" err="1">
                <a:latin typeface="+mj-lt"/>
                <a:ea typeface="+mj-ea"/>
              </a:rPr>
              <a:t>charArray</a:t>
            </a:r>
            <a:r>
              <a:rPr lang="en-US" altLang="ko-KR" sz="1600" dirty="0">
                <a:latin typeface="+mj-lt"/>
                <a:ea typeface="+mj-ea"/>
              </a:rPr>
              <a:t>[][] = { {'a', 'b', 'c'}, {</a:t>
            </a:r>
            <a:r>
              <a:rPr lang="en-US" altLang="ko-KR" sz="1600" dirty="0"/>
              <a:t>'</a:t>
            </a:r>
            <a:r>
              <a:rPr lang="en-US" altLang="ko-KR" sz="1600" dirty="0">
                <a:latin typeface="+mj-lt"/>
                <a:ea typeface="+mj-ea"/>
              </a:rPr>
              <a:t>d‘, 'e', 'f'} }; 	// 2x3 </a:t>
            </a:r>
            <a:r>
              <a:rPr lang="ko-KR" altLang="en-US" sz="1600" dirty="0">
                <a:latin typeface="+mj-lt"/>
                <a:ea typeface="+mj-ea"/>
              </a:rPr>
              <a:t>배열 생성</a:t>
            </a:r>
            <a:endParaRPr lang="en-US" altLang="ko-KR" sz="1600" dirty="0">
              <a:latin typeface="+mj-lt"/>
              <a:ea typeface="+mj-ea"/>
            </a:endParaRPr>
          </a:p>
          <a:p>
            <a:endParaRPr lang="en-US" altLang="ko-KR" sz="1600" dirty="0">
              <a:latin typeface="+mj-lt"/>
              <a:ea typeface="+mj-ea"/>
            </a:endParaRPr>
          </a:p>
          <a:p>
            <a:r>
              <a:rPr lang="en-US" altLang="ko-KR" sz="1600" dirty="0">
                <a:latin typeface="+mj-lt"/>
                <a:ea typeface="+mj-ea"/>
              </a:rPr>
              <a:t>double </a:t>
            </a:r>
            <a:r>
              <a:rPr lang="en-US" altLang="ko-KR" sz="1600" dirty="0" err="1">
                <a:latin typeface="+mj-lt"/>
                <a:ea typeface="+mj-ea"/>
              </a:rPr>
              <a:t>doubleArray</a:t>
            </a:r>
            <a:r>
              <a:rPr lang="en-US" altLang="ko-KR" sz="1600" dirty="0">
                <a:latin typeface="+mj-lt"/>
                <a:ea typeface="+mj-ea"/>
              </a:rPr>
              <a:t>[][] = { {0.01, 0.02}, {0.03, 0.04} }; // 2x2 </a:t>
            </a:r>
            <a:r>
              <a:rPr lang="ko-KR" altLang="en-US" sz="1600" dirty="0">
                <a:latin typeface="+mj-lt"/>
                <a:ea typeface="+mj-ea"/>
              </a:rPr>
              <a:t>배열 생성</a:t>
            </a:r>
            <a:endParaRPr lang="en-US" altLang="ko-KR" sz="16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851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567076"/>
          </a:xfrm>
        </p:spPr>
        <p:txBody>
          <a:bodyPr/>
          <a:lstStyle/>
          <a:p>
            <a:r>
              <a:rPr lang="ko-KR" altLang="en-US" sz="2000" dirty="0"/>
              <a:t>자바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</a:t>
            </a:r>
            <a:r>
              <a:rPr lang="en-US" altLang="ko-KR" sz="2000" dirty="0"/>
              <a:t>- for </a:t>
            </a:r>
            <a:r>
              <a:rPr lang="ko-KR" altLang="en-US" sz="2000" dirty="0"/>
              <a:t>문</a:t>
            </a:r>
            <a:r>
              <a:rPr lang="en-US" altLang="ko-KR" sz="2000" dirty="0"/>
              <a:t>, while </a:t>
            </a:r>
            <a:r>
              <a:rPr lang="ko-KR" altLang="en-US" sz="2000" dirty="0"/>
              <a:t>문</a:t>
            </a:r>
            <a:r>
              <a:rPr lang="en-US" altLang="ko-KR" sz="2000" dirty="0"/>
              <a:t>, do-while 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en-US" altLang="ko-KR" sz="1600" dirty="0"/>
              <a:t>for </a:t>
            </a:r>
            <a:r>
              <a:rPr lang="ko-KR" altLang="en-US" sz="1600" dirty="0"/>
              <a:t>문 </a:t>
            </a:r>
            <a:r>
              <a:rPr lang="en-US" altLang="ko-KR" sz="1600" dirty="0"/>
              <a:t>- </a:t>
            </a:r>
            <a:r>
              <a:rPr lang="ko-KR" altLang="en-US" sz="1400" dirty="0"/>
              <a:t>가장 많이 사용하는 </a:t>
            </a:r>
            <a:r>
              <a:rPr lang="ko-KR" altLang="en-US" sz="1400" dirty="0" err="1"/>
              <a:t>반복문</a:t>
            </a:r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34" y="2276872"/>
            <a:ext cx="6840066" cy="16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43608" y="4323481"/>
            <a:ext cx="32403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sz="1200" dirty="0"/>
              <a:t>for(</a:t>
            </a:r>
            <a:r>
              <a:rPr lang="en-US" sz="1200" dirty="0" err="1"/>
              <a:t>i</a:t>
            </a:r>
            <a:r>
              <a:rPr lang="en-US" sz="1200" dirty="0"/>
              <a:t>=0; </a:t>
            </a:r>
            <a:r>
              <a:rPr lang="en-US" sz="1200" dirty="0" err="1"/>
              <a:t>i</a:t>
            </a:r>
            <a:r>
              <a:rPr lang="en-US" sz="1200" dirty="0"/>
              <a:t>&lt;10; </a:t>
            </a:r>
            <a:r>
              <a:rPr lang="en-US" sz="1200" b="1" dirty="0" err="1"/>
              <a:t>i</a:t>
            </a:r>
            <a:r>
              <a:rPr lang="en-US" sz="1200" b="1" dirty="0"/>
              <a:t>++, </a:t>
            </a:r>
            <a:r>
              <a:rPr lang="en-US" sz="1200" b="1" dirty="0" err="1"/>
              <a:t>System.out.println</a:t>
            </a:r>
            <a:r>
              <a:rPr lang="en-US" sz="1200" b="1" dirty="0"/>
              <a:t>(</a:t>
            </a:r>
            <a:r>
              <a:rPr lang="en-US" sz="1200" b="1" dirty="0" err="1"/>
              <a:t>i</a:t>
            </a:r>
            <a:r>
              <a:rPr lang="en-US" sz="1200" b="1" dirty="0"/>
              <a:t>)</a:t>
            </a:r>
            <a:r>
              <a:rPr lang="en-US" sz="1200" dirty="0"/>
              <a:t>) {</a:t>
            </a:r>
          </a:p>
          <a:p>
            <a:pPr defTabSz="180000"/>
            <a:r>
              <a:rPr lang="en-US" sz="1200" dirty="0"/>
              <a:t>	..................</a:t>
            </a:r>
          </a:p>
          <a:p>
            <a:pPr defTabSz="180000"/>
            <a:r>
              <a:rPr 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43608" y="5057969"/>
            <a:ext cx="324036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for(</a:t>
            </a:r>
            <a:r>
              <a:rPr lang="en-US" altLang="ko-KR" sz="1200" b="1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662406" y="4474102"/>
            <a:ext cx="2285858" cy="345087"/>
          </a:xfrm>
          <a:prstGeom prst="wedgeRoundRectCallout">
            <a:avLst>
              <a:gd name="adj1" fmla="val -65993"/>
              <a:gd name="adj2" fmla="val 91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반복후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작업문에</a:t>
            </a:r>
            <a:r>
              <a:rPr lang="ko-KR" altLang="en-US" sz="1000" dirty="0">
                <a:solidFill>
                  <a:schemeClr val="tx1"/>
                </a:solidFill>
              </a:rPr>
              <a:t>  콤마로 분리하여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 </a:t>
            </a:r>
            <a:r>
              <a:rPr lang="ko-KR" altLang="en-US" sz="1000" dirty="0">
                <a:solidFill>
                  <a:schemeClr val="tx1"/>
                </a:solidFill>
              </a:rPr>
              <a:t>문장 작성가능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644008" y="5057969"/>
            <a:ext cx="1656183" cy="345087"/>
          </a:xfrm>
          <a:prstGeom prst="wedgeRoundRectCallout">
            <a:avLst>
              <a:gd name="adj1" fmla="val -65993"/>
              <a:gd name="adj2" fmla="val 91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for </a:t>
            </a:r>
            <a:r>
              <a:rPr lang="ko-KR" altLang="en-US" sz="1000" dirty="0">
                <a:solidFill>
                  <a:schemeClr val="tx1"/>
                </a:solidFill>
              </a:rPr>
              <a:t>문안에서만 사용되는 변수 </a:t>
            </a:r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선언 가능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5716991"/>
            <a:ext cx="32403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for(</a:t>
            </a:r>
            <a:r>
              <a:rPr lang="ko-KR" altLang="en-US" sz="1200" dirty="0" err="1"/>
              <a:t>초기문</a:t>
            </a:r>
            <a:r>
              <a:rPr lang="en-US" altLang="ko-KR" sz="1200" dirty="0"/>
              <a:t>; </a:t>
            </a:r>
            <a:r>
              <a:rPr lang="en-US" altLang="ko-KR" sz="1200" b="1" dirty="0"/>
              <a:t>true</a:t>
            </a:r>
            <a:r>
              <a:rPr lang="en-US" altLang="ko-KR" sz="1200" dirty="0"/>
              <a:t>; </a:t>
            </a:r>
            <a:r>
              <a:rPr lang="ko-KR" altLang="en-US" sz="1200" dirty="0"/>
              <a:t>반복 후 작업</a:t>
            </a:r>
            <a:r>
              <a:rPr lang="en-US" altLang="ko-KR" sz="1200" dirty="0"/>
              <a:t>) { // </a:t>
            </a:r>
            <a:r>
              <a:rPr lang="ko-KR" altLang="en-US" sz="1200" dirty="0"/>
              <a:t>무한반복</a:t>
            </a:r>
          </a:p>
          <a:p>
            <a:pPr defTabSz="180000"/>
            <a:r>
              <a:rPr lang="en-US" altLang="ko-KR" sz="1200" dirty="0"/>
              <a:t>	...........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597041" y="5716991"/>
            <a:ext cx="32403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for(</a:t>
            </a:r>
            <a:r>
              <a:rPr lang="ko-KR" altLang="en-US" sz="1200" dirty="0" err="1"/>
              <a:t>초기문</a:t>
            </a:r>
            <a:r>
              <a:rPr lang="en-US" altLang="ko-KR" sz="1200" b="1" dirty="0"/>
              <a:t>; ; </a:t>
            </a:r>
            <a:r>
              <a:rPr lang="ko-KR" altLang="en-US" sz="1200" dirty="0"/>
              <a:t>반복 후 작업</a:t>
            </a:r>
            <a:r>
              <a:rPr lang="en-US" altLang="ko-KR" sz="1200" dirty="0"/>
              <a:t>) { // </a:t>
            </a:r>
            <a:r>
              <a:rPr lang="ko-KR" altLang="en-US" sz="1200" dirty="0"/>
              <a:t>무한 반복</a:t>
            </a:r>
          </a:p>
          <a:p>
            <a:pPr defTabSz="180000"/>
            <a:r>
              <a:rPr lang="en-US" altLang="ko-KR" sz="1200" dirty="0"/>
              <a:t>	...........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7516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3-10 : 2</a:t>
            </a:r>
            <a:r>
              <a:rPr lang="ko-KR" altLang="en-US" dirty="0"/>
              <a:t>차원 배열 생성 및 활용하기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160" y="1988840"/>
            <a:ext cx="767625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ScoreAverage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double score[][] = { {3.3, 3.4},</a:t>
            </a:r>
            <a:r>
              <a:rPr lang="en-US" altLang="ko-KR" sz="1400" dirty="0"/>
              <a:t> // 1</a:t>
            </a:r>
            <a:r>
              <a:rPr lang="ko-KR" altLang="en-US" sz="1400" dirty="0"/>
              <a:t>학년 </a:t>
            </a:r>
            <a:r>
              <a:rPr lang="en-US" altLang="ko-KR" sz="1400" dirty="0"/>
              <a:t>1, 2</a:t>
            </a:r>
            <a:r>
              <a:rPr lang="ko-KR" altLang="en-US" sz="1400" dirty="0"/>
              <a:t>학기 평점</a:t>
            </a:r>
          </a:p>
          <a:p>
            <a:pPr defTabSz="180000"/>
            <a:r>
              <a:rPr lang="en-US" altLang="ko-KR" sz="1400" dirty="0"/>
              <a:t>											  </a:t>
            </a:r>
            <a:r>
              <a:rPr lang="en-US" altLang="ko-KR" sz="1400" b="1" dirty="0"/>
              <a:t>{3.5, 3.6}, </a:t>
            </a:r>
            <a:r>
              <a:rPr lang="en-US" altLang="ko-KR" sz="1400" dirty="0"/>
              <a:t>// 2</a:t>
            </a:r>
            <a:r>
              <a:rPr lang="ko-KR" altLang="en-US" sz="1400" dirty="0"/>
              <a:t>학년 </a:t>
            </a:r>
            <a:r>
              <a:rPr lang="en-US" altLang="ko-KR" sz="1400" dirty="0"/>
              <a:t>1, 2</a:t>
            </a:r>
            <a:r>
              <a:rPr lang="ko-KR" altLang="en-US" sz="1400" dirty="0"/>
              <a:t>학기 평점</a:t>
            </a:r>
          </a:p>
          <a:p>
            <a:pPr defTabSz="180000"/>
            <a:r>
              <a:rPr lang="en-US" altLang="ko-KR" sz="1400" dirty="0"/>
              <a:t>											  </a:t>
            </a:r>
            <a:r>
              <a:rPr lang="en-US" altLang="ko-KR" sz="1400" b="1" dirty="0"/>
              <a:t>{3.7, 4.0}, </a:t>
            </a:r>
            <a:r>
              <a:rPr lang="en-US" altLang="ko-KR" sz="1400" dirty="0"/>
              <a:t>// 3</a:t>
            </a:r>
            <a:r>
              <a:rPr lang="ko-KR" altLang="en-US" sz="1400" dirty="0"/>
              <a:t>학년 </a:t>
            </a:r>
            <a:r>
              <a:rPr lang="en-US" altLang="ko-KR" sz="1400" dirty="0"/>
              <a:t>1, 2</a:t>
            </a:r>
            <a:r>
              <a:rPr lang="ko-KR" altLang="en-US" sz="1400" dirty="0"/>
              <a:t>학기 평점</a:t>
            </a:r>
          </a:p>
          <a:p>
            <a:pPr defTabSz="180000"/>
            <a:r>
              <a:rPr lang="en-US" altLang="ko-KR" sz="1400" dirty="0"/>
              <a:t>											  </a:t>
            </a:r>
            <a:r>
              <a:rPr lang="en-US" altLang="ko-KR" sz="1400" b="1" dirty="0"/>
              <a:t>{4.1, 4.2} }; </a:t>
            </a:r>
            <a:r>
              <a:rPr lang="en-US" altLang="ko-KR" sz="1400" dirty="0"/>
              <a:t>// 4</a:t>
            </a:r>
            <a:r>
              <a:rPr lang="ko-KR" altLang="en-US" sz="1400" dirty="0"/>
              <a:t>학년 </a:t>
            </a:r>
            <a:r>
              <a:rPr lang="en-US" altLang="ko-KR" sz="1400" dirty="0"/>
              <a:t>1, 2</a:t>
            </a:r>
            <a:r>
              <a:rPr lang="ko-KR" altLang="en-US" sz="1400" dirty="0"/>
              <a:t>학기 평점</a:t>
            </a:r>
          </a:p>
          <a:p>
            <a:pPr defTabSz="180000"/>
            <a:r>
              <a:rPr lang="en-US" altLang="ko-KR" sz="1400" dirty="0"/>
              <a:t>		double sum=0;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year=0; year&lt;</a:t>
            </a:r>
            <a:r>
              <a:rPr lang="en-US" altLang="ko-KR" sz="1400" b="1" dirty="0" err="1"/>
              <a:t>score.length</a:t>
            </a:r>
            <a:r>
              <a:rPr lang="en-US" altLang="ko-KR" sz="1400" dirty="0"/>
              <a:t>; year++) // </a:t>
            </a:r>
            <a:r>
              <a:rPr lang="ko-KR" altLang="en-US" sz="1400" dirty="0"/>
              <a:t>각 학년별로 반복</a:t>
            </a:r>
          </a:p>
          <a:p>
            <a:pPr defTabSz="180000"/>
            <a:r>
              <a:rPr lang="en-US" altLang="ko-KR" sz="1400" dirty="0"/>
              <a:t>		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term=0; term&lt;</a:t>
            </a:r>
            <a:r>
              <a:rPr lang="en-US" altLang="ko-KR" sz="1400" b="1" dirty="0"/>
              <a:t>score[year].length</a:t>
            </a:r>
            <a:r>
              <a:rPr lang="en-US" altLang="ko-KR" sz="1400" dirty="0"/>
              <a:t>; term++) // </a:t>
            </a:r>
            <a:r>
              <a:rPr lang="ko-KR" altLang="en-US" sz="1400" dirty="0"/>
              <a:t>각 학년의 </a:t>
            </a:r>
            <a:r>
              <a:rPr lang="ko-KR" altLang="en-US" sz="1400" dirty="0" err="1"/>
              <a:t>학기별로</a:t>
            </a:r>
            <a:r>
              <a:rPr lang="ko-KR" altLang="en-US" sz="1400" dirty="0"/>
              <a:t> 반복</a:t>
            </a:r>
          </a:p>
          <a:p>
            <a:pPr defTabSz="180000"/>
            <a:r>
              <a:rPr lang="en-US" altLang="ko-KR" sz="1400" dirty="0"/>
              <a:t>				sum += score[year][term]; // </a:t>
            </a:r>
            <a:r>
              <a:rPr lang="ko-KR" altLang="en-US" sz="1400" dirty="0"/>
              <a:t>전체 평점 합</a:t>
            </a:r>
            <a:endParaRPr lang="en-US" altLang="ko-KR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n=</a:t>
            </a:r>
            <a:r>
              <a:rPr lang="en-US" altLang="ko-KR" sz="1400" b="1" dirty="0" err="1"/>
              <a:t>score.length</a:t>
            </a:r>
            <a:r>
              <a:rPr lang="en-US" altLang="ko-KR" sz="1400" dirty="0"/>
              <a:t>; 			// </a:t>
            </a:r>
            <a:r>
              <a:rPr lang="ko-KR" altLang="en-US" sz="1400" dirty="0"/>
              <a:t>배열의 행 개수</a:t>
            </a:r>
            <a:r>
              <a:rPr lang="en-US" altLang="ko-KR" sz="1400" dirty="0"/>
              <a:t>, 4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m=</a:t>
            </a:r>
            <a:r>
              <a:rPr lang="en-US" altLang="ko-KR" sz="1400" b="1" dirty="0"/>
              <a:t>score[0].length</a:t>
            </a:r>
            <a:r>
              <a:rPr lang="en-US" altLang="ko-KR" sz="1400" dirty="0"/>
              <a:t>; 		// </a:t>
            </a:r>
            <a:r>
              <a:rPr lang="ko-KR" altLang="en-US" sz="1400" dirty="0"/>
              <a:t>배열의 열 개수</a:t>
            </a:r>
            <a:r>
              <a:rPr lang="en-US" altLang="ko-KR" sz="1400" dirty="0"/>
              <a:t>, 2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("4</a:t>
            </a:r>
            <a:r>
              <a:rPr lang="ko-KR" altLang="en-US" sz="1400" dirty="0"/>
              <a:t>년 전체 평점 평균은 </a:t>
            </a:r>
            <a:r>
              <a:rPr lang="en-US" altLang="ko-KR" sz="1400" dirty="0"/>
              <a:t>" + sum/(n*m));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233620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차원 배열에 학년별로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1, 2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학기 성적을 저장하고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4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년 전체 평점 평균을 출력하라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0160" y="6021288"/>
            <a:ext cx="7676256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/>
              <a:t>년 전체 평점 평균은 </a:t>
            </a:r>
            <a:r>
              <a:rPr lang="en-US" altLang="ko-KR" sz="1400" dirty="0"/>
              <a:t>3.725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851920" y="3429000"/>
            <a:ext cx="360040" cy="252028"/>
          </a:xfrm>
          <a:prstGeom prst="wedgeRoundRectCallout">
            <a:avLst>
              <a:gd name="adj1" fmla="val -178420"/>
              <a:gd name="adj2" fmla="val 991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220072" y="4221088"/>
            <a:ext cx="360040" cy="252028"/>
          </a:xfrm>
          <a:prstGeom prst="wedgeRoundRectCallout">
            <a:avLst>
              <a:gd name="adj1" fmla="val -281035"/>
              <a:gd name="adj2" fmla="val -950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메소드의</a:t>
            </a:r>
            <a:r>
              <a:rPr lang="ko-KR" altLang="en-US" dirty="0"/>
              <a:t> 배열 리턴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배열 리턴</a:t>
            </a:r>
            <a:endParaRPr lang="en-US" altLang="ko-KR" dirty="0"/>
          </a:p>
          <a:p>
            <a:pPr lvl="2"/>
            <a:r>
              <a:rPr lang="ko-KR" altLang="en-US" dirty="0"/>
              <a:t>배열의 </a:t>
            </a:r>
            <a:r>
              <a:rPr lang="ko-KR" altLang="en-US" dirty="0" err="1"/>
              <a:t>레퍼런스만</a:t>
            </a:r>
            <a:r>
              <a:rPr lang="ko-KR" altLang="en-US" dirty="0"/>
              <a:t> 리턴</a:t>
            </a:r>
            <a:r>
              <a:rPr lang="en-US" altLang="ko-KR" dirty="0"/>
              <a:t>(</a:t>
            </a:r>
            <a:r>
              <a:rPr lang="ko-KR" altLang="en-US" dirty="0"/>
              <a:t>배열 전체가 </a:t>
            </a:r>
            <a:r>
              <a:rPr lang="ko-KR" altLang="en-US" dirty="0" err="1"/>
              <a:t>리턴되는</a:t>
            </a:r>
            <a:r>
              <a:rPr lang="ko-KR" altLang="en-US" dirty="0"/>
              <a:t> 것이 아님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메소드의</a:t>
            </a:r>
            <a:r>
              <a:rPr lang="ko-KR" altLang="en-US" dirty="0"/>
              <a:t> 리턴 타입</a:t>
            </a:r>
            <a:endParaRPr lang="en-US" altLang="ko-KR" dirty="0"/>
          </a:p>
          <a:p>
            <a:pPr lvl="2"/>
            <a:r>
              <a:rPr lang="ko-KR" altLang="en-US" dirty="0" err="1"/>
              <a:t>리턴하는</a:t>
            </a:r>
            <a:r>
              <a:rPr lang="ko-KR" altLang="en-US" dirty="0"/>
              <a:t> 배열 타입과 리턴 받는 배열 타입 일치</a:t>
            </a:r>
            <a:endParaRPr lang="en-US" altLang="ko-KR" dirty="0"/>
          </a:p>
          <a:p>
            <a:pPr lvl="2"/>
            <a:r>
              <a:rPr lang="ko-KR" altLang="en-US" dirty="0"/>
              <a:t>리턴 타입에 배열의 크기를 지정하지 않음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61570"/>
            <a:ext cx="3600400" cy="25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280604" y="4581128"/>
            <a:ext cx="25202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[]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; 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makeArray</a:t>
            </a:r>
            <a:r>
              <a:rPr lang="en-US" altLang="ko-KR" sz="1400" dirty="0"/>
              <a:t>();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3352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배열을 리턴 받아 사용하는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094887" y="1556792"/>
            <a:ext cx="2632586" cy="1008112"/>
            <a:chOff x="987769" y="1628800"/>
            <a:chExt cx="3724275" cy="1295400"/>
          </a:xfrm>
        </p:grpSpPr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769" y="1628800"/>
              <a:ext cx="3724275" cy="1295400"/>
            </a:xfrm>
            <a:prstGeom prst="rec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2483768" y="2532765"/>
              <a:ext cx="720079" cy="359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25921"/>
            <a:ext cx="8169666" cy="62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12952" y="2708920"/>
            <a:ext cx="8586921" cy="2108034"/>
            <a:chOff x="312952" y="2708920"/>
            <a:chExt cx="8586921" cy="2108034"/>
          </a:xfrm>
        </p:grpSpPr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952" y="2708920"/>
              <a:ext cx="8586921" cy="2108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092280" y="3573016"/>
              <a:ext cx="5456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temp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3896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3-11 : </a:t>
            </a:r>
            <a:r>
              <a:rPr lang="ko-KR" altLang="en-US" dirty="0"/>
              <a:t>배열 리턴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988840"/>
            <a:ext cx="5944744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ReturnArray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static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[] </a:t>
            </a:r>
            <a:r>
              <a:rPr lang="en-US" altLang="ko-KR" sz="1400" dirty="0" err="1"/>
              <a:t>makeArray</a:t>
            </a:r>
            <a:r>
              <a:rPr lang="en-US" altLang="ko-KR" sz="1400" dirty="0"/>
              <a:t>() {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temp[]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[4]; 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temp.length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/>
            <a:r>
              <a:rPr lang="en-US" altLang="ko-KR" sz="1400" dirty="0"/>
              <a:t>			temp[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 </a:t>
            </a:r>
            <a:r>
              <a:rPr lang="en-US" altLang="ko-KR" sz="1400" b="1" dirty="0"/>
              <a:t>// </a:t>
            </a:r>
            <a:r>
              <a:rPr lang="ko-KR" altLang="en-US" sz="1400" b="1" dirty="0"/>
              <a:t>배열 초기화</a:t>
            </a:r>
            <a:r>
              <a:rPr lang="en-US" altLang="ko-KR" sz="1400" b="1" dirty="0"/>
              <a:t>, 0, 1, 2, 3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return temp; </a:t>
            </a:r>
            <a:r>
              <a:rPr lang="en-US" altLang="ko-KR" sz="1400" dirty="0"/>
              <a:t>// </a:t>
            </a:r>
            <a:r>
              <a:rPr lang="ko-KR" altLang="en-US" sz="1400" dirty="0"/>
              <a:t>배열 리턴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[]; 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makeArray</a:t>
            </a:r>
            <a:r>
              <a:rPr lang="en-US" altLang="ko-KR" sz="1400" b="1" dirty="0"/>
              <a:t>();</a:t>
            </a:r>
            <a:r>
              <a:rPr lang="en-US" altLang="ko-KR" sz="1400" dirty="0"/>
              <a:t> // </a:t>
            </a:r>
            <a:r>
              <a:rPr lang="ko-KR" altLang="en-US" sz="1400" dirty="0" err="1"/>
              <a:t>메소드가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리턴한</a:t>
            </a:r>
            <a:r>
              <a:rPr lang="ko-KR" altLang="en-US" sz="1400" dirty="0"/>
              <a:t> 배열 참조</a:t>
            </a:r>
          </a:p>
          <a:p>
            <a:pPr defTabSz="180000"/>
            <a:r>
              <a:rPr lang="en-US" altLang="ko-KR" sz="1400" dirty="0"/>
              <a:t>	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intArray.length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+ " 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1472" y="1268760"/>
            <a:ext cx="83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일차원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정수 배열을 생성하여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리턴하는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makeArray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작성하고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메소드로부터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배열을 전달받는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5445224"/>
            <a:ext cx="594474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0 1 2 3</a:t>
            </a:r>
            <a:endParaRPr lang="ko-KR" altLang="en-US" sz="14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355976" y="2447967"/>
            <a:ext cx="3528392" cy="252028"/>
          </a:xfrm>
          <a:prstGeom prst="wedgeRoundRectCallout">
            <a:avLst>
              <a:gd name="adj1" fmla="val -86502"/>
              <a:gd name="adj2" fmla="val 28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makeArray</a:t>
            </a:r>
            <a:r>
              <a:rPr lang="en-US" altLang="ko-KR" sz="1050" dirty="0">
                <a:solidFill>
                  <a:schemeClr val="tx1"/>
                </a:solidFill>
              </a:rPr>
              <a:t>()</a:t>
            </a:r>
            <a:r>
              <a:rPr lang="ko-KR" altLang="en-US" sz="1050" dirty="0">
                <a:solidFill>
                  <a:schemeClr val="tx1"/>
                </a:solidFill>
              </a:rPr>
              <a:t>가 종료해도 생성된 배열은 소멸되지 않음</a:t>
            </a:r>
          </a:p>
        </p:txBody>
      </p:sp>
    </p:spTree>
    <p:extLst>
      <p:ext uri="{BB962C8B-B14F-4D97-AF65-F5344CB8AC3E}">
        <p14:creationId xmlns:p14="http://schemas.microsoft.com/office/powerpoint/2010/main" val="3970802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자바의 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예외</a:t>
            </a:r>
            <a:r>
              <a:rPr lang="en-US" altLang="ko-KR" sz="2000" dirty="0"/>
              <a:t>(Exception)</a:t>
            </a:r>
          </a:p>
          <a:p>
            <a:pPr lvl="1"/>
            <a:r>
              <a:rPr lang="ko-KR" altLang="en-US" sz="1800" dirty="0"/>
              <a:t>실행 중 </a:t>
            </a:r>
            <a:r>
              <a:rPr lang="ko-KR" altLang="en-US" sz="1800" dirty="0" err="1"/>
              <a:t>오동작이나</a:t>
            </a:r>
            <a:r>
              <a:rPr lang="ko-KR" altLang="en-US" sz="1800" dirty="0"/>
              <a:t> 결과에 악영향을 미치는 예상치 못한 상황 발생 </a:t>
            </a:r>
            <a:endParaRPr lang="en-US" altLang="ko-KR" sz="1800" dirty="0"/>
          </a:p>
          <a:p>
            <a:pPr lvl="2"/>
            <a:r>
              <a:rPr lang="ko-KR" altLang="en-US" sz="1600" dirty="0"/>
              <a:t>자바에서는 실행 중 발생하는 에러를 예외로 처리</a:t>
            </a:r>
            <a:endParaRPr lang="en-US" altLang="ko-KR" sz="1600" dirty="0"/>
          </a:p>
          <a:p>
            <a:r>
              <a:rPr lang="ko-KR" altLang="en-US" sz="2000" dirty="0"/>
              <a:t>실행 중 예외가 발생하면</a:t>
            </a:r>
            <a:endParaRPr lang="en-US" altLang="ko-KR" sz="2000" dirty="0"/>
          </a:p>
          <a:p>
            <a:pPr lvl="1"/>
            <a:r>
              <a:rPr lang="ko-KR" altLang="en-US" sz="1800" dirty="0"/>
              <a:t>자바 플랫폼은 응용프로그램이 예외를 처리하도록 호출</a:t>
            </a:r>
            <a:endParaRPr lang="en-US" altLang="ko-KR" sz="1800" dirty="0"/>
          </a:p>
          <a:p>
            <a:pPr lvl="2"/>
            <a:r>
              <a:rPr lang="ko-KR" altLang="en-US" sz="1600" dirty="0"/>
              <a:t>응용프로그램이 예외를 처리하지 않으면 프로그램 강제 종료 시킴</a:t>
            </a:r>
            <a:endParaRPr lang="en-US" altLang="ko-KR" sz="1600" dirty="0"/>
          </a:p>
          <a:p>
            <a:r>
              <a:rPr lang="ko-KR" altLang="en-US" sz="2000" dirty="0"/>
              <a:t>예외 발생 경우</a:t>
            </a:r>
            <a:endParaRPr lang="en-US" altLang="ko-KR" sz="2000" dirty="0"/>
          </a:p>
          <a:p>
            <a:pPr lvl="1"/>
            <a:r>
              <a:rPr lang="ko-KR" altLang="en-US" sz="1800" dirty="0"/>
              <a:t>정수를 </a:t>
            </a:r>
            <a:r>
              <a:rPr lang="en-US" altLang="ko-KR" sz="1800" dirty="0"/>
              <a:t>0</a:t>
            </a:r>
            <a:r>
              <a:rPr lang="ko-KR" altLang="en-US" sz="1800" dirty="0"/>
              <a:t>으로 나누는 경우</a:t>
            </a:r>
            <a:endParaRPr lang="en-US" altLang="ko-KR" sz="1800" dirty="0"/>
          </a:p>
          <a:p>
            <a:pPr lvl="1"/>
            <a:r>
              <a:rPr lang="ko-KR" altLang="en-US" sz="1800" dirty="0"/>
              <a:t>배열의 크기보다 큰 인덱스로 배열의 원소를 접근하는 경우</a:t>
            </a:r>
            <a:endParaRPr lang="en-US" altLang="ko-KR" sz="1800" dirty="0"/>
          </a:p>
          <a:p>
            <a:pPr lvl="1"/>
            <a:r>
              <a:rPr lang="ko-KR" altLang="en-US" sz="1800" dirty="0"/>
              <a:t>정수를 읽는 코드가 실행되고 있을 때 사용자가 문자를 입력한 경우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58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3-12 : 0</a:t>
            </a:r>
            <a:r>
              <a:rPr lang="ko-KR" altLang="en-US" sz="2400" dirty="0"/>
              <a:t>으로 나누기 시 예외 발생으로 응용프로그램이 강제 종료되는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0030" y="2132857"/>
            <a:ext cx="6784298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DivideByZero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dividend; // </a:t>
            </a:r>
            <a:r>
              <a:rPr lang="ko-KR" altLang="en-US" sz="1200" dirty="0"/>
              <a:t>나뉨수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divisor; // </a:t>
            </a:r>
            <a:r>
              <a:rPr lang="ko-KR" altLang="en-US" sz="1200" dirty="0"/>
              <a:t>나눗수</a:t>
            </a:r>
            <a:endParaRPr lang="en-US" altLang="ko-KR" sz="1200" dirty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나뉨수를 입력하시오</a:t>
            </a:r>
            <a:r>
              <a:rPr lang="en-US" altLang="ko-KR" sz="1200" dirty="0"/>
              <a:t>:");</a:t>
            </a:r>
          </a:p>
          <a:p>
            <a:pPr defTabSz="180000"/>
            <a:r>
              <a:rPr lang="en-US" altLang="ko-KR" sz="1200" dirty="0"/>
              <a:t>		dividend 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// </a:t>
            </a:r>
            <a:r>
              <a:rPr lang="ko-KR" altLang="en-US" sz="1200" dirty="0"/>
              <a:t>나뉨수 입력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나눗수를 입력하시오</a:t>
            </a:r>
            <a:r>
              <a:rPr lang="en-US" altLang="ko-KR" sz="1200" dirty="0"/>
              <a:t>:");</a:t>
            </a:r>
          </a:p>
          <a:p>
            <a:pPr defTabSz="180000"/>
            <a:r>
              <a:rPr lang="en-US" altLang="ko-KR" sz="1200" dirty="0"/>
              <a:t>		divisor 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// </a:t>
            </a:r>
            <a:r>
              <a:rPr lang="ko-KR" altLang="en-US" sz="1200" dirty="0"/>
              <a:t>나눗수 입력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(dividend+"</a:t>
            </a:r>
            <a:r>
              <a:rPr lang="ko-KR" altLang="en-US" sz="1200" dirty="0"/>
              <a:t>를 </a:t>
            </a:r>
            <a:r>
              <a:rPr lang="en-US" altLang="ko-KR" sz="1200" dirty="0"/>
              <a:t>" + divisor + "</a:t>
            </a:r>
            <a:r>
              <a:rPr lang="ko-KR" altLang="en-US" sz="1200" dirty="0"/>
              <a:t>로 나누면 몫은 </a:t>
            </a:r>
            <a:r>
              <a:rPr lang="en-US" altLang="ko-KR" sz="1200" dirty="0"/>
              <a:t>"</a:t>
            </a:r>
          </a:p>
          <a:p>
            <a:pPr defTabSz="180000"/>
            <a:r>
              <a:rPr lang="en-US" altLang="ko-KR" sz="1200" dirty="0"/>
              <a:t>					+ </a:t>
            </a:r>
            <a:r>
              <a:rPr lang="en-US" altLang="ko-KR" sz="1200" b="1" dirty="0"/>
              <a:t>dividend/divisor</a:t>
            </a:r>
            <a:r>
              <a:rPr lang="en-US" altLang="ko-KR" sz="1200" dirty="0"/>
              <a:t>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en-US" altLang="ko-KR" sz="1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030" y="5229200"/>
            <a:ext cx="6784298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나뉨수를 입력하시오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100</a:t>
            </a:r>
          </a:p>
          <a:p>
            <a:r>
              <a:rPr lang="ko-KR" altLang="en-US" sz="1200" dirty="0"/>
              <a:t>나눗수를 입력하시오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0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Exception in thread "main" </a:t>
            </a:r>
            <a:r>
              <a:rPr lang="en-US" altLang="ko-KR" sz="1200" dirty="0" err="1">
                <a:solidFill>
                  <a:srgbClr val="00B0F0"/>
                </a:solidFill>
              </a:rPr>
              <a:t>java.lang.ArithmeticException</a:t>
            </a:r>
            <a:r>
              <a:rPr lang="en-US" altLang="ko-KR" sz="1200" dirty="0">
                <a:solidFill>
                  <a:srgbClr val="FF0000"/>
                </a:solidFill>
              </a:rPr>
              <a:t>: / by zero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at </a:t>
            </a:r>
            <a:r>
              <a:rPr lang="en-US" altLang="ko-KR" sz="1200" dirty="0" err="1">
                <a:solidFill>
                  <a:srgbClr val="FF0000"/>
                </a:solidFill>
              </a:rPr>
              <a:t>DivideByZero.main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>
                <a:solidFill>
                  <a:srgbClr val="00B0F0"/>
                </a:solidFill>
              </a:rPr>
              <a:t>DivideByZero.java:13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en-US" altLang="ko-KR" sz="1200" u="sng" dirty="0">
              <a:solidFill>
                <a:srgbClr val="FF0000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87824" y="4586605"/>
            <a:ext cx="2160240" cy="324036"/>
          </a:xfrm>
          <a:prstGeom prst="wedgeRoundRectCallout">
            <a:avLst>
              <a:gd name="adj1" fmla="val -69060"/>
              <a:gd name="adj2" fmla="val -673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divisor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0</a:t>
            </a:r>
            <a:r>
              <a:rPr lang="ko-KR" altLang="en-US" sz="1000" dirty="0">
                <a:solidFill>
                  <a:schemeClr val="tx1"/>
                </a:solidFill>
              </a:rPr>
              <a:t>이므로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ArithmeticException</a:t>
            </a:r>
            <a:r>
              <a:rPr lang="ko-KR" altLang="en-US" sz="1000" dirty="0">
                <a:solidFill>
                  <a:schemeClr val="tx1"/>
                </a:solidFill>
              </a:rPr>
              <a:t>예외 발생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1340768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두 정수를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입력받아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나눗셈을 하고 몫을 구하는 프로그램 코드이다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사용자가 나누는 수에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입력하면 자바 플랫폼에 의해 예외가 발생하여 프로그램이 강제 종료된다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10692" y="2132856"/>
            <a:ext cx="429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altLang="ko-KR" sz="1200" b="1" i="1" dirty="0">
                <a:solidFill>
                  <a:srgbClr val="FF0000"/>
                </a:solidFill>
              </a:rPr>
              <a:t>13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15</a:t>
            </a:r>
            <a:endParaRPr lang="ko-KR" altLang="en-US" sz="1200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30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예외 처리</a:t>
            </a:r>
            <a:r>
              <a:rPr lang="en-US" altLang="ko-KR" dirty="0"/>
              <a:t>, try-catch-finally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42876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예외 처리</a:t>
            </a:r>
            <a:endParaRPr lang="en-US" altLang="ko-KR" dirty="0"/>
          </a:p>
          <a:p>
            <a:pPr lvl="1"/>
            <a:r>
              <a:rPr lang="ko-KR" altLang="en-US" dirty="0"/>
              <a:t>발생한 예외에 대해 개발자가 작성한 프로그램 코드에서 대응하는 것</a:t>
            </a:r>
            <a:endParaRPr lang="en-US" altLang="ko-KR" dirty="0"/>
          </a:p>
          <a:p>
            <a:pPr lvl="1"/>
            <a:r>
              <a:rPr lang="en-US" altLang="ko-KR" dirty="0"/>
              <a:t>try-catch-finally</a:t>
            </a:r>
            <a:r>
              <a:rPr lang="ko-KR" altLang="en-US" dirty="0"/>
              <a:t>문 사용</a:t>
            </a:r>
            <a:endParaRPr lang="en-US" altLang="ko-KR" dirty="0"/>
          </a:p>
          <a:p>
            <a:pPr lvl="2"/>
            <a:r>
              <a:rPr lang="en-US" altLang="ko-KR" dirty="0"/>
              <a:t>finally </a:t>
            </a:r>
            <a:r>
              <a:rPr lang="ko-KR" altLang="en-US" dirty="0"/>
              <a:t>블록은 생략 가능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6646096" cy="278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525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예외가 발생</a:t>
            </a:r>
            <a:r>
              <a:rPr lang="en-US" altLang="ko-KR" dirty="0"/>
              <a:t>/</a:t>
            </a:r>
            <a:r>
              <a:rPr lang="ko-KR" altLang="en-US" dirty="0"/>
              <a:t>발생하지 않은 경우 제어의 흐름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06" y="1772816"/>
            <a:ext cx="8254702" cy="360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모서리가 둥근 사각형 설명선 19"/>
          <p:cNvSpPr/>
          <p:nvPr/>
        </p:nvSpPr>
        <p:spPr>
          <a:xfrm>
            <a:off x="7485744" y="2276872"/>
            <a:ext cx="1224136" cy="900100"/>
          </a:xfrm>
          <a:prstGeom prst="wedgeRoundRectCallout">
            <a:avLst>
              <a:gd name="adj1" fmla="val -81290"/>
              <a:gd name="adj2" fmla="val 882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발생한 예외가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catch()</a:t>
            </a:r>
            <a:r>
              <a:rPr lang="ko-KR" altLang="en-US" sz="1000" dirty="0">
                <a:solidFill>
                  <a:schemeClr val="tx1"/>
                </a:solidFill>
              </a:rPr>
              <a:t>의 처리할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예외 타입과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일치하는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catch </a:t>
            </a:r>
            <a:r>
              <a:rPr lang="ko-KR" altLang="en-US" sz="1000" dirty="0">
                <a:solidFill>
                  <a:schemeClr val="tx1"/>
                </a:solidFill>
              </a:rPr>
              <a:t>블록 실행</a:t>
            </a:r>
          </a:p>
        </p:txBody>
      </p:sp>
    </p:spTree>
    <p:extLst>
      <p:ext uri="{BB962C8B-B14F-4D97-AF65-F5344CB8AC3E}">
        <p14:creationId xmlns:p14="http://schemas.microsoft.com/office/powerpoint/2010/main" val="4105686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00FFFF"/>
                </a:highlight>
              </a:rPr>
              <a:t>자바의 예외 클래스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자바 플랫폼은 응용프로그램이 실행 중 오류를 탐지할 수 있도록 많은 예외를 클래스 형태로 제공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840760" cy="396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3C47344-1D7C-4F2C-AB58-ED6DC18D4DEA}"/>
                  </a:ext>
                </a:extLst>
              </p14:cNvPr>
              <p14:cNvContentPartPr/>
              <p14:nvPr/>
            </p14:nvContentPartPr>
            <p14:xfrm>
              <a:off x="261911" y="2212031"/>
              <a:ext cx="693000" cy="37094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3C47344-1D7C-4F2C-AB58-ED6DC18D4D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911" y="2194031"/>
                <a:ext cx="710640" cy="37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7949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클래스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배열의 범위를 벗어나 원소를 접근하는 예외 처리</a:t>
            </a:r>
            <a:endParaRPr lang="en-US" altLang="ko-KR" dirty="0"/>
          </a:p>
          <a:p>
            <a:pPr lvl="1"/>
            <a:r>
              <a:rPr lang="en-US" altLang="ko-KR" dirty="0" err="1"/>
              <a:t>ArrayIndexOutOfBoundsException</a:t>
            </a:r>
            <a:r>
              <a:rPr lang="en-US" altLang="ko-KR" dirty="0"/>
              <a:t> </a:t>
            </a:r>
            <a:r>
              <a:rPr lang="ko-KR" altLang="en-US" dirty="0"/>
              <a:t>예외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2348880"/>
            <a:ext cx="652117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[]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[5];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try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[3] = 10; // </a:t>
            </a:r>
            <a:r>
              <a:rPr lang="ko-KR" altLang="en-US" sz="1400" dirty="0"/>
              <a:t>예외 발생하지 않음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[6] = 5; </a:t>
            </a:r>
            <a:r>
              <a:rPr lang="en-US" altLang="ko-KR" sz="1400" dirty="0"/>
              <a:t>// </a:t>
            </a:r>
            <a:r>
              <a:rPr lang="ko-KR" altLang="en-US" sz="1400" dirty="0"/>
              <a:t>예외 발생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catch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ArrayIndexOutOfBoundsException</a:t>
            </a:r>
            <a:r>
              <a:rPr lang="en-US" altLang="ko-KR" sz="1400" dirty="0"/>
              <a:t> e) { // </a:t>
            </a:r>
            <a:r>
              <a:rPr lang="ko-KR" altLang="en-US" sz="1400" dirty="0"/>
              <a:t>객체 </a:t>
            </a:r>
            <a:r>
              <a:rPr lang="en-US" altLang="ko-KR" sz="1400" dirty="0"/>
              <a:t>e</a:t>
            </a:r>
            <a:r>
              <a:rPr lang="ko-KR" altLang="en-US" sz="1400" dirty="0"/>
              <a:t>에 예외 정보가 넘어옴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배열의 범위를 초과하여 원소를 접근하였습니다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076056" y="2949256"/>
            <a:ext cx="2376264" cy="630070"/>
          </a:xfrm>
          <a:prstGeom prst="wedgeRoundRectCallout">
            <a:avLst>
              <a:gd name="adj1" fmla="val -99947"/>
              <a:gd name="adj2" fmla="val 164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 문장 실행 시 </a:t>
            </a:r>
            <a:r>
              <a:rPr lang="en-US" altLang="ko-KR" sz="1000" dirty="0" err="1">
                <a:solidFill>
                  <a:schemeClr val="tx1"/>
                </a:solidFill>
              </a:rPr>
              <a:t>ArrayIndexOutOfBoundsException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예외 발생</a:t>
            </a:r>
          </a:p>
        </p:txBody>
      </p:sp>
    </p:spTree>
    <p:extLst>
      <p:ext uri="{BB962C8B-B14F-4D97-AF65-F5344CB8AC3E}">
        <p14:creationId xmlns:p14="http://schemas.microsoft.com/office/powerpoint/2010/main" val="2357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768102"/>
            <a:ext cx="5572164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ForSample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sum=0;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for(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=1;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&lt;=10;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</a:t>
            </a:r>
            <a:r>
              <a:rPr lang="en-US" altLang="ko-KR" sz="1400" dirty="0"/>
              <a:t> { // 1~10</a:t>
            </a:r>
            <a:r>
              <a:rPr lang="ko-KR" altLang="en-US" sz="1400" dirty="0"/>
              <a:t>까지 반복</a:t>
            </a:r>
          </a:p>
          <a:p>
            <a:pPr defTabSz="180000"/>
            <a:r>
              <a:rPr lang="en-US" altLang="ko-KR" sz="1400" dirty="0"/>
              <a:t>			sum 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); // </a:t>
            </a:r>
            <a:r>
              <a:rPr lang="ko-KR" altLang="en-US" sz="1400" dirty="0"/>
              <a:t>더하는 수 출력</a:t>
            </a:r>
            <a:endParaRPr lang="en-US" altLang="ko-KR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if(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&lt;=9) </a:t>
            </a:r>
            <a:r>
              <a:rPr lang="en-US" altLang="ko-KR" sz="1400" dirty="0"/>
              <a:t>// 1~9</a:t>
            </a:r>
            <a:r>
              <a:rPr lang="ko-KR" altLang="en-US" sz="1400" dirty="0"/>
              <a:t>까지는 </a:t>
            </a:r>
            <a:r>
              <a:rPr lang="en-US" altLang="ko-KR" sz="1400" dirty="0"/>
              <a:t>'+'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("+");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else</a:t>
            </a:r>
            <a:r>
              <a:rPr lang="en-US" altLang="ko-KR" sz="1400" dirty="0"/>
              <a:t> { //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10</a:t>
            </a:r>
            <a:r>
              <a:rPr lang="ko-KR" altLang="en-US" sz="1400" dirty="0"/>
              <a:t>인 경우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("="); // '=' </a:t>
            </a:r>
            <a:r>
              <a:rPr lang="ko-KR" altLang="en-US" sz="1400" dirty="0"/>
              <a:t>출력하고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(sum); // </a:t>
            </a:r>
            <a:r>
              <a:rPr lang="ko-KR" altLang="en-US" sz="1400" dirty="0"/>
              <a:t>덧셈 결과 출력</a:t>
            </a:r>
          </a:p>
          <a:p>
            <a:pPr defTabSz="180000"/>
            <a:r>
              <a:rPr lang="en-US" altLang="ko-KR" sz="1400" dirty="0"/>
              <a:t>			}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3-1 : for </a:t>
            </a:r>
            <a:r>
              <a:rPr lang="ko-KR" altLang="en-US" sz="2400" dirty="0"/>
              <a:t>문을 이용하여 </a:t>
            </a:r>
            <a:r>
              <a:rPr lang="en-US" altLang="ko-KR" sz="2400" dirty="0"/>
              <a:t>1</a:t>
            </a:r>
            <a:r>
              <a:rPr lang="ko-KR" altLang="en-US" sz="2400" dirty="0"/>
              <a:t>부터 </a:t>
            </a:r>
            <a:r>
              <a:rPr lang="en-US" altLang="ko-KR" sz="2400" dirty="0"/>
              <a:t>10</a:t>
            </a:r>
            <a:r>
              <a:rPr lang="ko-KR" altLang="en-US" sz="2400" dirty="0"/>
              <a:t>까지 합 출력하기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694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for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부터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까지 덧셈으로 표시하고 합을 출력하라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5713511"/>
            <a:ext cx="557216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1+2+3+4+5+6+7+8+9+10=55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364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298504" cy="70007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3-13 : 0</a:t>
            </a:r>
            <a:r>
              <a:rPr lang="ko-KR" altLang="en-US" sz="2400" dirty="0"/>
              <a:t>으로 나누는 예외에 대처하는 </a:t>
            </a:r>
            <a:r>
              <a:rPr lang="en-US" altLang="ko-KR" sz="2400" dirty="0"/>
              <a:t>try-catch </a:t>
            </a:r>
            <a:r>
              <a:rPr lang="ko-KR" altLang="en-US" sz="2400" dirty="0"/>
              <a:t>블록 만들기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6594" y="1917578"/>
            <a:ext cx="8182771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DevideByZeroHandling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dividend; // </a:t>
            </a:r>
            <a:r>
              <a:rPr lang="ko-KR" altLang="en-US" sz="1200" dirty="0"/>
              <a:t>나뉨수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divisor; // </a:t>
            </a:r>
            <a:r>
              <a:rPr lang="ko-KR" altLang="en-US" sz="1200" dirty="0"/>
              <a:t>나눗수</a:t>
            </a:r>
            <a:endParaRPr lang="en-US" altLang="ko-KR" sz="1200" dirty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나뉨수를 입력하시오</a:t>
            </a:r>
            <a:r>
              <a:rPr lang="en-US" altLang="ko-KR" sz="1200" dirty="0"/>
              <a:t>:");</a:t>
            </a:r>
          </a:p>
          <a:p>
            <a:pPr defTabSz="180000"/>
            <a:r>
              <a:rPr lang="en-US" altLang="ko-KR" sz="1200" dirty="0"/>
              <a:t>		dividend 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// </a:t>
            </a:r>
            <a:r>
              <a:rPr lang="ko-KR" altLang="en-US" sz="1200" dirty="0"/>
              <a:t>나뉨수 입력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나눗수를 입력하시오</a:t>
            </a:r>
            <a:r>
              <a:rPr lang="en-US" altLang="ko-KR" sz="1200" dirty="0"/>
              <a:t>:");</a:t>
            </a:r>
          </a:p>
          <a:p>
            <a:pPr defTabSz="180000"/>
            <a:r>
              <a:rPr lang="en-US" altLang="ko-KR" sz="1200" dirty="0"/>
              <a:t>		divisor 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// </a:t>
            </a:r>
            <a:r>
              <a:rPr lang="ko-KR" altLang="en-US" sz="1200" dirty="0"/>
              <a:t>나눗수 입력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	try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(dividend+"</a:t>
            </a:r>
            <a:r>
              <a:rPr lang="ko-KR" altLang="en-US" sz="1200" dirty="0"/>
              <a:t>를 </a:t>
            </a:r>
            <a:r>
              <a:rPr lang="en-US" altLang="ko-KR" sz="1200" dirty="0"/>
              <a:t>" + divisor + "</a:t>
            </a:r>
            <a:r>
              <a:rPr lang="ko-KR" altLang="en-US" sz="1200" dirty="0"/>
              <a:t>로 나누면 몫은 </a:t>
            </a:r>
            <a:r>
              <a:rPr lang="en-US" altLang="ko-KR" sz="1200" dirty="0"/>
              <a:t>" + </a:t>
            </a:r>
            <a:r>
              <a:rPr lang="en-US" altLang="ko-KR" sz="1200" b="1" dirty="0"/>
              <a:t>dividend/divisor</a:t>
            </a:r>
            <a:r>
              <a:rPr lang="en-US" altLang="ko-KR" sz="1200" dirty="0"/>
              <a:t>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catch(</a:t>
            </a:r>
            <a:r>
              <a:rPr lang="en-US" altLang="ko-KR" sz="1200" b="1" dirty="0" err="1"/>
              <a:t>ArithmeticException</a:t>
            </a:r>
            <a:r>
              <a:rPr lang="en-US" altLang="ko-KR" sz="1200" b="1" dirty="0"/>
              <a:t> e) {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ArithmeticException</a:t>
            </a:r>
            <a:r>
              <a:rPr lang="en-US" altLang="ko-KR" sz="1200" dirty="0"/>
              <a:t> </a:t>
            </a:r>
            <a:r>
              <a:rPr lang="ko-KR" altLang="en-US" sz="1200" dirty="0"/>
              <a:t>예외 처리 코드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("0</a:t>
            </a:r>
            <a:r>
              <a:rPr lang="ko-KR" altLang="en-US" sz="1200" dirty="0"/>
              <a:t>으로 나눌 수 없습니다</a:t>
            </a:r>
            <a:r>
              <a:rPr lang="en-US" altLang="ko-KR" sz="1200" dirty="0"/>
              <a:t>!");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b="1" dirty="0"/>
              <a:t>		finally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scanner.close</a:t>
            </a:r>
            <a:r>
              <a:rPr lang="en-US" altLang="ko-KR" sz="1200" dirty="0"/>
              <a:t>(); // </a:t>
            </a:r>
            <a:r>
              <a:rPr lang="ko-KR" altLang="en-US" sz="1200" dirty="0"/>
              <a:t>정상적이든 예외가 발생하든 최종적으로 </a:t>
            </a:r>
            <a:r>
              <a:rPr lang="en-US" altLang="ko-KR" sz="1200" dirty="0"/>
              <a:t>scanner</a:t>
            </a:r>
            <a:r>
              <a:rPr lang="ko-KR" altLang="en-US" sz="1200" dirty="0"/>
              <a:t>를 닫는다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en-US" altLang="ko-KR" sz="1200" dirty="0">
              <a:latin typeface="+mj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1472" y="1268760"/>
            <a:ext cx="839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try-catch-finally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블록을 이용하여 예제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3-12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수정하여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정수를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으로 나누는 경우에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으로 나눌 수 없습니다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!"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6112743"/>
            <a:ext cx="8182771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나뉨수를 입력하시오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100</a:t>
            </a:r>
          </a:p>
          <a:p>
            <a:r>
              <a:rPr lang="ko-KR" altLang="en-US" sz="1200" dirty="0"/>
              <a:t>나눗수를 입력하시오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0</a:t>
            </a:r>
          </a:p>
          <a:p>
            <a:r>
              <a:rPr lang="en-US" altLang="ko-KR" sz="1200" dirty="0"/>
              <a:t>0</a:t>
            </a:r>
            <a:r>
              <a:rPr lang="ko-KR" altLang="en-US" sz="1200" dirty="0"/>
              <a:t>으로 나눌 수 없습니다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378841" y="3671034"/>
            <a:ext cx="2448272" cy="324036"/>
          </a:xfrm>
          <a:prstGeom prst="wedgeRoundRectCallout">
            <a:avLst>
              <a:gd name="adj1" fmla="val -43096"/>
              <a:gd name="adj2" fmla="val 1008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divisor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0</a:t>
            </a:r>
            <a:r>
              <a:rPr lang="ko-KR" altLang="en-US" sz="1000" dirty="0">
                <a:solidFill>
                  <a:schemeClr val="tx1"/>
                </a:solidFill>
              </a:rPr>
              <a:t>인 경우 </a:t>
            </a:r>
            <a:r>
              <a:rPr lang="en-US" altLang="ko-KR" sz="1000" dirty="0" err="1">
                <a:solidFill>
                  <a:schemeClr val="tx1"/>
                </a:solidFill>
              </a:rPr>
              <a:t>ArithmeticException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예외 발생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341642" y="6309320"/>
            <a:ext cx="3030558" cy="324036"/>
          </a:xfrm>
          <a:prstGeom prst="wedgeRoundRectCallout">
            <a:avLst>
              <a:gd name="adj1" fmla="val -79575"/>
              <a:gd name="adj2" fmla="val 523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ArithmeticException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예외가 발생해도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프로그램이 강제 종료되지 않고 정상 실행됨</a:t>
            </a:r>
          </a:p>
        </p:txBody>
      </p:sp>
    </p:spTree>
    <p:extLst>
      <p:ext uri="{BB962C8B-B14F-4D97-AF65-F5344CB8AC3E}">
        <p14:creationId xmlns:p14="http://schemas.microsoft.com/office/powerpoint/2010/main" val="3467780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784976" cy="68012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3-14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입력오류시발생하는</a:t>
            </a:r>
            <a:r>
              <a:rPr lang="ko-KR" altLang="en-US" sz="2400" dirty="0"/>
              <a:t> 예외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InputMismatchException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888371"/>
            <a:ext cx="576064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java.util.InputMismatchException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InputException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정수 </a:t>
            </a:r>
            <a:r>
              <a:rPr lang="en-US" altLang="ko-KR" sz="1200" dirty="0"/>
              <a:t>3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sum=0, n=0;</a:t>
            </a:r>
          </a:p>
          <a:p>
            <a:pPr defTabSz="180000"/>
            <a:r>
              <a:rPr lang="en-US" altLang="ko-KR" sz="1200" dirty="0"/>
              <a:t>	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+"&gt;&gt;");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b="1" dirty="0"/>
              <a:t>try {</a:t>
            </a:r>
          </a:p>
          <a:p>
            <a:pPr defTabSz="180000"/>
            <a:r>
              <a:rPr lang="en-US" altLang="ko-KR" sz="1200" dirty="0"/>
              <a:t>					</a:t>
            </a:r>
            <a:r>
              <a:rPr lang="en-US" altLang="ko-KR" sz="1200" b="1" dirty="0"/>
              <a:t>n = </a:t>
            </a:r>
            <a:r>
              <a:rPr lang="en-US" altLang="ko-KR" sz="1200" b="1" dirty="0" err="1"/>
              <a:t>scanner.nextInt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 입력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b="1" dirty="0"/>
              <a:t>				catch(</a:t>
            </a:r>
            <a:r>
              <a:rPr lang="en-US" altLang="ko-KR" sz="1200" b="1" dirty="0" err="1"/>
              <a:t>InputMismatchException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dirty="0"/>
              <a:t>					</a:t>
            </a:r>
            <a:r>
              <a:rPr lang="en-US" altLang="ko-KR" sz="1200" b="1" dirty="0" err="1"/>
              <a:t>System.out.println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정수가 아닙니다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다시 입력하세요</a:t>
            </a:r>
            <a:r>
              <a:rPr lang="en-US" altLang="ko-KR" sz="1200" b="1" dirty="0"/>
              <a:t>!");</a:t>
            </a:r>
          </a:p>
          <a:p>
            <a:pPr defTabSz="180000"/>
            <a:r>
              <a:rPr lang="en-US" altLang="ko-KR" sz="1200" dirty="0"/>
              <a:t>					</a:t>
            </a:r>
            <a:r>
              <a:rPr lang="en-US" altLang="ko-KR" sz="1200" dirty="0" err="1"/>
              <a:t>scanner.next</a:t>
            </a:r>
            <a:r>
              <a:rPr lang="en-US" altLang="ko-KR" sz="1200" dirty="0"/>
              <a:t>(); // </a:t>
            </a:r>
            <a:r>
              <a:rPr lang="ko-KR" altLang="en-US" sz="1200" dirty="0"/>
              <a:t>입력 </a:t>
            </a:r>
            <a:r>
              <a:rPr lang="ko-KR" altLang="en-US" sz="1200" dirty="0" err="1"/>
              <a:t>스트림에</a:t>
            </a:r>
            <a:r>
              <a:rPr lang="ko-KR" altLang="en-US" sz="1200" dirty="0"/>
              <a:t> 있는 정수가 아닌 토큰을 버린다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			</a:t>
            </a:r>
            <a:r>
              <a:rPr lang="en-US" altLang="ko-KR" sz="1200" dirty="0" err="1"/>
              <a:t>i</a:t>
            </a:r>
            <a:r>
              <a:rPr lang="en-US" altLang="ko-KR" sz="1200" dirty="0"/>
              <a:t>--; // </a:t>
            </a:r>
            <a:r>
              <a:rPr lang="ko-KR" altLang="en-US" sz="1200" dirty="0"/>
              <a:t>인덱스가 증가하지 않도록 미리 감소</a:t>
            </a:r>
          </a:p>
          <a:p>
            <a:pPr defTabSz="180000"/>
            <a:r>
              <a:rPr lang="en-US" altLang="ko-KR" sz="1200" dirty="0"/>
              <a:t>					continue; // </a:t>
            </a:r>
            <a:r>
              <a:rPr lang="ko-KR" altLang="en-US" sz="1200" dirty="0"/>
              <a:t>다음 루프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dirty="0"/>
              <a:t>				sum += n; // </a:t>
            </a:r>
            <a:r>
              <a:rPr lang="ko-KR" altLang="en-US" sz="1200" dirty="0"/>
              <a:t>합하기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합은 </a:t>
            </a:r>
            <a:r>
              <a:rPr lang="en-US" altLang="ko-KR" sz="1200" dirty="0"/>
              <a:t>" + sum);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1268760"/>
            <a:ext cx="832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Scanner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이용하여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개의 정수를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입력받아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합을 구하는 프로그램을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사용자가 정수가 아닌 문자를 입력할 때 발생하는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InputMismatchException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예외를 처리하여 다시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입력받도록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8218" y="5198711"/>
            <a:ext cx="2624262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정수 </a:t>
            </a:r>
            <a:r>
              <a:rPr lang="en-US" altLang="ko-KR" sz="1200" dirty="0"/>
              <a:t>3</a:t>
            </a:r>
            <a:r>
              <a:rPr lang="ko-KR" altLang="en-US" sz="1200" dirty="0"/>
              <a:t>개를 입력하세요</a:t>
            </a:r>
          </a:p>
          <a:p>
            <a:r>
              <a:rPr lang="en-US" altLang="ko-KR" sz="1200" dirty="0"/>
              <a:t>0&gt;&gt;</a:t>
            </a:r>
            <a:r>
              <a:rPr lang="en-US" altLang="ko-KR" sz="1200" dirty="0">
                <a:solidFill>
                  <a:srgbClr val="00B050"/>
                </a:solidFill>
              </a:rPr>
              <a:t>5</a:t>
            </a:r>
          </a:p>
          <a:p>
            <a:r>
              <a:rPr lang="en-US" altLang="ko-KR" sz="1200" dirty="0"/>
              <a:t>1&gt;&gt;</a:t>
            </a:r>
            <a:r>
              <a:rPr lang="en-US" altLang="ko-KR" sz="1200" dirty="0">
                <a:solidFill>
                  <a:srgbClr val="00B050"/>
                </a:solidFill>
              </a:rPr>
              <a:t>R</a:t>
            </a:r>
          </a:p>
          <a:p>
            <a:r>
              <a:rPr lang="ko-KR" altLang="en-US" sz="1200" dirty="0"/>
              <a:t>정수가 아닙니다</a:t>
            </a:r>
            <a:r>
              <a:rPr lang="en-US" altLang="ko-KR" sz="1200" dirty="0"/>
              <a:t>. </a:t>
            </a:r>
            <a:r>
              <a:rPr lang="ko-KR" altLang="en-US" sz="1200" dirty="0"/>
              <a:t>다시 입력하세요</a:t>
            </a:r>
            <a:r>
              <a:rPr lang="en-US" altLang="ko-KR" sz="1200" dirty="0"/>
              <a:t>!</a:t>
            </a:r>
          </a:p>
          <a:p>
            <a:r>
              <a:rPr lang="en-US" altLang="ko-KR" sz="1200" dirty="0"/>
              <a:t>1&gt;&gt;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en-US" altLang="ko-KR" sz="1200" dirty="0"/>
              <a:t>2&gt;&gt;</a:t>
            </a:r>
            <a:r>
              <a:rPr lang="en-US" altLang="ko-KR" sz="1200" dirty="0">
                <a:solidFill>
                  <a:srgbClr val="00B050"/>
                </a:solidFill>
              </a:rPr>
              <a:t>6</a:t>
            </a:r>
          </a:p>
          <a:p>
            <a:r>
              <a:rPr lang="ko-KR" altLang="en-US" sz="1200" dirty="0"/>
              <a:t>합은 </a:t>
            </a:r>
            <a:r>
              <a:rPr lang="en-US" altLang="ko-KR" sz="1200" dirty="0"/>
              <a:t>15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851920" y="3353350"/>
            <a:ext cx="2449438" cy="504056"/>
          </a:xfrm>
          <a:prstGeom prst="wedgeRoundRectCallout">
            <a:avLst>
              <a:gd name="adj1" fmla="val -91607"/>
              <a:gd name="adj2" fmla="val 718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문자를 입력하면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InputMismatchException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예외 발생</a:t>
            </a:r>
          </a:p>
        </p:txBody>
      </p:sp>
    </p:spTree>
    <p:extLst>
      <p:ext uri="{BB962C8B-B14F-4D97-AF65-F5344CB8AC3E}">
        <p14:creationId xmlns:p14="http://schemas.microsoft.com/office/powerpoint/2010/main" val="190675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while </a:t>
            </a:r>
            <a:r>
              <a:rPr lang="ko-KR" altLang="en-US"/>
              <a:t>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문의 구성과 코드 사례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조건식이 </a:t>
            </a:r>
            <a:r>
              <a:rPr lang="en-US" altLang="ko-KR" dirty="0"/>
              <a:t>‘</a:t>
            </a:r>
            <a:r>
              <a:rPr lang="ko-KR" altLang="en-US" dirty="0"/>
              <a:t>참</a:t>
            </a:r>
            <a:r>
              <a:rPr lang="en-US" altLang="ko-KR" dirty="0"/>
              <a:t>’</a:t>
            </a:r>
            <a:r>
              <a:rPr lang="ko-KR" altLang="en-US" dirty="0"/>
              <a:t>인 동안 반복 실행</a:t>
            </a:r>
            <a:endParaRPr lang="en-US" altLang="ko-KR" dirty="0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87" y="1988840"/>
            <a:ext cx="6214838" cy="202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93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955151"/>
            <a:ext cx="6552728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WhileSample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count=0, n=0;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double sum=0; </a:t>
            </a:r>
            <a:endParaRPr lang="ko-KR" altLang="en-US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정수를 입력하고 마지막에 </a:t>
            </a:r>
            <a:r>
              <a:rPr lang="en-US" altLang="ko-KR" sz="1200" dirty="0"/>
              <a:t>0</a:t>
            </a:r>
            <a:r>
              <a:rPr lang="ko-KR" altLang="en-US" sz="1200" dirty="0"/>
              <a:t>을 입력하세요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while((n = </a:t>
            </a:r>
            <a:r>
              <a:rPr lang="en-US" altLang="ko-KR" sz="1200" b="1" dirty="0" err="1"/>
              <a:t>scanner.nextInt</a:t>
            </a:r>
            <a:r>
              <a:rPr lang="en-US" altLang="ko-KR" sz="1200" b="1" dirty="0"/>
              <a:t>()) != 0) { </a:t>
            </a:r>
            <a:r>
              <a:rPr lang="en-US" altLang="ko-KR" sz="1200" dirty="0"/>
              <a:t>// 0</a:t>
            </a:r>
            <a:r>
              <a:rPr lang="ko-KR" altLang="en-US" sz="1200" dirty="0"/>
              <a:t>이 입력되면 </a:t>
            </a:r>
            <a:r>
              <a:rPr lang="en-US" altLang="ko-KR" sz="1200" dirty="0"/>
              <a:t>while </a:t>
            </a:r>
            <a:r>
              <a:rPr lang="ko-KR" altLang="en-US" sz="1200" dirty="0"/>
              <a:t>문 벗어남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sum = sum + n;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count++;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수의 개수는 </a:t>
            </a:r>
            <a:r>
              <a:rPr lang="en-US" altLang="ko-KR" sz="1200" dirty="0"/>
              <a:t>" + count + "</a:t>
            </a:r>
            <a:r>
              <a:rPr lang="ko-KR" altLang="en-US" sz="1200" dirty="0"/>
              <a:t>개이며 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평균은 </a:t>
            </a:r>
            <a:r>
              <a:rPr lang="en-US" altLang="ko-KR" sz="1200" dirty="0"/>
              <a:t>" + sum/count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3-2 : while </a:t>
            </a:r>
            <a:r>
              <a:rPr lang="ko-KR" altLang="en-US" sz="2400" dirty="0"/>
              <a:t>문을 이용하여 입력된 정수의 평균 구하기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282991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while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정수를 여러 개 입력 받고 평균을 출력하라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입력되면 입력을 종료한다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662989"/>
            <a:ext cx="655272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정수를 입력하고 마지막에 </a:t>
            </a:r>
            <a:r>
              <a:rPr lang="en-US" altLang="ko-KR" sz="1200" dirty="0"/>
              <a:t>0</a:t>
            </a:r>
            <a:r>
              <a:rPr lang="ko-KR" altLang="en-US" sz="1200" dirty="0"/>
              <a:t>을 입력하세요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10 30 –20 40 0</a:t>
            </a:r>
          </a:p>
          <a:p>
            <a:r>
              <a:rPr lang="ko-KR" altLang="en-US" sz="1200" dirty="0"/>
              <a:t>수의 개수는 </a:t>
            </a:r>
            <a:r>
              <a:rPr lang="en-US" altLang="ko-KR" sz="1200" dirty="0"/>
              <a:t>4</a:t>
            </a:r>
            <a:r>
              <a:rPr lang="ko-KR" altLang="en-US" sz="1200" dirty="0"/>
              <a:t>개이며 평균은 </a:t>
            </a:r>
            <a:r>
              <a:rPr lang="en-US" altLang="ko-KR" sz="1200" dirty="0"/>
              <a:t>15.0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815916" y="5879446"/>
            <a:ext cx="1620180" cy="324036"/>
          </a:xfrm>
          <a:prstGeom prst="wedgeRoundRectCallout">
            <a:avLst>
              <a:gd name="adj1" fmla="val -171055"/>
              <a:gd name="adj2" fmla="val -173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r>
              <a:rPr lang="ko-KR" altLang="en-US" sz="1000" dirty="0">
                <a:solidFill>
                  <a:schemeClr val="tx1"/>
                </a:solidFill>
              </a:rPr>
              <a:t>은 마지막 입력을 뜻함</a:t>
            </a:r>
          </a:p>
        </p:txBody>
      </p:sp>
    </p:spTree>
    <p:extLst>
      <p:ext uri="{BB962C8B-B14F-4D97-AF65-F5344CB8AC3E}">
        <p14:creationId xmlns:p14="http://schemas.microsoft.com/office/powerpoint/2010/main" val="329102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do-while </a:t>
            </a:r>
            <a:r>
              <a:rPr lang="ko-KR" altLang="en-US" dirty="0"/>
              <a:t>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do-while </a:t>
            </a:r>
            <a:r>
              <a:rPr lang="ko-KR" altLang="en-US" dirty="0"/>
              <a:t>문의 구성과 코드 사례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조건식이 </a:t>
            </a:r>
            <a:r>
              <a:rPr lang="en-US" altLang="ko-KR" dirty="0"/>
              <a:t>‘</a:t>
            </a:r>
            <a:r>
              <a:rPr lang="ko-KR" altLang="en-US" dirty="0"/>
              <a:t>참</a:t>
            </a:r>
            <a:r>
              <a:rPr lang="en-US" altLang="ko-KR" dirty="0"/>
              <a:t>’</a:t>
            </a:r>
            <a:r>
              <a:rPr lang="ko-KR" altLang="en-US" dirty="0"/>
              <a:t>인 동안 반복 실행</a:t>
            </a:r>
            <a:endParaRPr lang="en-US" altLang="ko-KR" dirty="0"/>
          </a:p>
          <a:p>
            <a:pPr lvl="1"/>
            <a:r>
              <a:rPr lang="ko-KR" altLang="en-US" dirty="0" err="1"/>
              <a:t>작업문은</a:t>
            </a:r>
            <a:r>
              <a:rPr lang="ko-KR" altLang="en-US" dirty="0"/>
              <a:t> 한 번 반드시 실행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50979"/>
            <a:ext cx="6538739" cy="21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22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3-3 : do-while </a:t>
            </a:r>
            <a:r>
              <a:rPr lang="ko-KR" altLang="en-US" sz="2400" dirty="0"/>
              <a:t>문을 이용하여 </a:t>
            </a:r>
            <a:r>
              <a:rPr lang="en-US" altLang="ko-KR" sz="2400" dirty="0"/>
              <a:t>‘a’</a:t>
            </a:r>
            <a:r>
              <a:rPr lang="ko-KR" altLang="en-US" sz="2400" dirty="0"/>
              <a:t>에서 </a:t>
            </a:r>
            <a:r>
              <a:rPr lang="en-US" altLang="ko-KR" sz="2400" dirty="0"/>
              <a:t>‘z’</a:t>
            </a:r>
            <a:r>
              <a:rPr lang="ko-KR" altLang="en-US" sz="2400" dirty="0"/>
              <a:t>까지 출력하기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816770"/>
            <a:ext cx="569610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DoWhileSample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char a = 'a';</a:t>
            </a:r>
          </a:p>
          <a:p>
            <a:pPr defTabSz="180000"/>
            <a:r>
              <a:rPr lang="en-US" altLang="ko-KR" sz="1400" dirty="0"/>
              <a:t>		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do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(a);</a:t>
            </a:r>
          </a:p>
          <a:p>
            <a:pPr defTabSz="180000"/>
            <a:r>
              <a:rPr lang="en-US" altLang="ko-KR" sz="1400" dirty="0"/>
              <a:t>			a = (char) (a + 1);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} while (a &lt;= 'z'); </a:t>
            </a:r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282991"/>
            <a:ext cx="781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do-while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'a'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부터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'z'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까지 출력하는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4222239"/>
            <a:ext cx="5696102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abcdefghijklmnopqrstuvwxyz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2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중첩 반복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783100"/>
          </a:xfrm>
        </p:spPr>
        <p:txBody>
          <a:bodyPr>
            <a:normAutofit/>
          </a:bodyPr>
          <a:lstStyle/>
          <a:p>
            <a:r>
              <a:rPr lang="ko-KR" altLang="en-US" dirty="0"/>
              <a:t>중첩 반복</a:t>
            </a:r>
            <a:endParaRPr lang="en-US" altLang="ko-KR" dirty="0"/>
          </a:p>
          <a:p>
            <a:pPr lvl="1"/>
            <a:r>
              <a:rPr lang="ko-KR" altLang="en-US" dirty="0" err="1"/>
              <a:t>반복문이</a:t>
            </a:r>
            <a:r>
              <a:rPr lang="ko-KR" altLang="en-US" dirty="0"/>
              <a:t> 다른 </a:t>
            </a:r>
            <a:r>
              <a:rPr lang="ko-KR" altLang="en-US" dirty="0" err="1"/>
              <a:t>반복문을</a:t>
            </a:r>
            <a:r>
              <a:rPr lang="ko-KR" altLang="en-US" dirty="0"/>
              <a:t> 내포하는 구조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359611" y="4660394"/>
            <a:ext cx="573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10000</a:t>
            </a:r>
            <a:r>
              <a:rPr lang="ko-KR" altLang="en-US" sz="1400" dirty="0"/>
              <a:t>명의 학생이 있는 </a:t>
            </a:r>
            <a:r>
              <a:rPr lang="en-US" altLang="ko-KR" sz="1400" dirty="0"/>
              <a:t>100</a:t>
            </a:r>
            <a:r>
              <a:rPr lang="ko-KR" altLang="en-US" sz="1400" dirty="0"/>
              <a:t>개 대학의 모든 학생 성적의 합을 구할 때</a:t>
            </a:r>
            <a:r>
              <a:rPr lang="en-US" altLang="ko-KR" sz="1400" dirty="0"/>
              <a:t>,</a:t>
            </a:r>
          </a:p>
          <a:p>
            <a:pPr algn="ctr"/>
            <a:r>
              <a:rPr lang="en-US" altLang="ko-KR" sz="1400" dirty="0"/>
              <a:t>for </a:t>
            </a:r>
            <a:r>
              <a:rPr lang="ko-KR" altLang="en-US" sz="1400" dirty="0"/>
              <a:t>문을 이용한 이중 중첩 구조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2262214"/>
            <a:ext cx="5682009" cy="232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624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2790</TotalTime>
  <Words>1778</Words>
  <Application>Microsoft Office PowerPoint</Application>
  <PresentationFormat>화면 슬라이드 쇼(4:3)</PresentationFormat>
  <Paragraphs>661</Paragraphs>
  <Slides>41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HY강B</vt:lpstr>
      <vt:lpstr>HY나무L</vt:lpstr>
      <vt:lpstr>맑은 고딕</vt:lpstr>
      <vt:lpstr>휴먼편지체</vt:lpstr>
      <vt:lpstr>Wingdings</vt:lpstr>
      <vt:lpstr>Wingdings 2</vt:lpstr>
      <vt:lpstr>가을</vt:lpstr>
      <vt:lpstr>PowerPoint 프레젠테이션</vt:lpstr>
      <vt:lpstr>학습 목표</vt:lpstr>
      <vt:lpstr>반복문</vt:lpstr>
      <vt:lpstr>예제 3-1 : for 문을 이용하여 1부터 10까지 합 출력하기</vt:lpstr>
      <vt:lpstr>while 문</vt:lpstr>
      <vt:lpstr>예제 3-2 : while 문을 이용하여 입력된 정수의 평균 구하기</vt:lpstr>
      <vt:lpstr>do-while 문</vt:lpstr>
      <vt:lpstr>예제 3-3 : do-while 문을 이용하여 ‘a’에서 ‘z’까지 출력하기</vt:lpstr>
      <vt:lpstr>중첩 반복</vt:lpstr>
      <vt:lpstr>예제 3-4 : 2중 중첩을 이용한 구구단 출력하기</vt:lpstr>
      <vt:lpstr>continue문</vt:lpstr>
      <vt:lpstr>예제 3-5 : continue 문을 이용하여 양수 합 구하기</vt:lpstr>
      <vt:lpstr>break문</vt:lpstr>
      <vt:lpstr>예제 3-6 : break 문을 이용하여 while 문 벗어나기</vt:lpstr>
      <vt:lpstr>자바 배열</vt:lpstr>
      <vt:lpstr>자바 배열의 필요성과 모양</vt:lpstr>
      <vt:lpstr>배열 선언과 생성</vt:lpstr>
      <vt:lpstr>배열 선언 및 생성 디테일</vt:lpstr>
      <vt:lpstr>배열을 초기화하면서 생성한 결과</vt:lpstr>
      <vt:lpstr>배열 인덱스와 배열 원소 접근</vt:lpstr>
      <vt:lpstr>레퍼런스 치환과 배열 공유</vt:lpstr>
      <vt:lpstr>예제 3-7 : 배열 선언 및 생성</vt:lpstr>
      <vt:lpstr>배열의 크기, length 필드</vt:lpstr>
      <vt:lpstr>함수 호출시 C/C++와 자바의 배열 전달 비교</vt:lpstr>
      <vt:lpstr>예제 3-8 : 배열의 length 필드 활용</vt:lpstr>
      <vt:lpstr>배열과 for-each 문</vt:lpstr>
      <vt:lpstr>예제 3-9 for-each 문 활용</vt:lpstr>
      <vt:lpstr>2차원 배열</vt:lpstr>
      <vt:lpstr>2차원 배열의 초기화</vt:lpstr>
      <vt:lpstr>예제 3-10 : 2차원 배열 생성 및 활용하기</vt:lpstr>
      <vt:lpstr>메소드의 배열 리턴</vt:lpstr>
      <vt:lpstr>배열을 리턴 받아 사용하는 과정</vt:lpstr>
      <vt:lpstr>예제 3-11 : 배열 리턴</vt:lpstr>
      <vt:lpstr>자바의 예외 처리</vt:lpstr>
      <vt:lpstr>예제 3-12 : 0으로 나누기 시 예외 발생으로 응용프로그램이 강제 종료되는 경우</vt:lpstr>
      <vt:lpstr>자바의 예외 처리, try-catch-finally문</vt:lpstr>
      <vt:lpstr>예외가 발생/발생하지 않은 경우 제어의 흐름</vt:lpstr>
      <vt:lpstr>자바의 예외 클래스</vt:lpstr>
      <vt:lpstr>예외 클래스 사례</vt:lpstr>
      <vt:lpstr>예제 3-13 : 0으로 나누는 예외에 대처하는 try-catch 블록 만들기</vt:lpstr>
      <vt:lpstr>예제 3-14 : 입력오류시발생하는 예외(InputMismatchException)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노재학</cp:lastModifiedBy>
  <cp:revision>168</cp:revision>
  <dcterms:created xsi:type="dcterms:W3CDTF">2011-08-27T14:53:28Z</dcterms:created>
  <dcterms:modified xsi:type="dcterms:W3CDTF">2017-08-31T02:41:55Z</dcterms:modified>
</cp:coreProperties>
</file>