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0"/>
  </p:notesMasterIdLst>
  <p:sldIdLst>
    <p:sldId id="256" r:id="rId2"/>
    <p:sldId id="321" r:id="rId3"/>
    <p:sldId id="257" r:id="rId4"/>
    <p:sldId id="259" r:id="rId5"/>
    <p:sldId id="260" r:id="rId6"/>
    <p:sldId id="261" r:id="rId7"/>
    <p:sldId id="263" r:id="rId8"/>
    <p:sldId id="265" r:id="rId9"/>
    <p:sldId id="31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313" r:id="rId18"/>
    <p:sldId id="275" r:id="rId19"/>
    <p:sldId id="276" r:id="rId20"/>
    <p:sldId id="277" r:id="rId21"/>
    <p:sldId id="316" r:id="rId22"/>
    <p:sldId id="322" r:id="rId23"/>
    <p:sldId id="278" r:id="rId24"/>
    <p:sldId id="279" r:id="rId25"/>
    <p:sldId id="280" r:id="rId26"/>
    <p:sldId id="281" r:id="rId27"/>
    <p:sldId id="317" r:id="rId28"/>
    <p:sldId id="282" r:id="rId29"/>
    <p:sldId id="284" r:id="rId30"/>
    <p:sldId id="318" r:id="rId31"/>
    <p:sldId id="319" r:id="rId32"/>
    <p:sldId id="287" r:id="rId33"/>
    <p:sldId id="289" r:id="rId34"/>
    <p:sldId id="290" r:id="rId35"/>
    <p:sldId id="293" r:id="rId36"/>
    <p:sldId id="294" r:id="rId37"/>
    <p:sldId id="296" r:id="rId38"/>
    <p:sldId id="297" r:id="rId39"/>
    <p:sldId id="312" r:id="rId40"/>
    <p:sldId id="298" r:id="rId41"/>
    <p:sldId id="300" r:id="rId42"/>
    <p:sldId id="301" r:id="rId43"/>
    <p:sldId id="302" r:id="rId44"/>
    <p:sldId id="303" r:id="rId45"/>
    <p:sldId id="304" r:id="rId46"/>
    <p:sldId id="307" r:id="rId47"/>
    <p:sldId id="308" r:id="rId48"/>
    <p:sldId id="320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7F7F7F"/>
    <a:srgbClr val="002060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4625" autoAdjust="0"/>
  </p:normalViewPr>
  <p:slideViewPr>
    <p:cSldViewPr>
      <p:cViewPr>
        <p:scale>
          <a:sx n="81" d="100"/>
          <a:sy n="81" d="100"/>
        </p:scale>
        <p:origin x="-1426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17" y="11094"/>
            <a:ext cx="9153617" cy="684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슈퍼 클래스의 멤버에 대한 서브 클래스의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클래스에서 접근할 수 없음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디폴트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클래스가 동일한 패키지에 있을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접근 가능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public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서브 클래스는 항상 접근 가능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슈퍼 클래스의 </a:t>
            </a:r>
            <a:r>
              <a:rPr lang="en-US" altLang="ko-KR" sz="2000" dirty="0" smtClean="0"/>
              <a:t>protected </a:t>
            </a:r>
            <a:r>
              <a:rPr lang="ko-KR" altLang="en-US" sz="2000" dirty="0" smtClean="0"/>
              <a:t>멤버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같은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 내의 모든 클래스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접근 허용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패키지 여부와 상관없이 서브 클래스는 접근 가능</a:t>
            </a:r>
            <a:endParaRPr lang="en-US" altLang="ko-KR" sz="1800" dirty="0" smtClean="0"/>
          </a:p>
          <a:p>
            <a:pPr lvl="1"/>
            <a:endParaRPr lang="ko-KR" altLang="en-US" sz="18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33110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protected </a:t>
            </a:r>
            <a:r>
              <a:rPr lang="ko-KR" altLang="en-US" sz="1800" dirty="0" smtClean="0"/>
              <a:t>멤버에 대한 접근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같은 패키지의 모든 클래스에게 허용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상속되는 서브 클래스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패키지든 다른 패키지든 상관 없음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에게 허용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092752" cy="438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호출과 </a:t>
            </a:r>
            <a:r>
              <a:rPr lang="ko-KR" altLang="en-US" dirty="0"/>
              <a:t>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4365104"/>
            <a:ext cx="8153400" cy="187220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먼저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실행 전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642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슈퍼 클래스와 서브 클래스의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호출 및 실행 관계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84168" y="5805264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08710"/>
            <a:ext cx="4935816" cy="503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슈퍼 클래스와 서브 클래스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각각 여러 개의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작성 가능</a:t>
            </a:r>
            <a:endParaRPr lang="en-US" altLang="ko-KR" sz="18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서브 클래스의 객체가 생성될 때</a:t>
            </a:r>
            <a:endParaRPr lang="en-US" altLang="ko-KR" sz="2200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개와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실행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서브 클래스의 </a:t>
            </a:r>
            <a:r>
              <a:rPr lang="ko-KR" altLang="en-US" sz="2000" dirty="0" err="1" smtClean="0"/>
              <a:t>생성자와</a:t>
            </a:r>
            <a:r>
              <a:rPr lang="ko-KR" altLang="en-US" sz="2000" dirty="0" smtClean="0"/>
              <a:t> 슈퍼 클래스의 생성자가 결정되는 방식</a:t>
            </a:r>
            <a:endParaRPr lang="en-US" altLang="ko-KR" sz="2000" dirty="0"/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개발자의 명시적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슈퍼 클래스의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명시적 선택</a:t>
            </a:r>
            <a:endParaRPr lang="en-US" altLang="ko-KR" sz="1600" dirty="0"/>
          </a:p>
          <a:p>
            <a:pPr lvl="2"/>
            <a:r>
              <a:rPr lang="en-US" altLang="ko-KR" sz="1600" dirty="0"/>
              <a:t>super() </a:t>
            </a:r>
            <a:r>
              <a:rPr lang="ko-KR" altLang="en-US" sz="1600" dirty="0"/>
              <a:t>키워드를 이용하여 선택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컴파일러가 </a:t>
            </a:r>
            <a:r>
              <a:rPr lang="ko-KR" altLang="en-US" sz="1800" dirty="0" err="1" smtClean="0"/>
              <a:t>기본생성자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</a:t>
            </a:r>
            <a:r>
              <a:rPr lang="ko-KR" altLang="en-US" sz="1600" dirty="0"/>
              <a:t>클래스 개발자가 </a:t>
            </a:r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선택하지 않는 경우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컴파일러가 자동으로 슈퍼 클래스의 기본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선택</a:t>
            </a:r>
            <a:endParaRPr lang="en-US" altLang="ko-KR" sz="1600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22" y="1291480"/>
            <a:ext cx="5944146" cy="475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3969" y="6123018"/>
            <a:ext cx="359939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79512" y="228600"/>
            <a:ext cx="8964488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컴파일러에 의해 슈퍼 클래스의 기본 생성자가 묵시적 선택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397443"/>
            <a:ext cx="322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개발자가 서브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생성자에</a:t>
            </a:r>
            <a:r>
              <a:rPr lang="ko-KR" altLang="en-US" sz="1600" dirty="0" smtClean="0">
                <a:solidFill>
                  <a:srgbClr val="0070C0"/>
                </a:solidFill>
              </a:rPr>
              <a:t> 대해 슈퍼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명시적으로 선택하지 않은 경우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 클래스에 기본 생성자가 없어 오류 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6004198" cy="470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9512" y="3429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/>
              <a:t>오류 메시지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"</a:t>
            </a:r>
            <a:r>
              <a:rPr lang="en-US" altLang="ko-KR" sz="1400" dirty="0">
                <a:solidFill>
                  <a:srgbClr val="FF0000"/>
                </a:solidFill>
              </a:rPr>
              <a:t>Implicit super constructor A() is undefined. Must </a:t>
            </a:r>
            <a:r>
              <a:rPr lang="en-US" altLang="ko-KR" sz="1400" dirty="0" smtClean="0">
                <a:solidFill>
                  <a:srgbClr val="FF0000"/>
                </a:solidFill>
              </a:rPr>
              <a:t>explicitly invoke </a:t>
            </a:r>
            <a:r>
              <a:rPr lang="en-US" altLang="ko-KR" sz="1400" dirty="0">
                <a:solidFill>
                  <a:srgbClr val="FF0000"/>
                </a:solidFill>
              </a:rPr>
              <a:t>another constructor"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6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4439" y="6165304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/>
              <a:t>클래스의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대해서도</a:t>
            </a:r>
            <a:r>
              <a:rPr lang="en-US" altLang="ko-KR" dirty="0" smtClean="0"/>
              <a:t> </a:t>
            </a:r>
            <a:r>
              <a:rPr lang="ko-KR" altLang="en-US" dirty="0"/>
              <a:t>슈퍼 클래스의 기본 </a:t>
            </a:r>
            <a:r>
              <a:rPr lang="ko-KR" altLang="en-US" dirty="0" smtClean="0"/>
              <a:t>생성자가 </a:t>
            </a:r>
            <a:r>
              <a:rPr lang="ko-KR" altLang="en-US" dirty="0"/>
              <a:t>자동 </a:t>
            </a:r>
            <a:r>
              <a:rPr lang="ko-KR" altLang="en-US" dirty="0" smtClean="0"/>
              <a:t>선택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562"/>
            <a:ext cx="4104456" cy="53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1484784"/>
            <a:ext cx="3227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개발자가 서브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생성자에</a:t>
            </a:r>
            <a:r>
              <a:rPr lang="ko-KR" altLang="en-US" sz="1600" dirty="0" smtClean="0">
                <a:solidFill>
                  <a:srgbClr val="0070C0"/>
                </a:solidFill>
              </a:rPr>
              <a:t> 대해 슈퍼 클래스의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70C0"/>
                </a:solidFill>
              </a:rPr>
              <a:t> 명시적으로 선택하지 않은 경우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super()</a:t>
            </a:r>
            <a:r>
              <a:rPr lang="ko-KR" altLang="en-US" dirty="0" smtClean="0"/>
              <a:t>로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명시적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지향 상속과 자바 상속 개념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클래스 상속 작성 및 객체 생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시 생성자의 실행 과정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업캐스팅과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오버라이딩과</a:t>
            </a:r>
            <a:r>
              <a:rPr lang="ko-KR" altLang="en-US" dirty="0" smtClean="0"/>
              <a:t> 동적 바인딩의 이해 및 활용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8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01000" cy="68012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super()</a:t>
            </a:r>
            <a:r>
              <a:rPr lang="ko-KR" altLang="en-US" sz="2400" dirty="0" smtClean="0"/>
              <a:t>로 슈퍼 클래스의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명시적으로 선택한 </a:t>
            </a:r>
            <a:r>
              <a:rPr lang="ko-KR" altLang="en-US" sz="2400" dirty="0" smtClean="0"/>
              <a:t>사례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4295732" cy="539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36096" y="6089378"/>
            <a:ext cx="1656184" cy="461665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A5</a:t>
            </a:r>
          </a:p>
          <a:p>
            <a:r>
              <a:rPr lang="ko-KR" altLang="en-US" sz="1200" dirty="0" err="1"/>
              <a:t>매개변수생성자</a:t>
            </a:r>
            <a:r>
              <a:rPr lang="en-US" altLang="ko-KR" sz="1200" dirty="0"/>
              <a:t>B5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 : </a:t>
            </a:r>
            <a:r>
              <a:rPr lang="en-US" altLang="ko-KR" dirty="0"/>
              <a:t>super()</a:t>
            </a:r>
            <a:r>
              <a:rPr lang="ko-KR" altLang="en-US" dirty="0"/>
              <a:t>를 활용한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26876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생성자에서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서브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호출하는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보인다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1192" y="1988840"/>
            <a:ext cx="400482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0;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Point(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private </a:t>
            </a:r>
            <a:r>
              <a:rPr lang="en-US" altLang="ko-KR" sz="1200" dirty="0"/>
              <a:t>String color; 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y, String color)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super(x</a:t>
            </a:r>
            <a:r>
              <a:rPr lang="en-US" altLang="ko-KR" sz="1200" b="1" dirty="0"/>
              <a:t>, y); </a:t>
            </a:r>
            <a:r>
              <a:rPr lang="en-US" altLang="ko-KR" sz="1200" dirty="0"/>
              <a:t>// Point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Point(x, y)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1988840"/>
            <a:ext cx="38164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SuperEx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</a:t>
            </a:r>
            <a:r>
              <a:rPr lang="en-US" altLang="ko-KR" sz="1200" dirty="0" smtClean="0"/>
              <a:t>main(String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(5, 6, "blue");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자유형 9"/>
          <p:cNvSpPr/>
          <p:nvPr/>
        </p:nvSpPr>
        <p:spPr>
          <a:xfrm>
            <a:off x="107503" y="3056965"/>
            <a:ext cx="995155" cy="2008094"/>
          </a:xfrm>
          <a:custGeom>
            <a:avLst/>
            <a:gdLst>
              <a:gd name="connsiteX0" fmla="*/ 1256100 w 1256100"/>
              <a:gd name="connsiteY0" fmla="*/ 2008094 h 2008094"/>
              <a:gd name="connsiteX1" fmla="*/ 1041 w 1256100"/>
              <a:gd name="connsiteY1" fmla="*/ 762000 h 2008094"/>
              <a:gd name="connsiteX2" fmla="*/ 1085770 w 1256100"/>
              <a:gd name="connsiteY2" fmla="*/ 0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6100" h="2008094">
                <a:moveTo>
                  <a:pt x="1256100" y="2008094"/>
                </a:moveTo>
                <a:cubicBezTo>
                  <a:pt x="642764" y="1552388"/>
                  <a:pt x="29429" y="1096682"/>
                  <a:pt x="1041" y="762000"/>
                </a:cubicBezTo>
                <a:cubicBezTo>
                  <a:pt x="-27347" y="427318"/>
                  <a:pt x="529211" y="213659"/>
                  <a:pt x="108577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948264" y="4116437"/>
            <a:ext cx="1584176" cy="510778"/>
          </a:xfrm>
          <a:prstGeom prst="wedgeRoundRectCallout">
            <a:avLst>
              <a:gd name="adj1" fmla="val -62863"/>
              <a:gd name="adj2" fmla="val -12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x=5, y=6,</a:t>
            </a:r>
          </a:p>
          <a:p>
            <a:r>
              <a:rPr lang="en-US" altLang="ko-KR" sz="1200" dirty="0"/>
              <a:t>color = "blue" </a:t>
            </a:r>
            <a:r>
              <a:rPr lang="ko-KR" altLang="en-US" sz="1200" dirty="0"/>
              <a:t>전달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7503" y="2555635"/>
            <a:ext cx="549682" cy="510778"/>
          </a:xfrm>
          <a:prstGeom prst="wedgeRoundRectCallout">
            <a:avLst>
              <a:gd name="adj1" fmla="val -8477"/>
              <a:gd name="adj2" fmla="val 1085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x=5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y=6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3356992"/>
            <a:ext cx="3816424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blue(5,6)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635896" y="2661012"/>
            <a:ext cx="3456384" cy="2208148"/>
          </a:xfrm>
          <a:custGeom>
            <a:avLst/>
            <a:gdLst>
              <a:gd name="connsiteX0" fmla="*/ 2254928 w 2266454"/>
              <a:gd name="connsiteY0" fmla="*/ 0 h 2929631"/>
              <a:gd name="connsiteX1" fmla="*/ 1926455 w 2266454"/>
              <a:gd name="connsiteY1" fmla="*/ 2370338 h 2929631"/>
              <a:gd name="connsiteX2" fmla="*/ 0 w 2266454"/>
              <a:gd name="connsiteY2" fmla="*/ 2929631 h 292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54" h="2929631">
                <a:moveTo>
                  <a:pt x="2254928" y="0"/>
                </a:moveTo>
                <a:cubicBezTo>
                  <a:pt x="2278602" y="941033"/>
                  <a:pt x="2302276" y="1882066"/>
                  <a:pt x="1926455" y="2370338"/>
                </a:cubicBezTo>
                <a:cubicBezTo>
                  <a:pt x="1550634" y="2858610"/>
                  <a:pt x="319596" y="2834936"/>
                  <a:pt x="0" y="292963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0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10998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1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업캐스팅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upcasting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600" dirty="0" smtClean="0"/>
              <a:t>서브 클래스의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err="1"/>
              <a:t>를</a:t>
            </a:r>
            <a:r>
              <a:rPr lang="ko-KR" altLang="en-US" sz="1600" dirty="0" smtClean="0"/>
              <a:t> 슈퍼 클래스 </a:t>
            </a:r>
            <a:r>
              <a:rPr lang="ko-KR" altLang="en-US" sz="1600" dirty="0" err="1" smtClean="0"/>
              <a:t>레퍼런스에</a:t>
            </a:r>
            <a:r>
              <a:rPr lang="ko-KR" altLang="en-US" sz="1600" dirty="0" smtClean="0"/>
              <a:t> 대입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슈퍼 클래스 </a:t>
            </a:r>
            <a:r>
              <a:rPr lang="ko-KR" altLang="en-US" sz="1600" dirty="0" err="1"/>
              <a:t>레퍼런스로</a:t>
            </a:r>
            <a:r>
              <a:rPr lang="ko-KR" altLang="en-US" sz="1600" dirty="0"/>
              <a:t> 서브 클래스 </a:t>
            </a:r>
            <a:r>
              <a:rPr lang="ko-KR" altLang="en-US" sz="1400" dirty="0" smtClean="0"/>
              <a:t>객체를 </a:t>
            </a:r>
            <a:r>
              <a:rPr lang="ko-KR" altLang="en-US" sz="1400" dirty="0"/>
              <a:t>가리키게 되는 현상</a:t>
            </a:r>
            <a:endParaRPr lang="en-US" altLang="ko-KR" sz="1400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4665534"/>
            <a:ext cx="302433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Person </a:t>
            </a:r>
            <a:r>
              <a:rPr lang="en-US" altLang="ko-KR" sz="1400" dirty="0" smtClean="0"/>
              <a:t>p;</a:t>
            </a:r>
          </a:p>
          <a:p>
            <a:r>
              <a:rPr lang="en-US" altLang="ko-KR" sz="1400" dirty="0" smtClean="0"/>
              <a:t>Student s = new Student();</a:t>
            </a:r>
          </a:p>
          <a:p>
            <a:r>
              <a:rPr lang="en-US" altLang="ko-KR" sz="1400" b="1" dirty="0" smtClean="0"/>
              <a:t>p = s; // </a:t>
            </a:r>
            <a:r>
              <a:rPr lang="ko-KR" altLang="en-US" sz="1400" b="1" dirty="0" err="1" smtClean="0"/>
              <a:t>업캐스팅</a:t>
            </a:r>
            <a:endParaRPr lang="ko-KR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5320"/>
            <a:ext cx="5184576" cy="190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44209" y="1916832"/>
            <a:ext cx="2213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생물이 들어가는 박스에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r>
              <a:rPr lang="ko-KR" altLang="en-US" sz="1100" dirty="0" smtClean="0">
                <a:solidFill>
                  <a:srgbClr val="0070C0"/>
                </a:solidFill>
              </a:rPr>
              <a:t>사람이나 코끼리를 넣어도 무방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472062"/>
            <a:ext cx="22138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0070C0"/>
                </a:solidFill>
              </a:rPr>
              <a:t>*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사람이나 코끼리 모두 생물을 상속받았기 때문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4475" y="5131351"/>
            <a:ext cx="30963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p.grade</a:t>
            </a:r>
            <a:r>
              <a:rPr lang="en-US" altLang="ko-KR" sz="1400" dirty="0"/>
              <a:t> = "A"; // grade</a:t>
            </a:r>
            <a:r>
              <a:rPr lang="ko-KR" altLang="en-US" sz="1400" dirty="0"/>
              <a:t>는 </a:t>
            </a:r>
            <a:r>
              <a:rPr lang="en-US" altLang="ko-KR" sz="1400" dirty="0"/>
              <a:t>Person</a:t>
            </a:r>
            <a:r>
              <a:rPr lang="ko-KR" altLang="en-US" sz="1400" dirty="0"/>
              <a:t>의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멤버가 </a:t>
            </a:r>
            <a:r>
              <a:rPr lang="ko-KR" altLang="en-US" sz="1400" dirty="0"/>
              <a:t>아니므로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267579" y="4618529"/>
            <a:ext cx="3325869" cy="523220"/>
            <a:chOff x="5267579" y="4618529"/>
            <a:chExt cx="3325869" cy="523220"/>
          </a:xfrm>
        </p:grpSpPr>
        <p:sp>
          <p:nvSpPr>
            <p:cNvPr id="6" name="직사각형 5"/>
            <p:cNvSpPr/>
            <p:nvPr/>
          </p:nvSpPr>
          <p:spPr>
            <a:xfrm>
              <a:off x="5267579" y="4618529"/>
              <a:ext cx="3325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 슈퍼클래스 </a:t>
              </a:r>
              <a:r>
                <a:rPr lang="ko-KR" altLang="en-US" sz="1400" dirty="0" err="1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레퍼런스로</a:t>
              </a:r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 객체 내의 슈퍼 </a:t>
              </a:r>
              <a:r>
                <a:rPr lang="ko-KR" altLang="en-US" sz="1400" dirty="0">
                  <a:latin typeface="HY나무L" panose="02030600000101010101" pitchFamily="18" charset="-127"/>
                  <a:ea typeface="HY나무L" panose="02030600000101010101" pitchFamily="18" charset="-127"/>
                </a:rPr>
                <a:t>클래스의 </a:t>
              </a:r>
              <a:r>
                <a:rPr lang="ko-KR" altLang="en-US" sz="1400" dirty="0" smtClean="0">
                  <a:latin typeface="HY나무L" panose="02030600000101010101" pitchFamily="18" charset="-127"/>
                  <a:ea typeface="HY나무L" panose="02030600000101010101" pitchFamily="18" charset="-127"/>
                </a:rPr>
                <a:t>멤버만 </a:t>
              </a:r>
              <a:r>
                <a:rPr lang="ko-KR" altLang="en-US" sz="1400" dirty="0">
                  <a:latin typeface="HY나무L" panose="02030600000101010101" pitchFamily="18" charset="-127"/>
                  <a:ea typeface="HY나무L" panose="02030600000101010101" pitchFamily="18" charset="-127"/>
                </a:rPr>
                <a:t>접근 가능</a:t>
              </a:r>
              <a:endParaRPr lang="en-US" altLang="ko-KR" sz="1400" dirty="0">
                <a:latin typeface="HY나무L" panose="02030600000101010101" pitchFamily="18" charset="-127"/>
                <a:ea typeface="HY나무L" panose="02030600000101010101" pitchFamily="18" charset="-127"/>
              </a:endParaRP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838" y="4665534"/>
              <a:ext cx="118078" cy="118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23" y="5145762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9283" y="29829"/>
            <a:ext cx="8153400" cy="752475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875" y="83671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Student extends Person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/>
              <a:t>이재문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"A";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"Com";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16920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17" y="836712"/>
            <a:ext cx="4247079" cy="36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" y="5705220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다운캐스팅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downcasting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슈퍼 클래스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레퍼런스에</a:t>
            </a:r>
            <a:r>
              <a:rPr lang="ko-KR" altLang="en-US" dirty="0" smtClean="0"/>
              <a:t> 대입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업캐스팅된</a:t>
            </a:r>
            <a:r>
              <a:rPr lang="ko-KR" altLang="en-US" dirty="0" smtClean="0"/>
              <a:t> 것을 다시 원래대로 되돌리는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명시적 타입 변환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32723" y="3212976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 }</a:t>
            </a:r>
          </a:p>
          <a:p>
            <a:r>
              <a:rPr lang="en-US" altLang="ko-KR" sz="1400" dirty="0" smtClean="0"/>
              <a:t>class Student extends Person {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Person p = new Student(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이재문</a:t>
            </a:r>
            <a:r>
              <a:rPr lang="en-US" altLang="ko-KR" sz="1400" dirty="0" smtClean="0"/>
              <a:t>"); // </a:t>
            </a:r>
            <a:r>
              <a:rPr lang="ko-KR" altLang="en-US" sz="1400" dirty="0" err="1" smtClean="0"/>
              <a:t>업캐스팅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Student s = (Student)p; // </a:t>
            </a:r>
            <a:r>
              <a:rPr lang="ko-KR" altLang="en-US" sz="1400" b="1" dirty="0" smtClean="0"/>
              <a:t>다운캐스팅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강제타입변환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다운캐스팅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2339881"/>
            <a:ext cx="48245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DowncastingEx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Person </a:t>
            </a:r>
            <a:r>
              <a:rPr lang="en-US" altLang="ko-KR" sz="1400" dirty="0"/>
              <a:t>p = new Student("</a:t>
            </a:r>
            <a:r>
              <a:rPr lang="ko-KR" altLang="en-US" sz="1400" dirty="0"/>
              <a:t>이재문</a:t>
            </a:r>
            <a:r>
              <a:rPr lang="en-US" altLang="ko-KR" sz="1400" dirty="0"/>
              <a:t>"); // </a:t>
            </a:r>
            <a:r>
              <a:rPr lang="ko-KR" altLang="en-US" sz="1400" dirty="0" err="1" smtClean="0"/>
              <a:t>업캐스팅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Student </a:t>
            </a:r>
            <a:r>
              <a:rPr lang="en-US" altLang="ko-KR" sz="1400" dirty="0"/>
              <a:t>s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 </a:t>
            </a:r>
            <a:r>
              <a:rPr lang="en-US" altLang="ko-KR" sz="1400" b="1" dirty="0"/>
              <a:t>= (Student)p;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(s.name</a:t>
            </a:r>
            <a:r>
              <a:rPr lang="en-US" altLang="ko-KR" sz="1400" dirty="0"/>
              <a:t>);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s.grade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"A"; // </a:t>
            </a:r>
            <a:r>
              <a:rPr lang="ko-KR" altLang="en-US" sz="1400" dirty="0"/>
              <a:t>오류 없음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58" y="1700808"/>
            <a:ext cx="3001954" cy="32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4950232"/>
            <a:ext cx="4824536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5472608" cy="22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객체 구별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664296"/>
          </a:xfrm>
        </p:spPr>
        <p:txBody>
          <a:bodyPr>
            <a:normAutofit/>
          </a:bodyPr>
          <a:lstStyle/>
          <a:p>
            <a:r>
              <a:rPr lang="ko-KR" altLang="en-US" sz="1600" dirty="0" err="1" smtClean="0"/>
              <a:t>업캐스팅된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레퍼런스로는</a:t>
            </a:r>
            <a:r>
              <a:rPr lang="ko-KR" altLang="en-US" sz="1600" dirty="0" smtClean="0"/>
              <a:t> 객체의 실제 타입을 구분하기 어려움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슈퍼 클래스는 여러 서브 클래스에 상속되기 때문</a:t>
            </a:r>
            <a:endParaRPr lang="en-US" altLang="ko-KR" sz="14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아래의 클래스 계층 구조에서</a:t>
            </a:r>
            <a:r>
              <a:rPr lang="en-US" altLang="ko-KR" sz="1400" dirty="0" smtClean="0"/>
              <a:t>, p</a:t>
            </a:r>
            <a:r>
              <a:rPr lang="ko-KR" altLang="en-US" sz="1400" dirty="0" smtClean="0"/>
              <a:t>가 가리키는 객체가 </a:t>
            </a:r>
            <a:r>
              <a:rPr lang="en-US" altLang="ko-KR" sz="1400" dirty="0" smtClean="0"/>
              <a:t>Person </a:t>
            </a:r>
            <a:r>
              <a:rPr lang="ko-KR" altLang="en-US" sz="1400" dirty="0" smtClean="0"/>
              <a:t>객체인지</a:t>
            </a:r>
            <a:r>
              <a:rPr lang="en-US" altLang="ko-KR" sz="1400" dirty="0" smtClean="0"/>
              <a:t>, Student </a:t>
            </a:r>
            <a:r>
              <a:rPr lang="ko-KR" altLang="en-US" sz="1400" dirty="0" smtClean="0"/>
              <a:t>객체인지</a:t>
            </a:r>
            <a:r>
              <a:rPr lang="en-US" altLang="ko-KR" sz="1400" dirty="0" smtClean="0"/>
              <a:t>, Professor </a:t>
            </a:r>
            <a:r>
              <a:rPr lang="ko-KR" altLang="en-US" sz="1400" dirty="0" smtClean="0"/>
              <a:t>객체인지 구분하기 어려움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0904" y="3078295"/>
            <a:ext cx="297331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Person p = new Person();</a:t>
            </a:r>
          </a:p>
          <a:p>
            <a:r>
              <a:rPr lang="en-US" altLang="ko-KR" sz="1200" dirty="0" smtClean="0"/>
              <a:t>Person p = new Student(); // </a:t>
            </a:r>
            <a:r>
              <a:rPr lang="ko-KR" altLang="en-US" sz="1200" dirty="0" err="1" smtClean="0"/>
              <a:t>업캐스팅</a:t>
            </a:r>
            <a:endParaRPr lang="en-US" altLang="ko-KR" sz="1200" dirty="0" smtClean="0"/>
          </a:p>
          <a:p>
            <a:r>
              <a:rPr lang="en-US" altLang="ko-KR" sz="1200" dirty="0" smtClean="0"/>
              <a:t>Person p = new Professor();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업캐스팅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5384495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샘플 클래스 계층 구조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60571" y="3726332"/>
            <a:ext cx="2593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Person </a:t>
            </a:r>
            <a:r>
              <a:rPr lang="ko-KR" altLang="en-US" sz="1100" dirty="0"/>
              <a:t>타입의 </a:t>
            </a:r>
            <a:r>
              <a:rPr lang="ko-KR" altLang="en-US" sz="1100" dirty="0" err="1"/>
              <a:t>레퍼런스</a:t>
            </a:r>
            <a:r>
              <a:rPr lang="ko-KR" altLang="en-US" sz="1100" dirty="0"/>
              <a:t> </a:t>
            </a:r>
            <a:r>
              <a:rPr lang="en-US" altLang="ko-KR" sz="1100" dirty="0"/>
              <a:t>p</a:t>
            </a:r>
            <a:r>
              <a:rPr lang="ko-KR" altLang="en-US" sz="1100" dirty="0"/>
              <a:t>로 </a:t>
            </a:r>
            <a:r>
              <a:rPr lang="ko-KR" altLang="en-US" sz="1100" dirty="0" err="1" smtClean="0"/>
              <a:t>업캐스팅</a:t>
            </a:r>
            <a:endParaRPr lang="ko-KR" altLang="en-US" sz="1100" dirty="0"/>
          </a:p>
        </p:txBody>
      </p:sp>
      <p:grpSp>
        <p:nvGrpSpPr>
          <p:cNvPr id="1024" name="그룹 1023"/>
          <p:cNvGrpSpPr/>
          <p:nvPr/>
        </p:nvGrpSpPr>
        <p:grpSpPr>
          <a:xfrm>
            <a:off x="5770904" y="4502437"/>
            <a:ext cx="2520280" cy="1105575"/>
            <a:chOff x="5842912" y="5120768"/>
            <a:chExt cx="2520280" cy="1105575"/>
          </a:xfrm>
        </p:grpSpPr>
        <p:sp>
          <p:nvSpPr>
            <p:cNvPr id="14" name="TextBox 13"/>
            <p:cNvSpPr txBox="1"/>
            <p:nvPr/>
          </p:nvSpPr>
          <p:spPr>
            <a:xfrm>
              <a:off x="5842912" y="545832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77558" y="5474002"/>
              <a:ext cx="576064" cy="369332"/>
              <a:chOff x="6228184" y="5805264"/>
              <a:chExt cx="57606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 flipH="1">
                <a:off x="6264188" y="5805264"/>
                <a:ext cx="5400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ym typeface="Wingdings"/>
                  </a:rPr>
                  <a:t>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228184" y="5872483"/>
                <a:ext cx="360040" cy="237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7211064" y="5120768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/>
                  </a:solidFill>
                </a:rPr>
                <a:t>Person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211064" y="5552816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Student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211064" y="5943100"/>
              <a:ext cx="1152128" cy="2832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Professor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객체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endCxn id="20" idx="1"/>
            </p:cNvCxnSpPr>
            <p:nvPr/>
          </p:nvCxnSpPr>
          <p:spPr>
            <a:xfrm flipV="1">
              <a:off x="6357578" y="5262390"/>
              <a:ext cx="853486" cy="39627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2" idx="1"/>
            </p:cNvCxnSpPr>
            <p:nvPr/>
          </p:nvCxnSpPr>
          <p:spPr>
            <a:xfrm>
              <a:off x="6357578" y="5659820"/>
              <a:ext cx="853486" cy="3461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3" idx="1"/>
            </p:cNvCxnSpPr>
            <p:nvPr/>
          </p:nvCxnSpPr>
          <p:spPr>
            <a:xfrm>
              <a:off x="6357578" y="5677129"/>
              <a:ext cx="853486" cy="4075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39089" y="540288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F0000"/>
                  </a:solidFill>
                </a:rPr>
                <a:t>?</a:t>
              </a:r>
              <a:endParaRPr lang="ko-KR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5" name="직사각형 1024"/>
          <p:cNvSpPr/>
          <p:nvPr/>
        </p:nvSpPr>
        <p:spPr>
          <a:xfrm>
            <a:off x="5925851" y="5741574"/>
            <a:ext cx="25098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</a:t>
            </a:r>
            <a:r>
              <a:rPr lang="ko-KR" altLang="en-US" sz="1050" dirty="0"/>
              <a:t>가 </a:t>
            </a:r>
            <a:r>
              <a:rPr lang="ko-KR" altLang="en-US" sz="1050" dirty="0" smtClean="0"/>
              <a:t>가리키는 객체가</a:t>
            </a:r>
            <a:endParaRPr lang="en-US" altLang="ko-KR" sz="1050" dirty="0" smtClean="0"/>
          </a:p>
          <a:p>
            <a:r>
              <a:rPr lang="en-US" altLang="ko-KR" sz="1050" dirty="0" smtClean="0"/>
              <a:t>Person </a:t>
            </a:r>
            <a:r>
              <a:rPr lang="ko-KR" altLang="en-US" sz="1050" dirty="0"/>
              <a:t>객체인지</a:t>
            </a:r>
            <a:r>
              <a:rPr lang="en-US" altLang="ko-KR" sz="1050" dirty="0"/>
              <a:t>, </a:t>
            </a:r>
            <a:r>
              <a:rPr lang="en-US" altLang="ko-KR" sz="1050" dirty="0" smtClean="0"/>
              <a:t>Student </a:t>
            </a:r>
            <a:r>
              <a:rPr lang="ko-KR" altLang="en-US" sz="1050" dirty="0"/>
              <a:t>객체인지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Professor </a:t>
            </a:r>
            <a:r>
              <a:rPr lang="ko-KR" altLang="en-US" sz="1050" dirty="0" smtClean="0"/>
              <a:t>객체인지 구분하기 </a:t>
            </a:r>
            <a:r>
              <a:rPr lang="ko-KR" altLang="en-US" sz="1050" dirty="0"/>
              <a:t>어려움</a:t>
            </a:r>
          </a:p>
        </p:txBody>
      </p:sp>
      <p:sp>
        <p:nvSpPr>
          <p:cNvPr id="1027" name="직사각형 1026"/>
          <p:cNvSpPr/>
          <p:nvPr/>
        </p:nvSpPr>
        <p:spPr>
          <a:xfrm>
            <a:off x="6963344" y="4302430"/>
            <a:ext cx="1472372" cy="1439143"/>
          </a:xfrm>
          <a:prstGeom prst="rect">
            <a:avLst/>
          </a:prstGeom>
          <a:solidFill>
            <a:srgbClr val="7F7F7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instanceof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instanceof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연산자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레퍼런스가</a:t>
            </a:r>
            <a:r>
              <a:rPr lang="ko-KR" altLang="en-US" sz="1600" dirty="0" smtClean="0"/>
              <a:t> 가리키는 객체의 타입 식별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instanceof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연산자 사용 사례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55641" y="2492896"/>
            <a:ext cx="38164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객체레퍼런스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instanceof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클래스타입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516081" y="2523673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연산의 결과 </a:t>
            </a:r>
            <a:r>
              <a:rPr lang="en-US" altLang="ko-KR" sz="1200" dirty="0" smtClean="0"/>
              <a:t>: true/false</a:t>
            </a:r>
            <a:r>
              <a:rPr lang="ko-KR" altLang="en-US" sz="1200" dirty="0"/>
              <a:t>의 불린 값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94815" y="3717032"/>
            <a:ext cx="64087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Person p = new Professor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Person)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Student)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false. Student</a:t>
            </a:r>
            <a:r>
              <a:rPr lang="ko-KR" altLang="en-US" sz="1400" dirty="0"/>
              <a:t>를 상속받지 않기 때문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Researcher)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</a:p>
          <a:p>
            <a:r>
              <a:rPr lang="en-US" altLang="ko-KR" sz="1400" dirty="0"/>
              <a:t>if(p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Professor) </a:t>
            </a:r>
            <a:r>
              <a:rPr lang="en-US" altLang="ko-KR" sz="1400" dirty="0" smtClean="0"/>
              <a:t>	// </a:t>
            </a:r>
            <a:r>
              <a:rPr lang="en-US" altLang="ko-KR" sz="1400" b="1" dirty="0"/>
              <a:t>true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1495142" y="5297343"/>
            <a:ext cx="64083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if("java"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String) </a:t>
            </a:r>
            <a:r>
              <a:rPr lang="en-US" altLang="ko-KR" sz="1400" dirty="0" smtClean="0"/>
              <a:t>	// </a:t>
            </a:r>
            <a:r>
              <a:rPr lang="en-US" altLang="ko-KR" sz="1400" dirty="0"/>
              <a:t>true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480995" y="5729391"/>
            <a:ext cx="64227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if(3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</a:t>
            </a:r>
            <a:r>
              <a:rPr lang="en-US" altLang="ko-KR" sz="1400" b="1" strike="sngStrike" dirty="0" err="1"/>
              <a:t>int</a:t>
            </a:r>
            <a:r>
              <a:rPr lang="en-US" altLang="ko-KR" sz="1400" dirty="0"/>
              <a:t>) // </a:t>
            </a:r>
            <a:r>
              <a:rPr lang="ko-KR" altLang="en-US" sz="1400" dirty="0"/>
              <a:t>문법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instanceof</a:t>
            </a:r>
            <a:r>
              <a:rPr lang="ko-KR" altLang="en-US" sz="1400" dirty="0"/>
              <a:t>는 객체에 대한 </a:t>
            </a:r>
            <a:r>
              <a:rPr lang="ko-KR" altLang="en-US" sz="1400" dirty="0" err="1"/>
              <a:t>레퍼런스에만</a:t>
            </a:r>
            <a:r>
              <a:rPr lang="ko-KR" altLang="en-US" sz="1400" dirty="0"/>
              <a:t> 사용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757549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27984" y="3356992"/>
            <a:ext cx="3938991" cy="510778"/>
          </a:xfrm>
          <a:prstGeom prst="wedgeRoundRectCallout">
            <a:avLst>
              <a:gd name="adj1" fmla="val -64651"/>
              <a:gd name="adj2" fmla="val 5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new Professor() </a:t>
            </a:r>
            <a:r>
              <a:rPr lang="ko-KR" altLang="en-US" sz="1200" dirty="0" smtClean="0"/>
              <a:t>객체는 </a:t>
            </a:r>
            <a:r>
              <a:rPr lang="en-US" altLang="ko-KR" sz="1200" dirty="0" smtClean="0"/>
              <a:t>Professor </a:t>
            </a:r>
            <a:r>
              <a:rPr lang="ko-KR" altLang="en-US" sz="1200" dirty="0" smtClean="0"/>
              <a:t>타입이면서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동시에 </a:t>
            </a:r>
            <a:endParaRPr lang="en-US" altLang="ko-KR" sz="1200" dirty="0"/>
          </a:p>
          <a:p>
            <a:r>
              <a:rPr lang="en-US" altLang="ko-KR" sz="1200" dirty="0" smtClean="0"/>
              <a:t>Researcher </a:t>
            </a:r>
            <a:r>
              <a:rPr lang="ko-KR" altLang="en-US" sz="1200" dirty="0" smtClean="0"/>
              <a:t>타입이기도 하고</a:t>
            </a:r>
            <a:r>
              <a:rPr lang="en-US" altLang="ko-KR" sz="1200" dirty="0" smtClean="0"/>
              <a:t>, Person </a:t>
            </a:r>
            <a:r>
              <a:rPr lang="ko-KR" altLang="en-US" sz="1200" dirty="0" smtClean="0"/>
              <a:t>타입이기도 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 smtClean="0"/>
              <a:t>instanceof</a:t>
            </a:r>
            <a:r>
              <a:rPr lang="ko-KR" altLang="en-US" dirty="0" smtClean="0"/>
              <a:t> 연산자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92086"/>
            <a:ext cx="2111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instanceof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연산자를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5-15]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상속 관계에 따라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레퍼런스가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가리키는 객체의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타입을 알아본다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 결과는 무엇인가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727" y="1412776"/>
            <a:ext cx="535661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 }</a:t>
            </a:r>
          </a:p>
          <a:p>
            <a:pPr defTabSz="180000"/>
            <a:r>
              <a:rPr lang="en-US" altLang="ko-KR" sz="1200" dirty="0"/>
              <a:t>class Student extends Person { }</a:t>
            </a:r>
          </a:p>
          <a:p>
            <a:pPr defTabSz="180000"/>
            <a:r>
              <a:rPr lang="en-US" altLang="ko-KR" sz="1200" dirty="0"/>
              <a:t>class Researcher extends Person { }</a:t>
            </a:r>
          </a:p>
          <a:p>
            <a:pPr defTabSz="180000"/>
            <a:r>
              <a:rPr lang="en-US" altLang="ko-KR" sz="1200" dirty="0"/>
              <a:t>class Professor extends Researcher { 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print(Person p)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Person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("Person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Student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("Student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Researcher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("Researcher ");</a:t>
            </a:r>
          </a:p>
          <a:p>
            <a:pPr defTabSz="180000"/>
            <a:r>
              <a:rPr lang="en-US" altLang="ko-KR" sz="1200" dirty="0" smtClean="0"/>
              <a:t>		if(p </a:t>
            </a:r>
            <a:r>
              <a:rPr lang="en-US" altLang="ko-KR" sz="1200" b="1" dirty="0" err="1"/>
              <a:t>instanceof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Professor</a:t>
            </a:r>
            <a:r>
              <a:rPr lang="en-US" altLang="ko-KR" sz="1200" dirty="0"/>
              <a:t>)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("Professor 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Student() -&gt; "); </a:t>
            </a:r>
            <a:r>
              <a:rPr lang="en-US" altLang="ko-KR" sz="1200" dirty="0" smtClean="0"/>
              <a:t>		print(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Student()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Researcher() -&gt; "); print(</a:t>
            </a:r>
            <a:r>
              <a:rPr lang="en-US" altLang="ko-KR" sz="1200" b="1" dirty="0"/>
              <a:t>new Researcher()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/>
              <a:t>("new Professor() -&gt; "); </a:t>
            </a:r>
            <a:r>
              <a:rPr lang="en-US" altLang="ko-KR" sz="1200" dirty="0" smtClean="0"/>
              <a:t>	print(</a:t>
            </a:r>
            <a:r>
              <a:rPr lang="en-US" altLang="ko-KR" sz="1200" b="1" dirty="0" smtClean="0"/>
              <a:t>new </a:t>
            </a:r>
            <a:r>
              <a:rPr lang="en-US" altLang="ko-KR" sz="1200" b="1" dirty="0"/>
              <a:t>Professor()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1728" y="6023029"/>
            <a:ext cx="535661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new Student() -&gt; Person Student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Researcher() -&gt; Person Researcher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new Professor() -&gt; Person Researcher Professor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5852114"/>
            <a:ext cx="2041641" cy="817245"/>
          </a:xfrm>
          <a:prstGeom prst="wedgeRoundRectCallout">
            <a:avLst>
              <a:gd name="adj1" fmla="val -75087"/>
              <a:gd name="adj2" fmla="val 357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new Professor() </a:t>
            </a:r>
            <a:r>
              <a:rPr lang="ko-KR" altLang="en-US" sz="1050" dirty="0" smtClean="0"/>
              <a:t>객체는 </a:t>
            </a:r>
            <a:endParaRPr lang="en-US" altLang="ko-KR" sz="1050" dirty="0" smtClean="0"/>
          </a:p>
          <a:p>
            <a:r>
              <a:rPr lang="en-US" altLang="ko-KR" sz="1050" dirty="0" smtClean="0"/>
              <a:t>Person </a:t>
            </a:r>
            <a:r>
              <a:rPr lang="ko-KR" altLang="en-US" sz="1050" dirty="0" smtClean="0"/>
              <a:t>타입이기도 하고</a:t>
            </a:r>
            <a:endParaRPr lang="en-US" altLang="ko-KR" sz="1050" dirty="0"/>
          </a:p>
          <a:p>
            <a:r>
              <a:rPr lang="en-US" altLang="ko-KR" sz="1050" dirty="0" smtClean="0"/>
              <a:t>Researcher </a:t>
            </a:r>
            <a:r>
              <a:rPr lang="ko-KR" altLang="en-US" sz="1050" dirty="0" smtClean="0"/>
              <a:t>타입이기도 하고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smtClean="0"/>
              <a:t>Professor </a:t>
            </a:r>
            <a:r>
              <a:rPr lang="ko-KR" altLang="en-US" sz="1050" dirty="0" smtClean="0"/>
              <a:t>타입이기도 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지향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자식이 부모 유전자를 물려 받는 것과 유사한 개념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87613" cy="311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1417"/>
            <a:ext cx="8552375" cy="343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56584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700" dirty="0" err="1" smtClean="0"/>
              <a:t>메소드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오버라이딩</a:t>
            </a:r>
            <a:r>
              <a:rPr lang="en-US" altLang="ko-KR" sz="1700" dirty="0" smtClean="0"/>
              <a:t>(Method Overriding)</a:t>
            </a:r>
          </a:p>
          <a:p>
            <a:pPr lvl="1"/>
            <a:r>
              <a:rPr lang="ko-KR" altLang="en-US" sz="1300" dirty="0" smtClean="0"/>
              <a:t>서브 클래스에서 슈퍼 클래스의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중복 작성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슈퍼 클래스의 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무력화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항상 서브 클래스에 </a:t>
            </a:r>
            <a:r>
              <a:rPr lang="ko-KR" altLang="en-US" sz="1300" dirty="0" err="1" smtClean="0"/>
              <a:t>오버라이딩한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메소드가</a:t>
            </a:r>
            <a:r>
              <a:rPr lang="ko-KR" altLang="en-US" sz="1300" dirty="0" smtClean="0"/>
              <a:t> 실행되도록 보장됨</a:t>
            </a:r>
            <a:endParaRPr lang="en-US" altLang="ko-KR" sz="1300" dirty="0" smtClean="0"/>
          </a:p>
          <a:p>
            <a:pPr lvl="1"/>
            <a:r>
              <a:rPr lang="en-US" altLang="ko-KR" sz="1300" dirty="0" smtClean="0"/>
              <a:t>“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무시하기</a:t>
            </a:r>
            <a:r>
              <a:rPr lang="en-US" altLang="ko-KR" sz="1300" dirty="0" smtClean="0"/>
              <a:t>”</a:t>
            </a:r>
            <a:r>
              <a:rPr lang="ko-KR" altLang="en-US" sz="1300" dirty="0" smtClean="0"/>
              <a:t>로 번역되기도 함</a:t>
            </a:r>
            <a:endParaRPr lang="en-US" altLang="ko-KR" sz="1300" dirty="0" smtClean="0"/>
          </a:p>
          <a:p>
            <a:r>
              <a:rPr lang="ko-KR" altLang="en-US" sz="1700" dirty="0" err="1" smtClean="0"/>
              <a:t>오버라이딩</a:t>
            </a:r>
            <a:r>
              <a:rPr lang="ko-KR" altLang="en-US" sz="1700" dirty="0" smtClean="0"/>
              <a:t> 조건</a:t>
            </a:r>
            <a:endParaRPr lang="en-US" altLang="ko-KR" sz="1700" dirty="0" smtClean="0"/>
          </a:p>
          <a:p>
            <a:pPr lvl="1"/>
            <a:r>
              <a:rPr lang="ko-KR" altLang="en-US" sz="1300" dirty="0" smtClean="0"/>
              <a:t>슈퍼 클래스 </a:t>
            </a:r>
            <a:r>
              <a:rPr lang="ko-KR" altLang="en-US" sz="1300" dirty="0" err="1" smtClean="0"/>
              <a:t>메소드의</a:t>
            </a:r>
            <a:r>
              <a:rPr lang="ko-KR" altLang="en-US" sz="1300" dirty="0" smtClean="0"/>
              <a:t> 원형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메소드</a:t>
            </a:r>
            <a:r>
              <a:rPr lang="ko-KR" altLang="en-US" sz="1300" dirty="0" smtClean="0"/>
              <a:t> 이름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인자 타입 및 개수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리턴 타입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동일하게 작성</a:t>
            </a:r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0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서브 클래스 객체와 </a:t>
            </a:r>
            <a:r>
              <a:rPr lang="ko-KR" altLang="en-US" sz="2400" dirty="0" err="1" smtClean="0"/>
              <a:t>오버라이딩된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오버라이딩한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실행됨을 보장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8471" y="1717028"/>
            <a:ext cx="4324481" cy="1656184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4499047"/>
            <a:ext cx="4248472" cy="16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2613772"/>
            <a:ext cx="391434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A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("A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b="1" dirty="0" smtClean="0"/>
              <a:t>class </a:t>
            </a:r>
            <a:r>
              <a:rPr lang="en-US" altLang="ko-KR" sz="1400" b="1" dirty="0"/>
              <a:t>B extends A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f()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오버라이딩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("B</a:t>
            </a:r>
            <a:r>
              <a:rPr lang="ko-KR" altLang="en-US" sz="1400" dirty="0"/>
              <a:t>의 </a:t>
            </a:r>
            <a:r>
              <a:rPr lang="en-US" altLang="ko-KR" sz="1400" dirty="0"/>
              <a:t>f() </a:t>
            </a:r>
            <a:r>
              <a:rPr lang="ko-KR" altLang="en-US" sz="1400" dirty="0"/>
              <a:t>호출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181398"/>
            <a:ext cx="459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(b)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</a:t>
            </a:r>
            <a:r>
              <a:rPr lang="ko-KR" altLang="en-US" sz="1200" b="1" dirty="0">
                <a:solidFill>
                  <a:srgbClr val="0070C0"/>
                </a:solidFill>
              </a:rPr>
              <a:t>를 호출해도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dirty="0" err="1">
                <a:solidFill>
                  <a:srgbClr val="0070C0"/>
                </a:solidFill>
              </a:rPr>
              <a:t>오버라이딩된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0070C0"/>
                </a:solidFill>
              </a:rPr>
              <a:t>메소드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</a:t>
            </a:r>
            <a:r>
              <a:rPr lang="ko-KR" altLang="en-US" sz="1200" b="1" dirty="0">
                <a:solidFill>
                  <a:srgbClr val="0070C0"/>
                </a:solidFill>
              </a:rPr>
              <a:t>가 실행됨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1546719"/>
            <a:ext cx="3770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dirty="0" err="1" smtClean="0">
                <a:solidFill>
                  <a:srgbClr val="0070C0"/>
                </a:solidFill>
              </a:rPr>
              <a:t>오버라이딩된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메소드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200" b="1" dirty="0">
                <a:solidFill>
                  <a:srgbClr val="0070C0"/>
                </a:solidFill>
              </a:rPr>
              <a:t>의 </a:t>
            </a:r>
            <a:r>
              <a:rPr lang="en-US" altLang="ko-KR" sz="1200" b="1" dirty="0">
                <a:solidFill>
                  <a:srgbClr val="0070C0"/>
                </a:solidFill>
              </a:rPr>
              <a:t>f()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직접 호출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오버라이딩의 목적</a:t>
            </a:r>
            <a:r>
              <a:rPr lang="en-US" altLang="ko-KR" smtClean="0"/>
              <a:t>,</a:t>
            </a:r>
            <a:r>
              <a:rPr lang="ko-KR" altLang="en-US" smtClean="0"/>
              <a:t> 다형성 실현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오버라이딩으로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다형성</a:t>
            </a:r>
            <a:r>
              <a:rPr lang="ko-KR" altLang="en-US" sz="1800" dirty="0" smtClean="0"/>
              <a:t> 실현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인터페이스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같은 이름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서로 다른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서브 </a:t>
            </a:r>
            <a:r>
              <a:rPr lang="ko-KR" altLang="en-US" sz="1600" dirty="0" smtClean="0"/>
              <a:t>클래스에서 각각 </a:t>
            </a:r>
            <a:r>
              <a:rPr lang="ko-KR" altLang="en-US" sz="1600" dirty="0"/>
              <a:t>목적에 맞게 </a:t>
            </a:r>
            <a:r>
              <a:rPr lang="ko-KR" altLang="en-US" sz="1600" dirty="0" smtClean="0"/>
              <a:t>다르게 구현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Shape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draw()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Line, </a:t>
            </a:r>
            <a:r>
              <a:rPr lang="en-US" altLang="ko-KR" sz="1400" dirty="0" err="1" smtClean="0"/>
              <a:t>Rect</a:t>
            </a:r>
            <a:r>
              <a:rPr lang="en-US" altLang="ko-KR" sz="1400" dirty="0" smtClean="0"/>
              <a:t>, Circle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오버라이딩하여</a:t>
            </a:r>
            <a:r>
              <a:rPr lang="ko-KR" altLang="en-US" sz="1400" dirty="0" smtClean="0"/>
              <a:t> 다르게 구현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" y="3284984"/>
            <a:ext cx="9025391" cy="293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5-4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오버라이딩으로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ko-KR" altLang="en-US" dirty="0"/>
              <a:t> 실현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988840"/>
            <a:ext cx="3384376" cy="3877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Shape </a:t>
            </a:r>
            <a:r>
              <a:rPr lang="en-US" altLang="ko-KR" sz="1200" dirty="0"/>
              <a:t>{ // </a:t>
            </a:r>
            <a:r>
              <a:rPr lang="ko-KR" altLang="en-US" sz="1200" dirty="0"/>
              <a:t>도형의 슈퍼 클래스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("Shape");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Line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("Line");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class Circle extends Shape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("Circle");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86174" y="1988842"/>
            <a:ext cx="5178313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MethodOverridingEx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 </a:t>
            </a:r>
            <a:r>
              <a:rPr lang="en-US" altLang="ko-KR" sz="1200" b="1" dirty="0"/>
              <a:t>void paint(Shape p) </a:t>
            </a:r>
            <a:r>
              <a:rPr lang="en-US" altLang="ko-KR" sz="1200" dirty="0"/>
              <a:t>{ // Shape</a:t>
            </a:r>
            <a:r>
              <a:rPr lang="ko-KR" altLang="en-US" sz="1200" dirty="0"/>
              <a:t>을 상속받은 </a:t>
            </a:r>
            <a:r>
              <a:rPr lang="ko-KR" altLang="en-US" sz="1200" dirty="0" smtClean="0"/>
              <a:t>객체들이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				// </a:t>
            </a:r>
            <a:r>
              <a:rPr lang="ko-KR" altLang="en-US" sz="1200" dirty="0" smtClean="0"/>
              <a:t>매개 </a:t>
            </a:r>
            <a:r>
              <a:rPr lang="ko-KR" altLang="en-US" sz="1200" dirty="0"/>
              <a:t>변수로 넘어올 수 있음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p.draw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p</a:t>
            </a:r>
            <a:r>
              <a:rPr lang="ko-KR" altLang="en-US" sz="1200" dirty="0"/>
              <a:t>가 가리키는 객체에 </a:t>
            </a:r>
            <a:r>
              <a:rPr lang="ko-KR" altLang="en-US" sz="1200" dirty="0" err="1" smtClean="0"/>
              <a:t>오버라이딩된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draw() </a:t>
            </a:r>
            <a:r>
              <a:rPr lang="ko-KR" altLang="en-US" sz="1200" dirty="0"/>
              <a:t>호출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  // </a:t>
            </a:r>
            <a:r>
              <a:rPr lang="ko-KR" altLang="en-US" sz="1200" dirty="0" err="1" smtClean="0"/>
              <a:t>동적바인딩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Line </a:t>
            </a:r>
            <a:r>
              <a:rPr lang="en-US" altLang="ko-KR" sz="1200" b="1" dirty="0" err="1"/>
              <a:t>line</a:t>
            </a:r>
            <a:r>
              <a:rPr lang="en-US" altLang="ko-KR" sz="1200" b="1" dirty="0"/>
              <a:t> = new Line();</a:t>
            </a:r>
          </a:p>
          <a:p>
            <a:pPr defTabSz="180000"/>
            <a:r>
              <a:rPr lang="en-US" altLang="ko-KR" sz="1200" b="1" dirty="0" smtClean="0"/>
              <a:t>		paint(line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Shape()); // Shape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/>
              <a:t>실행</a:t>
            </a:r>
            <a:r>
              <a:rPr lang="en-US" altLang="ko-KR" sz="1200" dirty="0"/>
              <a:t>. "Shape"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Line());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Line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	</a:t>
            </a:r>
          </a:p>
          <a:p>
            <a:pPr defTabSz="180000"/>
            <a:r>
              <a:rPr lang="en-US" altLang="ko-KR" sz="1200" dirty="0" smtClean="0"/>
              <a:t>		paint(new </a:t>
            </a:r>
            <a:r>
              <a:rPr lang="en-US" altLang="ko-KR" sz="1200" dirty="0"/>
              <a:t>Circle());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/>
              <a:t>Circle</a:t>
            </a:r>
            <a:r>
              <a:rPr lang="ko-KR" altLang="en-US" sz="1200" dirty="0"/>
              <a:t>의 </a:t>
            </a:r>
            <a:r>
              <a:rPr lang="en-US" altLang="ko-KR" sz="1200" dirty="0"/>
              <a:t>draw()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1" y="5301208"/>
            <a:ext cx="5178313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Shape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688" y="1340768"/>
            <a:ext cx="755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Shape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draw()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Line, Circle,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Rect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클래스에서 목적에 맞게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오버라이딩하는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다형성의 사례를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059831" y="2348880"/>
            <a:ext cx="981789" cy="306467"/>
          </a:xfrm>
          <a:prstGeom prst="wedgeRoundRectCallout">
            <a:avLst>
              <a:gd name="adj1" fmla="val 63261"/>
              <a:gd name="adj2" fmla="val 596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err="1"/>
              <a:t>동적바인딩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404664"/>
            <a:ext cx="3365376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5-4</a:t>
            </a:r>
            <a:br>
              <a:rPr lang="en-US" altLang="ko-KR" dirty="0" smtClean="0"/>
            </a:b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4664"/>
            <a:ext cx="609532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바인딩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5063628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5052595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3944" y="1613627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항상 호출된다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2487597"/>
            <a:ext cx="3745792" cy="2492990"/>
            <a:chOff x="395536" y="2487597"/>
            <a:chExt cx="3745792" cy="2492990"/>
          </a:xfrm>
        </p:grpSpPr>
        <p:sp>
          <p:nvSpPr>
            <p:cNvPr id="5" name="TextBox 4"/>
            <p:cNvSpPr txBox="1"/>
            <p:nvPr/>
          </p:nvSpPr>
          <p:spPr>
            <a:xfrm>
              <a:off x="569428" y="2487597"/>
              <a:ext cx="3571900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b="1" dirty="0" smtClean="0"/>
                <a:t>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 smtClean="0"/>
                <a:t>("Super </a:t>
              </a:r>
              <a:r>
                <a:rPr lang="en-US" altLang="ko-KR" sz="1200" dirty="0"/>
                <a:t>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a = new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a.paint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95536" y="3130540"/>
              <a:ext cx="543277" cy="1345991"/>
            </a:xfrm>
            <a:custGeom>
              <a:avLst/>
              <a:gdLst>
                <a:gd name="connsiteX0" fmla="*/ 543277 w 543277"/>
                <a:gd name="connsiteY0" fmla="*/ 1947334 h 1947334"/>
                <a:gd name="connsiteX1" fmla="*/ 77611 w 543277"/>
                <a:gd name="connsiteY1" fmla="*/ 1253067 h 1947334"/>
                <a:gd name="connsiteX2" fmla="*/ 77611 w 543277"/>
                <a:gd name="connsiteY2" fmla="*/ 381000 h 1947334"/>
                <a:gd name="connsiteX3" fmla="*/ 373944 w 543277"/>
                <a:gd name="connsiteY3" fmla="*/ 0 h 194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277" h="1947334">
                  <a:moveTo>
                    <a:pt x="543277" y="1947334"/>
                  </a:moveTo>
                  <a:cubicBezTo>
                    <a:pt x="349249" y="1730728"/>
                    <a:pt x="155222" y="1514123"/>
                    <a:pt x="77611" y="1253067"/>
                  </a:cubicBezTo>
                  <a:cubicBezTo>
                    <a:pt x="0" y="992011"/>
                    <a:pt x="28222" y="589844"/>
                    <a:pt x="77611" y="381000"/>
                  </a:cubicBezTo>
                  <a:cubicBezTo>
                    <a:pt x="127000" y="172156"/>
                    <a:pt x="250472" y="86078"/>
                    <a:pt x="373944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2369" y="3190320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10962" y="1564267"/>
            <a:ext cx="4418756" cy="3416320"/>
            <a:chOff x="4510962" y="1564267"/>
            <a:chExt cx="4418756" cy="3416320"/>
          </a:xfrm>
        </p:grpSpPr>
        <p:sp>
          <p:nvSpPr>
            <p:cNvPr id="39" name="TextBox 38"/>
            <p:cNvSpPr txBox="1"/>
            <p:nvPr/>
          </p:nvSpPr>
          <p:spPr>
            <a:xfrm>
              <a:off x="4929190" y="1564267"/>
              <a:ext cx="4000528" cy="3416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b="1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protected String name;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paint()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smtClean="0"/>
                <a:t>draw();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("Super Object</a:t>
              </a:r>
              <a:r>
                <a:rPr lang="en-US" altLang="ko-KR" sz="1200" dirty="0" smtClean="0"/>
                <a:t>");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  <a:p>
              <a:pPr defTabSz="180000"/>
              <a:r>
                <a:rPr lang="en-US" altLang="ko-KR" sz="1200" dirty="0" smtClean="0"/>
                <a:t>public class </a:t>
              </a:r>
              <a:r>
                <a:rPr lang="en-US" altLang="ko-KR" sz="1200" b="1" dirty="0" err="1" smtClean="0"/>
                <a:t>SubObject</a:t>
              </a:r>
              <a:r>
                <a:rPr lang="en-US" altLang="ko-KR" sz="1200" dirty="0" smtClean="0"/>
                <a:t> extends 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void </a:t>
              </a:r>
              <a:r>
                <a:rPr lang="en-US" altLang="ko-KR" sz="1200" b="1" dirty="0" smtClean="0"/>
                <a:t>draw()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/>
                <a:t>System.out.println</a:t>
              </a:r>
              <a:r>
                <a:rPr lang="en-US" altLang="ko-KR" sz="1200" dirty="0"/>
                <a:t>("Sub Object");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	public static void main(String [] </a:t>
              </a:r>
              <a:r>
                <a:rPr lang="en-US" altLang="ko-KR" sz="1200" dirty="0" err="1" smtClean="0"/>
                <a:t>args</a:t>
              </a:r>
              <a:r>
                <a:rPr lang="en-US" altLang="ko-KR" sz="1200" dirty="0" smtClean="0"/>
                <a:t>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SuperObject</a:t>
              </a:r>
              <a:r>
                <a:rPr lang="en-US" altLang="ko-KR" sz="1200" dirty="0" smtClean="0"/>
                <a:t> b = new </a:t>
              </a:r>
              <a:r>
                <a:rPr lang="en-US" altLang="ko-KR" sz="1200" dirty="0" err="1" smtClean="0"/>
                <a:t>SubObject</a:t>
              </a:r>
              <a:r>
                <a:rPr lang="en-US" altLang="ko-KR" sz="1200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b="1" dirty="0" err="1" smtClean="0"/>
                <a:t>b.paint</a:t>
              </a:r>
              <a:r>
                <a:rPr lang="en-US" altLang="ko-KR" sz="1200" b="1" dirty="0" smtClean="0"/>
                <a:t>();</a:t>
              </a:r>
            </a:p>
            <a:p>
              <a:pPr defTabSz="180000"/>
              <a:r>
                <a:rPr lang="en-US" altLang="ko-KR" sz="1200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</a:p>
          </p:txBody>
        </p:sp>
        <p:sp>
          <p:nvSpPr>
            <p:cNvPr id="43" name="곱셈 기호 42"/>
            <p:cNvSpPr/>
            <p:nvPr/>
          </p:nvSpPr>
          <p:spPr>
            <a:xfrm>
              <a:off x="6446488" y="2204864"/>
              <a:ext cx="285752" cy="285752"/>
            </a:xfrm>
            <a:prstGeom prst="mathMultiply">
              <a:avLst>
                <a:gd name="adj1" fmla="val 131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0874" y="2390931"/>
              <a:ext cx="114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i="1" dirty="0" err="1" smtClean="0">
                  <a:solidFill>
                    <a:srgbClr val="7030A0"/>
                  </a:solidFill>
                </a:rPr>
                <a:t>동적바인딩</a:t>
              </a:r>
              <a:endParaRPr lang="ko-KR" altLang="en-US" sz="12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4510962" y="2112978"/>
              <a:ext cx="844324" cy="2322491"/>
            </a:xfrm>
            <a:custGeom>
              <a:avLst/>
              <a:gdLst>
                <a:gd name="connsiteX0" fmla="*/ 722488 w 722488"/>
                <a:gd name="connsiteY0" fmla="*/ 3141133 h 3141133"/>
                <a:gd name="connsiteX1" fmla="*/ 214488 w 722488"/>
                <a:gd name="connsiteY1" fmla="*/ 2616200 h 3141133"/>
                <a:gd name="connsiteX2" fmla="*/ 19755 w 722488"/>
                <a:gd name="connsiteY2" fmla="*/ 1625600 h 3141133"/>
                <a:gd name="connsiteX3" fmla="*/ 95955 w 722488"/>
                <a:gd name="connsiteY3" fmla="*/ 575733 h 3141133"/>
                <a:gd name="connsiteX4" fmla="*/ 587021 w 722488"/>
                <a:gd name="connsiteY4" fmla="*/ 0 h 314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488" h="3141133">
                  <a:moveTo>
                    <a:pt x="722488" y="3141133"/>
                  </a:moveTo>
                  <a:cubicBezTo>
                    <a:pt x="527049" y="3004961"/>
                    <a:pt x="331610" y="2868789"/>
                    <a:pt x="214488" y="2616200"/>
                  </a:cubicBezTo>
                  <a:cubicBezTo>
                    <a:pt x="97366" y="2363611"/>
                    <a:pt x="39510" y="1965678"/>
                    <a:pt x="19755" y="1625600"/>
                  </a:cubicBezTo>
                  <a:cubicBezTo>
                    <a:pt x="0" y="1285522"/>
                    <a:pt x="1411" y="846666"/>
                    <a:pt x="95955" y="575733"/>
                  </a:cubicBezTo>
                  <a:cubicBezTo>
                    <a:pt x="190499" y="304800"/>
                    <a:pt x="388760" y="152400"/>
                    <a:pt x="587021" y="0"/>
                  </a:cubicBezTo>
                </a:path>
              </a:pathLst>
            </a:cu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5891313" y="2240973"/>
              <a:ext cx="698293" cy="324214"/>
            </a:xfrm>
            <a:custGeom>
              <a:avLst/>
              <a:gdLst>
                <a:gd name="connsiteX0" fmla="*/ 0 w 698293"/>
                <a:gd name="connsiteY0" fmla="*/ 22374 h 324214"/>
                <a:gd name="connsiteX1" fmla="*/ 674703 w 698293"/>
                <a:gd name="connsiteY1" fmla="*/ 31251 h 324214"/>
                <a:gd name="connsiteX2" fmla="*/ 479394 w 698293"/>
                <a:gd name="connsiteY2" fmla="*/ 324214 h 3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93" h="324214">
                  <a:moveTo>
                    <a:pt x="0" y="22374"/>
                  </a:moveTo>
                  <a:cubicBezTo>
                    <a:pt x="297402" y="1659"/>
                    <a:pt x="594804" y="-19056"/>
                    <a:pt x="674703" y="31251"/>
                  </a:cubicBezTo>
                  <a:cubicBezTo>
                    <a:pt x="754602" y="81558"/>
                    <a:pt x="616998" y="202886"/>
                    <a:pt x="479394" y="32421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5894773" y="2110624"/>
              <a:ext cx="2460523" cy="1452455"/>
            </a:xfrm>
            <a:custGeom>
              <a:avLst/>
              <a:gdLst>
                <a:gd name="connsiteX0" fmla="*/ 0 w 2525873"/>
                <a:gd name="connsiteY0" fmla="*/ 132396 h 2556000"/>
                <a:gd name="connsiteX1" fmla="*/ 1322773 w 2525873"/>
                <a:gd name="connsiteY1" fmla="*/ 8109 h 2556000"/>
                <a:gd name="connsiteX2" fmla="*/ 2157274 w 2525873"/>
                <a:gd name="connsiteY2" fmla="*/ 336582 h 2556000"/>
                <a:gd name="connsiteX3" fmla="*/ 2512380 w 2525873"/>
                <a:gd name="connsiteY3" fmla="*/ 1073429 h 2556000"/>
                <a:gd name="connsiteX4" fmla="*/ 2396971 w 2525873"/>
                <a:gd name="connsiteY4" fmla="*/ 1774765 h 2556000"/>
                <a:gd name="connsiteX5" fmla="*/ 1890944 w 2525873"/>
                <a:gd name="connsiteY5" fmla="*/ 2334058 h 2556000"/>
                <a:gd name="connsiteX6" fmla="*/ 772357 w 2525873"/>
                <a:gd name="connsiteY6" fmla="*/ 2556000 h 2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5873" h="2556000">
                  <a:moveTo>
                    <a:pt x="0" y="132396"/>
                  </a:moveTo>
                  <a:cubicBezTo>
                    <a:pt x="481613" y="53237"/>
                    <a:pt x="963227" y="-25922"/>
                    <a:pt x="1322773" y="8109"/>
                  </a:cubicBezTo>
                  <a:cubicBezTo>
                    <a:pt x="1682319" y="42140"/>
                    <a:pt x="1959006" y="159029"/>
                    <a:pt x="2157274" y="336582"/>
                  </a:cubicBezTo>
                  <a:cubicBezTo>
                    <a:pt x="2355542" y="514135"/>
                    <a:pt x="2472430" y="833732"/>
                    <a:pt x="2512380" y="1073429"/>
                  </a:cubicBezTo>
                  <a:cubicBezTo>
                    <a:pt x="2552330" y="1313126"/>
                    <a:pt x="2500544" y="1564660"/>
                    <a:pt x="2396971" y="1774765"/>
                  </a:cubicBezTo>
                  <a:cubicBezTo>
                    <a:pt x="2293398" y="1984870"/>
                    <a:pt x="2161713" y="2203852"/>
                    <a:pt x="1890944" y="2334058"/>
                  </a:cubicBezTo>
                  <a:cubicBezTo>
                    <a:pt x="1620175" y="2464264"/>
                    <a:pt x="1196266" y="2510132"/>
                    <a:pt x="772357" y="255600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8" y="5556651"/>
            <a:ext cx="3571900" cy="7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16" y="5556651"/>
            <a:ext cx="3293558" cy="96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키워드로 슈퍼 클래스의 멤버 접근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3851920" y="1340768"/>
            <a:ext cx="4914128" cy="5040560"/>
          </a:xfrm>
        </p:spPr>
        <p:txBody>
          <a:bodyPr/>
          <a:lstStyle/>
          <a:p>
            <a:pPr lvl="1"/>
            <a:r>
              <a:rPr lang="en-US" altLang="ko-KR" sz="1600" dirty="0" smtClean="0"/>
              <a:t>super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슈퍼 </a:t>
            </a:r>
            <a:r>
              <a:rPr lang="ko-KR" altLang="en-US" sz="1400" dirty="0"/>
              <a:t>클래스의 멤버를 접근할 때 사용되는 </a:t>
            </a:r>
            <a:r>
              <a:rPr lang="ko-KR" altLang="en-US" sz="1400" dirty="0" err="1" smtClean="0"/>
              <a:t>레퍼런스</a:t>
            </a:r>
            <a:endParaRPr lang="en-US" altLang="ko-KR" sz="1400" dirty="0" smtClean="0"/>
          </a:p>
          <a:p>
            <a:pPr marL="685800" lvl="2" indent="0"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super.</a:t>
            </a:r>
            <a:r>
              <a:rPr lang="ko-KR" altLang="en-US" sz="1400" b="1" dirty="0" err="1" smtClean="0"/>
              <a:t>슈퍼클래스의멤</a:t>
            </a:r>
            <a:r>
              <a:rPr lang="ko-KR" altLang="en-US" sz="1400" b="1" dirty="0" err="1"/>
              <a:t>버</a:t>
            </a:r>
            <a:endParaRPr lang="en-US" altLang="ko-KR" sz="1400" b="1" dirty="0"/>
          </a:p>
          <a:p>
            <a:pPr lvl="2"/>
            <a:endParaRPr lang="en-US" altLang="ko-KR" sz="1400" dirty="0" smtClean="0"/>
          </a:p>
          <a:p>
            <a:pPr lvl="2"/>
            <a:r>
              <a:rPr lang="ko-KR" altLang="en-US" sz="1400" dirty="0" smtClean="0"/>
              <a:t>서브 </a:t>
            </a:r>
            <a:r>
              <a:rPr lang="ko-KR" altLang="en-US" sz="1400" dirty="0"/>
              <a:t>클래스에서만 사용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슈퍼 </a:t>
            </a:r>
            <a:r>
              <a:rPr lang="ko-KR" altLang="en-US" sz="1400" dirty="0"/>
              <a:t>클래스의 </a:t>
            </a:r>
            <a:r>
              <a:rPr lang="ko-KR" altLang="en-US" sz="1400" dirty="0" smtClean="0"/>
              <a:t>필드 접근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슈퍼 클래스의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 </a:t>
            </a:r>
            <a:r>
              <a:rPr lang="ko-KR" altLang="en-US" sz="1400" dirty="0" smtClean="0"/>
              <a:t>시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super</a:t>
            </a:r>
            <a:r>
              <a:rPr lang="ko-KR" altLang="en-US" sz="1400" dirty="0" smtClean="0"/>
              <a:t>로 이루어지는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호출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정적 </a:t>
            </a:r>
            <a:r>
              <a:rPr lang="ko-KR" altLang="en-US" sz="1400" dirty="0" smtClean="0"/>
              <a:t>바인딩</a:t>
            </a:r>
            <a:endParaRPr lang="ko-KR" altLang="en-US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0722" y="1823913"/>
            <a:ext cx="3592845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err="1" smtClean="0"/>
              <a:t>SuperObject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protected String name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public void paint() {</a:t>
            </a:r>
          </a:p>
          <a:p>
            <a:pPr defTabSz="180000"/>
            <a:r>
              <a:rPr lang="en-US" altLang="ko-KR" sz="1200" dirty="0" smtClean="0"/>
              <a:t>		draw();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(name);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b="1" dirty="0" err="1" smtClean="0"/>
              <a:t>SubObject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SuperObject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protected 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public void </a:t>
            </a:r>
            <a:r>
              <a:rPr lang="en-US" altLang="ko-KR" sz="1200" b="1" dirty="0" smtClean="0"/>
              <a:t>draw()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name = "Sub";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super.name = "Super";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/>
              <a:t>super.draw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(name);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SuperObject</a:t>
            </a:r>
            <a:r>
              <a:rPr lang="en-US" altLang="ko-KR" sz="1200" dirty="0" smtClean="0"/>
              <a:t> b = new </a:t>
            </a:r>
            <a:r>
              <a:rPr lang="en-US" altLang="ko-KR" sz="1200" dirty="0" err="1" smtClean="0"/>
              <a:t>SubObject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b.paint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0722" y="6149127"/>
            <a:ext cx="359284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4813610"/>
            <a:ext cx="4110645" cy="179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07504" y="2152543"/>
            <a:ext cx="904075" cy="2215026"/>
          </a:xfrm>
          <a:custGeom>
            <a:avLst/>
            <a:gdLst>
              <a:gd name="connsiteX0" fmla="*/ 656444 w 656444"/>
              <a:gd name="connsiteY0" fmla="*/ 2277035 h 2277035"/>
              <a:gd name="connsiteX1" fmla="*/ 235103 w 656444"/>
              <a:gd name="connsiteY1" fmla="*/ 2017059 h 2277035"/>
              <a:gd name="connsiteX2" fmla="*/ 19950 w 656444"/>
              <a:gd name="connsiteY2" fmla="*/ 1461247 h 2277035"/>
              <a:gd name="connsiteX3" fmla="*/ 37880 w 656444"/>
              <a:gd name="connsiteY3" fmla="*/ 546847 h 2277035"/>
              <a:gd name="connsiteX4" fmla="*/ 270962 w 656444"/>
              <a:gd name="connsiteY4" fmla="*/ 134471 h 2277035"/>
              <a:gd name="connsiteX5" fmla="*/ 566797 w 656444"/>
              <a:gd name="connsiteY5" fmla="*/ 0 h 227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444" h="2277035">
                <a:moveTo>
                  <a:pt x="656444" y="2277035"/>
                </a:moveTo>
                <a:cubicBezTo>
                  <a:pt x="498814" y="2215029"/>
                  <a:pt x="341185" y="2153024"/>
                  <a:pt x="235103" y="2017059"/>
                </a:cubicBezTo>
                <a:cubicBezTo>
                  <a:pt x="129021" y="1881094"/>
                  <a:pt x="52820" y="1706282"/>
                  <a:pt x="19950" y="1461247"/>
                </a:cubicBezTo>
                <a:cubicBezTo>
                  <a:pt x="-12920" y="1216212"/>
                  <a:pt x="-3955" y="767976"/>
                  <a:pt x="37880" y="546847"/>
                </a:cubicBezTo>
                <a:cubicBezTo>
                  <a:pt x="79715" y="325718"/>
                  <a:pt x="182809" y="225612"/>
                  <a:pt x="270962" y="134471"/>
                </a:cubicBezTo>
                <a:cubicBezTo>
                  <a:pt x="359115" y="43330"/>
                  <a:pt x="462956" y="21665"/>
                  <a:pt x="566797" y="0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159062" y="2897246"/>
            <a:ext cx="2196914" cy="1647860"/>
          </a:xfrm>
          <a:custGeom>
            <a:avLst/>
            <a:gdLst>
              <a:gd name="connsiteX0" fmla="*/ 0 w 2196914"/>
              <a:gd name="connsiteY0" fmla="*/ 1647860 h 1647860"/>
              <a:gd name="connsiteX1" fmla="*/ 842682 w 2196914"/>
              <a:gd name="connsiteY1" fmla="*/ 1594072 h 1647860"/>
              <a:gd name="connsiteX2" fmla="*/ 1712259 w 2196914"/>
              <a:gd name="connsiteY2" fmla="*/ 1343060 h 1647860"/>
              <a:gd name="connsiteX3" fmla="*/ 2142564 w 2196914"/>
              <a:gd name="connsiteY3" fmla="*/ 858966 h 1647860"/>
              <a:gd name="connsiteX4" fmla="*/ 2133600 w 2196914"/>
              <a:gd name="connsiteY4" fmla="*/ 276260 h 1647860"/>
              <a:gd name="connsiteX5" fmla="*/ 1622612 w 2196914"/>
              <a:gd name="connsiteY5" fmla="*/ 34213 h 1647860"/>
              <a:gd name="connsiteX6" fmla="*/ 197223 w 2196914"/>
              <a:gd name="connsiteY6" fmla="*/ 7319 h 1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6914" h="1647860">
                <a:moveTo>
                  <a:pt x="0" y="1647860"/>
                </a:moveTo>
                <a:cubicBezTo>
                  <a:pt x="278653" y="1646366"/>
                  <a:pt x="557306" y="1644872"/>
                  <a:pt x="842682" y="1594072"/>
                </a:cubicBezTo>
                <a:cubicBezTo>
                  <a:pt x="1128058" y="1543272"/>
                  <a:pt x="1495612" y="1465578"/>
                  <a:pt x="1712259" y="1343060"/>
                </a:cubicBezTo>
                <a:cubicBezTo>
                  <a:pt x="1928906" y="1220542"/>
                  <a:pt x="2072340" y="1036766"/>
                  <a:pt x="2142564" y="858966"/>
                </a:cubicBezTo>
                <a:cubicBezTo>
                  <a:pt x="2212788" y="681166"/>
                  <a:pt x="2220259" y="413719"/>
                  <a:pt x="2133600" y="276260"/>
                </a:cubicBezTo>
                <a:cubicBezTo>
                  <a:pt x="2046941" y="138801"/>
                  <a:pt x="1945342" y="79036"/>
                  <a:pt x="1622612" y="34213"/>
                </a:cubicBezTo>
                <a:cubicBezTo>
                  <a:pt x="1299883" y="-10611"/>
                  <a:pt x="748553" y="-1646"/>
                  <a:pt x="197223" y="7319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139081" y="2348880"/>
            <a:ext cx="1037873" cy="306467"/>
          </a:xfrm>
          <a:prstGeom prst="wedgeRoundRectCallout">
            <a:avLst>
              <a:gd name="adj1" fmla="val 9007"/>
              <a:gd name="adj2" fmla="val 1262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200" dirty="0" smtClean="0"/>
              <a:t>정적 바인딩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490947" y="2530136"/>
            <a:ext cx="565496" cy="1455938"/>
          </a:xfrm>
          <a:custGeom>
            <a:avLst/>
            <a:gdLst>
              <a:gd name="connsiteX0" fmla="*/ 565496 w 565496"/>
              <a:gd name="connsiteY0" fmla="*/ 0 h 1455938"/>
              <a:gd name="connsiteX1" fmla="*/ 201511 w 565496"/>
              <a:gd name="connsiteY1" fmla="*/ 142043 h 1455938"/>
              <a:gd name="connsiteX2" fmla="*/ 23958 w 565496"/>
              <a:gd name="connsiteY2" fmla="*/ 435006 h 1455938"/>
              <a:gd name="connsiteX3" fmla="*/ 15080 w 565496"/>
              <a:gd name="connsiteY3" fmla="*/ 976544 h 1455938"/>
              <a:gd name="connsiteX4" fmla="*/ 148245 w 565496"/>
              <a:gd name="connsiteY4" fmla="*/ 1287262 h 1455938"/>
              <a:gd name="connsiteX5" fmla="*/ 396820 w 565496"/>
              <a:gd name="connsiteY5" fmla="*/ 1455938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496" h="1455938">
                <a:moveTo>
                  <a:pt x="565496" y="0"/>
                </a:moveTo>
                <a:cubicBezTo>
                  <a:pt x="428631" y="34771"/>
                  <a:pt x="291767" y="69542"/>
                  <a:pt x="201511" y="142043"/>
                </a:cubicBezTo>
                <a:cubicBezTo>
                  <a:pt x="111255" y="214544"/>
                  <a:pt x="55030" y="295923"/>
                  <a:pt x="23958" y="435006"/>
                </a:cubicBezTo>
                <a:cubicBezTo>
                  <a:pt x="-7114" y="574089"/>
                  <a:pt x="-5634" y="834501"/>
                  <a:pt x="15080" y="976544"/>
                </a:cubicBezTo>
                <a:cubicBezTo>
                  <a:pt x="35794" y="1118587"/>
                  <a:pt x="84622" y="1207363"/>
                  <a:pt x="148245" y="1287262"/>
                </a:cubicBezTo>
                <a:cubicBezTo>
                  <a:pt x="211868" y="1367161"/>
                  <a:pt x="304344" y="1411549"/>
                  <a:pt x="396820" y="1455938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8404" y="1445419"/>
            <a:ext cx="825086" cy="255389"/>
          </a:xfrm>
          <a:prstGeom prst="wedgeRoundRectCallout">
            <a:avLst>
              <a:gd name="adj1" fmla="val -1753"/>
              <a:gd name="adj2" fmla="val 5259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900" smtClean="0"/>
              <a:t>동적 </a:t>
            </a:r>
            <a:r>
              <a:rPr lang="ko-KR" altLang="en-US" sz="900" dirty="0" smtClean="0"/>
              <a:t>바인딩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오버로딩과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632836" cy="351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메소드</a:t>
            </a:r>
            <a:r>
              <a:rPr lang="en-US" altLang="ko-KR" sz="1800" dirty="0" smtClean="0"/>
              <a:t>(abstract method)</a:t>
            </a:r>
          </a:p>
          <a:p>
            <a:pPr lvl="1"/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코드는 없고 원형만 선언</a:t>
            </a:r>
            <a:endParaRPr lang="en-US" altLang="ko-KR" sz="1600" dirty="0" smtClean="0"/>
          </a:p>
          <a:p>
            <a:pPr lvl="2"/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추상 클래스</a:t>
            </a:r>
            <a:r>
              <a:rPr lang="en-US" altLang="ko-KR" sz="1800" dirty="0" smtClean="0"/>
              <a:t>(abstract class)</a:t>
            </a:r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가지며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선언된 클래스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없이</a:t>
            </a:r>
            <a:r>
              <a:rPr lang="en-US" altLang="ko-KR" sz="1600" dirty="0" smtClean="0"/>
              <a:t>, abstract</a:t>
            </a:r>
            <a:r>
              <a:rPr lang="ko-KR" altLang="en-US" sz="1600" dirty="0" smtClean="0"/>
              <a:t>로 선언한 클래스</a:t>
            </a:r>
            <a:endParaRPr lang="en-US" altLang="ko-KR" sz="16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204864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public</a:t>
            </a:r>
            <a:r>
              <a:rPr lang="en-US" altLang="ko-KR" sz="1200" b="1" dirty="0"/>
              <a:t> abstract 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getName</a:t>
            </a:r>
            <a:r>
              <a:rPr lang="en-US" altLang="ko-KR" sz="1200" dirty="0"/>
              <a:t>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/>
              <a:t>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String fail() { return "Good Bye"; }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21" y="2566338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31640" y="4077072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메소드를</a:t>
            </a:r>
            <a:r>
              <a:rPr lang="ko-KR" altLang="en-US" sz="1200" b="1" dirty="0"/>
              <a:t> 가진 추상 클래스</a:t>
            </a:r>
          </a:p>
          <a:p>
            <a:pPr defTabSz="180000"/>
            <a:r>
              <a:rPr lang="en-US" altLang="ko-KR" sz="1200" b="1" dirty="0"/>
              <a:t>abstract class Shape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Shape</a:t>
            </a:r>
            <a:r>
              <a:rPr lang="en-US" altLang="ko-KR" sz="1200" dirty="0"/>
              <a:t>() { ... }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edit() { ...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public void draw(); // </a:t>
            </a:r>
            <a:r>
              <a:rPr lang="ko-KR" altLang="en-US" sz="1200" dirty="0"/>
              <a:t>추상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08650" y="4089443"/>
            <a:ext cx="30637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// </a:t>
            </a:r>
            <a:r>
              <a:rPr lang="ko-KR" altLang="en-US" sz="1200" b="1" dirty="0"/>
              <a:t>추상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없는 추상 클래스</a:t>
            </a:r>
          </a:p>
          <a:p>
            <a:pPr defTabSz="180000"/>
            <a:r>
              <a:rPr lang="en-US" altLang="ko-KR" sz="1200" b="1" dirty="0"/>
              <a:t>abstract class </a:t>
            </a:r>
            <a:r>
              <a:rPr lang="en-US" altLang="ko-KR" sz="1200" b="1" dirty="0" err="1"/>
              <a:t>JComponent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/>
              <a:t>name;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load(String name ) {</a:t>
            </a:r>
          </a:p>
          <a:p>
            <a:pPr defTabSz="180000"/>
            <a:r>
              <a:rPr lang="en-US" altLang="ko-KR" sz="1200" dirty="0" smtClean="0"/>
              <a:t>		this.name</a:t>
            </a:r>
            <a:r>
              <a:rPr lang="en-US" altLang="ko-KR" sz="1200" dirty="0"/>
              <a:t>= name;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331640" y="5805264"/>
            <a:ext cx="61926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fault { // </a:t>
            </a:r>
            <a:r>
              <a:rPr lang="ko-KR" altLang="en-US" sz="1200" dirty="0"/>
              <a:t>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가지고 있으므로 </a:t>
            </a:r>
            <a:r>
              <a:rPr lang="en-US" altLang="ko-KR" sz="1200" dirty="0"/>
              <a:t>abstract</a:t>
            </a:r>
            <a:r>
              <a:rPr lang="ko-KR" altLang="en-US" sz="1200" dirty="0"/>
              <a:t>로 선언되어야 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void f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추상 </a:t>
            </a:r>
            <a:r>
              <a:rPr lang="ko-KR" altLang="en-US" sz="1200" dirty="0" err="1" smtClean="0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9" y="580526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추상 클래스는 온전한 클래스가 아니기 때문에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9656" y="2564904"/>
            <a:ext cx="7056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JComponent</a:t>
            </a:r>
            <a:r>
              <a:rPr lang="en-US" altLang="ko-KR" sz="1400" dirty="0"/>
              <a:t> p;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오류 없음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레퍼런스</a:t>
            </a:r>
            <a:r>
              <a:rPr lang="ko-KR" altLang="en-US" sz="1400" dirty="0"/>
              <a:t> 선언</a:t>
            </a:r>
          </a:p>
          <a:p>
            <a:r>
              <a:rPr lang="en-US" altLang="ko-KR" sz="1400" dirty="0"/>
              <a:t>p = new </a:t>
            </a:r>
            <a:r>
              <a:rPr lang="en-US" altLang="ko-KR" sz="1400" dirty="0" err="1"/>
              <a:t>JComponent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  <a:p>
            <a:r>
              <a:rPr lang="en-US" altLang="ko-KR" sz="1400" dirty="0"/>
              <a:t>Shape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strike="sngStrike" dirty="0"/>
              <a:t>new Shape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추상 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생성 불가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4" y="3033524"/>
            <a:ext cx="293371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95736" y="3933056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Unresolved compilation problem: Cannot instantiate the type </a:t>
            </a:r>
            <a:r>
              <a:rPr lang="en-US" altLang="ko-KR" sz="1400" dirty="0" smtClean="0">
                <a:solidFill>
                  <a:srgbClr val="FF0000"/>
                </a:solidFill>
              </a:rPr>
              <a:t>Shape</a:t>
            </a:r>
          </a:p>
        </p:txBody>
      </p:sp>
      <p:sp>
        <p:nvSpPr>
          <p:cNvPr id="9" name="자유형 8"/>
          <p:cNvSpPr/>
          <p:nvPr/>
        </p:nvSpPr>
        <p:spPr>
          <a:xfrm>
            <a:off x="2343705" y="3240350"/>
            <a:ext cx="26633" cy="674702"/>
          </a:xfrm>
          <a:custGeom>
            <a:avLst/>
            <a:gdLst>
              <a:gd name="connsiteX0" fmla="*/ 26633 w 26633"/>
              <a:gd name="connsiteY0" fmla="*/ 0 h 674702"/>
              <a:gd name="connsiteX1" fmla="*/ 0 w 26633"/>
              <a:gd name="connsiteY1" fmla="*/ 674702 h 6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33" h="674702">
                <a:moveTo>
                  <a:pt x="26633" y="0"/>
                </a:moveTo>
                <a:lnTo>
                  <a:pt x="0" y="674702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6984" y="356749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컴파일 오류 메시지</a:t>
            </a:r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8" y="980729"/>
            <a:ext cx="5974716" cy="163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32240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2240" y="4382990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9553" y="980728"/>
            <a:ext cx="6120680" cy="1723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3" y="3013968"/>
            <a:ext cx="6120680" cy="32953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3739"/>
            <a:ext cx="5762888" cy="25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 smtClean="0"/>
              <a:t>추상 클래스 상속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추상 클래스를 상속받으면 추상 클래스가 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서브 클래스도 </a:t>
            </a:r>
            <a:r>
              <a:rPr lang="en-US" altLang="ko-KR" sz="1600" dirty="0" smtClean="0"/>
              <a:t>abstract</a:t>
            </a:r>
            <a:r>
              <a:rPr lang="ko-KR" altLang="en-US" sz="1600" dirty="0" smtClean="0"/>
              <a:t>로 선언해야 함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추상 클래스 구현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서브 클래스에서 슈퍼 클래스의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오버라이딩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추상 클래스를 구현한 서브 클래스는 추상 클래스 아님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23614" y="2348880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A { // </a:t>
            </a:r>
            <a:r>
              <a:rPr lang="ko-KR" altLang="en-US" sz="1200" dirty="0"/>
              <a:t>추상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abstract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y); </a:t>
            </a:r>
            <a:r>
              <a:rPr lang="en-US" altLang="ko-KR" sz="1200" dirty="0"/>
              <a:t>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B extends A { // </a:t>
            </a:r>
            <a:r>
              <a:rPr lang="ko-KR" altLang="en-US" sz="1200" dirty="0"/>
              <a:t>추상 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("B"); 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23614" y="3717033"/>
            <a:ext cx="58287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</a:t>
            </a:r>
            <a:r>
              <a:rPr lang="en-US" altLang="ko-KR" sz="1200" dirty="0" err="1"/>
              <a:t>a</a:t>
            </a:r>
            <a:r>
              <a:rPr lang="en-US" altLang="ko-KR" sz="1200" dirty="0"/>
              <a:t> = new A();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  <a:p>
            <a:r>
              <a:rPr lang="en-US" altLang="ko-KR" sz="1200" dirty="0"/>
              <a:t>B </a:t>
            </a:r>
            <a:r>
              <a:rPr lang="en-US" altLang="ko-KR" sz="1200" dirty="0" err="1"/>
              <a:t>b</a:t>
            </a:r>
            <a:r>
              <a:rPr lang="en-US" altLang="ko-KR" sz="1200" dirty="0"/>
              <a:t> = new B(); // </a:t>
            </a:r>
            <a:r>
              <a:rPr lang="ko-KR" altLang="en-US" sz="1200" dirty="0"/>
              <a:t>컴파일 오류</a:t>
            </a:r>
            <a:r>
              <a:rPr lang="en-US" altLang="ko-KR" sz="1200" dirty="0"/>
              <a:t>. </a:t>
            </a:r>
            <a:r>
              <a:rPr lang="ko-KR" altLang="en-US" sz="1200" dirty="0"/>
              <a:t>추상 클래스의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생성 불가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44" y="3822135"/>
            <a:ext cx="279556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23614" y="5373216"/>
            <a:ext cx="58287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class C extends A { // </a:t>
            </a:r>
            <a:r>
              <a:rPr lang="ko-KR" altLang="en-US" sz="1200" dirty="0"/>
              <a:t>추상 클래스 구현</a:t>
            </a:r>
            <a:r>
              <a:rPr lang="en-US" altLang="ko-KR" sz="1200" dirty="0"/>
              <a:t>. C</a:t>
            </a:r>
            <a:r>
              <a:rPr lang="ko-KR" altLang="en-US" sz="1200" dirty="0"/>
              <a:t>는 정상 클래스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add(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y) { return </a:t>
            </a:r>
            <a:r>
              <a:rPr lang="en-US" altLang="ko-KR" sz="1200" b="1" dirty="0" err="1"/>
              <a:t>x+y</a:t>
            </a:r>
            <a:r>
              <a:rPr lang="en-US" altLang="ko-KR" sz="1200" b="1" dirty="0"/>
              <a:t>; }</a:t>
            </a:r>
            <a:r>
              <a:rPr lang="en-US" altLang="ko-KR" sz="1200" dirty="0"/>
              <a:t> // </a:t>
            </a:r>
            <a:r>
              <a:rPr lang="ko-KR" altLang="en-US" sz="1200" dirty="0"/>
              <a:t>추상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show()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C </a:t>
            </a:r>
            <a:r>
              <a:rPr lang="en-US" altLang="ko-KR" sz="1200" dirty="0" err="1"/>
              <a:t>c</a:t>
            </a:r>
            <a:r>
              <a:rPr lang="en-US" altLang="ko-KR" sz="1200" dirty="0"/>
              <a:t> = new C(); // </a:t>
            </a:r>
            <a:r>
              <a:rPr lang="ko-KR" altLang="en-US" sz="1200" dirty="0"/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클래스의 목적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4535416" cy="5040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추상 클래스의 목적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상속을 위한 슈퍼 클래스로 활용하는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서브 클래스에서 추상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구현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다형성</a:t>
            </a:r>
            <a:r>
              <a:rPr lang="ko-KR" altLang="en-US" sz="1600" dirty="0" smtClean="0"/>
              <a:t> 실현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5149641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smtClean="0"/>
              <a:t>Shape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("Line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5149641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smtClean="0"/>
              <a:t>Shape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"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149641"/>
            <a:ext cx="2627579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smtClean="0"/>
              <a:t>Shape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("Circle");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147791" y="3511118"/>
            <a:ext cx="490964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  <a:endCxn id="12" idx="2"/>
          </p:cNvCxnSpPr>
          <p:nvPr/>
        </p:nvCxnSpPr>
        <p:spPr>
          <a:xfrm rot="16200000" flipV="1">
            <a:off x="4292125" y="4655503"/>
            <a:ext cx="981926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908907" y="3529684"/>
            <a:ext cx="490964" cy="2748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8310" y="3521384"/>
            <a:ext cx="2643206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abstract</a:t>
            </a:r>
            <a:r>
              <a:rPr lang="en-US" altLang="ko-KR" sz="1200" dirty="0"/>
              <a:t> class Shape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b="1" dirty="0"/>
              <a:t>abstract</a:t>
            </a:r>
            <a:r>
              <a:rPr lang="en-US" altLang="ko-KR" sz="1200" dirty="0"/>
              <a:t> void draw();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82321" y="1274707"/>
            <a:ext cx="3325764" cy="2252881"/>
            <a:chOff x="4699838" y="432608"/>
            <a:chExt cx="3325764" cy="2252881"/>
          </a:xfrm>
        </p:grpSpPr>
        <p:sp>
          <p:nvSpPr>
            <p:cNvPr id="13" name="TextBox 12"/>
            <p:cNvSpPr txBox="1"/>
            <p:nvPr/>
          </p:nvSpPr>
          <p:spPr>
            <a:xfrm>
              <a:off x="4739454" y="1062792"/>
              <a:ext cx="3286148" cy="101566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class Shape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/>
                <a:t>void draw() {</a:t>
              </a:r>
            </a:p>
            <a:p>
              <a:pPr defTabSz="180000"/>
              <a:r>
                <a:rPr lang="en-US" altLang="ko-KR" sz="1200" dirty="0" smtClean="0"/>
                <a:t>		</a:t>
              </a:r>
              <a:r>
                <a:rPr lang="en-US" altLang="ko-KR" sz="1200" dirty="0" err="1" smtClean="0"/>
                <a:t>System.out.println</a:t>
              </a:r>
              <a:r>
                <a:rPr lang="en-US" altLang="ko-KR" sz="1200" dirty="0"/>
                <a:t>("Shape");</a:t>
              </a:r>
            </a:p>
            <a:p>
              <a:pPr defTabSz="180000"/>
              <a:r>
                <a:rPr lang="en-US" altLang="ko-KR" sz="1200" dirty="0" smtClean="0"/>
                <a:t>	}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699838" y="432608"/>
              <a:ext cx="3290670" cy="2252881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072097" y="2920554"/>
            <a:ext cx="1092914" cy="923995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904873" y="352758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추상 클래스로 작성</a:t>
            </a:r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30880" y="4573577"/>
            <a:ext cx="1676824" cy="337128"/>
          </a:xfrm>
          <a:prstGeom prst="wedgeRoundRectCallout">
            <a:avLst>
              <a:gd name="adj1" fmla="val -7868"/>
              <a:gd name="adj2" fmla="val 1201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클래스를 상속받아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draw()</a:t>
            </a:r>
            <a:r>
              <a:rPr lang="ko-KR" altLang="en-US" sz="1000" dirty="0" smtClean="0">
                <a:solidFill>
                  <a:schemeClr val="tx1"/>
                </a:solidFill>
              </a:rPr>
              <a:t> 구현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abstract </a:t>
            </a:r>
            <a:r>
              <a:rPr lang="en-US" altLang="ko-KR" sz="1400" dirty="0" smtClean="0"/>
              <a:t>class Calculator {</a:t>
            </a:r>
          </a:p>
          <a:p>
            <a:pPr lvl="1"/>
            <a:r>
              <a:rPr lang="fr-FR" altLang="ko-KR" sz="1400" dirty="0" smtClean="0"/>
              <a:t>public </a:t>
            </a:r>
            <a:r>
              <a:rPr lang="fr-FR" altLang="ko-KR" sz="1400" b="1" dirty="0" smtClean="0"/>
              <a:t>abstract</a:t>
            </a:r>
            <a:r>
              <a:rPr lang="fr-FR" altLang="ko-KR" sz="1400" dirty="0" smtClean="0"/>
              <a:t> int add(int a, int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subtract(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b);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double average(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[] a);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추상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구현하라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076" y="1700808"/>
            <a:ext cx="579046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 extends Calculator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</a:t>
            </a:r>
            <a:r>
              <a:rPr lang="en-US" altLang="ko-KR" sz="1400" dirty="0"/>
              <a:t>) 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+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subtract(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a - b;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</a:t>
            </a:r>
            <a:r>
              <a:rPr lang="en-US" altLang="ko-KR" sz="1400" b="1" dirty="0"/>
              <a:t>double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[] a) </a:t>
            </a:r>
            <a:r>
              <a:rPr lang="en-US" altLang="ko-KR" sz="1400" dirty="0"/>
              <a:t>{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defTabSz="180000"/>
            <a:r>
              <a:rPr lang="en-US" altLang="ko-KR" sz="1400" dirty="0" smtClean="0"/>
              <a:t>		double </a:t>
            </a:r>
            <a:r>
              <a:rPr lang="en-US" altLang="ko-KR" sz="1400" dirty="0"/>
              <a:t>sum = 0;</a:t>
            </a:r>
          </a:p>
          <a:p>
            <a:pPr defTabSz="180000"/>
            <a:r>
              <a:rPr lang="nn-NO" altLang="ko-KR" sz="1400" dirty="0" smtClean="0"/>
              <a:t>		for </a:t>
            </a:r>
            <a:r>
              <a:rPr lang="nn-NO" altLang="ko-KR" sz="1400" dirty="0"/>
              <a:t>(int i = 0; i &lt; a.length; i++)</a:t>
            </a:r>
          </a:p>
          <a:p>
            <a:pPr defTabSz="180000"/>
            <a:r>
              <a:rPr lang="en-US" altLang="ko-KR" sz="1400" dirty="0" smtClean="0"/>
              <a:t>			sum </a:t>
            </a:r>
            <a:r>
              <a:rPr lang="en-US" altLang="ko-KR" sz="1400" dirty="0"/>
              <a:t>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sum/</a:t>
            </a:r>
            <a:r>
              <a:rPr lang="en-US" altLang="ko-KR" sz="1400" dirty="0" err="1"/>
              <a:t>a.length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GoodCalc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c = new </a:t>
            </a:r>
            <a:r>
              <a:rPr lang="en-US" altLang="ko-KR" sz="1400" b="1" dirty="0" err="1"/>
              <a:t>GoodCalc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c.subtract</a:t>
            </a:r>
            <a:r>
              <a:rPr lang="en-US" altLang="ko-KR" sz="1400" b="1" dirty="0" smtClean="0"/>
              <a:t>(2,3</a:t>
            </a:r>
            <a:r>
              <a:rPr lang="en-US" altLang="ko-KR" sz="1400" b="1" dirty="0"/>
              <a:t>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c.average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[] { 2,3,4 })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8806" y="5578792"/>
            <a:ext cx="423514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</a:p>
          <a:p>
            <a:r>
              <a:rPr lang="en-US" altLang="ko-KR" sz="1400" dirty="0" smtClean="0"/>
              <a:t>-1</a:t>
            </a:r>
          </a:p>
          <a:p>
            <a:r>
              <a:rPr lang="en-US" altLang="ko-KR" sz="1400" dirty="0" smtClean="0"/>
              <a:t>3.0</a:t>
            </a:r>
            <a:endParaRPr lang="ko-KR" altLang="en-US" sz="14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3" y="1844824"/>
            <a:ext cx="829387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763688" y="501317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맞기만 하면 연결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각 회사마다 구현 방법은 다름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4953258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맞지 않으면 연결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자바 인터페이스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상수와 추상 </a:t>
            </a:r>
            <a:r>
              <a:rPr lang="ko-KR" altLang="en-US" sz="1600" dirty="0" err="1" smtClean="0"/>
              <a:t>메소드로만</a:t>
            </a:r>
            <a:r>
              <a:rPr lang="ko-KR" altLang="en-US" sz="1600" dirty="0" smtClean="0"/>
              <a:t> 구성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변수 필드 없음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인터페이스 선언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키워드로 선언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자바 인터페이스의 특징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상수와 추상 </a:t>
            </a:r>
            <a:r>
              <a:rPr lang="ko-KR" altLang="en-US" sz="1600" dirty="0" err="1" smtClean="0"/>
              <a:t>메소드로만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public abstract </a:t>
            </a:r>
            <a:r>
              <a:rPr lang="ko-KR" altLang="en-US" sz="1400" dirty="0" smtClean="0"/>
              <a:t>타입으로 생략 가능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상수 </a:t>
            </a:r>
            <a:r>
              <a:rPr lang="en-US" altLang="ko-KR" sz="1400" dirty="0" smtClean="0"/>
              <a:t>: public static final </a:t>
            </a:r>
            <a:r>
              <a:rPr lang="ko-KR" altLang="en-US" sz="1400" dirty="0" smtClean="0"/>
              <a:t>타입으로 생략 가능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인터페이스의 객체 생성 불가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35396" y="2564904"/>
            <a:ext cx="6611541" cy="1156127"/>
            <a:chOff x="1619672" y="3072512"/>
            <a:chExt cx="6611541" cy="1156127"/>
          </a:xfrm>
        </p:grpSpPr>
        <p:sp>
          <p:nvSpPr>
            <p:cNvPr id="5" name="직사각형 4"/>
            <p:cNvSpPr/>
            <p:nvPr/>
          </p:nvSpPr>
          <p:spPr>
            <a:xfrm>
              <a:off x="1619672" y="3212976"/>
              <a:ext cx="3096344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 smtClean="0"/>
                <a:t>interface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PhoneInterface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dirty="0" err="1" smtClean="0"/>
                <a:t>int</a:t>
              </a:r>
              <a:r>
                <a:rPr lang="en-US" altLang="ko-KR" sz="1200" dirty="0" smtClean="0"/>
                <a:t> BUTTONS = 20; // </a:t>
              </a:r>
              <a:r>
                <a:rPr lang="ko-KR" altLang="en-US" sz="1200" dirty="0" smtClean="0"/>
                <a:t>상수 필드 선언</a:t>
              </a:r>
            </a:p>
            <a:p>
              <a:pPr defTabSz="180000"/>
              <a:r>
                <a:rPr lang="en-US" altLang="ko-KR" sz="1200" dirty="0" smtClean="0"/>
                <a:t>	void </a:t>
              </a:r>
              <a:r>
                <a:rPr lang="en-US" altLang="ko-KR" sz="1200" dirty="0" err="1" smtClean="0"/>
                <a:t>sendCall</a:t>
              </a:r>
              <a:r>
                <a:rPr lang="en-US" altLang="ko-KR" sz="1200" dirty="0" smtClean="0"/>
                <a:t>(); // </a:t>
              </a:r>
              <a:r>
                <a:rPr lang="ko-KR" altLang="en-US" sz="1200" dirty="0" smtClean="0"/>
                <a:t>추상 </a:t>
              </a:r>
              <a:r>
                <a:rPr lang="ko-KR" altLang="en-US" sz="1200" dirty="0" err="1" smtClean="0"/>
                <a:t>메소드</a:t>
              </a:r>
              <a:endParaRPr lang="ko-KR" altLang="en-US" sz="1200" dirty="0" smtClean="0"/>
            </a:p>
            <a:p>
              <a:pPr defTabSz="180000"/>
              <a:r>
                <a:rPr lang="en-US" altLang="ko-KR" sz="1200" dirty="0" smtClean="0"/>
                <a:t>	void </a:t>
              </a:r>
              <a:r>
                <a:rPr lang="en-US" altLang="ko-KR" sz="1200" dirty="0" err="1" smtClean="0"/>
                <a:t>receiveCall</a:t>
              </a:r>
              <a:r>
                <a:rPr lang="en-US" altLang="ko-KR" sz="1200" dirty="0" smtClean="0"/>
                <a:t>(); // </a:t>
              </a:r>
              <a:r>
                <a:rPr lang="ko-KR" altLang="en-US" sz="1200" dirty="0" smtClean="0"/>
                <a:t>추상 </a:t>
              </a:r>
              <a:r>
                <a:rPr lang="ko-KR" altLang="en-US" sz="1200" dirty="0" err="1" smtClean="0"/>
                <a:t>메소드</a:t>
              </a:r>
              <a:endParaRPr lang="ko-KR" altLang="en-US" sz="1200" dirty="0" smtClean="0"/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6" name="모서리가 둥근 사각형 설명선 5"/>
            <p:cNvSpPr/>
            <p:nvPr/>
          </p:nvSpPr>
          <p:spPr>
            <a:xfrm>
              <a:off x="4999547" y="3072512"/>
              <a:ext cx="2478256" cy="280928"/>
            </a:xfrm>
            <a:prstGeom prst="wedgeRoundRectCallout">
              <a:avLst>
                <a:gd name="adj1" fmla="val -108764"/>
                <a:gd name="adj2" fmla="val 5618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public </a:t>
              </a:r>
              <a:r>
                <a:rPr lang="en-US" altLang="ko-KR" sz="1050"/>
                <a:t>interface</a:t>
              </a:r>
              <a:r>
                <a:rPr lang="ko-KR" altLang="en-US" sz="1050" dirty="0" smtClean="0"/>
                <a:t>로서 </a:t>
              </a:r>
              <a:r>
                <a:rPr lang="en-US" altLang="ko-KR" sz="1050" dirty="0"/>
                <a:t>public </a:t>
              </a:r>
              <a:r>
                <a:rPr lang="ko-KR" altLang="en-US" sz="1050" dirty="0"/>
                <a:t>생략 가능</a:t>
              </a: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004048" y="3436104"/>
              <a:ext cx="3227165" cy="280928"/>
            </a:xfrm>
            <a:prstGeom prst="wedgeRoundRectCallout">
              <a:avLst>
                <a:gd name="adj1" fmla="val -65540"/>
                <a:gd name="adj2" fmla="val -196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public static final</a:t>
              </a:r>
              <a:r>
                <a:rPr lang="ko-KR" altLang="en-US" sz="1050" dirty="0" smtClean="0"/>
                <a:t>로서 </a:t>
              </a:r>
              <a:r>
                <a:rPr lang="en-US" altLang="ko-KR" sz="1050" dirty="0"/>
                <a:t>public </a:t>
              </a:r>
              <a:r>
                <a:rPr lang="en-US" altLang="ko-KR" sz="1050" dirty="0" smtClean="0"/>
                <a:t>static final </a:t>
              </a:r>
              <a:r>
                <a:rPr lang="ko-KR" altLang="en-US" sz="1050" dirty="0" smtClean="0"/>
                <a:t>생략 </a:t>
              </a:r>
              <a:r>
                <a:rPr lang="ko-KR" altLang="en-US" sz="1050" dirty="0"/>
                <a:t>가능</a:t>
              </a: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4977849" y="3850445"/>
              <a:ext cx="3158237" cy="280928"/>
            </a:xfrm>
            <a:prstGeom prst="wedgeRoundRectCallout">
              <a:avLst>
                <a:gd name="adj1" fmla="val -76268"/>
                <a:gd name="adj2" fmla="val -6390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050" dirty="0" smtClean="0"/>
                <a:t>abstract public </a:t>
              </a:r>
              <a:r>
                <a:rPr lang="ko-KR" altLang="en-US" sz="1050" dirty="0" smtClean="0"/>
                <a:t>으로서 </a:t>
              </a:r>
              <a:r>
                <a:rPr lang="en-US" altLang="ko-KR" sz="1050" dirty="0" smtClean="0"/>
                <a:t>abstract public </a:t>
              </a:r>
              <a:r>
                <a:rPr lang="ko-KR" altLang="en-US" sz="1050" dirty="0" smtClean="0"/>
                <a:t>생략 </a:t>
              </a:r>
              <a:r>
                <a:rPr lang="ko-KR" altLang="en-US" sz="1050" dirty="0"/>
                <a:t>가능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35396" y="5816217"/>
            <a:ext cx="52688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trike="sngStrike" dirty="0"/>
              <a:t>new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(); // </a:t>
            </a:r>
            <a:r>
              <a:rPr lang="ko-KR" altLang="en-US" sz="1200" dirty="0"/>
              <a:t>오류</a:t>
            </a:r>
            <a:r>
              <a:rPr lang="en-US" altLang="ko-KR" sz="1200" dirty="0"/>
              <a:t>. </a:t>
            </a:r>
            <a:r>
              <a:rPr lang="ko-KR" altLang="en-US" sz="1200" dirty="0"/>
              <a:t>인터페이스의 객체를 생성할 수 없다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40" y="5805264"/>
            <a:ext cx="279556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인터페이스 간에 상속 가능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인터페이스를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상속하여 확장된 인터페이스 작성 가능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상속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인터페이스 다중 상속 허용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2636912"/>
            <a:ext cx="53607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MobilePhoneInterface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sendSMS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	// </a:t>
            </a:r>
            <a:r>
              <a:rPr lang="ko-KR" altLang="en-US" sz="1400" dirty="0" smtClean="0"/>
              <a:t>새로운 추상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 err="1"/>
              <a:t>receiveSMS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		// </a:t>
            </a:r>
            <a:r>
              <a:rPr lang="ko-KR" altLang="en-US" sz="1400" dirty="0"/>
              <a:t>새로운 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1720" y="4571836"/>
            <a:ext cx="607234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interface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MusicPhoneInterface</a:t>
            </a:r>
            <a:r>
              <a:rPr lang="en-US" altLang="ko-KR" sz="1400" dirty="0"/>
              <a:t> </a:t>
            </a:r>
            <a:r>
              <a:rPr lang="en-US" altLang="ko-KR" sz="1400" b="1" dirty="0"/>
              <a:t>extends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PhoneInterface</a:t>
            </a:r>
            <a:r>
              <a:rPr lang="en-US" altLang="ko-KR" sz="1400" dirty="0"/>
              <a:t>, MP3Interface {</a:t>
            </a:r>
          </a:p>
          <a:p>
            <a:r>
              <a:rPr lang="en-US" altLang="ko-KR" sz="1400" dirty="0" smtClean="0"/>
              <a:t>	......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인터페이스 구현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인터페이스를 상속받아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모든 추상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구현한 클래스 선언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implements</a:t>
            </a:r>
            <a:r>
              <a:rPr lang="ko-KR" altLang="en-US" sz="1800" dirty="0" smtClean="0"/>
              <a:t> 키워드로 인터페이스 구현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여러 개의 인터페이스 동시 구현도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클래스 상속과 인터페이스 구현을 동시에 할 수 있음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예제 </a:t>
            </a:r>
            <a:r>
              <a:rPr lang="en-US" altLang="ko-KR" sz="1600" dirty="0" smtClean="0"/>
              <a:t>5-6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763688" y="2522482"/>
            <a:ext cx="6552728" cy="2031325"/>
            <a:chOff x="1331640" y="2636912"/>
            <a:chExt cx="6552728" cy="2031325"/>
          </a:xfrm>
        </p:grpSpPr>
        <p:sp>
          <p:nvSpPr>
            <p:cNvPr id="6" name="직사각형 5"/>
            <p:cNvSpPr/>
            <p:nvPr/>
          </p:nvSpPr>
          <p:spPr>
            <a:xfrm>
              <a:off x="1331640" y="2636912"/>
              <a:ext cx="6552728" cy="20313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class </a:t>
              </a:r>
              <a:r>
                <a:rPr lang="en-US" altLang="ko-KR" sz="1400" b="1" dirty="0" err="1"/>
                <a:t>FeaturePhone</a:t>
              </a:r>
              <a:r>
                <a:rPr lang="en-US" altLang="ko-KR" sz="1400" b="1" dirty="0"/>
                <a:t> implements </a:t>
              </a:r>
              <a:r>
                <a:rPr lang="en-US" altLang="ko-KR" sz="1400" b="1" dirty="0" err="1"/>
                <a:t>MobilePhoneInterface</a:t>
              </a:r>
              <a:r>
                <a:rPr lang="en-US" altLang="ko-KR" sz="1400" dirty="0"/>
                <a:t> { // </a:t>
              </a:r>
              <a:r>
                <a:rPr lang="ko-KR" altLang="en-US" sz="1400" dirty="0"/>
                <a:t>인터페이스 구현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sendCall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receiveCall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sendSMS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/>
                <a:t>void </a:t>
              </a:r>
              <a:r>
                <a:rPr lang="en-US" altLang="ko-KR" sz="1400" dirty="0" err="1"/>
                <a:t>receiveSMS</a:t>
              </a:r>
              <a:r>
                <a:rPr lang="en-US" altLang="ko-KR" sz="1400" dirty="0"/>
                <a:t>() { ... }</a:t>
              </a:r>
            </a:p>
            <a:p>
              <a:pPr defTabSz="180000"/>
              <a:endParaRPr lang="en-US" altLang="ko-KR" sz="1400" dirty="0" smtClean="0"/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// </a:t>
              </a:r>
              <a:r>
                <a:rPr lang="ko-KR" altLang="en-US" sz="1400" dirty="0" smtClean="0"/>
                <a:t>다른 </a:t>
              </a:r>
              <a:r>
                <a:rPr lang="ko-KR" altLang="en-US" sz="1400" dirty="0" err="1" smtClean="0"/>
                <a:t>메소드</a:t>
              </a:r>
              <a:r>
                <a:rPr lang="ko-KR" altLang="en-US" sz="1400" dirty="0" smtClean="0"/>
                <a:t> 추가 가능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public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getButtons</a:t>
              </a:r>
              <a:r>
                <a:rPr lang="en-US" altLang="ko-KR" sz="1400" dirty="0"/>
                <a:t>() { ... }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004048" y="3228764"/>
              <a:ext cx="2774443" cy="280928"/>
            </a:xfrm>
            <a:prstGeom prst="wedgeRoundRectCallout">
              <a:avLst>
                <a:gd name="adj1" fmla="val -70188"/>
                <a:gd name="adj2" fmla="val -2282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defTabSz="180000"/>
              <a:r>
                <a:rPr lang="en-US" altLang="ko-KR" sz="1050" dirty="0" err="1"/>
                <a:t>MobilePhoneInterface</a:t>
              </a:r>
              <a:r>
                <a:rPr lang="ko-KR" altLang="en-US" sz="1050" dirty="0"/>
                <a:t>의 모든 </a:t>
              </a:r>
              <a:r>
                <a:rPr lang="ko-KR" altLang="en-US" sz="1050" dirty="0" err="1"/>
                <a:t>메소드</a:t>
              </a:r>
              <a:r>
                <a:rPr lang="ko-KR" altLang="en-US" sz="1050" dirty="0"/>
                <a:t> 구현</a:t>
              </a:r>
              <a:endParaRPr lang="en-US" altLang="ko-KR" sz="1050" dirty="0"/>
            </a:p>
          </p:txBody>
        </p:sp>
        <p:sp>
          <p:nvSpPr>
            <p:cNvPr id="8" name="오른쪽 중괄호 7"/>
            <p:cNvSpPr/>
            <p:nvPr/>
          </p:nvSpPr>
          <p:spPr>
            <a:xfrm>
              <a:off x="4193465" y="2924944"/>
              <a:ext cx="252028" cy="792088"/>
            </a:xfrm>
            <a:prstGeom prst="rightBrace">
              <a:avLst>
                <a:gd name="adj1" fmla="val 43558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5-6 : </a:t>
            </a:r>
            <a:r>
              <a:rPr lang="ko-KR" altLang="en-US" sz="2400" dirty="0" smtClean="0"/>
              <a:t>인터페이스 구현과 동시에 슈퍼 클래스 상속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1591" y="1478119"/>
            <a:ext cx="3032257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BUTTONS = 20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MobilePhoneInterface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extends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PhoneInterface</a:t>
            </a:r>
            <a:r>
              <a:rPr lang="en-US" altLang="ko-KR" sz="1200" dirty="0"/>
              <a:t>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interface</a:t>
            </a:r>
            <a:r>
              <a:rPr lang="en-US" altLang="ko-KR" sz="1200" dirty="0"/>
              <a:t> MP3Interface {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play();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stop();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PDA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calculate(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return </a:t>
            </a:r>
            <a:r>
              <a:rPr lang="en-US" altLang="ko-KR" sz="1200" dirty="0"/>
              <a:t>x + 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313093" y="1458050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SmartPhone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PDA</a:t>
            </a:r>
            <a:r>
              <a:rPr lang="ko-KR" altLang="en-US" sz="1200" dirty="0"/>
              <a:t>를 상속받고</a:t>
            </a:r>
            <a:r>
              <a:rPr lang="en-US" altLang="ko-KR" sz="1200" dirty="0"/>
              <a:t>,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en-US" altLang="ko-KR" sz="1200" dirty="0" err="1"/>
              <a:t>MobilePhoneInterface</a:t>
            </a:r>
            <a:r>
              <a:rPr lang="ko-KR" altLang="en-US" sz="1200" dirty="0"/>
              <a:t>와 </a:t>
            </a:r>
            <a:r>
              <a:rPr lang="en-US" altLang="ko-KR" sz="1200" dirty="0"/>
              <a:t>MP3Interface </a:t>
            </a:r>
            <a:r>
              <a:rPr lang="ko-KR" altLang="en-US" sz="1200" dirty="0"/>
              <a:t>인터페이스에 선언된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모두 </a:t>
            </a:r>
            <a:r>
              <a:rPr lang="ko-KR" altLang="en-US" sz="1200" dirty="0" smtClean="0"/>
              <a:t>구현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SmartPhone</a:t>
            </a:r>
            <a:r>
              <a:rPr lang="en-US" altLang="ko-KR" sz="1200" b="1" dirty="0"/>
              <a:t> extends </a:t>
            </a:r>
            <a:r>
              <a:rPr lang="en-US" altLang="ko-KR" sz="1200" dirty="0"/>
              <a:t>PDA </a:t>
            </a:r>
            <a:r>
              <a:rPr lang="en-US" altLang="ko-KR" sz="1200" b="1" dirty="0"/>
              <a:t>implements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</a:t>
            </a:r>
            <a:r>
              <a:rPr lang="en-US" altLang="ko-KR" sz="1200" dirty="0" err="1" smtClean="0"/>
              <a:t>MobilePhoneInterface</a:t>
            </a:r>
            <a:r>
              <a:rPr lang="en-US" altLang="ko-KR" sz="1200" dirty="0"/>
              <a:t>, MP3Interface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걸기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receiveCall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전화 받기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sendSMS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보내기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err="1"/>
              <a:t>receiveSMS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("SMS </a:t>
            </a:r>
            <a:r>
              <a:rPr lang="ko-KR" altLang="en-US" sz="1200" dirty="0"/>
              <a:t>받기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play()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음악 재생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/>
              <a:t>stop()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재생 중지</a:t>
            </a:r>
            <a:r>
              <a:rPr lang="en-US" altLang="ko-KR" sz="1200" dirty="0"/>
              <a:t>"); </a:t>
            </a:r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void </a:t>
            </a:r>
            <a:r>
              <a:rPr lang="en-US" altLang="ko-KR" sz="1200" b="1" dirty="0" smtClean="0"/>
              <a:t>schedule()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일정 관리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InterfaceEx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SmartPhone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SmartPhone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p.sendCall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p.play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p.calculate</a:t>
            </a:r>
            <a:r>
              <a:rPr lang="en-US" altLang="ko-KR" sz="1200" b="1" dirty="0" smtClean="0"/>
              <a:t>(3,5</a:t>
            </a:r>
            <a:r>
              <a:rPr lang="en-US" altLang="ko-KR" sz="1200" b="1" dirty="0"/>
              <a:t>)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p.schedule</a:t>
            </a:r>
            <a:r>
              <a:rPr lang="en-US" altLang="ko-KR" sz="1200" b="1" dirty="0" smtClean="0"/>
              <a:t>();</a:t>
            </a:r>
            <a:endParaRPr lang="en-US" altLang="ko-KR" sz="1200" b="1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오른쪽 중괄호 9"/>
          <p:cNvSpPr/>
          <p:nvPr/>
        </p:nvSpPr>
        <p:spPr>
          <a:xfrm>
            <a:off x="7759079" y="2688852"/>
            <a:ext cx="252028" cy="576064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285248" y="3555611"/>
            <a:ext cx="251534" cy="331869"/>
          </a:xfrm>
          <a:prstGeom prst="rightBrace">
            <a:avLst>
              <a:gd name="adj1" fmla="val 4355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38938" y="1912826"/>
            <a:ext cx="1553592" cy="442674"/>
          </a:xfrm>
          <a:prstGeom prst="wedgeRoundRectCallout">
            <a:avLst>
              <a:gd name="adj1" fmla="val 11788"/>
              <a:gd name="adj2" fmla="val 464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 smtClean="0"/>
              <a:t>MobilePhoneInterface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모든 </a:t>
            </a:r>
            <a:r>
              <a:rPr lang="ko-KR" altLang="en-US" sz="1000" dirty="0" err="1"/>
              <a:t>메소드</a:t>
            </a:r>
            <a:r>
              <a:rPr lang="ko-KR" altLang="en-US" sz="1000" dirty="0"/>
              <a:t> 구현</a:t>
            </a:r>
            <a:endParaRPr lang="en-US" altLang="ko-KR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7733623" y="3476349"/>
            <a:ext cx="1258907" cy="459700"/>
          </a:xfrm>
          <a:prstGeom prst="wedgeRoundRectCallout">
            <a:avLst>
              <a:gd name="adj1" fmla="val -62966"/>
              <a:gd name="adj2" fmla="val 9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50" dirty="0" smtClean="0"/>
              <a:t>MP3Interface</a:t>
            </a:r>
            <a:r>
              <a:rPr lang="ko-KR" altLang="en-US" sz="1050" dirty="0" smtClean="0"/>
              <a:t>의</a:t>
            </a:r>
            <a:endParaRPr lang="en-US" altLang="ko-KR" sz="1050" dirty="0" smtClean="0"/>
          </a:p>
          <a:p>
            <a:pPr defTabSz="180000"/>
            <a:r>
              <a:rPr lang="ko-KR" altLang="en-US" sz="1050" dirty="0" smtClean="0"/>
              <a:t>모든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구현</a:t>
            </a:r>
            <a:endParaRPr lang="en-US" altLang="ko-KR" sz="105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011107" y="4129010"/>
            <a:ext cx="981424" cy="459700"/>
          </a:xfrm>
          <a:prstGeom prst="wedgeRoundRectCallout">
            <a:avLst>
              <a:gd name="adj1" fmla="val -84702"/>
              <a:gd name="adj2" fmla="val -440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 smtClean="0"/>
              <a:t>새로운</a:t>
            </a:r>
            <a:endParaRPr lang="en-US" altLang="ko-KR" sz="1050" dirty="0" smtClean="0"/>
          </a:p>
          <a:p>
            <a:pPr defTabSz="180000"/>
            <a:r>
              <a:rPr lang="ko-KR" altLang="en-US" sz="1050" dirty="0" err="1" smtClean="0"/>
              <a:t>메소드</a:t>
            </a:r>
            <a:r>
              <a:rPr lang="ko-KR" altLang="en-US" sz="1050" dirty="0" smtClean="0"/>
              <a:t> 추가</a:t>
            </a:r>
            <a:endParaRPr lang="en-US" altLang="ko-KR" sz="1050" dirty="0"/>
          </a:p>
        </p:txBody>
      </p:sp>
      <p:sp>
        <p:nvSpPr>
          <p:cNvPr id="16" name="자유형 15"/>
          <p:cNvSpPr/>
          <p:nvPr/>
        </p:nvSpPr>
        <p:spPr>
          <a:xfrm>
            <a:off x="7995464" y="2355500"/>
            <a:ext cx="440541" cy="564879"/>
          </a:xfrm>
          <a:custGeom>
            <a:avLst/>
            <a:gdLst>
              <a:gd name="connsiteX0" fmla="*/ 332965 w 440541"/>
              <a:gd name="connsiteY0" fmla="*/ 17929 h 564801"/>
              <a:gd name="connsiteX1" fmla="*/ 1270 w 440541"/>
              <a:gd name="connsiteY1" fmla="*/ 564777 h 564801"/>
              <a:gd name="connsiteX2" fmla="*/ 440541 w 440541"/>
              <a:gd name="connsiteY2" fmla="*/ 0 h 56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541" h="564801">
                <a:moveTo>
                  <a:pt x="332965" y="17929"/>
                </a:moveTo>
                <a:cubicBezTo>
                  <a:pt x="158153" y="292847"/>
                  <a:pt x="-16659" y="567765"/>
                  <a:pt x="1270" y="564777"/>
                </a:cubicBezTo>
                <a:cubicBezTo>
                  <a:pt x="19199" y="561789"/>
                  <a:pt x="229870" y="280894"/>
                  <a:pt x="440541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77081" y="5522933"/>
            <a:ext cx="917848" cy="83099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전화 걸기</a:t>
            </a:r>
          </a:p>
          <a:p>
            <a:r>
              <a:rPr lang="ko-KR" altLang="en-US" sz="1200" dirty="0"/>
              <a:t>음악 재생</a:t>
            </a:r>
          </a:p>
          <a:p>
            <a:r>
              <a:rPr lang="en-US" altLang="ko-KR" sz="1200" dirty="0"/>
              <a:t>8</a:t>
            </a:r>
          </a:p>
          <a:p>
            <a:r>
              <a:rPr lang="ko-KR" altLang="en-US" sz="1200" dirty="0"/>
              <a:t>일정 관리</a:t>
            </a:r>
          </a:p>
        </p:txBody>
      </p:sp>
    </p:spTree>
    <p:extLst>
      <p:ext uri="{BB962C8B-B14F-4D97-AF65-F5344CB8AC3E}">
        <p14:creationId xmlns:p14="http://schemas.microsoft.com/office/powerpoint/2010/main" val="1926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상속 선언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extends </a:t>
            </a:r>
            <a:r>
              <a:rPr lang="ko-KR" altLang="en-US" sz="1800" dirty="0" smtClean="0"/>
              <a:t>키워드로 선언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부모 클래스를 물려받아 확장한다는 의미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부모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슈퍼 클래스</a:t>
            </a:r>
            <a:r>
              <a:rPr lang="en-US" altLang="ko-KR" sz="1800" dirty="0" smtClean="0"/>
              <a:t>(super class)</a:t>
            </a:r>
          </a:p>
          <a:p>
            <a:pPr lvl="1"/>
            <a:r>
              <a:rPr lang="ko-KR" altLang="en-US" sz="1800" dirty="0" smtClean="0"/>
              <a:t>자식 클래스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서브 클래스</a:t>
            </a:r>
            <a:r>
              <a:rPr lang="en-US" altLang="ko-KR" sz="1800" dirty="0" smtClean="0"/>
              <a:t>(sub class)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ColorPoint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Point</a:t>
            </a:r>
            <a:r>
              <a:rPr lang="ko-KR" altLang="en-US" sz="1600" dirty="0" smtClean="0"/>
              <a:t>를 물려 받으므로</a:t>
            </a:r>
            <a:r>
              <a:rPr lang="en-US" altLang="ko-KR" sz="1600" dirty="0" smtClean="0"/>
              <a:t>, Point</a:t>
            </a:r>
            <a:r>
              <a:rPr lang="ko-KR" altLang="en-US" sz="1600" dirty="0" smtClean="0"/>
              <a:t>에 선언된 필드와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선언 필요 없음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3122676"/>
            <a:ext cx="648072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Point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y;</a:t>
            </a:r>
          </a:p>
          <a:p>
            <a:pPr lvl="1" defTabSz="180000"/>
            <a:r>
              <a:rPr lang="en-US" altLang="ko-KR" sz="1400" dirty="0" smtClean="0"/>
              <a:t>...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Point { // Point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 선언</a:t>
            </a:r>
          </a:p>
          <a:p>
            <a:pPr lvl="1" defTabSz="180000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23728" y="3789040"/>
            <a:ext cx="1008112" cy="306324"/>
          </a:xfrm>
          <a:prstGeom prst="wedgeRoundRectCallout">
            <a:avLst>
              <a:gd name="adj1" fmla="val -38448"/>
              <a:gd name="adj2" fmla="val 972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서브 클래스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13584" y="3789040"/>
            <a:ext cx="1058416" cy="306324"/>
          </a:xfrm>
          <a:prstGeom prst="wedgeRoundRectCallout">
            <a:avLst>
              <a:gd name="adj1" fmla="val -44319"/>
              <a:gd name="adj2" fmla="val 1088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슈</a:t>
            </a:r>
            <a:r>
              <a:rPr lang="ko-KR" altLang="en-US" sz="1100" dirty="0">
                <a:solidFill>
                  <a:schemeClr val="tx1"/>
                </a:solidFill>
              </a:rPr>
              <a:t>퍼</a:t>
            </a:r>
            <a:r>
              <a:rPr lang="ko-KR" altLang="en-US" sz="1100" dirty="0" smtClean="0">
                <a:solidFill>
                  <a:schemeClr val="tx1"/>
                </a:solidFill>
              </a:rPr>
              <a:t> 클래스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5-1 : </a:t>
            </a:r>
            <a:r>
              <a:rPr lang="ko-KR" altLang="en-US" smtClean="0"/>
              <a:t>클래스 상속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(x, y)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한 점을 표현하는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Point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클래스와 이를 상속받아 점에 색을 추가한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ColorPoint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클래스를 만들고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2059107"/>
            <a:ext cx="453650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ColorPointEx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Point </a:t>
            </a:r>
            <a:r>
              <a:rPr lang="en-US" altLang="ko-KR" sz="1200" b="1" dirty="0"/>
              <a:t>p = new Point();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p.set</a:t>
            </a:r>
            <a:r>
              <a:rPr lang="en-US" altLang="ko-KR" sz="1200" dirty="0" smtClean="0"/>
              <a:t>(1</a:t>
            </a:r>
            <a:r>
              <a:rPr lang="en-US" altLang="ko-KR" sz="1200" dirty="0"/>
              <a:t>, 2);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p.showPoint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ColorPoint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</a:t>
            </a:r>
            <a:r>
              <a:rPr lang="en-US" altLang="ko-KR" sz="1200" dirty="0"/>
              <a:t>, 4); </a:t>
            </a:r>
            <a:r>
              <a:rPr lang="en-US" altLang="ko-KR" sz="1200" dirty="0" smtClean="0"/>
              <a:t>						// </a:t>
            </a:r>
            <a:r>
              <a:rPr lang="en-US" altLang="ko-KR" sz="1200" dirty="0"/>
              <a:t>Point </a:t>
            </a:r>
            <a:r>
              <a:rPr lang="ko-KR" altLang="en-US" sz="1200" dirty="0"/>
              <a:t>클래스의 </a:t>
            </a:r>
            <a:r>
              <a:rPr lang="en-US" altLang="ko-KR" sz="1200" dirty="0"/>
              <a:t>set()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("red"); </a:t>
            </a:r>
            <a:r>
              <a:rPr lang="en-US" altLang="ko-KR" sz="1200" dirty="0" smtClean="0"/>
              <a:t>			// </a:t>
            </a:r>
            <a:r>
              <a:rPr lang="en-US" altLang="ko-KR" sz="1200" dirty="0" err="1" smtClean="0"/>
              <a:t>ColorPoint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cp.showColorPoint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	// </a:t>
            </a:r>
            <a:r>
              <a:rPr lang="ko-KR" altLang="en-US" sz="1200" dirty="0"/>
              <a:t>컬러와 좌표 출력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x, y; </a:t>
            </a:r>
            <a:r>
              <a:rPr lang="en-US" altLang="ko-KR" sz="1200" dirty="0"/>
              <a:t>// </a:t>
            </a:r>
            <a:r>
              <a:rPr lang="ko-KR" altLang="en-US" sz="1200" dirty="0"/>
              <a:t>한 점을 구성하는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this.x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x; 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("(" + x + "," + y + ")");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Point</a:t>
            </a:r>
            <a:r>
              <a:rPr lang="ko-KR" altLang="en-US" sz="1200" dirty="0"/>
              <a:t>를 상속받은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extends Point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private </a:t>
            </a:r>
            <a:r>
              <a:rPr lang="en-US" altLang="ko-KR" sz="1200" b="1" dirty="0"/>
              <a:t>String color; </a:t>
            </a:r>
            <a:r>
              <a:rPr lang="en-US" altLang="ko-KR" sz="1200" dirty="0"/>
              <a:t>// </a:t>
            </a:r>
            <a:r>
              <a:rPr lang="ko-KR" altLang="en-US" sz="1200" dirty="0"/>
              <a:t>점의 색</a:t>
            </a:r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color;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 // </a:t>
            </a:r>
            <a:r>
              <a:rPr lang="ko-KR" altLang="en-US" sz="1200" dirty="0"/>
              <a:t>컬러 점의 좌표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(color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581128"/>
            <a:ext cx="453650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(1,2)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 객체의 모양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슈퍼 클래스 </a:t>
            </a:r>
            <a:r>
              <a:rPr lang="ko-KR" altLang="en-US" sz="1800" dirty="0" smtClean="0"/>
              <a:t>객체와 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클래스의 객체는 별개</a:t>
            </a:r>
            <a:endParaRPr lang="en-US" altLang="ko-KR" sz="1800" dirty="0" smtClean="0"/>
          </a:p>
          <a:p>
            <a:r>
              <a:rPr lang="ko-KR" altLang="en-US" sz="1800" dirty="0" smtClean="0"/>
              <a:t>서브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객체는 슈퍼 클래스 멤버 포함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326066" cy="43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클래스에서 슈퍼 클래스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53" y="1382096"/>
            <a:ext cx="6489551" cy="483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상속의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클래스 다중 상속</a:t>
            </a:r>
            <a:r>
              <a:rPr lang="en-US" altLang="ko-KR" sz="2000" dirty="0" smtClean="0"/>
              <a:t>(multiple inheritance)</a:t>
            </a:r>
            <a:r>
              <a:rPr lang="ko-KR" altLang="en-US" sz="2000" dirty="0" smtClean="0"/>
              <a:t> 불허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C++</a:t>
            </a:r>
            <a:r>
              <a:rPr lang="ko-KR" altLang="en-US" sz="1800" dirty="0" smtClean="0"/>
              <a:t>는 다중 상속 가능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C++</a:t>
            </a:r>
            <a:r>
              <a:rPr lang="ko-KR" altLang="en-US" sz="1600" dirty="0" smtClean="0"/>
              <a:t>는 다중 상속으로 멤버가 중복 생성되는 문제 있음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자바는 인터페이스</a:t>
            </a:r>
            <a:r>
              <a:rPr lang="en-US" altLang="ko-KR" sz="1800" dirty="0" smtClean="0"/>
              <a:t>(interface)</a:t>
            </a:r>
            <a:r>
              <a:rPr lang="ko-KR" altLang="en-US" sz="1800" dirty="0" smtClean="0"/>
              <a:t>의 다중 상속 허용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모든 자바 클래스는 묵시적으로 </a:t>
            </a:r>
            <a:r>
              <a:rPr lang="en-US" altLang="ko-KR" sz="2000" dirty="0" smtClean="0"/>
              <a:t>Object</a:t>
            </a:r>
            <a:r>
              <a:rPr lang="ko-KR" altLang="en-US" sz="2000" dirty="0" smtClean="0"/>
              <a:t>클래스 상속받음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java.lang.Object</a:t>
            </a:r>
            <a:r>
              <a:rPr lang="ko-KR" altLang="en-US" sz="1800" dirty="0" smtClean="0"/>
              <a:t>는 클래스는 모든 클래스의 슈퍼 클래스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6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3501</TotalTime>
  <Words>1926</Words>
  <Application>Microsoft Office PowerPoint</Application>
  <PresentationFormat>화면 슬라이드 쇼(4:3)</PresentationFormat>
  <Paragraphs>808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가을</vt:lpstr>
      <vt:lpstr>PowerPoint 프레젠테이션</vt:lpstr>
      <vt:lpstr>학습 목표</vt:lpstr>
      <vt:lpstr>상속 (inheritance)</vt:lpstr>
      <vt:lpstr>상속의 필요성</vt:lpstr>
      <vt:lpstr>클래스 상속과 객체</vt:lpstr>
      <vt:lpstr>예제 5-1 : 클래스 상속</vt:lpstr>
      <vt:lpstr>서브 클래스 객체의 모양</vt:lpstr>
      <vt:lpstr>서브 클래스에서 슈퍼 클래스 멤버 접근</vt:lpstr>
      <vt:lpstr>자바 상속의 특징</vt:lpstr>
      <vt:lpstr>슈퍼 클래스의 멤버에 대한 서브 클래스의 접근</vt:lpstr>
      <vt:lpstr>슈퍼 클래스 멤버의 접근 지정자</vt:lpstr>
      <vt:lpstr>protected 멤버</vt:lpstr>
      <vt:lpstr>서브 클래스/슈퍼 클래스의 생성자 호출과 실행 </vt:lpstr>
      <vt:lpstr>슈퍼 클래스와 서브 클래스의 생성자 호출 및 실행 관계</vt:lpstr>
      <vt:lpstr>서브 클래스와 슈퍼 클래스의 생성자 선택</vt:lpstr>
      <vt:lpstr>PowerPoint 프레젠테이션</vt:lpstr>
      <vt:lpstr>슈퍼 클래스에 기본 생성자가 없어 오류 난 경우</vt:lpstr>
      <vt:lpstr>PowerPoint 프레젠테이션</vt:lpstr>
      <vt:lpstr>super()로 슈퍼 클래스의 생성자 명시적 선택</vt:lpstr>
      <vt:lpstr>super()로 슈퍼 클래스의 생성자를 명시적으로 선택한 사례</vt:lpstr>
      <vt:lpstr>예제 5-2 : super()를 활용한 ColorPoint 작성</vt:lpstr>
      <vt:lpstr>업캐스팅 개념</vt:lpstr>
      <vt:lpstr>업캐스팅</vt:lpstr>
      <vt:lpstr>업캐스팅 사례</vt:lpstr>
      <vt:lpstr>다운캐스팅</vt:lpstr>
      <vt:lpstr>다운캐스팅 사례</vt:lpstr>
      <vt:lpstr>업캐스팅 레퍼런스로 객체 구별?</vt:lpstr>
      <vt:lpstr>instanceof 연산자 사용</vt:lpstr>
      <vt:lpstr>예제 5-3 : instanceof 연산자 활용</vt:lpstr>
      <vt:lpstr>메소드 오버라이딩의 개념</vt:lpstr>
      <vt:lpstr>서브 클래스 객체와 오버라이딩된 메소드 호출  - 오버라이딩한 메소드가 실행됨을 보장</vt:lpstr>
      <vt:lpstr>오버라이딩의 목적, 다형성 실현</vt:lpstr>
      <vt:lpstr>예제 5-4 : 메소드 오버라이딩으로 다형성 실현</vt:lpstr>
      <vt:lpstr>예제 5-4 실행 과정</vt:lpstr>
      <vt:lpstr>동적 바인딩 – 오버라이딩된 메소드 호출</vt:lpstr>
      <vt:lpstr>super 키워드로 슈퍼 클래스의 멤버 접근</vt:lpstr>
      <vt:lpstr>오버로딩과 오버라이딩</vt:lpstr>
      <vt:lpstr>추상 클래스</vt:lpstr>
      <vt:lpstr>추상 클래스의 인스턴스 생성 불가</vt:lpstr>
      <vt:lpstr>추상 클래스의 상속과 구현</vt:lpstr>
      <vt:lpstr>추상 클래스의 목적</vt:lpstr>
      <vt:lpstr>예제 5-5 : 추상 클래스의 구현</vt:lpstr>
      <vt:lpstr>예제 5-5 정답</vt:lpstr>
      <vt:lpstr>인터페이스의 필요성</vt:lpstr>
      <vt:lpstr>자바 인터페이스</vt:lpstr>
      <vt:lpstr>인터페이스 상속</vt:lpstr>
      <vt:lpstr>인터페이스 구현</vt:lpstr>
      <vt:lpstr>예제 5-6 : 인터페이스 구현과 동시에 슈퍼 클래스 상속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212</cp:revision>
  <dcterms:created xsi:type="dcterms:W3CDTF">2011-08-27T14:53:28Z</dcterms:created>
  <dcterms:modified xsi:type="dcterms:W3CDTF">2016-04-07T02:14:03Z</dcterms:modified>
</cp:coreProperties>
</file>