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256" r:id="rId2"/>
    <p:sldId id="316" r:id="rId3"/>
    <p:sldId id="257" r:id="rId4"/>
    <p:sldId id="259" r:id="rId5"/>
    <p:sldId id="307" r:id="rId6"/>
    <p:sldId id="315" r:id="rId7"/>
    <p:sldId id="308" r:id="rId8"/>
    <p:sldId id="260" r:id="rId9"/>
    <p:sldId id="262" r:id="rId10"/>
    <p:sldId id="263" r:id="rId11"/>
    <p:sldId id="309" r:id="rId12"/>
    <p:sldId id="265" r:id="rId13"/>
    <p:sldId id="266" r:id="rId14"/>
    <p:sldId id="267" r:id="rId15"/>
    <p:sldId id="269" r:id="rId16"/>
    <p:sldId id="270" r:id="rId17"/>
    <p:sldId id="310" r:id="rId18"/>
    <p:sldId id="273" r:id="rId19"/>
    <p:sldId id="275" r:id="rId20"/>
    <p:sldId id="276" r:id="rId21"/>
    <p:sldId id="277" r:id="rId22"/>
    <p:sldId id="278" r:id="rId23"/>
    <p:sldId id="288" r:id="rId24"/>
    <p:sldId id="289" r:id="rId25"/>
    <p:sldId id="279" r:id="rId26"/>
    <p:sldId id="280" r:id="rId27"/>
    <p:sldId id="281" r:id="rId28"/>
    <p:sldId id="282" r:id="rId29"/>
    <p:sldId id="284" r:id="rId30"/>
    <p:sldId id="294" r:id="rId31"/>
    <p:sldId id="30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5" y="9918"/>
            <a:ext cx="9153145" cy="684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264696" cy="30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벡터 컬렉션 내부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291565" y="2415575"/>
            <a:ext cx="2376264" cy="442674"/>
          </a:xfrm>
          <a:prstGeom prst="wedgeRoundRectCallout">
            <a:avLst>
              <a:gd name="adj1" fmla="val 53849"/>
              <a:gd name="adj2" fmla="val 295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31840" y="2046243"/>
            <a:ext cx="4955706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Vector&lt;Integer&gt; v = new Vector&lt;Integer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8" y="1448899"/>
            <a:ext cx="7956147" cy="431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49280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475656" y="4509120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67608" y="3895882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72000" y="3885732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516106" y="4320999"/>
            <a:ext cx="4656294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4" y="1340768"/>
            <a:ext cx="6839243" cy="53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3" y="404664"/>
            <a:ext cx="8511605" cy="623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75982"/>
            <a:ext cx="37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5513"/>
            <a:ext cx="8507413" cy="332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437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기본 타입 데이터를 </a:t>
            </a:r>
            <a:r>
              <a:rPr lang="en-US" altLang="ko-KR" sz="1600" dirty="0" smtClean="0"/>
              <a:t>Wrapper </a:t>
            </a:r>
            <a:r>
              <a:rPr lang="ko-KR" altLang="en-US" sz="1600" dirty="0" smtClean="0"/>
              <a:t>객체로 </a:t>
            </a:r>
            <a:r>
              <a:rPr lang="ko-KR" altLang="en-US" sz="1600" dirty="0"/>
              <a:t>만들어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컬렉션으로부터 </a:t>
            </a:r>
            <a:r>
              <a:rPr lang="ko-KR" altLang="en-US" sz="1600" dirty="0"/>
              <a:t>요소를 </a:t>
            </a:r>
            <a:r>
              <a:rPr lang="ko-KR" altLang="en-US" sz="1600" dirty="0" smtClean="0"/>
              <a:t>얻어올 때</a:t>
            </a:r>
            <a:r>
              <a:rPr lang="en-US" altLang="ko-KR" sz="1600" dirty="0" smtClean="0"/>
              <a:t>, Wrapper </a:t>
            </a:r>
            <a:r>
              <a:rPr lang="ko-KR" altLang="en-US" sz="1600" dirty="0" smtClean="0"/>
              <a:t>클래스로 캐스팅 필요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JDK 1.5</a:t>
            </a:r>
            <a:r>
              <a:rPr lang="ko-KR" altLang="en-US" sz="1800" dirty="0" smtClean="0"/>
              <a:t>부터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작동하여 기본 타입 값 삽입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매개 변수를 기본 타입으로 구체화할 수는 없음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35021" y="3095382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8543" y="4715852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5949280"/>
            <a:ext cx="52734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</a:t>
            </a:r>
            <a:r>
              <a:rPr lang="en-US" altLang="ko-KR" sz="1400" dirty="0"/>
              <a:t>v = new </a:t>
            </a:r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(); // </a:t>
            </a:r>
            <a:r>
              <a:rPr lang="ko-KR" altLang="en-US" sz="1400" dirty="0" smtClean="0"/>
              <a:t>컴파일 오류</a:t>
            </a:r>
            <a:endParaRPr lang="en-US" altLang="ko-K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18349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7-1 : </a:t>
            </a:r>
            <a:r>
              <a:rPr lang="ko-KR" altLang="en-US" sz="2400" dirty="0" smtClean="0"/>
              <a:t>정수만 다루는 </a:t>
            </a:r>
            <a:r>
              <a:rPr lang="en-US" altLang="ko-KR" sz="2400" dirty="0" smtClean="0"/>
              <a:t>Vector&lt;Integer&gt; </a:t>
            </a:r>
            <a:r>
              <a:rPr lang="ko-KR" altLang="en-US" sz="2400" dirty="0" smtClean="0"/>
              <a:t>컬렉션 활용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53485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Vector&lt;Integer</a:t>
            </a:r>
            <a:r>
              <a:rPr lang="en-US" altLang="ko-KR" sz="1200" b="1" dirty="0"/>
              <a:t>&gt; v = new Vector&lt;Integer&gt;()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v.add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(4</a:t>
            </a:r>
            <a:r>
              <a:rPr lang="en-US" altLang="ko-KR" sz="1200" dirty="0"/>
              <a:t>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v.add</a:t>
            </a:r>
            <a:r>
              <a:rPr lang="en-US" altLang="ko-KR" sz="1200" b="1" dirty="0" smtClean="0"/>
              <a:t>(2</a:t>
            </a:r>
            <a:r>
              <a:rPr lang="en-US" altLang="ko-KR" sz="1200" b="1" dirty="0"/>
              <a:t>, 100)</a:t>
            </a:r>
            <a:r>
              <a:rPr lang="en-US" altLang="ko-KR" sz="1200" dirty="0"/>
              <a:t>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정수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3975154"/>
            <a:ext cx="406154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4</a:t>
            </a:r>
          </a:p>
          <a:p>
            <a:r>
              <a:rPr lang="ko-KR" altLang="en-US" sz="1200" dirty="0"/>
              <a:t>벡터의 현재 용량 </a:t>
            </a:r>
            <a:r>
              <a:rPr lang="en-US" altLang="ko-KR" sz="1200" dirty="0"/>
              <a:t>: 10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8372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정수만 다루는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82328"/>
            <a:ext cx="406154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정수</a:t>
            </a:r>
          </a:p>
          <a:p>
            <a:pPr defTabSz="180000"/>
            <a:r>
              <a:rPr lang="en-US" altLang="ko-KR" sz="1200" dirty="0" smtClean="0"/>
              <a:t>			sum </a:t>
            </a:r>
            <a:r>
              <a:rPr lang="en-US" altLang="ko-KR" sz="1200" dirty="0"/>
              <a:t>+= n;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7-2 : Point </a:t>
            </a:r>
            <a:r>
              <a:rPr lang="ko-KR" altLang="en-US" sz="2400" dirty="0" smtClean="0"/>
              <a:t>클래스의 객체들만 저장하는 벡터 만들기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617838" y="5445224"/>
            <a:ext cx="504341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(2,3)</a:t>
            </a:r>
          </a:p>
          <a:p>
            <a:r>
              <a:rPr lang="en-US" altLang="ko-KR" sz="1200" dirty="0" smtClean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17838" y="1916832"/>
            <a:ext cx="504341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Vector&lt;Point</a:t>
            </a:r>
            <a:r>
              <a:rPr lang="en-US" altLang="ko-KR" sz="1200" b="1" dirty="0"/>
              <a:t>&gt; v = new Vector&lt;Point&gt;();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Point(2, 3)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Point(-5, 20)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Point(30, -8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v.remove</a:t>
            </a:r>
            <a:r>
              <a:rPr lang="en-US" altLang="ko-KR" sz="1200" b="1" dirty="0" smtClean="0"/>
              <a:t>(1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1</a:t>
            </a:r>
            <a:r>
              <a:rPr lang="ko-KR" altLang="en-US" sz="1200" dirty="0"/>
              <a:t>의 </a:t>
            </a:r>
            <a:r>
              <a:rPr lang="en-US" altLang="ko-KR" sz="1200" dirty="0"/>
              <a:t>Point(-5, 20)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Point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p</a:t>
            </a:r>
            <a:r>
              <a:rPr lang="en-US" altLang="ko-KR" sz="1200" dirty="0"/>
              <a:t>); // </a:t>
            </a:r>
            <a:r>
              <a:rPr lang="en-US" altLang="ko-KR" sz="1200" b="1" dirty="0" err="1"/>
              <a:t>p.toString</a:t>
            </a:r>
            <a:r>
              <a:rPr lang="en-US" altLang="ko-KR" sz="1200" b="1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331476"/>
            <a:ext cx="776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(x, y)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클래스의 객체만 다루는 벡터의 활용을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가변 크기 배열을 구현한 클래스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&lt;E&gt;</a:t>
            </a:r>
            <a:r>
              <a:rPr lang="ko-KR" altLang="en-US" sz="1600" dirty="0" smtClean="0"/>
              <a:t>에 요소로 사용할 특정 </a:t>
            </a:r>
            <a:r>
              <a:rPr lang="ko-KR" altLang="en-US" sz="1600" dirty="0"/>
              <a:t>타입으로 구체화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벡터와 거의 동일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요소 삽입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등 벡터 기능과 거의 동일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벡터와 달리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동기화 기능 없음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다수 </a:t>
            </a:r>
            <a:r>
              <a:rPr lang="ko-KR" altLang="en-US" sz="1200" dirty="0" err="1" smtClean="0"/>
              <a:t>스레드가</a:t>
            </a:r>
            <a:r>
              <a:rPr lang="ko-KR" altLang="en-US" sz="1200" dirty="0" smtClean="0"/>
              <a:t> 동시에 </a:t>
            </a: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에 접근할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 동기화되지 않음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개발자가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동기화 코드 작성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0136"/>
            <a:ext cx="6054824" cy="274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7824" y="3429000"/>
            <a:ext cx="378298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ArrayList</a:t>
            </a:r>
            <a:r>
              <a:rPr lang="en-US" altLang="ko-KR" sz="1400" dirty="0"/>
              <a:t>&lt;String&gt; = </a:t>
            </a:r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9" y="1484784"/>
            <a:ext cx="7437537" cy="491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Vector&lt;E&gt; </a:t>
            </a:r>
            <a:r>
              <a:rPr lang="ko-KR" altLang="en-US" dirty="0" smtClean="0"/>
              <a:t>활용 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&lt;K,V&gt;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Iterator&lt;E&gt;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41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274574" cy="648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7598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4389"/>
            <a:ext cx="8162056" cy="262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7-3 : </a:t>
            </a:r>
            <a:r>
              <a:rPr lang="ko-KR" altLang="en-US" sz="2400" dirty="0" smtClean="0"/>
              <a:t>문자열만 다루는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&lt;String&gt; </a:t>
            </a:r>
            <a:r>
              <a:rPr lang="ko-KR" altLang="en-US" sz="2400" dirty="0" smtClean="0"/>
              <a:t>활용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050970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이름 </a:t>
            </a:r>
            <a:r>
              <a:rPr lang="ko-KR" altLang="en-US" sz="1200" dirty="0"/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4181984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3" y="1319334"/>
            <a:ext cx="8321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저장된 이름을 모두 출력한 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제일 긴 이름을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2066156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14" y="4730885"/>
            <a:ext cx="45697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컬렉션의 순차 검색을 위한 </a:t>
            </a:r>
            <a:r>
              <a:rPr lang="en-US" altLang="ko-KR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95064" y="134210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Iterator&lt;E&gt;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리스트 구조의 컬렉션에서 요소의 순차 검색을 위한 인터페이스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Vector&lt;E&gt;,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&lt;E&gt;, 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&lt;E&gt;</a:t>
            </a:r>
            <a:r>
              <a:rPr lang="ko-KR" altLang="en-US" sz="1400" dirty="0" smtClean="0"/>
              <a:t>가 상속받는 인터페이스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en-US" altLang="ko-KR" sz="1800" dirty="0" smtClean="0"/>
              <a:t>Iterator </a:t>
            </a:r>
            <a:r>
              <a:rPr lang="ko-KR" altLang="en-US" sz="1800" dirty="0" smtClean="0"/>
              <a:t>객체 얻어내기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컬렉션의 </a:t>
            </a:r>
            <a:r>
              <a:rPr lang="en-US" altLang="ko-KR" sz="1600" dirty="0" smtClean="0"/>
              <a:t>iterator()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해당 컬렉션을 순차 검색할 수 있는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 smtClean="0"/>
              <a:t>     Iterator </a:t>
            </a:r>
            <a:r>
              <a:rPr lang="ko-KR" altLang="en-US" sz="1400" dirty="0" smtClean="0"/>
              <a:t>객체 리턴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컬렉션 검색 코드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pPr lvl="2"/>
            <a:endParaRPr lang="ko-KR" altLang="en-US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3613150"/>
            <a:ext cx="34121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모든 요소 방문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요소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2943390"/>
            <a:ext cx="3412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Vector&lt;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v = new Vector&lt;Integer&gt;();</a:t>
            </a:r>
          </a:p>
          <a:p>
            <a:r>
              <a:rPr lang="en-US" altLang="ko-KR" sz="1200" dirty="0"/>
              <a:t>Iterator&lt;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536" y="4800437"/>
            <a:ext cx="3917190" cy="1292859"/>
            <a:chOff x="294770" y="4712645"/>
            <a:chExt cx="3917190" cy="1292859"/>
          </a:xfrm>
        </p:grpSpPr>
        <p:grpSp>
          <p:nvGrpSpPr>
            <p:cNvPr id="12" name="그룹 11"/>
            <p:cNvGrpSpPr/>
            <p:nvPr/>
          </p:nvGrpSpPr>
          <p:grpSpPr>
            <a:xfrm>
              <a:off x="294770" y="5069664"/>
              <a:ext cx="3917190" cy="935840"/>
              <a:chOff x="294770" y="5069664"/>
              <a:chExt cx="3917190" cy="935840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770" y="5071463"/>
                <a:ext cx="1307863" cy="934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212" y="5069664"/>
                <a:ext cx="2684748" cy="888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8645"/>
              <a:ext cx="1080120" cy="34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712645"/>
              <a:ext cx="2808312" cy="40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4355976" y="3174222"/>
            <a:ext cx="1152128" cy="110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1"/>
          </p:cNvCxnSpPr>
          <p:nvPr/>
        </p:nvCxnSpPr>
        <p:spPr>
          <a:xfrm>
            <a:off x="3131840" y="4028648"/>
            <a:ext cx="230425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652120" y="5816297"/>
            <a:ext cx="326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Vector&lt;Integer&gt;</a:t>
            </a:r>
            <a:r>
              <a:rPr lang="ko-KR" altLang="en-US" sz="1200" dirty="0">
                <a:solidFill>
                  <a:srgbClr val="0070C0"/>
                </a:solidFill>
              </a:rPr>
              <a:t>객체와 </a:t>
            </a:r>
            <a:r>
              <a:rPr lang="en-US" altLang="ko-KR" sz="1200" dirty="0">
                <a:solidFill>
                  <a:srgbClr val="0070C0"/>
                </a:solidFill>
              </a:rPr>
              <a:t>Iterator </a:t>
            </a:r>
            <a:r>
              <a:rPr lang="ko-KR" altLang="en-US" sz="1200" dirty="0">
                <a:solidFill>
                  <a:srgbClr val="0070C0"/>
                </a:solidFill>
              </a:rPr>
              <a:t>객체의 관계</a:t>
            </a:r>
          </a:p>
        </p:txBody>
      </p:sp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7-4 : Iterator&lt;Integer&gt;</a:t>
            </a:r>
            <a:r>
              <a:rPr lang="ko-KR" altLang="en-US" sz="2400" dirty="0" smtClean="0"/>
              <a:t>를 이용하여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정수 벡터 검색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18448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079979"/>
            <a:ext cx="432162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3" y="1331476"/>
            <a:ext cx="832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7-1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코드 중에서 벡터 검색 부분을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Iterator&lt;Integer&gt;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수정하라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1844824"/>
            <a:ext cx="432162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it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sum += n;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 :</a:t>
            </a:r>
            <a:r>
              <a:rPr lang="ko-KR" altLang="en-US" dirty="0" smtClean="0"/>
              <a:t> </a:t>
            </a:r>
            <a:r>
              <a:rPr lang="ko-KR" altLang="en-US" dirty="0"/>
              <a:t>키로 사용할 요소의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V :</a:t>
            </a:r>
            <a:r>
              <a:rPr lang="ko-KR" altLang="en-US" dirty="0" smtClean="0"/>
              <a:t> 값으로 </a:t>
            </a:r>
            <a:r>
              <a:rPr lang="ko-KR" altLang="en-US" dirty="0"/>
              <a:t>사용할 요소의 </a:t>
            </a:r>
            <a:r>
              <a:rPr lang="ko-KR" altLang="en-US" dirty="0" smtClean="0"/>
              <a:t>타입</a:t>
            </a:r>
            <a:endParaRPr lang="en-US" altLang="ko-KR" dirty="0"/>
          </a:p>
          <a:p>
            <a:pPr lvl="2"/>
            <a:r>
              <a:rPr lang="ko-KR" altLang="en-US" dirty="0" smtClean="0"/>
              <a:t>키와 값이 한 쌍으로 삽입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검색하기 위해서는 </a:t>
            </a:r>
            <a:r>
              <a:rPr lang="ko-KR" altLang="en-US" dirty="0"/>
              <a:t>반드시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 smtClean="0"/>
              <a:t>요소 </a:t>
            </a:r>
            <a:r>
              <a:rPr lang="ko-KR" altLang="en-US" dirty="0"/>
              <a:t>검색 </a:t>
            </a:r>
            <a:r>
              <a:rPr lang="en-US" altLang="ko-KR" dirty="0" smtClean="0"/>
              <a:t>: </a:t>
            </a:r>
            <a:r>
              <a:rPr lang="en-US" altLang="ko-KR" dirty="0"/>
              <a:t>get()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957717"/>
            <a:ext cx="69127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 h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String&gt;(); </a:t>
            </a:r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해시맵</a:t>
            </a:r>
            <a:r>
              <a:rPr lang="ko-KR" altLang="en-US" sz="1400" dirty="0" smtClean="0"/>
              <a:t> 객체 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h.put</a:t>
            </a:r>
            <a:r>
              <a:rPr lang="en-US" altLang="ko-KR" sz="1400" dirty="0"/>
              <a:t>("apple", "</a:t>
            </a:r>
            <a:r>
              <a:rPr lang="ko-KR" altLang="en-US" sz="1400" dirty="0"/>
              <a:t>사과</a:t>
            </a:r>
            <a:r>
              <a:rPr lang="en-US" altLang="ko-KR" sz="1400" dirty="0"/>
              <a:t>"); // "apple" </a:t>
            </a:r>
            <a:r>
              <a:rPr lang="ko-KR" altLang="en-US" sz="1400" dirty="0"/>
              <a:t>키와 </a:t>
            </a:r>
            <a:r>
              <a:rPr lang="en-US" altLang="ko-KR" sz="1400" dirty="0"/>
              <a:t>"</a:t>
            </a:r>
            <a:r>
              <a:rPr lang="ko-KR" altLang="en-US" sz="1400" dirty="0"/>
              <a:t>사과</a:t>
            </a:r>
            <a:r>
              <a:rPr lang="en-US" altLang="ko-KR" sz="1400" dirty="0"/>
              <a:t>" </a:t>
            </a:r>
            <a:r>
              <a:rPr lang="ko-KR" altLang="en-US" sz="1400" dirty="0"/>
              <a:t>값의 쌍을 </a:t>
            </a:r>
            <a:r>
              <a:rPr lang="ko-KR" altLang="en-US" sz="1400" dirty="0" err="1" smtClean="0"/>
              <a:t>해시맵에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삽입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h.get</a:t>
            </a:r>
            <a:r>
              <a:rPr lang="en-US" altLang="ko-KR" sz="1400" dirty="0"/>
              <a:t>("apple"); // "apple" </a:t>
            </a:r>
            <a:r>
              <a:rPr lang="ko-KR" altLang="en-US" sz="1400" dirty="0" smtClean="0"/>
              <a:t>키로 값 </a:t>
            </a:r>
            <a:r>
              <a:rPr lang="ko-KR" altLang="en-US" sz="1400" dirty="0"/>
              <a:t>검색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64807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HashMap</a:t>
            </a:r>
            <a:r>
              <a:rPr lang="en-US" altLang="ko-KR" sz="1600" dirty="0"/>
              <a:t>&lt;String, String&gt;</a:t>
            </a:r>
            <a:r>
              <a:rPr lang="en-US" altLang="ko-KR" sz="1600" dirty="0" smtClean="0"/>
              <a:t> map = new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&lt;String</a:t>
            </a:r>
            <a:r>
              <a:rPr lang="en-US" altLang="ko-KR" sz="1600" dirty="0"/>
              <a:t>, String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567"/>
            <a:ext cx="7054949" cy="294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16813" cy="415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03648" y="260647"/>
            <a:ext cx="7518550" cy="6528567"/>
            <a:chOff x="1259632" y="62053"/>
            <a:chExt cx="7662566" cy="672716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053"/>
              <a:ext cx="7662566" cy="624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72148"/>
              <a:ext cx="7662566" cy="51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75982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HashMap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&lt;String, 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7-5 : </a:t>
            </a:r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&lt;String</a:t>
            </a:r>
            <a:r>
              <a:rPr lang="en-US" altLang="ko-KR" sz="2400" dirty="0"/>
              <a:t>, String&gt;</a:t>
            </a:r>
            <a:r>
              <a:rPr lang="ko-KR" altLang="en-US" sz="2400" dirty="0"/>
              <a:t>로 </a:t>
            </a:r>
            <a:r>
              <a:rPr lang="en-US" altLang="ko-KR" sz="2400" dirty="0"/>
              <a:t>(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한글</a:t>
            </a:r>
            <a:r>
              <a:rPr lang="en-US" altLang="ko-KR" sz="2400" dirty="0"/>
              <a:t>) </a:t>
            </a:r>
            <a:r>
              <a:rPr lang="ko-KR" altLang="en-US" sz="2400" dirty="0"/>
              <a:t>단어 쌍을 저장하고 검색하기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2258376"/>
            <a:ext cx="504056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HashMapDicEx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/>
              <a:t>영어 단어와 한글 단어의 쌍을 저장하는 </a:t>
            </a:r>
            <a:r>
              <a:rPr lang="en-US" altLang="ko-KR" sz="1100" dirty="0" err="1"/>
              <a:t>HashMap</a:t>
            </a:r>
            <a:r>
              <a:rPr lang="en-US" altLang="ko-KR" sz="1100" dirty="0"/>
              <a:t> </a:t>
            </a:r>
            <a:r>
              <a:rPr lang="ko-KR" altLang="en-US" sz="1100" dirty="0"/>
              <a:t>컬렉션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HashMap</a:t>
            </a:r>
            <a:r>
              <a:rPr lang="en-US" altLang="ko-KR" sz="1100" b="1" dirty="0" smtClean="0"/>
              <a:t>&lt;String</a:t>
            </a:r>
            <a:r>
              <a:rPr lang="en-US" altLang="ko-KR" sz="1100" b="1" dirty="0"/>
              <a:t>, String&gt; </a:t>
            </a:r>
            <a:r>
              <a:rPr lang="en-US" altLang="ko-KR" sz="1100" b="1" dirty="0" err="1"/>
              <a:t>dic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String&gt;();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// </a:t>
            </a:r>
            <a:r>
              <a:rPr lang="en-US" altLang="ko-KR" sz="1100" dirty="0"/>
              <a:t>3 </a:t>
            </a:r>
            <a:r>
              <a:rPr lang="ko-KR" altLang="en-US" sz="1100" dirty="0"/>
              <a:t>개의 </a:t>
            </a:r>
            <a:r>
              <a:rPr lang="en-US" altLang="ko-KR" sz="1100" dirty="0"/>
              <a:t>(key, value) </a:t>
            </a:r>
            <a:r>
              <a:rPr lang="ko-KR" altLang="en-US" sz="1100" dirty="0"/>
              <a:t>쌍을 </a:t>
            </a:r>
            <a:r>
              <a:rPr lang="en-US" altLang="ko-KR" sz="1100" dirty="0" err="1"/>
              <a:t>dic</a:t>
            </a:r>
            <a:r>
              <a:rPr lang="ko-KR" altLang="en-US" sz="1100" dirty="0"/>
              <a:t>에 저장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("baby", "</a:t>
            </a:r>
            <a:r>
              <a:rPr lang="ko-KR" altLang="en-US" sz="1100" b="1" dirty="0"/>
              <a:t>아기</a:t>
            </a:r>
            <a:r>
              <a:rPr lang="en-US" altLang="ko-KR" sz="1100" b="1" dirty="0"/>
              <a:t>");</a:t>
            </a:r>
            <a:r>
              <a:rPr lang="en-US" altLang="ko-KR" sz="1100" dirty="0"/>
              <a:t> // "baby"</a:t>
            </a:r>
            <a:r>
              <a:rPr lang="ko-KR" altLang="en-US" sz="1100" dirty="0"/>
              <a:t>는 </a:t>
            </a:r>
            <a:r>
              <a:rPr lang="en-US" altLang="ko-KR" sz="1100" dirty="0"/>
              <a:t>key, "</a:t>
            </a:r>
            <a:r>
              <a:rPr lang="ko-KR" altLang="en-US" sz="1100" dirty="0"/>
              <a:t>아기</a:t>
            </a:r>
            <a:r>
              <a:rPr lang="en-US" altLang="ko-KR" sz="1100" dirty="0"/>
              <a:t>"</a:t>
            </a:r>
            <a:r>
              <a:rPr lang="ko-KR" altLang="en-US" sz="1100" dirty="0"/>
              <a:t>은 </a:t>
            </a:r>
            <a:r>
              <a:rPr lang="en-US" altLang="ko-KR" sz="1100" dirty="0"/>
              <a:t>value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("love", "</a:t>
            </a:r>
            <a:r>
              <a:rPr lang="ko-KR" altLang="en-US" sz="1100" b="1" dirty="0"/>
              <a:t>사랑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("apple", "</a:t>
            </a:r>
            <a:r>
              <a:rPr lang="ko-KR" altLang="en-US" sz="1100" b="1" dirty="0"/>
              <a:t>사과</a:t>
            </a:r>
            <a:r>
              <a:rPr lang="en-US" altLang="ko-KR" sz="1100" b="1" dirty="0"/>
              <a:t>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// </a:t>
            </a:r>
            <a:r>
              <a:rPr lang="en-US" altLang="ko-KR" sz="1100" dirty="0" err="1"/>
              <a:t>dic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해시맵에</a:t>
            </a:r>
            <a:r>
              <a:rPr lang="ko-KR" altLang="en-US" sz="1100" dirty="0"/>
              <a:t> 들어 있는 모든 </a:t>
            </a:r>
            <a:r>
              <a:rPr lang="en-US" altLang="ko-KR" sz="1100" dirty="0"/>
              <a:t>(key, value) </a:t>
            </a:r>
            <a:r>
              <a:rPr lang="ko-KR" altLang="en-US" sz="1100" dirty="0"/>
              <a:t>쌍 출력</a:t>
            </a:r>
          </a:p>
          <a:p>
            <a:pPr defTabSz="180000"/>
            <a:r>
              <a:rPr lang="en-US" altLang="ko-KR" sz="1100" b="1" dirty="0" smtClean="0"/>
              <a:t>		Set&lt;String</a:t>
            </a:r>
            <a:r>
              <a:rPr lang="en-US" altLang="ko-KR" sz="1100" b="1" dirty="0"/>
              <a:t>&gt; keys = </a:t>
            </a:r>
            <a:r>
              <a:rPr lang="en-US" altLang="ko-KR" sz="1100" b="1" dirty="0" err="1"/>
              <a:t>dic.keySet</a:t>
            </a:r>
            <a:r>
              <a:rPr lang="en-US" altLang="ko-KR" sz="1100" b="1" dirty="0"/>
              <a:t>();</a:t>
            </a:r>
            <a:r>
              <a:rPr lang="en-US" altLang="ko-KR" sz="1100" dirty="0"/>
              <a:t> // </a:t>
            </a:r>
            <a:r>
              <a:rPr lang="ko-KR" altLang="en-US" sz="1100" dirty="0" smtClean="0"/>
              <a:t>모든 키를 </a:t>
            </a:r>
            <a:r>
              <a:rPr lang="en-US" altLang="ko-KR" sz="1100" dirty="0" smtClean="0"/>
              <a:t>Set </a:t>
            </a:r>
            <a:r>
              <a:rPr lang="ko-KR" altLang="en-US" sz="1100" dirty="0"/>
              <a:t>컬렉션에 받아옴</a:t>
            </a:r>
          </a:p>
          <a:p>
            <a:pPr defTabSz="180000"/>
            <a:r>
              <a:rPr lang="en-US" altLang="ko-KR" sz="1100" dirty="0" smtClean="0"/>
              <a:t>		Iterator&lt;String</a:t>
            </a:r>
            <a:r>
              <a:rPr lang="en-US" altLang="ko-KR" sz="1100" dirty="0"/>
              <a:t>&gt; it = </a:t>
            </a:r>
            <a:r>
              <a:rPr lang="en-US" altLang="ko-KR" sz="1100" b="1" dirty="0" err="1"/>
              <a:t>keys.iterator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Set</a:t>
            </a:r>
            <a:r>
              <a:rPr lang="ko-KR" altLang="en-US" sz="1100" dirty="0"/>
              <a:t>에 접근하는 </a:t>
            </a:r>
            <a:r>
              <a:rPr lang="en-US" altLang="ko-KR" sz="1100" dirty="0"/>
              <a:t>Iterator </a:t>
            </a:r>
            <a:r>
              <a:rPr lang="ko-KR" altLang="en-US" sz="1100" dirty="0"/>
              <a:t>리턴</a:t>
            </a:r>
          </a:p>
          <a:p>
            <a:pPr defTabSz="180000"/>
            <a:r>
              <a:rPr lang="en-US" altLang="ko-KR" sz="1100" dirty="0" smtClean="0"/>
              <a:t>		while(</a:t>
            </a:r>
            <a:r>
              <a:rPr lang="en-US" altLang="ko-KR" sz="1100" dirty="0" err="1" smtClean="0"/>
              <a:t>it.hasNext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/>
              <a:t>key = </a:t>
            </a:r>
            <a:r>
              <a:rPr lang="en-US" altLang="ko-KR" sz="1100" dirty="0" err="1"/>
              <a:t>it.next</a:t>
            </a:r>
            <a:r>
              <a:rPr lang="en-US" altLang="ko-KR" sz="1100" dirty="0"/>
              <a:t>(); // </a:t>
            </a:r>
            <a:r>
              <a:rPr lang="ko-KR" altLang="en-US" sz="1100" dirty="0"/>
              <a:t>키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String </a:t>
            </a:r>
            <a:r>
              <a:rPr lang="en-US" altLang="ko-KR" sz="1100" b="1" dirty="0"/>
              <a:t>value 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(key); </a:t>
            </a:r>
            <a:r>
              <a:rPr lang="en-US" altLang="ko-KR" sz="1100" dirty="0"/>
              <a:t>// </a:t>
            </a:r>
            <a:r>
              <a:rPr lang="ko-KR" altLang="en-US" sz="1100" dirty="0"/>
              <a:t>값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("(" + key + "," + value + ")");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941168"/>
            <a:ext cx="3456384" cy="127727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(love</a:t>
            </a:r>
            <a:r>
              <a:rPr lang="en-US" altLang="ko-KR" sz="1100" dirty="0"/>
              <a:t>,</a:t>
            </a:r>
            <a:r>
              <a:rPr lang="ko-KR" altLang="en-US" sz="1100" dirty="0"/>
              <a:t>사랑</a:t>
            </a:r>
            <a:r>
              <a:rPr lang="en-US" altLang="ko-KR" sz="1100" dirty="0"/>
              <a:t>)(apple,</a:t>
            </a:r>
            <a:r>
              <a:rPr lang="ko-KR" altLang="en-US" sz="1100" dirty="0"/>
              <a:t>사과</a:t>
            </a:r>
            <a:r>
              <a:rPr lang="en-US" altLang="ko-KR" sz="1100" dirty="0"/>
              <a:t>)(baby,</a:t>
            </a:r>
            <a:r>
              <a:rPr lang="ko-KR" altLang="en-US" sz="1100" dirty="0"/>
              <a:t>아기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100" dirty="0"/>
              <a:t>사과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 err="1">
                <a:solidFill>
                  <a:srgbClr val="00B050"/>
                </a:solidFill>
              </a:rPr>
              <a:t>babo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err="1"/>
              <a:t>babo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1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796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영어 단어와 한글 단어의 쌍을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저장하고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영어 단어로 한글 단어를 검색하는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456384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영어 </a:t>
            </a:r>
            <a:r>
              <a:rPr lang="ko-KR" altLang="en-US" sz="1100" dirty="0"/>
              <a:t>단어를 </a:t>
            </a:r>
            <a:r>
              <a:rPr lang="ko-KR" altLang="en-US" sz="1100" dirty="0" err="1"/>
              <a:t>입력받고</a:t>
            </a:r>
            <a:r>
              <a:rPr lang="ko-KR" altLang="en-US" sz="1100" dirty="0"/>
              <a:t> 한글 단어 검색</a:t>
            </a:r>
          </a:p>
          <a:p>
            <a:pPr defTabSz="180000"/>
            <a:r>
              <a:rPr lang="en-US" altLang="ko-KR" sz="1100" dirty="0" smtClean="0"/>
              <a:t>		Scanner </a:t>
            </a:r>
            <a:r>
              <a:rPr lang="en-US" altLang="ko-KR" sz="1100" dirty="0" err="1"/>
              <a:t>scanner</a:t>
            </a:r>
            <a:r>
              <a:rPr lang="en-US" altLang="ko-KR" sz="1100" dirty="0"/>
              <a:t> = new Scanner(System.in);</a:t>
            </a:r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</a:t>
            </a:r>
            <a:r>
              <a:rPr lang="ko-KR" altLang="en-US" sz="1100" dirty="0"/>
              <a:t>찾고 싶은 단어는</a:t>
            </a:r>
            <a:r>
              <a:rPr lang="en-US" altLang="ko-KR" sz="1100" dirty="0"/>
              <a:t>?");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scanner.next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// </a:t>
            </a:r>
            <a:r>
              <a:rPr lang="ko-KR" altLang="en-US" sz="1100" dirty="0" err="1"/>
              <a:t>해시맵에서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키</a:t>
            </a:r>
            <a:r>
              <a:rPr lang="en-US" altLang="ko-KR" sz="1100" dirty="0"/>
              <a:t>' </a:t>
            </a:r>
            <a:r>
              <a:rPr lang="en-US" altLang="ko-KR" sz="1100" dirty="0" err="1"/>
              <a:t>eng</a:t>
            </a:r>
            <a:r>
              <a:rPr lang="ko-KR" altLang="en-US" sz="1100" dirty="0"/>
              <a:t>의 </a:t>
            </a:r>
            <a:r>
              <a:rPr lang="en-US" altLang="ko-KR" sz="1100" dirty="0"/>
              <a:t>'</a:t>
            </a:r>
            <a:r>
              <a:rPr lang="ko-KR" altLang="en-US" sz="1100" dirty="0"/>
              <a:t>값</a:t>
            </a:r>
            <a:r>
              <a:rPr lang="en-US" altLang="ko-KR" sz="1100" dirty="0"/>
              <a:t>'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</a:t>
            </a:r>
            <a:r>
              <a:rPr lang="ko-KR" altLang="en-US" sz="1100" dirty="0"/>
              <a:t>검색</a:t>
            </a:r>
          </a:p>
          <a:p>
            <a:pPr defTabSz="180000"/>
            <a:r>
              <a:rPr lang="en-US" altLang="ko-KR" sz="1100" b="1" dirty="0" smtClean="0"/>
              <a:t>			String 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eng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	if(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null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eng</a:t>
            </a:r>
            <a:r>
              <a:rPr lang="en-US" altLang="ko-KR" sz="1100" dirty="0" smtClean="0"/>
              <a:t> +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"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 smtClean="0"/>
              <a:t>			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kor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저장소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</a:t>
            </a:r>
            <a:r>
              <a:rPr lang="ko-KR" altLang="en-US" dirty="0" smtClean="0"/>
              <a:t>크기 자동 조절</a:t>
            </a:r>
            <a:endParaRPr lang="en-US" altLang="ko-KR" dirty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위치 자동 이동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등의 관리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클래스 작</a:t>
            </a:r>
            <a:r>
              <a:rPr lang="ko-KR" altLang="en-US" sz="1800" dirty="0"/>
              <a:t>성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클래스 이름 옆에 일반화된 타입 매개 변수 추가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객체 생성 및 활용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타입에 구체적인 타입을 지정하여 객체를 생성하는 것을 </a:t>
            </a:r>
            <a:r>
              <a:rPr lang="ko-KR" altLang="en-US" sz="1400" b="1" dirty="0" smtClean="0"/>
              <a:t>구체화</a:t>
            </a:r>
            <a:r>
              <a:rPr lang="ko-KR" altLang="en-US" sz="1400" dirty="0" smtClean="0"/>
              <a:t>라고 함</a:t>
            </a:r>
            <a:endParaRPr lang="ko-KR" alt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060848"/>
            <a:ext cx="61206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66780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31588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18484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32105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69160"/>
            <a:ext cx="61206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&lt;String&gt;(); // </a:t>
            </a:r>
            <a:r>
              <a:rPr lang="en-US" altLang="ko-KR" sz="1400" dirty="0" smtClean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구체화</a:t>
            </a:r>
          </a:p>
          <a:p>
            <a:pPr defTabSz="18000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 </a:t>
            </a:r>
            <a:r>
              <a:rPr lang="en-US" altLang="ko-KR" sz="1400" dirty="0"/>
              <a:t>n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&lt;Integer&gt;(); //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Integer</a:t>
            </a:r>
            <a:r>
              <a:rPr lang="ko-KR" altLang="en-US" sz="1400" dirty="0"/>
              <a:t>로 구체화</a:t>
            </a:r>
          </a:p>
          <a:p>
            <a:pPr defTabSz="18000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  <a:endParaRPr lang="sv-SE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작성하고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068181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push(T item)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T pop()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060848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4646171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자바 인터페이스와 </a:t>
            </a:r>
            <a:r>
              <a:rPr lang="ko-KR" altLang="en-US" dirty="0"/>
              <a:t>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컬렉션은 </a:t>
            </a:r>
            <a:r>
              <a:rPr lang="ko-KR" altLang="en-US" sz="2000" dirty="0" err="1" smtClean="0"/>
              <a:t>제네릭</a:t>
            </a:r>
            <a:r>
              <a:rPr lang="en-US" altLang="ko-KR" sz="2000" dirty="0" smtClean="0"/>
              <a:t>(generics)</a:t>
            </a:r>
            <a:r>
              <a:rPr lang="ko-KR" altLang="en-US" sz="2000" dirty="0" smtClean="0"/>
              <a:t> 기법으로 구현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제네릭</a:t>
            </a:r>
            <a:endParaRPr lang="en-US" altLang="ko-KR" sz="1800" dirty="0"/>
          </a:p>
          <a:p>
            <a:pPr lvl="2"/>
            <a:r>
              <a:rPr lang="ko-KR" altLang="en-US" sz="1600" dirty="0"/>
              <a:t>특정 타입만 다루지 않고</a:t>
            </a:r>
            <a:r>
              <a:rPr lang="en-US" altLang="ko-KR" sz="1600" dirty="0"/>
              <a:t>,</a:t>
            </a:r>
            <a:r>
              <a:rPr lang="ko-KR" altLang="en-US" sz="1600" dirty="0"/>
              <a:t> 여러 종류의 타입으로 변신할 수 있도록 클래스나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일반화시키는 </a:t>
            </a:r>
            <a:r>
              <a:rPr lang="ko-KR" altLang="en-US" sz="1600" dirty="0" smtClean="0"/>
              <a:t>기법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클래스나 인터페이스 이름에 </a:t>
            </a:r>
            <a:r>
              <a:rPr lang="en-US" altLang="ko-KR" sz="1600" dirty="0" smtClean="0"/>
              <a:t>&lt;E&gt;, &lt;K&gt;, &lt;V&gt; </a:t>
            </a:r>
            <a:r>
              <a:rPr lang="ko-KR" altLang="en-US" sz="1600" dirty="0" smtClean="0"/>
              <a:t>등 타입매개변수 포함</a:t>
            </a:r>
            <a:endParaRPr lang="en-US" altLang="ko-KR" sz="1600" dirty="0"/>
          </a:p>
          <a:p>
            <a:pPr lvl="1"/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컬렉션 </a:t>
            </a:r>
            <a:r>
              <a:rPr lang="ko-KR" altLang="en-US" sz="1800" dirty="0" smtClean="0"/>
              <a:t>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벡터 </a:t>
            </a:r>
            <a:r>
              <a:rPr lang="en-US" altLang="ko-KR" sz="1800" dirty="0" smtClean="0"/>
              <a:t>Vector&lt;</a:t>
            </a:r>
            <a:r>
              <a:rPr lang="en-US" altLang="ko-KR" sz="1800" b="1" dirty="0" smtClean="0"/>
              <a:t>E</a:t>
            </a:r>
            <a:r>
              <a:rPr lang="en-US" altLang="ko-KR" sz="1800" dirty="0" smtClean="0"/>
              <a:t>&gt;</a:t>
            </a:r>
          </a:p>
          <a:p>
            <a:pPr lvl="2"/>
            <a:r>
              <a:rPr lang="en-US" altLang="ko-KR" sz="1600" dirty="0" smtClean="0"/>
              <a:t>&lt;E&gt;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에 구체적인 타입을 주어 구체적인 타입만 다루는 벡터로 활용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정수만 </a:t>
            </a:r>
            <a:r>
              <a:rPr lang="ko-KR" altLang="en-US" sz="1600" dirty="0"/>
              <a:t>다루는 </a:t>
            </a:r>
            <a:r>
              <a:rPr lang="ko-KR" altLang="en-US" sz="1600" dirty="0" smtClean="0"/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Integer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sz="1600" dirty="0" smtClean="0">
                <a:sym typeface="Wingdings" pitchFamily="2" charset="2"/>
              </a:rPr>
              <a:t>문자열만 </a:t>
            </a:r>
            <a:r>
              <a:rPr lang="ko-KR" altLang="en-US" sz="1600" dirty="0">
                <a:sym typeface="Wingdings" pitchFamily="2" charset="2"/>
              </a:rPr>
              <a:t>다루는 </a:t>
            </a:r>
            <a:r>
              <a:rPr lang="ko-KR" altLang="en-US" sz="1600" dirty="0" smtClean="0">
                <a:sym typeface="Wingdings" pitchFamily="2" charset="2"/>
              </a:rPr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String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. </a:t>
            </a:r>
            <a:r>
              <a:rPr lang="ko-KR" altLang="en-US" sz="2000" dirty="0">
                <a:sym typeface="Wingdings" pitchFamily="2" charset="2"/>
              </a:rPr>
              <a:t>컬렉션의 요소는 객체만 가능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>
                <a:sym typeface="Wingdings" pitchFamily="2" charset="2"/>
              </a:rPr>
              <a:t>, char, double </a:t>
            </a:r>
            <a:r>
              <a:rPr lang="ko-KR" altLang="en-US" sz="1800" dirty="0">
                <a:sym typeface="Wingdings" pitchFamily="2" charset="2"/>
              </a:rPr>
              <a:t>등의 기본 </a:t>
            </a:r>
            <a:r>
              <a:rPr lang="ko-KR" altLang="en-US" sz="1800" dirty="0" smtClean="0">
                <a:sym typeface="Wingdings" pitchFamily="2" charset="2"/>
              </a:rPr>
              <a:t>타입으로 구체화 불가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ko-KR" altLang="en-US" sz="1800" dirty="0" smtClean="0">
                <a:sym typeface="Wingdings" pitchFamily="2" charset="2"/>
              </a:rPr>
              <a:t>컬렉션 사례</a:t>
            </a:r>
            <a:endParaRPr lang="en-US" altLang="ko-KR" sz="1800" dirty="0">
              <a:sym typeface="Wingdings" pitchFamily="2" charset="2"/>
            </a:endParaRP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5733256"/>
            <a:ext cx="6408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&gt;(); 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는 사용 불가</a:t>
            </a:r>
          </a:p>
          <a:p>
            <a:r>
              <a:rPr lang="en-US" altLang="ko-KR" sz="1400" dirty="0"/>
              <a:t>Vector&lt;Integer&gt; v = new Vector&lt;Integer&gt;(); // </a:t>
            </a:r>
            <a:r>
              <a:rPr lang="ko-KR" altLang="en-US" sz="1400" dirty="0"/>
              <a:t>정상 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92" y="5656158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제네릭은</a:t>
            </a:r>
            <a:r>
              <a:rPr lang="ko-KR" altLang="en-US" dirty="0" smtClean="0"/>
              <a:t> 형판과 같은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형판에서 찍어내듯이 생산할 수 있도록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일반화된 형판을 만드는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0" y="2659335"/>
            <a:ext cx="8645700" cy="31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제네릭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JDK 1.5</a:t>
            </a:r>
            <a:r>
              <a:rPr lang="ko-KR" altLang="en-US" sz="1800" dirty="0"/>
              <a:t>부터 도입</a:t>
            </a:r>
            <a:r>
              <a:rPr lang="en-US" altLang="ko-KR" sz="1800" dirty="0"/>
              <a:t>(2004</a:t>
            </a:r>
            <a:r>
              <a:rPr lang="ko-KR" altLang="en-US" sz="1800" dirty="0"/>
              <a:t>년 기점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모든 종류의 데이터 타입을 다룰 수 있도록 일반화된 타입 매개 변수로 클래스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인터페이스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작성하는 기법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C++</a:t>
            </a:r>
            <a:r>
              <a:rPr lang="ko-KR" altLang="en-US" sz="1800" dirty="0" smtClean="0"/>
              <a:t>의 템플릿</a:t>
            </a:r>
            <a:r>
              <a:rPr lang="en-US" altLang="ko-KR" sz="1800" dirty="0" smtClean="0"/>
              <a:t>(template)</a:t>
            </a:r>
            <a:r>
              <a:rPr lang="ko-KR" altLang="en-US" sz="1800" dirty="0" smtClean="0"/>
              <a:t>과 동일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101435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5160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622717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4038216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26628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409977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95741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80842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37969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998829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70235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53584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39348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24449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81576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793933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203184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5090602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2533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8590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51460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990620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180921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0093616" descr="EMB0000117c3d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53731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&lt;E&gt;</a:t>
            </a:r>
            <a:r>
              <a:rPr lang="ko-KR" altLang="en-US" dirty="0" smtClean="0"/>
              <a:t>에 사용할 요소의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가변 크기로 다룰 수 있게 하는 컨테이너</a:t>
            </a:r>
            <a:endParaRPr lang="en-US" altLang="ko-KR" dirty="0" smtClean="0"/>
          </a:p>
          <a:p>
            <a:pPr lvl="2"/>
            <a:r>
              <a:rPr lang="ko-KR" altLang="en-US" dirty="0"/>
              <a:t>배열의 길이 제한 </a:t>
            </a:r>
            <a:r>
              <a:rPr lang="ko-KR" altLang="en-US" dirty="0" smtClean="0"/>
              <a:t>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개수가 </a:t>
            </a:r>
            <a:r>
              <a:rPr lang="ko-KR" altLang="en-US" dirty="0" smtClean="0"/>
              <a:t>넘치면 자동으로 </a:t>
            </a:r>
            <a:r>
              <a:rPr lang="ko-KR" altLang="en-US" dirty="0"/>
              <a:t>길이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따라 자동으로 요소의 위치 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타입의 값은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객체 삽입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2760</TotalTime>
  <Words>1354</Words>
  <Application>Microsoft Office PowerPoint</Application>
  <PresentationFormat>화면 슬라이드 쇼(4:3)</PresentationFormat>
  <Paragraphs>489</Paragraphs>
  <Slides>31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PowerPoint 프레젠테이션</vt:lpstr>
      <vt:lpstr>학습 목표</vt:lpstr>
      <vt:lpstr>컬렉션(collection)의 개념</vt:lpstr>
      <vt:lpstr>컬렉션 자바 인터페이스와 클래스</vt:lpstr>
      <vt:lpstr>컬렉션의 특징</vt:lpstr>
      <vt:lpstr>제네릭은 형판과 같은 개념</vt:lpstr>
      <vt:lpstr>제네릭의 기본 개념</vt:lpstr>
      <vt:lpstr>제네릭 Stack&lt;E&gt; 클래스</vt:lpstr>
      <vt:lpstr>Vector&lt;E&gt;</vt:lpstr>
      <vt:lpstr>Vector&lt;Integer&gt; 벡터 컬렉션 내부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정수만 다루는 Vector&lt;Integer&gt; 컬렉션 활용</vt:lpstr>
      <vt:lpstr>예제 7-2 : Point 클래스의 객체들만 저장하는 벡터 만들기</vt:lpstr>
      <vt:lpstr>ArrayList&lt;E&gt;</vt:lpstr>
      <vt:lpstr>ArrayList&lt;E&gt; 클래스의 주요 메소드</vt:lpstr>
      <vt:lpstr>PowerPoint 프레젠테이션</vt:lpstr>
      <vt:lpstr>PowerPoint 프레젠테이션</vt:lpstr>
      <vt:lpstr>예제 7-3 : 문자열만 다루는 ArrayList&lt;String&gt; 활용</vt:lpstr>
      <vt:lpstr>컬렉션의 순차 검색을 위한 Iterator</vt:lpstr>
      <vt:lpstr>예제 7-4 : Iterator&lt;Integer&gt;를 이용하여 정수 벡터 검색</vt:lpstr>
      <vt:lpstr>HashMap&lt;K,V&gt;</vt:lpstr>
      <vt:lpstr>HashMap&lt;String, String&gt;의 내부 구성</vt:lpstr>
      <vt:lpstr>HashMap&lt;K,V&gt;의 주요 메소드</vt:lpstr>
      <vt:lpstr>PowerPoint 프레젠테이션</vt:lpstr>
      <vt:lpstr>예제 7-5 : HashMap&lt;String, String&gt;로 (영어, 한글) 단어 쌍을 저장하고 검색하기</vt:lpstr>
      <vt:lpstr>제네릭 만들기</vt:lpstr>
      <vt:lpstr>예제 7-6 : 제네릭 스택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164</cp:revision>
  <dcterms:created xsi:type="dcterms:W3CDTF">2011-08-27T14:53:28Z</dcterms:created>
  <dcterms:modified xsi:type="dcterms:W3CDTF">2014-11-18T02:06:20Z</dcterms:modified>
</cp:coreProperties>
</file>