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99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93" r:id="rId17"/>
    <p:sldId id="294" r:id="rId18"/>
    <p:sldId id="272" r:id="rId19"/>
    <p:sldId id="292" r:id="rId20"/>
    <p:sldId id="273" r:id="rId21"/>
    <p:sldId id="274" r:id="rId22"/>
    <p:sldId id="276" r:id="rId23"/>
    <p:sldId id="295" r:id="rId24"/>
    <p:sldId id="277" r:id="rId25"/>
    <p:sldId id="278" r:id="rId26"/>
    <p:sldId id="296" r:id="rId27"/>
    <p:sldId id="279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7" r:id="rId38"/>
    <p:sldId id="291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701" autoAdjust="0"/>
  </p:normalViewPr>
  <p:slideViewPr>
    <p:cSldViewPr>
      <p:cViewPr varScale="1">
        <p:scale>
          <a:sx n="106" d="100"/>
          <a:sy n="106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8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8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35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295533" cy="67945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GUI </a:t>
            </a:r>
            <a:r>
              <a:rPr lang="ko-KR" altLang="en-US" sz="2400" dirty="0" smtClean="0"/>
              <a:t>패키지 계층 구조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678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0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1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4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36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8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1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6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5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6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9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1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1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821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2535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3107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3714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4250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4785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5393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2749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3892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3892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5000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5607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5678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5643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6857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8000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7464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6893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821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36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07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5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64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07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64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93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64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4839513" y="3746101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5768208" y="3710381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5357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6625463" y="3924696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7071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7554158" y="4031852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5428877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393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78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93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6071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64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93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8036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8107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321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JInternalFrame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3214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4803795" y="3138877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5857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6143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6357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470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78184" y="31210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컨테이너에 포함되어야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컴포넌트를 포함할 수 없는 순수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javax.swing.JComponent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포함되지 않고도 화면에 출력되며 독립적으로 존재 가능한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스스로 화면에 자신을 출력하는 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364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1691680" y="5877272"/>
            <a:ext cx="6336704" cy="612648"/>
          </a:xfrm>
          <a:prstGeom prst="wedgeRoundRectCallout">
            <a:avLst>
              <a:gd name="adj1" fmla="val -16972"/>
              <a:gd name="adj2" fmla="val -50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최상위 컨테이너를 바닥에 깔고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그 위에 컨테이너를 놓고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다시 컴포넌트를 쌓아가는 방식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즉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레고</a:t>
            </a:r>
            <a:r>
              <a:rPr lang="ko-KR" altLang="en-US" sz="1200" dirty="0" smtClean="0">
                <a:solidFill>
                  <a:schemeClr val="tx1"/>
                </a:solidFill>
              </a:rPr>
              <a:t> 블록을 쌓는 듯이 </a:t>
            </a:r>
            <a:r>
              <a:rPr lang="en-US" altLang="ko-KR" sz="1200" dirty="0" smtClean="0">
                <a:solidFill>
                  <a:schemeClr val="tx1"/>
                </a:solidFill>
              </a:rPr>
              <a:t>GUI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프로그램을 작성한다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9512" y="4414425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31912" y="3717032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3923928" y="3989447"/>
            <a:ext cx="717868" cy="272415"/>
          </a:xfrm>
          <a:prstGeom prst="wedgeRoundRectCallout">
            <a:avLst>
              <a:gd name="adj1" fmla="val -94512"/>
              <a:gd name="adj2" fmla="val -42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548320" y="2280183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smtClean="0"/>
              <a:t>컴포넌트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5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스윙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프로그램을 만드는 과정</a:t>
            </a:r>
            <a:endParaRPr lang="en-US" altLang="ko-KR" sz="2000" dirty="0" smtClean="0"/>
          </a:p>
          <a:p>
            <a:pPr marL="32004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스윙 프레임 만들기</a:t>
            </a:r>
            <a:endParaRPr lang="en-US" altLang="ko-KR" sz="1800" dirty="0" smtClean="0"/>
          </a:p>
          <a:p>
            <a:pPr marL="320040" lvl="1" indent="0"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/>
              <a:t>main()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/>
              <a:t>스윙 프레임에 스윙 컴포넌트 붙이기</a:t>
            </a:r>
            <a:endParaRPr lang="en-US" altLang="ko-KR" sz="18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스윙 프로그램 작성에 필요한 </a:t>
            </a:r>
            <a:r>
              <a:rPr lang="en-US" altLang="ko-KR" sz="2000" dirty="0" smtClean="0"/>
              <a:t>import</a:t>
            </a:r>
            <a:r>
              <a:rPr lang="ko-KR" altLang="en-US" sz="2000" dirty="0" smtClean="0"/>
              <a:t>문</a:t>
            </a:r>
            <a:endParaRPr lang="en-US" altLang="ko-KR" sz="2000" dirty="0"/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	// </a:t>
            </a:r>
            <a:r>
              <a:rPr lang="ko-KR" altLang="en-US" sz="1800" dirty="0"/>
              <a:t>그래픽 처리를 위한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java.awt.event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// </a:t>
            </a:r>
            <a:r>
              <a:rPr lang="en-US" altLang="ko-KR" sz="1800" dirty="0"/>
              <a:t>AWT </a:t>
            </a:r>
            <a:r>
              <a:rPr lang="ko-KR" altLang="en-US" sz="1800" dirty="0"/>
              <a:t>이벤트 사용을 위한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// </a:t>
            </a:r>
            <a:r>
              <a:rPr lang="ko-KR" altLang="en-US" sz="1800" dirty="0"/>
              <a:t>스윙 컴포넌트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javax.swing.event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// </a:t>
            </a:r>
            <a:r>
              <a:rPr lang="ko-KR" altLang="en-US" sz="1800" dirty="0"/>
              <a:t>스윙 이벤트를 위한 경로명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3984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스윙 프레임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모든 스윙 컴포넌트를 담는 최상위 컨테이너</a:t>
            </a:r>
            <a:endParaRPr lang="en-US" altLang="ko-KR" sz="1600" dirty="0" smtClean="0"/>
          </a:p>
          <a:p>
            <a:pPr lvl="1"/>
            <a:r>
              <a:rPr lang="en-US" altLang="ko-KR" sz="1400" dirty="0" err="1" smtClean="0"/>
              <a:t>JFrame</a:t>
            </a:r>
            <a:r>
              <a:rPr lang="ko-KR" altLang="en-US" sz="1400" dirty="0" smtClean="0"/>
              <a:t>을 상속받아 구현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컴포넌트들은 화면에 보이려면 스윙 프레임에 부착되어야 함</a:t>
            </a:r>
            <a:endParaRPr lang="en-US" altLang="ko-KR" sz="1400" dirty="0" smtClean="0"/>
          </a:p>
          <a:p>
            <a:pPr lvl="2"/>
            <a:r>
              <a:rPr lang="ko-KR" altLang="en-US" sz="1200" dirty="0" smtClean="0"/>
              <a:t>프레임을 닫으면 프레임에 부착된 모든 컴포넌트가 보이지 않게 됨</a:t>
            </a:r>
            <a:endParaRPr lang="en-US" altLang="ko-KR" sz="1200" dirty="0" smtClean="0"/>
          </a:p>
          <a:p>
            <a:r>
              <a:rPr lang="ko-KR" altLang="en-US" sz="1600" dirty="0" smtClean="0"/>
              <a:t>스윙 프레임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기본 구성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프레임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스윙 프로그램의 기본 틀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메뉴바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메뉴들이 부착되는 공간</a:t>
            </a:r>
            <a:endParaRPr lang="en-US" altLang="ko-KR" sz="1400" dirty="0" smtClean="0"/>
          </a:p>
          <a:p>
            <a:pPr lvl="1"/>
            <a:r>
              <a:rPr lang="ko-KR" altLang="en-US" sz="1400" b="1" dirty="0" err="1" smtClean="0">
                <a:solidFill>
                  <a:srgbClr val="0070C0"/>
                </a:solidFill>
              </a:rPr>
              <a:t>컨텐트팬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– GUI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컴포넌트들이 부착되는 공간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Frame</a:t>
              </a:r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1853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타이틀 바를 가진 </a:t>
              </a:r>
              <a:r>
                <a:rPr lang="en-US" altLang="ko-KR" sz="1200" dirty="0" smtClean="0"/>
                <a:t>Frame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메뉴바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4702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컨텐트팬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</a:t>
              </a:r>
            </a:p>
            <a:p>
              <a:r>
                <a:rPr lang="ko-KR" altLang="en-US" sz="1200" dirty="0" smtClean="0"/>
                <a:t>화면에 출력될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모든 컴포넌트들이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부착되는 공간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만들기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스윙 프레임 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상속받은 클래스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프레임의 크기 반드시 지정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호</a:t>
            </a:r>
            <a:r>
              <a:rPr lang="ko-KR" altLang="en-US" sz="1600" dirty="0"/>
              <a:t>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프레임을 화면에 출력하는 코드 반드시 필요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(true) </a:t>
            </a:r>
            <a:r>
              <a:rPr lang="ko-KR" altLang="en-US" sz="1600" dirty="0" smtClean="0"/>
              <a:t>호출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888664"/>
            <a:ext cx="3625351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 300); 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 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mf = new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96396" y="2936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</a:t>
            </a:r>
            <a:endParaRPr lang="ko-KR" altLang="en-US" sz="1400" dirty="0"/>
          </a:p>
        </p:txBody>
      </p:sp>
      <p:sp>
        <p:nvSpPr>
          <p:cNvPr id="14" name="왼쪽 중괄호 13"/>
          <p:cNvSpPr/>
          <p:nvPr/>
        </p:nvSpPr>
        <p:spPr>
          <a:xfrm rot="10800000">
            <a:off x="8282019" y="330544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63162" y="41874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 </a:t>
            </a:r>
          </a:p>
          <a:p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7146417" y="4472019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96396" y="5590308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67" y="3305446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827039" y="3090003"/>
            <a:ext cx="69357" cy="320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611560" y="3029060"/>
            <a:ext cx="1311692" cy="442674"/>
          </a:xfrm>
          <a:prstGeom prst="wedgeRoundRectCallout">
            <a:avLst>
              <a:gd name="adj1" fmla="val 74299"/>
              <a:gd name="adj2" fmla="val 544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JFrame</a:t>
            </a:r>
            <a:r>
              <a:rPr lang="ko-KR" altLang="en-US" sz="1000" dirty="0" smtClean="0"/>
              <a:t>을 상속받은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MyFrame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작성</a:t>
            </a:r>
            <a:endParaRPr lang="ko-KR" altLang="en-US" sz="10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392023" y="3732566"/>
            <a:ext cx="1571893" cy="272415"/>
          </a:xfrm>
          <a:prstGeom prst="wedgeRoundRectCallout">
            <a:avLst>
              <a:gd name="adj1" fmla="val 99393"/>
              <a:gd name="adj2" fmla="val 154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 smtClean="0"/>
              <a:t>생성자에서</a:t>
            </a:r>
            <a:r>
              <a:rPr lang="ko-KR" altLang="en-US" sz="1000" dirty="0" smtClean="0"/>
              <a:t> 타이틀 설정</a:t>
            </a:r>
            <a:endParaRPr lang="ko-KR" altLang="en-US" sz="10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255548" y="4341297"/>
            <a:ext cx="1876172" cy="272415"/>
          </a:xfrm>
          <a:prstGeom prst="wedgeRoundRectCallout">
            <a:avLst>
              <a:gd name="adj1" fmla="val 84765"/>
              <a:gd name="adj2" fmla="val -405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 smtClean="0"/>
              <a:t>생성자에서</a:t>
            </a:r>
            <a:r>
              <a:rPr lang="ko-KR" altLang="en-US" sz="1000" dirty="0" smtClean="0"/>
              <a:t> 프레임 크기 지정</a:t>
            </a:r>
            <a:endParaRPr lang="ko-KR" altLang="en-US" sz="10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294943" y="4874019"/>
            <a:ext cx="1848391" cy="442674"/>
          </a:xfrm>
          <a:prstGeom prst="wedgeRoundRectCallout">
            <a:avLst>
              <a:gd name="adj1" fmla="val 82903"/>
              <a:gd name="adj2" fmla="val -65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 smtClean="0"/>
              <a:t>생성자에서</a:t>
            </a:r>
            <a:r>
              <a:rPr lang="ko-KR" altLang="en-US" sz="1000" dirty="0" smtClean="0"/>
              <a:t> 프레임이 화면에</a:t>
            </a:r>
            <a:endParaRPr lang="en-US" altLang="ko-KR" sz="1000" dirty="0" smtClean="0"/>
          </a:p>
          <a:p>
            <a:r>
              <a:rPr lang="ko-KR" altLang="en-US" sz="1000" dirty="0" smtClean="0"/>
              <a:t> 출력되도록 지정</a:t>
            </a:r>
            <a:endParaRPr lang="ko-KR" altLang="en-US" sz="10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611560" y="5794638"/>
            <a:ext cx="1230866" cy="442674"/>
          </a:xfrm>
          <a:prstGeom prst="wedgeRoundRectCallout">
            <a:avLst>
              <a:gd name="adj1" fmla="val 122948"/>
              <a:gd name="adj2" fmla="val -85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MyFrame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객체 즉</a:t>
            </a:r>
            <a:endParaRPr lang="en-US" altLang="ko-KR" sz="1000" dirty="0" smtClean="0"/>
          </a:p>
          <a:p>
            <a:r>
              <a:rPr lang="ko-KR" altLang="en-US" sz="1000" dirty="0" smtClean="0"/>
              <a:t>스윙 프레임 생성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: </a:t>
            </a:r>
            <a:r>
              <a:rPr lang="en-US" altLang="ko-KR" dirty="0"/>
              <a:t>300x300 </a:t>
            </a:r>
            <a:r>
              <a:rPr lang="ko-KR" altLang="en-US" dirty="0"/>
              <a:t>크기의 스윙 프레임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300×300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크기의 스윙 프레임을 만들어라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871951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/>
              <a:t>("300x300 </a:t>
            </a:r>
            <a:r>
              <a:rPr lang="ko-KR" altLang="en-US" sz="1400" dirty="0"/>
              <a:t>스윙 프레임 만들기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</a:t>
            </a:r>
            <a:r>
              <a:rPr lang="en-US" altLang="ko-KR" sz="1400" dirty="0"/>
              <a:t>); // </a:t>
            </a:r>
            <a:r>
              <a:rPr lang="ko-KR" altLang="en-US" sz="1400" dirty="0"/>
              <a:t>프레임 크기 </a:t>
            </a:r>
            <a:r>
              <a:rPr lang="en-US" altLang="ko-KR" sz="1400" dirty="0"/>
              <a:t>300x300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프레임 출력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frame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8975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52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스윙 응용프로그램에서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의 기능과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스윙 응용프로그램에서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의 기능 최소화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응용프로그램이 실행되는 시작점으로서의 기능만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프레임을 생성하는 정도의 코드로 최소화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55446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frame = new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(); // </a:t>
            </a:r>
            <a:r>
              <a:rPr lang="ko-KR" altLang="en-US" sz="1400" dirty="0"/>
              <a:t>스윙 프레임 생성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9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프레임에 컴포넌트 붙이기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153400" cy="5040560"/>
          </a:xfrm>
        </p:spPr>
        <p:txBody>
          <a:bodyPr>
            <a:noAutofit/>
          </a:bodyPr>
          <a:lstStyle/>
          <a:p>
            <a:pPr lvl="1"/>
            <a:r>
              <a:rPr lang="ko-KR" altLang="en-US" sz="1800" dirty="0" smtClean="0"/>
              <a:t>타이틀 달기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super()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setTitle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컨텐트팬에</a:t>
            </a:r>
            <a:r>
              <a:rPr lang="ko-KR" altLang="en-US" sz="1800" dirty="0" smtClean="0"/>
              <a:t> 컴포넌트 달기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컨텐트팬이란</a:t>
            </a:r>
            <a:r>
              <a:rPr lang="en-US" altLang="ko-KR" sz="1600" dirty="0" smtClean="0"/>
              <a:t>? </a:t>
            </a:r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스윙 컴포넌트들이 부착되는 공간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컨텐트팬</a:t>
            </a:r>
            <a:r>
              <a:rPr lang="ko-KR" altLang="en-US" sz="1600" dirty="0" smtClean="0"/>
              <a:t> 알아내기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스윙 프레임에 붙은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 디폴트 </a:t>
            </a:r>
            <a:r>
              <a:rPr lang="ko-KR" altLang="en-US" sz="1600" dirty="0" err="1" smtClean="0"/>
              <a:t>컨텐트팬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 알아내기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컨텐트팬에</a:t>
            </a:r>
            <a:r>
              <a:rPr lang="ko-KR" altLang="en-US" sz="1600" dirty="0" smtClean="0"/>
              <a:t> 컴포넌트 붙이기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 smtClean="0"/>
              <a:t>컨텐트팬</a:t>
            </a:r>
            <a:r>
              <a:rPr lang="ko-KR" altLang="en-US" sz="1600" dirty="0" smtClean="0"/>
              <a:t> 변경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97136" y="2744684"/>
            <a:ext cx="387932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MyFrame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MyFrame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...</a:t>
            </a:r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알아낸다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97136" y="5517232"/>
            <a:ext cx="38633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... // </a:t>
            </a:r>
            <a:r>
              <a:rPr lang="en-US" altLang="ko-KR" sz="1200" dirty="0" err="1"/>
              <a:t>JPanel</a:t>
            </a:r>
            <a:r>
              <a:rPr lang="ko-KR" altLang="en-US" sz="1200" dirty="0"/>
              <a:t>을 상속받은 패널을 구현한다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/>
              <a:t>// frame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</a:t>
            </a:r>
            <a:r>
              <a:rPr lang="ko-KR" altLang="en-US" sz="1200" dirty="0"/>
              <a:t>객체로 </a:t>
            </a:r>
            <a:r>
              <a:rPr lang="ko-KR" altLang="en-US" sz="1200" dirty="0" smtClean="0"/>
              <a:t>변경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frame.setContentPane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()); </a:t>
            </a:r>
            <a:endParaRPr lang="en-US" altLang="ko-KR" sz="12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061096" y="1414517"/>
            <a:ext cx="223224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super</a:t>
            </a:r>
            <a:r>
              <a:rPr lang="en-US" altLang="ko-KR" sz="1200" dirty="0"/>
              <a:t>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7136" y="4582869"/>
            <a:ext cx="3863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버튼 컴포넌트 생성</a:t>
            </a:r>
          </a:p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button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</a:t>
            </a:r>
            <a:r>
              <a:rPr lang="en-US" altLang="ko-KR" sz="1200" dirty="0" smtClean="0"/>
              <a:t>");</a:t>
            </a:r>
          </a:p>
          <a:p>
            <a:r>
              <a:rPr lang="en-US" altLang="ko-KR" sz="1200" b="1" dirty="0" err="1" smtClean="0"/>
              <a:t>contentPane.add</a:t>
            </a:r>
            <a:r>
              <a:rPr lang="en-US" altLang="ko-KR" sz="1200" b="1" dirty="0" smtClean="0"/>
              <a:t>(button</a:t>
            </a:r>
            <a:r>
              <a:rPr lang="en-US" altLang="ko-KR" sz="1200" b="1" dirty="0"/>
              <a:t>);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컨텐트팬에</a:t>
            </a:r>
            <a:r>
              <a:rPr lang="ko-KR" altLang="en-US" sz="1200" dirty="0" smtClean="0"/>
              <a:t> 버튼 부착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6365352" y="1414517"/>
            <a:ext cx="230425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3021106" y="3621741"/>
            <a:ext cx="2160494" cy="134471"/>
          </a:xfrm>
          <a:custGeom>
            <a:avLst/>
            <a:gdLst>
              <a:gd name="connsiteX0" fmla="*/ 0 w 2160494"/>
              <a:gd name="connsiteY0" fmla="*/ 134471 h 134471"/>
              <a:gd name="connsiteX1" fmla="*/ 2160494 w 2160494"/>
              <a:gd name="connsiteY1" fmla="*/ 0 h 13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494" h="134471">
                <a:moveTo>
                  <a:pt x="0" y="134471"/>
                </a:moveTo>
                <a:lnTo>
                  <a:pt x="2160494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836894" y="5109882"/>
            <a:ext cx="1048871" cy="197224"/>
          </a:xfrm>
          <a:custGeom>
            <a:avLst/>
            <a:gdLst>
              <a:gd name="connsiteX0" fmla="*/ 0 w 1048871"/>
              <a:gd name="connsiteY0" fmla="*/ 197224 h 197224"/>
              <a:gd name="connsiteX1" fmla="*/ 1048871 w 1048871"/>
              <a:gd name="connsiteY1" fmla="*/ 0 h 19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8871" h="197224">
                <a:moveTo>
                  <a:pt x="0" y="197224"/>
                </a:moveTo>
                <a:lnTo>
                  <a:pt x="1048871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545976" y="5934635"/>
            <a:ext cx="2294965" cy="484094"/>
          </a:xfrm>
          <a:custGeom>
            <a:avLst/>
            <a:gdLst>
              <a:gd name="connsiteX0" fmla="*/ 0 w 2294965"/>
              <a:gd name="connsiteY0" fmla="*/ 0 h 484094"/>
              <a:gd name="connsiteX1" fmla="*/ 2294965 w 2294965"/>
              <a:gd name="connsiteY1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4965" h="484094">
                <a:moveTo>
                  <a:pt x="0" y="0"/>
                </a:moveTo>
                <a:lnTo>
                  <a:pt x="2294965" y="484094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컨텐트팬에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JDK 1.5 </a:t>
            </a:r>
            <a:r>
              <a:rPr lang="ko-KR" altLang="en-US" dirty="0" smtClean="0"/>
              <a:t>이후의 추가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smtClean="0"/>
              <a:t>JDK 1.5 </a:t>
            </a:r>
            <a:r>
              <a:rPr lang="ko-KR" altLang="en-US" sz="1800" dirty="0" smtClean="0"/>
              <a:t>이전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프레임의 </a:t>
            </a:r>
            <a:r>
              <a:rPr lang="ko-KR" altLang="en-US" sz="1600" dirty="0" err="1" smtClean="0"/>
              <a:t>컨텐트팬을</a:t>
            </a:r>
            <a:r>
              <a:rPr lang="ko-KR" altLang="en-US" sz="1600" dirty="0" smtClean="0"/>
              <a:t> 알아내어 반드시 </a:t>
            </a:r>
            <a:r>
              <a:rPr lang="ko-KR" altLang="en-US" sz="1600" dirty="0" err="1" smtClean="0"/>
              <a:t>컨텐트팬에</a:t>
            </a:r>
            <a:r>
              <a:rPr lang="ko-KR" altLang="en-US" sz="1600" dirty="0" smtClean="0"/>
              <a:t> 컴포넌트 부착</a:t>
            </a:r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smtClean="0"/>
              <a:t>JDK 1.5 </a:t>
            </a:r>
            <a:r>
              <a:rPr lang="ko-KR" altLang="en-US" sz="1800" dirty="0" smtClean="0"/>
              <a:t>이후 추가된 사항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프레임에 컴포넌트를 부착하면 프레임이 대신 </a:t>
            </a:r>
            <a:r>
              <a:rPr lang="ko-KR" altLang="en-US" sz="1600" dirty="0" err="1" smtClean="0"/>
              <a:t>컨텐트팬에</a:t>
            </a:r>
            <a:r>
              <a:rPr lang="ko-KR" altLang="en-US" sz="1600" dirty="0" smtClean="0"/>
              <a:t> 부착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smtClean="0"/>
              <a:t>저자의 결론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JDK1.5</a:t>
            </a:r>
            <a:r>
              <a:rPr lang="ko-KR" altLang="en-US" sz="1600" dirty="0" smtClean="0"/>
              <a:t>이전처럼 직접 </a:t>
            </a:r>
            <a:r>
              <a:rPr lang="ko-KR" altLang="en-US" sz="1600" dirty="0" err="1" smtClean="0"/>
              <a:t>컨텐트팬에</a:t>
            </a:r>
            <a:r>
              <a:rPr lang="ko-KR" altLang="en-US" sz="1600" dirty="0" smtClean="0"/>
              <a:t> 컴포넌트를 부착하는 것이 바람직함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컨텐트팬</a:t>
            </a:r>
            <a:r>
              <a:rPr lang="ko-KR" altLang="en-US" sz="1600" dirty="0" smtClean="0"/>
              <a:t> 다루기 능력 필요하기 때문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367144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frame.add</a:t>
            </a:r>
            <a:r>
              <a:rPr lang="en-US" altLang="ko-KR" sz="1400" dirty="0" smtClean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</a:t>
            </a:r>
            <a:r>
              <a:rPr lang="en-US" altLang="ko-KR" sz="1400" dirty="0" smtClean="0"/>
              <a:t>); </a:t>
            </a:r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프레임이 버튼 컴포넌트를 </a:t>
            </a:r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대신 부착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13285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c.add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</a:t>
            </a:r>
            <a:r>
              <a:rPr lang="en-US" altLang="ko-KR" sz="1400" dirty="0" smtClean="0"/>
              <a:t>")); // </a:t>
            </a:r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직접 컴포넌트 부착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54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이벤트 기반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패키지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스윙으로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컨테이너와 컴포넌트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배치 관리자 없는 컨테이너 만들기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78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8-2 : </a:t>
            </a:r>
            <a:r>
              <a:rPr lang="en-US" altLang="ko-KR" sz="2400" dirty="0"/>
              <a:t>3</a:t>
            </a:r>
            <a:r>
              <a:rPr lang="ko-KR" altLang="en-US" sz="2400" dirty="0"/>
              <a:t>개의 버튼 컴포넌트를 가진 스윙 프레임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35896" y="1915010"/>
            <a:ext cx="527151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ContentPaneEx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ContentPaneEx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setTitle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ContentPane</a:t>
            </a:r>
            <a:r>
              <a:rPr lang="ko-KR" altLang="en-US" sz="1200" b="1" dirty="0"/>
              <a:t>과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예제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</a:t>
            </a:r>
            <a:r>
              <a:rPr lang="ko-KR" altLang="en-US" sz="1200" dirty="0"/>
              <a:t>프레임의 타이틀 달기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 err="1" smtClean="0"/>
              <a:t>컨텐트팬</a:t>
            </a:r>
            <a:r>
              <a:rPr lang="ko-KR" altLang="en-US" sz="1200" dirty="0" smtClean="0"/>
              <a:t> 알아내기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Color.ORANGE</a:t>
            </a:r>
            <a:r>
              <a:rPr lang="en-US" altLang="ko-KR" sz="1200" dirty="0"/>
              <a:t>); // </a:t>
            </a:r>
            <a:r>
              <a:rPr lang="ko-KR" altLang="en-US" sz="1200" dirty="0"/>
              <a:t>오렌지색 배경 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						 // 	</a:t>
            </a:r>
            <a:r>
              <a:rPr lang="ko-KR" altLang="en-US" sz="1200" dirty="0" smtClean="0"/>
              <a:t>배치관리자 </a:t>
            </a:r>
            <a:r>
              <a:rPr lang="ko-KR" altLang="en-US" sz="1200" dirty="0"/>
              <a:t>달기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contentPane.add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("OK")); </a:t>
            </a:r>
            <a:r>
              <a:rPr lang="en-US" altLang="ko-KR" sz="1200" dirty="0"/>
              <a:t>// OK </a:t>
            </a:r>
            <a:r>
              <a:rPr lang="ko-KR" altLang="en-US" sz="1200" dirty="0"/>
              <a:t>버튼 달기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("Cancel")); // Cancel </a:t>
            </a:r>
            <a:r>
              <a:rPr lang="ko-KR" altLang="en-US" sz="1200" dirty="0"/>
              <a:t>버튼 달기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("Ignore")); // Ignore </a:t>
            </a:r>
            <a:r>
              <a:rPr lang="ko-KR" altLang="en-US" sz="1200" dirty="0"/>
              <a:t>버튼 달기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150); // </a:t>
            </a:r>
            <a:r>
              <a:rPr lang="ko-KR" altLang="en-US" sz="1200" dirty="0"/>
              <a:t>프레임 크기 </a:t>
            </a:r>
            <a:r>
              <a:rPr lang="en-US" altLang="ko-KR" sz="1200" dirty="0"/>
              <a:t>300x150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화면에 프레임 출력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ContentPaneEx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 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4" y="2060848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654" y="1353482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콘텐트팬의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배경색을 오렌지색으로 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OK, Cancel, Ignore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버튼을 부착한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스윙 프로그램을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29365" y="4509119"/>
            <a:ext cx="2016666" cy="783193"/>
          </a:xfrm>
          <a:prstGeom prst="wedgeRoundRectCallout">
            <a:avLst>
              <a:gd name="adj1" fmla="val 81899"/>
              <a:gd name="adj2" fmla="val -1201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FlowLayout</a:t>
            </a:r>
            <a:r>
              <a:rPr lang="ko-KR" altLang="en-US" sz="1000" dirty="0" smtClean="0"/>
              <a:t>의 배치관리자는 </a:t>
            </a:r>
            <a:endParaRPr lang="en-US" altLang="ko-KR" sz="1000" dirty="0" smtClean="0"/>
          </a:p>
          <a:p>
            <a:r>
              <a:rPr lang="ko-KR" altLang="en-US" sz="1000" dirty="0" smtClean="0"/>
              <a:t>뒤에서 배울 내용으로서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컴포넌트를 순서대로 부착하는</a:t>
            </a:r>
            <a:endParaRPr lang="en-US" altLang="ko-KR" sz="1000" dirty="0" smtClean="0"/>
          </a:p>
          <a:p>
            <a:r>
              <a:rPr lang="ko-KR" altLang="en-US" sz="1000" dirty="0" smtClean="0"/>
              <a:t>일을 맡은 객체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3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응용프로그램의 종료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응용프로그램 내에서 스스</a:t>
            </a:r>
            <a:r>
              <a:rPr lang="ko-KR" altLang="en-US" sz="1800" dirty="0"/>
              <a:t>로</a:t>
            </a:r>
            <a:r>
              <a:rPr lang="ko-KR" altLang="en-US" sz="1800" dirty="0" smtClean="0"/>
              <a:t> 종료하는 방법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dirty="0" smtClean="0"/>
              <a:t>언제 어디서나 무조건 종료</a:t>
            </a:r>
            <a:endParaRPr lang="en-US" altLang="ko-KR" sz="1600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프레임의 오른쪽 상단의 종료버튼</a:t>
            </a:r>
            <a:r>
              <a:rPr lang="en-US" altLang="ko-KR" sz="1800" b="1" dirty="0" smtClean="0"/>
              <a:t>(X)</a:t>
            </a:r>
            <a:r>
              <a:rPr lang="ko-KR" altLang="en-US" sz="1800" b="1" dirty="0" smtClean="0"/>
              <a:t>이 클릭되면 어떤 일이 일어나는가</a:t>
            </a:r>
            <a:r>
              <a:rPr lang="en-US" altLang="ko-KR" sz="1800" b="1" dirty="0" smtClean="0"/>
              <a:t>?</a:t>
            </a:r>
          </a:p>
          <a:p>
            <a:pPr lvl="1"/>
            <a:r>
              <a:rPr lang="ko-KR" altLang="en-US" sz="1600" dirty="0" smtClean="0"/>
              <a:t>프레임 종료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프레임 윈도우를 닫음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프레임이 화면에서 보이지 않게 됨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프레임이 보이지 않게 되지만 응용프로그램이 종료한 것 아님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키보드나 마우스 입력을 받지 못함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다시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setVisible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(true)</a:t>
            </a:r>
            <a:r>
              <a:rPr lang="ko-KR" altLang="en-US" sz="1400" dirty="0" smtClean="0"/>
              <a:t>를 호출하면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보이게 되고 이전 처럼 작동함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프레임 종료버튼이 클릭될 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프레임과 함께 프로그램을 종료시키는 방법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9838" y="1752391"/>
            <a:ext cx="1936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System.exit</a:t>
            </a:r>
            <a:r>
              <a:rPr lang="en-US" altLang="ko-KR" sz="1400" dirty="0" smtClean="0"/>
              <a:t>(0</a:t>
            </a:r>
            <a:r>
              <a:rPr lang="en-US" altLang="ko-KR" sz="1400" dirty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9878" y="5373216"/>
            <a:ext cx="63904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frame.setDefaultCloseOperation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63888" y="1556792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컨테이너</a:t>
              </a:r>
              <a:r>
                <a:rPr lang="en-US" altLang="ko-KR" sz="1400" dirty="0" smtClean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배치관리자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컴포넌트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</a:t>
            </a:r>
            <a:r>
              <a:rPr lang="en-US" altLang="ko-KR" smtClean="0"/>
              <a:t>, </a:t>
            </a:r>
            <a:r>
              <a:rPr lang="ko-KR" altLang="en-US" smtClean="0"/>
              <a:t>배치관리자 개념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323528" y="1376577"/>
            <a:ext cx="3023248" cy="5040560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컨테이너의 배치관리자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컨테이너마다 하나의 배치관리자 존재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컨테이너에 부착되는 컴포넌트의 위치와 크기 결정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컨테이너의 크기가 변경되면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컴포넌트의 위치와 크기 재결정</a:t>
            </a:r>
            <a:endParaRPr lang="en-US" altLang="ko-KR" sz="1600" dirty="0" smtClean="0"/>
          </a:p>
          <a:p>
            <a:pPr lvl="2"/>
            <a:endParaRPr lang="ko-KR" altLang="en-US" sz="14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배치 관리자 대표 유형 </a:t>
            </a:r>
            <a:r>
              <a:rPr lang="en-US" altLang="ko-KR" smtClean="0"/>
              <a:t>4 </a:t>
            </a:r>
            <a:r>
              <a:rPr lang="ko-KR" altLang="en-US" smtClean="0"/>
              <a:t>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컴포넌트가 삽입되는 순서대로 왼쪽에서 오른쪽으로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배치할 공간이 없으면 아래로 내려와서 반복한다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공간을 동</a:t>
            </a:r>
            <a:r>
              <a:rPr lang="en-US" altLang="ko-KR" dirty="0" smtClean="0"/>
              <a:t>(EAST), </a:t>
            </a:r>
            <a:r>
              <a:rPr lang="ko-KR" altLang="en-US" dirty="0" smtClean="0"/>
              <a:t>서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(CENTER)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영역으로 나눔</a:t>
            </a:r>
            <a:endParaRPr lang="en-US" altLang="ko-KR" dirty="0" smtClean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영역 중 </a:t>
            </a:r>
            <a:r>
              <a:rPr lang="ko-KR" altLang="en-US" dirty="0" smtClean="0"/>
              <a:t>응용프로그램에서 </a:t>
            </a:r>
            <a:r>
              <a:rPr lang="ko-KR" altLang="en-US" dirty="0"/>
              <a:t>지정한 </a:t>
            </a:r>
            <a:r>
              <a:rPr lang="ko-KR" altLang="en-US" dirty="0" smtClean="0"/>
              <a:t>영역에 컴포넌트 배치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ko-KR" altLang="en-US" dirty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/>
              <a:t>컨테이너를 프로그램에서 설정한 동일한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격자로 나눔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컴포넌트는 삽입 순서대로 </a:t>
            </a:r>
            <a:r>
              <a:rPr lang="ko-KR" altLang="en-US" dirty="0"/>
              <a:t>좌에서 우로</a:t>
            </a:r>
            <a:r>
              <a:rPr lang="en-US" altLang="ko-KR" dirty="0"/>
              <a:t>, </a:t>
            </a:r>
            <a:r>
              <a:rPr lang="ko-KR" altLang="en-US" dirty="0"/>
              <a:t>다시 위에서 아래로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en-US" altLang="ko-KR" dirty="0" err="1"/>
              <a:t>CardLayout</a:t>
            </a:r>
            <a:endParaRPr lang="en-US" altLang="ko-KR" dirty="0"/>
          </a:p>
          <a:p>
            <a:pPr lvl="2"/>
            <a:r>
              <a:rPr lang="ko-KR" altLang="en-US" dirty="0"/>
              <a:t>컨테이너의 공간에 카드를 쌓아 놓은 듯이 </a:t>
            </a:r>
            <a:r>
              <a:rPr lang="ko-KR" altLang="en-US" dirty="0" smtClean="0"/>
              <a:t>컴포넌트를 </a:t>
            </a:r>
            <a:r>
              <a:rPr lang="ko-KR" altLang="en-US" dirty="0"/>
              <a:t>포개어 </a:t>
            </a:r>
            <a:r>
              <a:rPr lang="ko-KR" altLang="en-US" dirty="0" smtClean="0"/>
              <a:t>배치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07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652120" y="1835532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59810" y="1916832"/>
            <a:ext cx="7472630" cy="4464496"/>
            <a:chOff x="755576" y="1772816"/>
            <a:chExt cx="747263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25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디폴트 배치관리자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생성시 자동으로 생성되는 배치관리자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87" y="2564904"/>
            <a:ext cx="7291160" cy="219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컨테이너에 새로운 배치관리자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컨테이너에 새로운 배치관리자 설정</a:t>
            </a:r>
            <a:endParaRPr lang="en-US" altLang="ko-KR" sz="2000" dirty="0"/>
          </a:p>
          <a:p>
            <a:pPr lvl="1"/>
            <a:r>
              <a:rPr lang="en-US" altLang="ko-KR" sz="1800" dirty="0" err="1" smtClean="0"/>
              <a:t>setLayout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LayoutManager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lm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</a:t>
            </a:r>
            <a:endParaRPr lang="en-US" altLang="ko-KR" sz="1800" dirty="0"/>
          </a:p>
          <a:p>
            <a:pPr lvl="2"/>
            <a:r>
              <a:rPr lang="en-US" altLang="ko-KR" sz="1600" dirty="0"/>
              <a:t>lm</a:t>
            </a:r>
            <a:r>
              <a:rPr lang="ko-KR" altLang="en-US" sz="1600" dirty="0"/>
              <a:t>을 새로운 배치관리자로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사례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JPanel</a:t>
            </a:r>
            <a:r>
              <a:rPr lang="ko-KR" altLang="en-US" sz="1600" dirty="0" smtClean="0"/>
              <a:t> 컨테이너에 </a:t>
            </a:r>
            <a:r>
              <a:rPr lang="en-US" altLang="ko-KR" sz="1600" dirty="0" err="1"/>
              <a:t>BorderLayout</a:t>
            </a:r>
            <a:r>
              <a:rPr lang="en-US" altLang="ko-KR" sz="1600" dirty="0"/>
              <a:t> </a:t>
            </a:r>
            <a:r>
              <a:rPr lang="ko-KR" altLang="en-US" sz="1600" dirty="0"/>
              <a:t>배치관리자를 설정하는 </a:t>
            </a:r>
            <a:r>
              <a:rPr lang="ko-KR" altLang="en-US" sz="1600" dirty="0" smtClean="0"/>
              <a:t>예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컨텐트팬의</a:t>
            </a:r>
            <a:r>
              <a:rPr lang="ko-KR" altLang="en-US" sz="1600" dirty="0" smtClean="0"/>
              <a:t> 배치관리자를 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배치관리자로 설정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smtClean="0"/>
              <a:t>오류</a:t>
            </a:r>
            <a:endParaRPr lang="en-US" altLang="ko-KR" sz="1600" dirty="0"/>
          </a:p>
          <a:p>
            <a:pPr lvl="2"/>
            <a:endParaRPr lang="ko-KR" altLang="en-US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14096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p.setLayout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/>
              <a:t>()); //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4293096"/>
            <a:ext cx="58326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Container </a:t>
            </a:r>
            <a:r>
              <a:rPr lang="en-US" altLang="ko-KR" sz="1400" dirty="0"/>
              <a:t>c = </a:t>
            </a:r>
            <a:r>
              <a:rPr lang="en-US" altLang="ko-KR" sz="1400" dirty="0" err="1"/>
              <a:t>frame.getConentPane</a:t>
            </a:r>
            <a:r>
              <a:rPr lang="en-US" altLang="ko-KR" sz="1400" dirty="0"/>
              <a:t>(); // </a:t>
            </a:r>
            <a:r>
              <a:rPr lang="ko-KR" altLang="en-US" sz="1400" dirty="0"/>
              <a:t>프레임의 </a:t>
            </a:r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알아내기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5589240"/>
            <a:ext cx="583264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c.setLayout</a:t>
            </a:r>
            <a:r>
              <a:rPr lang="en-US" altLang="ko-KR" sz="1400" dirty="0" smtClean="0"/>
              <a:t>(</a:t>
            </a:r>
            <a:r>
              <a:rPr lang="en-US" altLang="ko-KR" sz="1400" strike="sngStrike" dirty="0" err="1" smtClean="0"/>
              <a:t>FlowLayout</a:t>
            </a:r>
            <a:r>
              <a:rPr lang="en-US" altLang="ko-KR" sz="1400" dirty="0" smtClean="0"/>
              <a:t>);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오</a:t>
            </a:r>
            <a:r>
              <a:rPr lang="ko-KR" altLang="en-US" sz="1400" dirty="0"/>
              <a:t>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46" y="5589240"/>
            <a:ext cx="355226" cy="30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876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컴포넌트를 컨테이너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5377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9309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82" y="429176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256490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생성자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생성자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FlowLayout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en-US" altLang="ko-KR" sz="1800" dirty="0" err="1" smtClean="0"/>
              <a:t>FlowLayout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align,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hGap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vGap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600" dirty="0" smtClean="0"/>
              <a:t>align : </a:t>
            </a:r>
            <a:r>
              <a:rPr lang="ko-KR" altLang="en-US" sz="1600" dirty="0" smtClean="0"/>
              <a:t>컴포넌트를 정렬하는 방법 지정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왼쪽 정렬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FlowLayout.LEFT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오른쪽 정렬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FlowLayout.RIGHT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중앙 정렬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FlowLayout.CENTER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))</a:t>
            </a:r>
          </a:p>
          <a:p>
            <a:pPr lvl="2"/>
            <a:r>
              <a:rPr lang="en-US" altLang="ko-KR" sz="1600" dirty="0" err="1" smtClean="0"/>
              <a:t>hGap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좌우 두 컴포넌트 사이의 수평 간격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픽셀 단위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디폴트는 </a:t>
            </a:r>
            <a:r>
              <a:rPr lang="en-US" altLang="ko-KR" sz="1600" dirty="0" smtClean="0"/>
              <a:t>5</a:t>
            </a:r>
          </a:p>
          <a:p>
            <a:pPr lvl="2"/>
            <a:r>
              <a:rPr lang="en-US" altLang="ko-KR" sz="1600" dirty="0" err="1" smtClean="0"/>
              <a:t>vGap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상하 두 컴포넌트 사이의 수직 간격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픽셀 단위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디폴트는 </a:t>
            </a:r>
            <a:r>
              <a:rPr lang="en-US" altLang="ko-KR" sz="1600" dirty="0" smtClean="0"/>
              <a:t>5</a:t>
            </a:r>
            <a:endParaRPr lang="ko-KR" altLang="en-US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357422" y="3692534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FlowLayout.LEFT</a:t>
              </a:r>
              <a:r>
                <a:rPr lang="ko-KR" altLang="en-US" sz="1400" dirty="0" smtClean="0"/>
                <a:t>로 정렬됨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80" y="1775712"/>
            <a:ext cx="5328591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FlowLayoutEx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FlowLayoutEx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알아내기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왼쪽 정렬로</a:t>
            </a:r>
            <a:r>
              <a:rPr lang="en-US" altLang="ko-KR" sz="1200" dirty="0"/>
              <a:t>, </a:t>
            </a:r>
            <a:r>
              <a:rPr lang="ko-KR" altLang="en-US" sz="1200" dirty="0"/>
              <a:t>수평 간격을 </a:t>
            </a:r>
            <a:r>
              <a:rPr lang="en-US" altLang="ko-KR" sz="1200" dirty="0"/>
              <a:t>30, </a:t>
            </a:r>
            <a:r>
              <a:rPr lang="ko-KR" altLang="en-US" sz="1200" dirty="0"/>
              <a:t>수직 간격을 </a:t>
            </a:r>
            <a:r>
              <a:rPr lang="en-US" altLang="ko-KR" sz="1200" dirty="0"/>
              <a:t>40 </a:t>
            </a:r>
            <a:r>
              <a:rPr lang="ko-KR" altLang="en-US" sz="1200" dirty="0"/>
              <a:t>픽셀로 배치하는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contentPane.setLayout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FlowLayout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FlowLayout.LEFT</a:t>
            </a:r>
            <a:r>
              <a:rPr lang="en-US" altLang="ko-KR" sz="1200" b="1" dirty="0"/>
              <a:t>, 30, 40));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("add"));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("sub"));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("div"));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("Calculate</a:t>
            </a:r>
            <a:r>
              <a:rPr lang="en-US" altLang="ko-KR" sz="1200" dirty="0" smtClean="0"/>
              <a:t>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 // </a:t>
            </a:r>
            <a:r>
              <a:rPr lang="ko-KR" altLang="en-US" sz="1200" dirty="0"/>
              <a:t>프레임 크기 </a:t>
            </a:r>
            <a:r>
              <a:rPr lang="en-US" altLang="ko-KR" sz="1200" dirty="0"/>
              <a:t>300x200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화면에 프레임 출력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FlowLayoutEx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8-3 : </a:t>
            </a:r>
            <a:r>
              <a:rPr lang="en-US" altLang="ko-KR" dirty="0" err="1"/>
              <a:t>FlowLayout</a:t>
            </a:r>
            <a:r>
              <a:rPr lang="en-US" altLang="ko-KR" dirty="0"/>
              <a:t> </a:t>
            </a:r>
            <a:r>
              <a:rPr lang="ko-KR" altLang="en-US" dirty="0"/>
              <a:t>배치관리자 활용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5774" y="1811846"/>
            <a:ext cx="3038937" cy="2755003"/>
            <a:chOff x="5784752" y="1800425"/>
            <a:chExt cx="3038937" cy="275500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752" y="1800425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01834" y="4278429"/>
              <a:ext cx="1988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FlowLayout.LEFT</a:t>
              </a:r>
              <a:r>
                <a:rPr lang="ko-KR" altLang="en-US" sz="1200" dirty="0" smtClean="0"/>
                <a:t>로 정렬됨</a:t>
              </a:r>
              <a:endParaRPr lang="ko-KR" altLang="en-US" sz="12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5704565" y="3822113"/>
              <a:ext cx="85725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609111" y="3894345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66235" y="3965783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hGap</a:t>
              </a:r>
              <a:r>
                <a:rPr lang="en-US" altLang="ko-KR" sz="1200" dirty="0" smtClean="0"/>
                <a:t> , 30 </a:t>
              </a:r>
              <a:r>
                <a:rPr lang="ko-KR" altLang="en-US" sz="1200" dirty="0" smtClean="0"/>
                <a:t>픽셀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5400000">
              <a:off x="8525572" y="2929932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961479" y="269989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vGap</a:t>
              </a:r>
              <a:r>
                <a:rPr lang="en-US" altLang="ko-KR" sz="1200" dirty="0" smtClean="0"/>
                <a:t>,</a:t>
              </a:r>
            </a:p>
            <a:p>
              <a:r>
                <a:rPr lang="en-US" altLang="ko-KR" sz="1200" dirty="0" smtClean="0"/>
                <a:t>40 </a:t>
              </a:r>
              <a:r>
                <a:rPr lang="ko-KR" altLang="en-US" sz="1200" dirty="0" smtClean="0"/>
                <a:t>픽셀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252185" y="2751337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52119" y="3108527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6359078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6644830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0075" y="1340768"/>
            <a:ext cx="8164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FlowLayout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4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GUI(Graphical User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GUI</a:t>
            </a:r>
            <a:r>
              <a:rPr lang="ko-KR" altLang="en-US" dirty="0"/>
              <a:t> </a:t>
            </a:r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</a:p>
          <a:p>
            <a:pPr lvl="2"/>
            <a:r>
              <a:rPr lang="ko-KR" altLang="en-US" dirty="0" smtClean="0"/>
              <a:t>사용자가 편리하게 입출력 할 수 있도록 그래픽으로 화면을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마우스나 키보드로 입력 받을 수 있도록 지원하는 사용자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언어에서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 작성</a:t>
            </a:r>
            <a:endParaRPr lang="en-US" altLang="ko-KR" dirty="0" smtClean="0"/>
          </a:p>
          <a:p>
            <a:pPr lvl="2"/>
            <a:r>
              <a:rPr lang="en-US" altLang="ko-KR" dirty="0"/>
              <a:t>AWT</a:t>
            </a:r>
            <a:r>
              <a:rPr lang="ko-KR" altLang="en-US" dirty="0"/>
              <a:t>와 </a:t>
            </a:r>
            <a:r>
              <a:rPr lang="en-US" altLang="ko-KR" dirty="0"/>
              <a:t>Swing </a:t>
            </a:r>
            <a:r>
              <a:rPr lang="ko-KR" altLang="en-US" dirty="0"/>
              <a:t>패키지에 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AWT(Abstract Windowing Toolkit)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자바가 처음 나았을 때부터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/>
              <a:t>최근에는 거의 사용하지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컴포넌트는 중량 컴포넌트</a:t>
            </a:r>
            <a:r>
              <a:rPr lang="en-US" altLang="ko-KR" dirty="0" smtClean="0"/>
              <a:t>(heavy weight component)</a:t>
            </a:r>
          </a:p>
          <a:p>
            <a:pPr lvl="3"/>
            <a:r>
              <a:rPr lang="en-US" altLang="ko-KR" dirty="0" smtClean="0"/>
              <a:t>AWT</a:t>
            </a:r>
            <a:r>
              <a:rPr lang="ko-KR" altLang="en-US" dirty="0"/>
              <a:t> </a:t>
            </a:r>
            <a:r>
              <a:rPr lang="ko-KR" altLang="en-US" dirty="0" smtClean="0"/>
              <a:t>컴포넌트의 그리기는 운영체제에 의해 이루어지</a:t>
            </a:r>
            <a:r>
              <a:rPr lang="ko-KR" altLang="en-US" dirty="0"/>
              <a:t>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의 자원을 많이 소모하고 부담을 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운영체제가 직접 그리기 때문에 속도는 빠름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기술을 기반으로 작성된 자바 라이브러리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풍부하고 화려한 고급 컴포넌트</a:t>
            </a:r>
            <a:endParaRPr lang="en-US" altLang="ko-KR" dirty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컴포넌트를 모두 스윙으로 </a:t>
            </a:r>
            <a:r>
              <a:rPr lang="ko-KR" altLang="en-US" dirty="0" err="1" smtClean="0"/>
              <a:t>재작성</a:t>
            </a:r>
            <a:r>
              <a:rPr lang="en-US" altLang="ko-KR" dirty="0" smtClean="0"/>
              <a:t>. AWT </a:t>
            </a:r>
            <a:r>
              <a:rPr lang="ko-KR" altLang="en-US" dirty="0" smtClean="0"/>
              <a:t>컴포넌트 이름 앞에 </a:t>
            </a:r>
            <a:r>
              <a:rPr lang="en-US" altLang="ko-KR" dirty="0" smtClean="0"/>
              <a:t>J</a:t>
            </a:r>
            <a:r>
              <a:rPr lang="ko-KR" altLang="en-US" dirty="0" smtClean="0"/>
              <a:t>자</a:t>
            </a:r>
            <a:r>
              <a:rPr lang="ko-KR" altLang="en-US" dirty="0"/>
              <a:t>를</a:t>
            </a:r>
            <a:r>
              <a:rPr lang="ko-KR" altLang="en-US" dirty="0" smtClean="0"/>
              <a:t> 덧붙임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 </a:t>
            </a:r>
            <a:r>
              <a:rPr lang="ko-KR" altLang="en-US" dirty="0"/>
              <a:t>자바 언어로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스윙 컴포넌트는 경량 컴포넌트</a:t>
            </a:r>
            <a:r>
              <a:rPr lang="en-US" altLang="ko-KR" dirty="0" smtClean="0"/>
              <a:t>(light weight component)</a:t>
            </a:r>
          </a:p>
          <a:p>
            <a:pPr lvl="3"/>
            <a:r>
              <a:rPr lang="ko-KR" altLang="en-US" dirty="0" smtClean="0"/>
              <a:t>스윙 컴포넌트는 운영체제의 도움을 받지 않고 직접 그리기 때문에 운영체제에 부담주지 않음</a:t>
            </a:r>
            <a:endParaRPr lang="en-US" altLang="ko-KR" dirty="0"/>
          </a:p>
          <a:p>
            <a:pPr lvl="2"/>
            <a:r>
              <a:rPr lang="ko-KR" altLang="en-US" dirty="0" smtClean="0"/>
              <a:t>현재 자바의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로 사용됨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배치방법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컨테이너 공간을 </a:t>
            </a:r>
            <a:r>
              <a:rPr lang="en-US" altLang="ko-KR" sz="1800" dirty="0" smtClean="0"/>
              <a:t>5 </a:t>
            </a:r>
            <a:r>
              <a:rPr lang="ko-KR" altLang="en-US" sz="1800" dirty="0" smtClean="0"/>
              <a:t>구역으로 분할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배치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중앙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배치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add(Component comp,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index)</a:t>
            </a:r>
          </a:p>
          <a:p>
            <a:pPr lvl="3"/>
            <a:r>
              <a:rPr lang="en-US" altLang="ko-KR" sz="1200" dirty="0" smtClean="0"/>
              <a:t>comp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의 공간에 배치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860032" y="4392016"/>
            <a:ext cx="4134818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container.setLayout</a:t>
            </a:r>
            <a:r>
              <a:rPr lang="en-US" altLang="ko-KR" sz="1050" b="1" dirty="0"/>
              <a:t>(new </a:t>
            </a:r>
            <a:r>
              <a:rPr lang="en-US" altLang="ko-KR" sz="1050" b="1" dirty="0" err="1"/>
              <a:t>BorderLayout</a:t>
            </a:r>
            <a:r>
              <a:rPr lang="en-US" altLang="ko-KR" sz="1050" b="1" dirty="0"/>
              <a:t>());</a:t>
            </a:r>
          </a:p>
          <a:p>
            <a:r>
              <a:rPr lang="en-US" altLang="ko-KR" sz="1050" dirty="0" err="1"/>
              <a:t>container.add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("div"), </a:t>
            </a:r>
            <a:r>
              <a:rPr lang="en-US" altLang="ko-KR" sz="1050" b="1" dirty="0" err="1" smtClean="0"/>
              <a:t>BorderLayout.WEST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 err="1"/>
              <a:t>container.add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("Calculate</a:t>
            </a:r>
            <a:r>
              <a:rPr lang="en-US" altLang="ko-KR" sz="1050" dirty="0" smtClean="0"/>
              <a:t>"), </a:t>
            </a:r>
            <a:r>
              <a:rPr lang="en-US" altLang="ko-KR" sz="1050" b="1" dirty="0" err="1" smtClean="0"/>
              <a:t>BorderLayout.CENTER</a:t>
            </a:r>
            <a:r>
              <a:rPr lang="en-US" altLang="ko-KR" sz="1050" dirty="0"/>
              <a:t>);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157686" y="3580976"/>
            <a:ext cx="5422117" cy="2747714"/>
            <a:chOff x="1707296" y="3595240"/>
            <a:chExt cx="5422117" cy="2747714"/>
          </a:xfrm>
        </p:grpSpPr>
        <p:sp>
          <p:nvSpPr>
            <p:cNvPr id="8" name="직사각형 7"/>
            <p:cNvSpPr/>
            <p:nvPr/>
          </p:nvSpPr>
          <p:spPr>
            <a:xfrm>
              <a:off x="1707296" y="5788956"/>
              <a:ext cx="16404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 smtClean="0"/>
                <a:t>BorderLayout.WEST</a:t>
              </a:r>
              <a:endParaRPr lang="ko-KR" altLang="en-US" sz="1200" dirty="0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744" y="398240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989723" y="3605803"/>
              <a:ext cx="1828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 smtClean="0"/>
                <a:t>BorderLayout.NORTH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57543" y="6065955"/>
              <a:ext cx="18169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 smtClean="0"/>
                <a:t>BorderLayout.SOUTH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22793" y="3595240"/>
              <a:ext cx="17149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 smtClean="0"/>
                <a:t>BorderLayout.EAST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81074" y="6051691"/>
              <a:ext cx="18483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 smtClean="0"/>
                <a:t>BorderLayout.CENTER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713484" y="3882802"/>
              <a:ext cx="0" cy="50601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3713484" y="5674696"/>
              <a:ext cx="0" cy="37954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999500" y="3872240"/>
              <a:ext cx="0" cy="115792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213682" y="5315918"/>
              <a:ext cx="414449" cy="738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5400000" flipH="1" flipV="1">
              <a:off x="2621359" y="4909533"/>
              <a:ext cx="736728" cy="1055436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 </a:t>
            </a:r>
            <a:r>
              <a:rPr lang="ko-KR" altLang="en-US" smtClean="0"/>
              <a:t>생성자와 </a:t>
            </a:r>
            <a:r>
              <a:rPr lang="en-US" altLang="ko-KR" smtClean="0"/>
              <a:t>add() </a:t>
            </a:r>
            <a:r>
              <a:rPr lang="ko-KR" altLang="en-US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endParaRPr lang="ko-KR" altLang="en-US" dirty="0" smtClean="0"/>
          </a:p>
          <a:p>
            <a:r>
              <a:rPr lang="en-US" altLang="ko-KR" dirty="0" smtClean="0"/>
              <a:t>add()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 </a:t>
            </a:r>
          </a:p>
          <a:p>
            <a:pPr lvl="2"/>
            <a:r>
              <a:rPr lang="en-US" altLang="ko-KR" dirty="0" smtClean="0"/>
              <a:t>comp </a:t>
            </a:r>
            <a:r>
              <a:rPr lang="ko-KR" altLang="en-US" dirty="0" smtClean="0"/>
              <a:t>컴포넌트를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위치에 삽입한다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index : </a:t>
            </a:r>
            <a:r>
              <a:rPr lang="ko-KR" altLang="en-US" dirty="0" smtClean="0"/>
              <a:t>컴포넌트의 위치</a:t>
            </a:r>
          </a:p>
          <a:p>
            <a:pPr marL="685800" lvl="2" indent="0">
              <a:buNone/>
            </a:pPr>
            <a:r>
              <a:rPr lang="ko-KR" altLang="en-US" dirty="0" smtClean="0"/>
              <a:t>            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BorderLayout.EAST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BorderLayout.WEST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남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BorderLayout.SOUTH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BorderLayout.NORTH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중앙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BorderLayout.CENTER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: </a:t>
            </a:r>
            <a:r>
              <a:rPr lang="en-US" altLang="ko-KR" dirty="0" err="1"/>
              <a:t>BorderLayout</a:t>
            </a:r>
            <a:r>
              <a:rPr lang="en-US" altLang="ko-KR" dirty="0"/>
              <a:t> </a:t>
            </a:r>
            <a:r>
              <a:rPr lang="ko-KR" altLang="en-US" dirty="0"/>
              <a:t>배치관리자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7812" y="1710099"/>
            <a:ext cx="532859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BorderLayoutEx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BorderLayoutEx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BorderLayout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알아내기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BorderLayout</a:t>
            </a:r>
            <a:r>
              <a:rPr lang="en-US" altLang="ko-KR" sz="1200" dirty="0"/>
              <a:t> </a:t>
            </a:r>
            <a:r>
              <a:rPr lang="ko-KR" altLang="en-US" sz="1200" dirty="0"/>
              <a:t>배치관리자 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contentPane.setLayout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BorderLayout</a:t>
            </a:r>
            <a:r>
              <a:rPr lang="en-US" altLang="ko-KR" sz="1200" b="1" dirty="0"/>
              <a:t>(30, 20));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("Calculate"), </a:t>
            </a:r>
            <a:r>
              <a:rPr lang="en-US" altLang="ko-KR" sz="1200" dirty="0" err="1"/>
              <a:t>BorderLayout.CENTER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("add"), </a:t>
            </a:r>
            <a:r>
              <a:rPr lang="en-US" altLang="ko-KR" sz="1200" dirty="0" err="1"/>
              <a:t>BorderLayout.NORTH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("sub"), </a:t>
            </a:r>
            <a:r>
              <a:rPr lang="en-US" altLang="ko-KR" sz="1200" dirty="0" err="1"/>
              <a:t>BorderLayout.SOUTH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"), </a:t>
            </a:r>
            <a:r>
              <a:rPr lang="en-US" altLang="ko-KR" sz="1200" dirty="0" err="1"/>
              <a:t>BorderLayout.EAST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contentPane.add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("div"), </a:t>
            </a:r>
            <a:r>
              <a:rPr lang="en-US" altLang="ko-KR" sz="1200" b="1" dirty="0" err="1"/>
              <a:t>BorderLayout.WEST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 // </a:t>
            </a:r>
            <a:r>
              <a:rPr lang="ko-KR" altLang="en-US" sz="1200" dirty="0"/>
              <a:t>프레임 크기 </a:t>
            </a:r>
            <a:r>
              <a:rPr lang="en-US" altLang="ko-KR" sz="1200" dirty="0"/>
              <a:t>300x200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프레임을 화면에 출력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BorderLayoutEx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8308" y="13407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BorderLayout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1756785"/>
            <a:ext cx="3387572" cy="2429261"/>
            <a:chOff x="35496" y="1943089"/>
            <a:chExt cx="3387572" cy="242926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943089"/>
              <a:ext cx="27395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2558056" y="402391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93244" y="4095351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hGap</a:t>
              </a:r>
              <a:r>
                <a:rPr lang="en-US" altLang="ko-KR" sz="1200" dirty="0" smtClean="0"/>
                <a:t> , 30 </a:t>
              </a:r>
              <a:r>
                <a:rPr lang="ko-KR" altLang="en-US" sz="1200" dirty="0" smtClean="0"/>
                <a:t>픽셀</a:t>
              </a:r>
              <a:endParaRPr lang="ko-KR" altLang="en-US" sz="1200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557262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843014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48735" y="2494941"/>
              <a:ext cx="0" cy="222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496" y="2724416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vGap</a:t>
              </a:r>
              <a:r>
                <a:rPr lang="en-US" altLang="ko-KR" sz="1200" dirty="0" smtClean="0"/>
                <a:t>, </a:t>
              </a:r>
            </a:p>
            <a:p>
              <a:r>
                <a:rPr lang="en-US" altLang="ko-KR" sz="1200" dirty="0" smtClean="0"/>
                <a:t>20 </a:t>
              </a:r>
              <a:r>
                <a:rPr lang="ko-KR" altLang="en-US" sz="1200" dirty="0" smtClean="0"/>
                <a:t>픽셀</a:t>
              </a:r>
              <a:endParaRPr lang="ko-KR" altLang="en-US" sz="1200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56080" y="2494941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50654" y="2699825"/>
              <a:ext cx="500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4022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</a:t>
            </a:r>
            <a:r>
              <a:rPr lang="ko-KR" altLang="en-US" dirty="0"/>
              <a:t>컴포넌트 </a:t>
            </a:r>
            <a:r>
              <a:rPr lang="ko-KR" altLang="en-US" dirty="0" smtClean="0"/>
              <a:t>하나씩 배치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생성자에</a:t>
            </a:r>
            <a:r>
              <a:rPr lang="ko-KR" altLang="en-US" dirty="0" smtClean="0"/>
              <a:t> 행수와 열수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6460" y="4614227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smtClean="0"/>
              <a:t> 4x3 </a:t>
            </a:r>
            <a:r>
              <a:rPr lang="ko-KR" altLang="en-US" sz="1200" smtClean="0"/>
              <a:t>그리드 레이아웃 설정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총 </a:t>
            </a:r>
            <a:r>
              <a:rPr lang="en-US" altLang="ko-KR" sz="1200" smtClean="0"/>
              <a:t>11 </a:t>
            </a:r>
            <a:r>
              <a:rPr lang="ko-KR" altLang="en-US" sz="1200" smtClean="0"/>
              <a:t>개의 버튼이 순서대로 </a:t>
            </a:r>
            <a:r>
              <a:rPr lang="en-US" altLang="ko-KR" sz="1200" smtClean="0"/>
              <a:t>add </a:t>
            </a:r>
            <a:r>
              <a:rPr lang="ko-KR" altLang="en-US" sz="1200" smtClean="0"/>
              <a:t>됨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수직 간격 </a:t>
            </a:r>
            <a:r>
              <a:rPr lang="en-US" altLang="ko-KR" sz="1200" smtClean="0"/>
              <a:t>vGap : 5 </a:t>
            </a:r>
            <a:r>
              <a:rPr lang="ko-KR" altLang="en-US" sz="1200" smtClean="0"/>
              <a:t>픽셀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수평 간격 </a:t>
            </a:r>
            <a:r>
              <a:rPr lang="en-US" altLang="ko-KR" sz="1200" smtClean="0"/>
              <a:t>hGap : 5 </a:t>
            </a:r>
            <a:r>
              <a:rPr lang="ko-KR" altLang="en-US" sz="1200" smtClean="0"/>
              <a:t>픽셀</a:t>
            </a:r>
            <a:endParaRPr lang="ko-KR" altLang="en-US" sz="1200" dirty="0" smtClean="0"/>
          </a:p>
        </p:txBody>
      </p:sp>
      <p:sp>
        <p:nvSpPr>
          <p:cNvPr id="7" name="자유형 6"/>
          <p:cNvSpPr/>
          <p:nvPr/>
        </p:nvSpPr>
        <p:spPr>
          <a:xfrm>
            <a:off x="896045" y="3895704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17598" y="3572538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(4,3,5,5)); </a:t>
            </a:r>
            <a:r>
              <a:rPr lang="en-US" altLang="ko-KR" sz="1200" dirty="0"/>
              <a:t>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8-5 : </a:t>
            </a:r>
            <a:r>
              <a:rPr lang="en-US" altLang="ko-KR" sz="2800" dirty="0" err="1"/>
              <a:t>GridLayout</a:t>
            </a:r>
            <a:r>
              <a:rPr lang="en-US" altLang="ko-KR" sz="2800" dirty="0"/>
              <a:t> </a:t>
            </a:r>
            <a:r>
              <a:rPr lang="ko-KR" altLang="en-US" sz="2800" dirty="0"/>
              <a:t>배치관리자를 사용하는 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83968" y="2002003"/>
            <a:ext cx="451552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super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 err="1"/>
              <a:t>contentPane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1x10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배치관리자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contentPane.setLayout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GridLayout</a:t>
            </a:r>
            <a:r>
              <a:rPr lang="en-US" altLang="ko-KR" sz="1200" b="1" dirty="0"/>
              <a:t>(1, 10)); </a:t>
            </a:r>
            <a:endParaRPr lang="en-US" altLang="ko-KR" sz="1200" b="1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10</a:t>
            </a:r>
            <a:r>
              <a:rPr lang="ko-KR" altLang="en-US" sz="1200" dirty="0"/>
              <a:t>개의 버튼 부착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/>
              <a:t>text = 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 // </a:t>
            </a:r>
            <a:r>
              <a:rPr lang="en-US" altLang="ko-KR" sz="1200" dirty="0" err="1" smtClean="0"/>
              <a:t>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문자열로 변환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button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(text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contentPane.add</a:t>
            </a:r>
            <a:r>
              <a:rPr lang="en-US" altLang="ko-KR" sz="1200" b="1" dirty="0" smtClean="0"/>
              <a:t>(button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버튼 부착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(500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44416" cy="1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07785" y="1340768"/>
            <a:ext cx="789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GridLayout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활용하여 다음 그림과 같이 한 줄에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동일한 크기로 배치하는 스윙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배치관리자 없는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배치관리자가 없는 컨테이너가 필요한 경우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응용프로그램에서 직접 컴포넌트의 크기와 위치를 결정하고자 하는 경우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컴포넌트의 </a:t>
            </a:r>
            <a:r>
              <a:rPr lang="ko-KR" altLang="en-US" sz="1600" dirty="0"/>
              <a:t>크기나 위치를 개발자 임의로 결정하고자 하는 </a:t>
            </a:r>
            <a:r>
              <a:rPr lang="ko-KR" altLang="en-US" sz="1600" dirty="0" smtClean="0"/>
              <a:t>경우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게임 </a:t>
            </a:r>
            <a:r>
              <a:rPr lang="ko-KR" altLang="en-US" sz="1600" dirty="0"/>
              <a:t>프로그램과 같이 시간이나 마우스</a:t>
            </a:r>
            <a:r>
              <a:rPr lang="en-US" altLang="ko-KR" sz="1600" dirty="0"/>
              <a:t>/</a:t>
            </a:r>
            <a:r>
              <a:rPr lang="ko-KR" altLang="en-US" sz="1600" dirty="0"/>
              <a:t>키보드의 입력에 따라 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컴포넌트들의 위치와 </a:t>
            </a:r>
            <a:r>
              <a:rPr lang="ko-KR" altLang="en-US" sz="1600" dirty="0"/>
              <a:t>크기가 수시로 변하는 </a:t>
            </a:r>
            <a:r>
              <a:rPr lang="ko-KR" altLang="en-US" sz="1600" dirty="0" smtClean="0"/>
              <a:t>경우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3. </a:t>
            </a:r>
            <a:r>
              <a:rPr lang="ko-KR" altLang="en-US" sz="1600" dirty="0" smtClean="0"/>
              <a:t>여러 </a:t>
            </a:r>
            <a:r>
              <a:rPr lang="ko-KR" altLang="en-US" sz="1600" dirty="0"/>
              <a:t>컴포넌트들이 서로 </a:t>
            </a:r>
            <a:r>
              <a:rPr lang="ko-KR" altLang="en-US" sz="1600" dirty="0" smtClean="0"/>
              <a:t>겹쳐 출력하고자 하는 경우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컨테이너의 배치 관리자 제거 방법</a:t>
            </a:r>
            <a:endParaRPr lang="en-US" altLang="ko-KR" sz="2000" dirty="0" smtClean="0"/>
          </a:p>
          <a:p>
            <a:pPr lvl="1"/>
            <a:r>
              <a:rPr lang="en-US" altLang="ko-KR" sz="1600" dirty="0" err="1"/>
              <a:t>c</a:t>
            </a:r>
            <a:r>
              <a:rPr lang="en-US" altLang="ko-KR" sz="1600" dirty="0" err="1" smtClean="0"/>
              <a:t>ontainer.setLayout</a:t>
            </a:r>
            <a:r>
              <a:rPr lang="en-US" altLang="ko-KR" sz="1600" dirty="0" smtClean="0"/>
              <a:t>(null);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컨테이너의 배치관리자가 없어지면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컴포넌트에 대한 어떤 배치도 없음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추가된 컴포넌트의 크기가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설정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위치는 예측할 수 없게 됨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4149080"/>
            <a:ext cx="439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b="1" dirty="0" err="1" smtClean="0"/>
              <a:t>p.setLayout</a:t>
            </a:r>
            <a:r>
              <a:rPr lang="en-US" altLang="ko-KR" sz="1200" b="1" dirty="0" smtClean="0"/>
              <a:t>(null); // </a:t>
            </a:r>
            <a:r>
              <a:rPr lang="en-US" altLang="ko-KR" sz="1200" b="1" dirty="0" err="1" smtClean="0"/>
              <a:t>JPanel</a:t>
            </a:r>
            <a:r>
              <a:rPr lang="ko-KR" altLang="en-US" sz="1200" b="1" dirty="0" smtClean="0"/>
              <a:t>의 배치관리자 삭제</a:t>
            </a:r>
            <a:endParaRPr lang="ko-KR" altLang="en-US" sz="1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2159" y="5406315"/>
            <a:ext cx="648072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패널 </a:t>
            </a:r>
            <a:r>
              <a:rPr lang="en-US" altLang="ko-KR" sz="1200" dirty="0"/>
              <a:t>p</a:t>
            </a:r>
            <a:r>
              <a:rPr lang="ko-KR" altLang="en-US" sz="1200" dirty="0"/>
              <a:t>에는 배치관리자가 </a:t>
            </a:r>
            <a:r>
              <a:rPr lang="ko-KR" altLang="en-US" sz="1200" dirty="0" smtClean="0"/>
              <a:t>없으면 아래 </a:t>
            </a:r>
            <a:r>
              <a:rPr lang="ko-KR" altLang="en-US" sz="1200" dirty="0"/>
              <a:t>두 </a:t>
            </a:r>
            <a:r>
              <a:rPr lang="ko-KR" altLang="en-US" sz="1200" dirty="0" smtClean="0"/>
              <a:t>버튼은 </a:t>
            </a:r>
            <a:r>
              <a:rPr lang="ko-KR" altLang="en-US" sz="1200" dirty="0"/>
              <a:t>배치되지 않는다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("me!"));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9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컴포넌트의 절대 위치와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배치관리자가 없는 컨테이너에 컴포넌트를 삽입할 때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프로그램에서 컴포넌트의 절대 크기와 위치 설정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컴포넌트들이 서로 겹치게 할 수 있음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컴포넌트의 크기와 위치 설정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width,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height) 	// </a:t>
            </a:r>
            <a:r>
              <a:rPr lang="ko-KR" altLang="en-US" sz="1600" dirty="0" smtClean="0"/>
              <a:t>컴포넌트 크기 설정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setLocation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y) 		// </a:t>
            </a:r>
            <a:r>
              <a:rPr lang="ko-KR" altLang="en-US" sz="1600" dirty="0" smtClean="0"/>
              <a:t>컴포넌트 위치 설정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setBounds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width,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height) // </a:t>
            </a:r>
            <a:r>
              <a:rPr lang="ko-KR" altLang="en-US" sz="1600" dirty="0" smtClean="0"/>
              <a:t>위치와 크기 동시 설정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버튼을 </a:t>
            </a:r>
            <a:r>
              <a:rPr lang="en-US" altLang="ko-KR" sz="1600" dirty="0" smtClean="0"/>
              <a:t>100×40 </a:t>
            </a:r>
            <a:r>
              <a:rPr lang="ko-KR" altLang="en-US" sz="1600" dirty="0" smtClean="0"/>
              <a:t>크기로 하고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JPanel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(50, 50) </a:t>
            </a:r>
            <a:r>
              <a:rPr lang="ko-KR" altLang="en-US" sz="1600" dirty="0" smtClean="0"/>
              <a:t>위치에 배치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48344" y="479715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p.setLayout</a:t>
            </a:r>
            <a:r>
              <a:rPr lang="en-US" altLang="ko-KR" sz="1400" dirty="0"/>
              <a:t>(null); // </a:t>
            </a:r>
            <a:r>
              <a:rPr lang="ko-KR" altLang="en-US" sz="1400" dirty="0"/>
              <a:t>패널 </a:t>
            </a:r>
            <a:r>
              <a:rPr lang="en-US" altLang="ko-KR" sz="1400" dirty="0"/>
              <a:t>p</a:t>
            </a:r>
            <a:r>
              <a:rPr lang="ko-KR" altLang="en-US" sz="1400" dirty="0"/>
              <a:t>의 배치관리자 </a:t>
            </a:r>
            <a:r>
              <a:rPr lang="ko-KR" altLang="en-US" sz="1400" dirty="0" smtClean="0"/>
              <a:t>제거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("Click");</a:t>
            </a:r>
          </a:p>
          <a:p>
            <a:r>
              <a:rPr lang="en-US" altLang="ko-KR" sz="1400" b="1" dirty="0" err="1"/>
              <a:t>clickButton.setSize</a:t>
            </a:r>
            <a:r>
              <a:rPr lang="en-US" altLang="ko-KR" sz="1400" b="1" dirty="0"/>
              <a:t>(100, 40); </a:t>
            </a:r>
            <a:r>
              <a:rPr lang="en-US" altLang="ko-KR" sz="1400" b="1" dirty="0" smtClean="0"/>
              <a:t>		// 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/>
              <a:t>크기를 </a:t>
            </a:r>
            <a:r>
              <a:rPr lang="en-US" altLang="ko-KR" sz="1400" b="1" dirty="0"/>
              <a:t>100×40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b="1" dirty="0" err="1"/>
              <a:t>clickButton.setLocation</a:t>
            </a:r>
            <a:r>
              <a:rPr lang="en-US" altLang="ko-KR" sz="1400" b="1" dirty="0"/>
              <a:t>(50, 50); </a:t>
            </a:r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// 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/>
              <a:t>위치를 </a:t>
            </a:r>
            <a:r>
              <a:rPr lang="en-US" altLang="ko-KR" sz="1400" b="1" dirty="0"/>
              <a:t>(50, 50)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dirty="0" err="1"/>
              <a:t>p.add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패널 </a:t>
            </a:r>
            <a:r>
              <a:rPr lang="ko-KR" altLang="en-US" sz="1400" dirty="0" smtClean="0"/>
              <a:t>내 </a:t>
            </a:r>
            <a:r>
              <a:rPr lang="en-US" altLang="ko-KR" sz="1400" dirty="0"/>
              <a:t>(50, 50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100×40 </a:t>
            </a:r>
            <a:r>
              <a:rPr lang="ko-KR" altLang="en-US" sz="1400" dirty="0"/>
              <a:t>크기의 버튼 출력</a:t>
            </a:r>
          </a:p>
        </p:txBody>
      </p:sp>
    </p:spTree>
    <p:extLst>
      <p:ext uri="{BB962C8B-B14F-4D97-AF65-F5344CB8AC3E}">
        <p14:creationId xmlns:p14="http://schemas.microsoft.com/office/powerpoint/2010/main" val="2336027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8-6 : </a:t>
            </a:r>
            <a:r>
              <a:rPr lang="ko-KR" altLang="en-US" sz="2400" dirty="0" smtClean="0"/>
              <a:t>배치관리자 없는 컨테이너에 컴포넌트를 절대 위치와 절대 크기로 지정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851920" y="1124744"/>
            <a:ext cx="510686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NullContainerEx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배치관리자 없이 절대 위치에 배치하는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 err="1"/>
              <a:t>contentPane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getContentPane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contentPane.setLayout</a:t>
            </a:r>
            <a:r>
              <a:rPr lang="en-US" altLang="ko-KR" sz="1200" b="1" dirty="0" smtClean="0"/>
              <a:t>(null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컨텐트팬의</a:t>
            </a:r>
            <a:r>
              <a:rPr lang="ko-KR" altLang="en-US" sz="1200" dirty="0"/>
              <a:t> 배치관리자 제거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("Hello, Press Buttons!");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(130</a:t>
            </a:r>
            <a:r>
              <a:rPr lang="en-US" altLang="ko-KR" sz="1200" b="1" dirty="0"/>
              <a:t>, 50); </a:t>
            </a:r>
            <a:r>
              <a:rPr lang="en-US" altLang="ko-KR" sz="1200" dirty="0"/>
              <a:t>// la</a:t>
            </a:r>
            <a:r>
              <a:rPr lang="ko-KR" altLang="en-US" sz="1200" dirty="0"/>
              <a:t>를 </a:t>
            </a:r>
            <a:r>
              <a:rPr lang="en-US" altLang="ko-KR" sz="1200" dirty="0"/>
              <a:t>(130,50) </a:t>
            </a:r>
            <a:r>
              <a:rPr lang="ko-KR" altLang="en-US" sz="1200" dirty="0"/>
              <a:t>위치로 지정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la.setSize</a:t>
            </a:r>
            <a:r>
              <a:rPr lang="en-US" altLang="ko-KR" sz="1200" b="1" dirty="0" smtClean="0"/>
              <a:t>(200</a:t>
            </a:r>
            <a:r>
              <a:rPr lang="en-US" altLang="ko-KR" sz="1200" b="1" dirty="0"/>
              <a:t>, 20); </a:t>
            </a:r>
            <a:r>
              <a:rPr lang="en-US" altLang="ko-KR" sz="1200" dirty="0"/>
              <a:t>// la</a:t>
            </a:r>
            <a:r>
              <a:rPr lang="ko-KR" altLang="en-US" sz="1200" dirty="0"/>
              <a:t>를 </a:t>
            </a:r>
            <a:r>
              <a:rPr lang="en-US" altLang="ko-KR" sz="1200" dirty="0"/>
              <a:t>200x20 </a:t>
            </a:r>
            <a:r>
              <a:rPr lang="ko-KR" altLang="en-US" sz="1200" dirty="0"/>
              <a:t>크기로 지정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 // la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부착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9</a:t>
            </a:r>
            <a:r>
              <a:rPr lang="ko-KR" altLang="en-US" sz="1200" dirty="0"/>
              <a:t>개의 버튼 컴포넌트를 생성하고 동일한 크기로 설정한다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위치는 서로 겹치게 설정한다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nn-NO" altLang="ko-KR" sz="1200" dirty="0" smtClean="0"/>
              <a:t>		for(int </a:t>
            </a:r>
            <a:r>
              <a:rPr lang="nn-NO" altLang="ko-KR" sz="1200" dirty="0"/>
              <a:t>i=1; i&lt;=9; i++)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)); // </a:t>
            </a:r>
            <a:r>
              <a:rPr lang="ko-KR" altLang="en-US" sz="1200" dirty="0"/>
              <a:t>버튼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b.setLocation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*15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*15);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버튼의 위치 설정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b.setSize</a:t>
            </a:r>
            <a:r>
              <a:rPr lang="en-US" altLang="ko-KR" sz="1200" b="1" dirty="0" smtClean="0"/>
              <a:t>(50</a:t>
            </a:r>
            <a:r>
              <a:rPr lang="en-US" altLang="ko-KR" sz="1200" b="1" dirty="0"/>
              <a:t>, 20);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버튼의 크기는 동일하게 </a:t>
            </a:r>
            <a:r>
              <a:rPr lang="en-US" altLang="ko-KR" sz="1200" dirty="0"/>
              <a:t>50x20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(b</a:t>
            </a:r>
            <a:r>
              <a:rPr lang="en-US" altLang="ko-KR" sz="1200" dirty="0"/>
              <a:t>); // </a:t>
            </a:r>
            <a:r>
              <a:rPr lang="ko-KR" altLang="en-US" sz="1200" dirty="0"/>
              <a:t>버튼을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부착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340768"/>
            <a:ext cx="33843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삭제하고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9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버튼과 하나의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출력하는 프로그램을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예시</a:t>
            </a:r>
            <a:endParaRPr lang="ko-KR" altLang="en-US"/>
          </a:p>
        </p:txBody>
      </p:sp>
      <p:pic>
        <p:nvPicPr>
          <p:cNvPr id="4" name="그림 3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64" y="1575602"/>
            <a:ext cx="571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84784"/>
            <a:ext cx="1857375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055" y="2252362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293096"/>
            <a:ext cx="1619250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6165304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4293096"/>
            <a:ext cx="476250" cy="1914525"/>
          </a:xfrm>
          <a:prstGeom prst="rect">
            <a:avLst/>
          </a:prstGeom>
        </p:spPr>
      </p:pic>
      <p:pic>
        <p:nvPicPr>
          <p:cNvPr id="11" name="그림 10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7689" y="4364534"/>
            <a:ext cx="638175" cy="1724025"/>
          </a:xfrm>
          <a:prstGeom prst="rect">
            <a:avLst/>
          </a:prstGeom>
        </p:spPr>
      </p:pic>
      <p:pic>
        <p:nvPicPr>
          <p:cNvPr id="12" name="그림 11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1206" y="4435972"/>
            <a:ext cx="790575" cy="1552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0272" y="616530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그림 13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484784"/>
            <a:ext cx="2781300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4248" y="220486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1412776"/>
            <a:ext cx="1762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4429" y="2259196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2996952"/>
            <a:ext cx="3009900" cy="523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45024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그림 19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592" y="4509120"/>
            <a:ext cx="211455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640" y="5733256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그림 21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184" y="2996952"/>
            <a:ext cx="1885950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60232" y="3356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그림 23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5896" y="2996952"/>
            <a:ext cx="2247900" cy="276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3429000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2914650" cy="19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332" y="957928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692696"/>
            <a:ext cx="14382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340768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692696"/>
            <a:ext cx="24193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278092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5889501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588950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88950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700808"/>
            <a:ext cx="2333625" cy="1304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1640" y="306896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13237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3" y="3212976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4501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0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372225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130" y="2395808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504" y="3234462"/>
            <a:ext cx="280035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871" y="5910987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7936" y="6042774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5928" y="2730406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578" y="1849384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782" y="4376717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340768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3995159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0" y="2601780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89632"/>
            <a:ext cx="4176464" cy="39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제공하는 스윙 데모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스윙 데모 사이트</a:t>
            </a:r>
            <a:endParaRPr lang="en-US" altLang="ko-KR" sz="1800" dirty="0" smtClean="0"/>
          </a:p>
          <a:p>
            <a:pPr lvl="2"/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www.oracle.com/technetwork/java/javase/downloads/index.html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Demos </a:t>
            </a:r>
            <a:r>
              <a:rPr lang="en-US" altLang="ko-KR" sz="1400" dirty="0"/>
              <a:t>and </a:t>
            </a:r>
            <a:r>
              <a:rPr lang="en-US" altLang="ko-KR" sz="1400" dirty="0" smtClean="0"/>
              <a:t>Samples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다운로드</a:t>
            </a:r>
            <a:endParaRPr lang="en-US" altLang="ko-KR" sz="1400" dirty="0" smtClean="0"/>
          </a:p>
          <a:p>
            <a:r>
              <a:rPr lang="ko-KR" altLang="en-US" sz="1800" dirty="0" smtClean="0"/>
              <a:t>스윙 데모 실행 사례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C</a:t>
            </a:r>
            <a:r>
              <a:rPr lang="en-US" altLang="ko-KR" sz="1600" dirty="0"/>
              <a:t>:\Program </a:t>
            </a:r>
            <a:r>
              <a:rPr lang="en-US" altLang="ko-KR" sz="1600" dirty="0" smtClean="0"/>
              <a:t>Files\Java\</a:t>
            </a:r>
          </a:p>
          <a:p>
            <a:pPr marL="36576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jdk1.8.0_05\demo\</a:t>
            </a:r>
            <a:r>
              <a:rPr lang="en-US" altLang="ko-KR" sz="1600" dirty="0" err="1" smtClean="0"/>
              <a:t>jfc</a:t>
            </a:r>
            <a:r>
              <a:rPr lang="en-US" altLang="ko-KR" sz="1600" dirty="0" smtClean="0"/>
              <a:t>\</a:t>
            </a:r>
          </a:p>
          <a:p>
            <a:pPr marL="365760" lvl="1" indent="0">
              <a:buNone/>
            </a:pPr>
            <a:r>
              <a:rPr lang="en-US" altLang="ko-KR" sz="1600" dirty="0" smtClean="0"/>
              <a:t>     SwingSet2</a:t>
            </a:r>
          </a:p>
          <a:p>
            <a:pPr lvl="2"/>
            <a:r>
              <a:rPr lang="en-US" altLang="ko-KR" sz="1400" dirty="0" smtClean="0"/>
              <a:t>SwingSet2.jar </a:t>
            </a:r>
            <a:r>
              <a:rPr lang="ko-KR" altLang="en-US" sz="1400" dirty="0" smtClean="0"/>
              <a:t>파일 더블클릭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다양한 스윙 컴포넌트 실행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소스 코드 제공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7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904570" cy="471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스윙 응용프로그램은 스윙 컴포넌트를 이용하여 </a:t>
            </a:r>
            <a:r>
              <a:rPr lang="ko-KR" altLang="en-US" sz="1800" dirty="0" err="1" smtClean="0"/>
              <a:t>레고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블</a:t>
            </a:r>
            <a:r>
              <a:rPr lang="ko-KR" altLang="en-US" sz="1800" dirty="0"/>
              <a:t>록</a:t>
            </a:r>
            <a:r>
              <a:rPr lang="ko-KR" altLang="en-US" sz="1800" dirty="0" smtClean="0"/>
              <a:t>을 </a:t>
            </a:r>
            <a:r>
              <a:rPr lang="ko-KR" altLang="en-US" sz="1800" dirty="0" smtClean="0"/>
              <a:t>조립하듯이 작성</a:t>
            </a:r>
            <a:endParaRPr lang="ko-KR" altLang="en-US" sz="1800" dirty="0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2977</TotalTime>
  <Words>2037</Words>
  <Application>Microsoft Office PowerPoint</Application>
  <PresentationFormat>화면 슬라이드 쇼(4:3)</PresentationFormat>
  <Paragraphs>697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가을</vt:lpstr>
      <vt:lpstr>PowerPoint 프레젠테이션</vt:lpstr>
      <vt:lpstr>학습 목표</vt:lpstr>
      <vt:lpstr>자바의 GUI(Graphical User Interface)</vt:lpstr>
      <vt:lpstr>스윙 컴포넌트 예시</vt:lpstr>
      <vt:lpstr>PowerPoint 프레젠테이션</vt:lpstr>
      <vt:lpstr>PowerPoint 프레젠테이션</vt:lpstr>
      <vt:lpstr>PowerPoint 프레젠테이션</vt:lpstr>
      <vt:lpstr>오라클에서 제공하는 스윙 데모</vt:lpstr>
      <vt:lpstr>스윙 GUI 프로그램 샘플</vt:lpstr>
      <vt:lpstr>GUI 패키지 계층 구조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만들기, JFrame 클래스 상속</vt:lpstr>
      <vt:lpstr>예제 8-1 : 300x300 크기의 스윙 프레임 만들기</vt:lpstr>
      <vt:lpstr>스윙 응용프로그램에서 main()의 기능과 위치</vt:lpstr>
      <vt:lpstr>프레임에 컴포넌트 붙이기</vt:lpstr>
      <vt:lpstr>컨텐트팬에 대한 JDK 1.5 이후의 추가 사항</vt:lpstr>
      <vt:lpstr>예제 8-2 : 3개의 버튼 컴포넌트를 가진 스윙 프레임 만들기</vt:lpstr>
      <vt:lpstr>스윙 응용프로그램의 종료</vt:lpstr>
      <vt:lpstr>컨테이너와 배치, 배치관리자 개념</vt:lpstr>
      <vt:lpstr>배치 관리자 대표 유형 4 가지</vt:lpstr>
      <vt:lpstr>배치 관리자 대표 유형 4 가지</vt:lpstr>
      <vt:lpstr>컨테이너와 디폴트 배치관리자</vt:lpstr>
      <vt:lpstr>컨테이너에 새로운 배치관리자 설정</vt:lpstr>
      <vt:lpstr>FlowLayout 배치관리자</vt:lpstr>
      <vt:lpstr>FlowLayout의 생성자</vt:lpstr>
      <vt:lpstr>예제 8-3 : FlowLayout 배치관리자 활용</vt:lpstr>
      <vt:lpstr>BorderLayout 배치관리자</vt:lpstr>
      <vt:lpstr>BorderLayout 생성자와 add() 메소드</vt:lpstr>
      <vt:lpstr>예제 8-4 : BorderLayout 배치관리자 활용</vt:lpstr>
      <vt:lpstr>GridLayout 배치관리자</vt:lpstr>
      <vt:lpstr>GridLayout 생성자</vt:lpstr>
      <vt:lpstr>예제 8-5 : GridLayout 배치관리자를 사용하는 예</vt:lpstr>
      <vt:lpstr>배치관리자 없는 컨테이너</vt:lpstr>
      <vt:lpstr>컴포넌트의 절대 위치와 크기 설정</vt:lpstr>
      <vt:lpstr>예제 8-6 : 배치관리자 없는 컨테이너에 컴포넌트를 절대 위치와 절대 크기로 지정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174</cp:revision>
  <dcterms:created xsi:type="dcterms:W3CDTF">2011-08-27T14:53:28Z</dcterms:created>
  <dcterms:modified xsi:type="dcterms:W3CDTF">2014-11-18T01:59:31Z</dcterms:modified>
</cp:coreProperties>
</file>