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8"/>
  </p:notesMasterIdLst>
  <p:sldIdLst>
    <p:sldId id="256" r:id="rId2"/>
    <p:sldId id="301" r:id="rId3"/>
    <p:sldId id="257" r:id="rId4"/>
    <p:sldId id="258" r:id="rId5"/>
    <p:sldId id="298" r:id="rId6"/>
    <p:sldId id="259" r:id="rId7"/>
    <p:sldId id="260" r:id="rId8"/>
    <p:sldId id="261" r:id="rId9"/>
    <p:sldId id="263" r:id="rId10"/>
    <p:sldId id="264" r:id="rId11"/>
    <p:sldId id="266" r:id="rId12"/>
    <p:sldId id="265" r:id="rId13"/>
    <p:sldId id="270" r:id="rId14"/>
    <p:sldId id="267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9" r:id="rId30"/>
    <p:sldId id="299" r:id="rId31"/>
    <p:sldId id="291" r:id="rId32"/>
    <p:sldId id="292" r:id="rId33"/>
    <p:sldId id="293" r:id="rId34"/>
    <p:sldId id="300" r:id="rId35"/>
    <p:sldId id="295" r:id="rId36"/>
    <p:sldId id="296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2944" autoAdjust="0"/>
  </p:normalViewPr>
  <p:slideViewPr>
    <p:cSldViewPr>
      <p:cViewPr varScale="1">
        <p:scale>
          <a:sx n="76" d="100"/>
          <a:sy n="76" d="100"/>
        </p:scale>
        <p:origin x="-490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15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JAVA Essential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9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리스너 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 smtClean="0"/>
              <a:t>이벤트 </a:t>
            </a:r>
            <a:r>
              <a:rPr lang="ko-KR" altLang="en-US" sz="1600" dirty="0" err="1" smtClean="0"/>
              <a:t>리스너</a:t>
            </a:r>
            <a:endParaRPr lang="en-US" altLang="ko-KR" sz="1600" dirty="0" smtClean="0"/>
          </a:p>
          <a:p>
            <a:pPr lvl="1"/>
            <a:r>
              <a:rPr lang="ko-KR" altLang="en-US" sz="1200" dirty="0" smtClean="0"/>
              <a:t>이벤트를 처리하는 자바 프로그램 코드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클래스로 작성</a:t>
            </a:r>
            <a:endParaRPr lang="en-US" altLang="ko-KR" sz="1200" dirty="0" smtClean="0"/>
          </a:p>
          <a:p>
            <a:r>
              <a:rPr lang="ko-KR" altLang="en-US" sz="1600" dirty="0" smtClean="0"/>
              <a:t>자바는 다양한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인터페이스 제공</a:t>
            </a:r>
            <a:endParaRPr lang="en-US" altLang="ko-KR" sz="1600" dirty="0" smtClean="0"/>
          </a:p>
          <a:p>
            <a:pPr lvl="1"/>
            <a:r>
              <a:rPr lang="ko-KR" altLang="en-US" sz="1200" dirty="0" smtClean="0"/>
              <a:t>예</a:t>
            </a:r>
            <a:r>
              <a:rPr lang="en-US" altLang="ko-KR" sz="1200" dirty="0" smtClean="0"/>
              <a:t>) </a:t>
            </a:r>
            <a:r>
              <a:rPr lang="en-US" altLang="ko-KR" sz="1200" dirty="0" err="1" smtClean="0"/>
              <a:t>ActionListener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인터페이스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버튼 클릭 이벤트를 처리하기 위한 인터페이스</a:t>
            </a:r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r>
              <a:rPr lang="ko-KR" altLang="en-US" sz="1200" dirty="0" smtClean="0"/>
              <a:t>예</a:t>
            </a:r>
            <a:r>
              <a:rPr lang="en-US" altLang="ko-KR" sz="1200" dirty="0" smtClean="0"/>
              <a:t>) </a:t>
            </a:r>
            <a:r>
              <a:rPr lang="en-US" altLang="ko-KR" sz="1200" dirty="0" err="1" smtClean="0"/>
              <a:t>MouseListener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인터페이스</a:t>
            </a:r>
            <a:r>
              <a:rPr lang="en-US" altLang="ko-KR" sz="1200" dirty="0" smtClean="0"/>
              <a:t> – </a:t>
            </a:r>
            <a:r>
              <a:rPr lang="ko-KR" altLang="en-US" sz="1200" dirty="0" smtClean="0"/>
              <a:t>마우스 조작에 따른 이벤트를 처리하기 위한 인터페이스</a:t>
            </a:r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사용자의 이벤트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작성</a:t>
            </a:r>
            <a:endParaRPr lang="en-US" altLang="ko-KR" sz="1600" dirty="0" smtClean="0"/>
          </a:p>
          <a:p>
            <a:pPr lvl="1"/>
            <a:r>
              <a:rPr lang="ko-KR" altLang="en-US" sz="1200" dirty="0" smtClean="0"/>
              <a:t>자바의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인터페이스</a:t>
            </a:r>
            <a:r>
              <a:rPr lang="en-US" altLang="ko-KR" sz="1200" dirty="0" smtClean="0"/>
              <a:t> (interface)</a:t>
            </a:r>
            <a:r>
              <a:rPr lang="ko-KR" altLang="en-US" sz="1200" dirty="0" smtClean="0"/>
              <a:t>를 상속받아 구현</a:t>
            </a:r>
            <a:endParaRPr lang="en-US" altLang="ko-KR" sz="1200" dirty="0" smtClean="0"/>
          </a:p>
          <a:p>
            <a:pPr lvl="1"/>
            <a:r>
              <a:rPr lang="ko-KR" altLang="en-US" sz="1300" dirty="0" err="1" smtClean="0"/>
              <a:t>리스너</a:t>
            </a:r>
            <a:r>
              <a:rPr lang="ko-KR" altLang="en-US" sz="1300" dirty="0" smtClean="0"/>
              <a:t> 인터페이스의 모든 추상 </a:t>
            </a:r>
            <a:r>
              <a:rPr lang="ko-KR" altLang="en-US" sz="1300" dirty="0" err="1" smtClean="0"/>
              <a:t>메소드</a:t>
            </a:r>
            <a:r>
              <a:rPr lang="ko-KR" altLang="en-US" sz="1300" dirty="0" smtClean="0"/>
              <a:t> 구현</a:t>
            </a:r>
            <a:endParaRPr lang="en-US" altLang="ko-KR" sz="1300" dirty="0" smtClean="0"/>
          </a:p>
          <a:p>
            <a:pPr lvl="1"/>
            <a:endParaRPr lang="en-US" altLang="ko-KR" sz="12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55676" y="2620069"/>
            <a:ext cx="662473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interface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/>
              <a:t>{ // </a:t>
            </a:r>
            <a:r>
              <a:rPr lang="ko-KR" altLang="en-US" sz="1200" dirty="0" smtClean="0"/>
              <a:t>아래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개발자가 구현해야 함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actionPerformed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ActionEvent</a:t>
            </a:r>
            <a:r>
              <a:rPr lang="en-US" altLang="ko-KR" sz="1200" dirty="0" smtClean="0"/>
              <a:t> e); // Action </a:t>
            </a:r>
            <a:r>
              <a:rPr lang="ko-KR" altLang="en-US" sz="1200" dirty="0" smtClean="0"/>
              <a:t>이벤트 발생시 호출됨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666927" y="3844205"/>
            <a:ext cx="666074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interface </a:t>
            </a:r>
            <a:r>
              <a:rPr lang="en-US" altLang="ko-KR" sz="1200" b="1" dirty="0" err="1" smtClean="0"/>
              <a:t>MouseListener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/>
              <a:t>{ // </a:t>
            </a:r>
            <a:r>
              <a:rPr lang="ko-KR" altLang="en-US" sz="1200" dirty="0" smtClean="0"/>
              <a:t>아래의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개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개발자가 구현해야 함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mousePressed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e); // </a:t>
            </a:r>
            <a:r>
              <a:rPr lang="ko-KR" altLang="en-US" sz="1200" dirty="0" smtClean="0"/>
              <a:t>마우스 버튼이 눌러지는 순간 호출</a:t>
            </a:r>
          </a:p>
          <a:p>
            <a:pPr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mouseReleased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e); // </a:t>
            </a:r>
            <a:r>
              <a:rPr lang="ko-KR" altLang="en-US" sz="1200" dirty="0" smtClean="0"/>
              <a:t>눌러진 마우스 버튼이 떼어지는 순간 호출</a:t>
            </a:r>
          </a:p>
          <a:p>
            <a:pPr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mouseClicked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e); // </a:t>
            </a:r>
            <a:r>
              <a:rPr lang="ko-KR" altLang="en-US" sz="1200" dirty="0" smtClean="0"/>
              <a:t>마우스가 클릭되는 순간 호출</a:t>
            </a:r>
          </a:p>
          <a:p>
            <a:pPr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mouseEntered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e); // </a:t>
            </a:r>
            <a:r>
              <a:rPr lang="ko-KR" altLang="en-US" sz="1200" dirty="0" smtClean="0"/>
              <a:t>마우스가 컴포넌트 위에 올라가는 순간 호출</a:t>
            </a:r>
          </a:p>
          <a:p>
            <a:pPr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mouseExited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e); // </a:t>
            </a:r>
            <a:r>
              <a:rPr lang="ko-KR" altLang="en-US" sz="1200" dirty="0" smtClean="0"/>
              <a:t>마우스가 컴포넌트 위에서 내려오는 순간 호출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290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979712" y="0"/>
            <a:ext cx="5400353" cy="679450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자바에서 제공하는 이벤트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인터페이스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89217"/>
            <a:ext cx="6800710" cy="587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9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 과정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 smtClean="0"/>
              <a:t>이벤트와 이벤트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선택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버튼 클릭을 처리하고자 하는 경우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이벤트 </a:t>
            </a:r>
            <a:r>
              <a:rPr lang="en-US" altLang="ko-KR" sz="1400" dirty="0" smtClean="0"/>
              <a:t>: Action </a:t>
            </a:r>
            <a:r>
              <a:rPr lang="ko-KR" altLang="en-US" sz="1400" dirty="0" smtClean="0"/>
              <a:t>이벤트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이벤트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ActionListener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600" dirty="0" smtClean="0"/>
              <a:t>2.</a:t>
            </a:r>
            <a:r>
              <a:rPr lang="ko-KR" altLang="en-US" sz="1600" dirty="0" smtClean="0"/>
              <a:t> 이벤트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클래스 작성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ActionListener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인터페이스 구현</a:t>
            </a:r>
            <a:endParaRPr lang="en-US" altLang="ko-KR" sz="16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 smtClean="0"/>
              <a:t>이벤트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등록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이벤트를 받아 처리하고자 하는 컴포넌트에 이벤트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등록</a:t>
            </a:r>
            <a:endParaRPr lang="en-US" altLang="ko-KR" sz="1600" dirty="0" smtClean="0"/>
          </a:p>
          <a:p>
            <a:pPr lvl="1"/>
            <a:r>
              <a:rPr lang="en-US" altLang="ko-KR" sz="1600" dirty="0" err="1" smtClean="0"/>
              <a:t>component.addXXXListener</a:t>
            </a:r>
            <a:r>
              <a:rPr lang="en-US" altLang="ko-KR" sz="1600" dirty="0" smtClean="0"/>
              <a:t>(listener)</a:t>
            </a:r>
          </a:p>
          <a:p>
            <a:pPr lvl="2"/>
            <a:r>
              <a:rPr lang="en-US" altLang="ko-KR" sz="1400" dirty="0" smtClean="0"/>
              <a:t>xxx : </a:t>
            </a:r>
            <a:r>
              <a:rPr lang="ko-KR" altLang="en-US" sz="1400" dirty="0" smtClean="0"/>
              <a:t>이벤트 명</a:t>
            </a:r>
            <a:r>
              <a:rPr lang="en-US" altLang="ko-KR" sz="1400" dirty="0" smtClean="0"/>
              <a:t>,  listener : </a:t>
            </a:r>
            <a:r>
              <a:rPr lang="ko-KR" altLang="en-US" sz="1400" dirty="0" smtClean="0"/>
              <a:t>이벤트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객체</a:t>
            </a:r>
            <a:endParaRPr lang="en-US" altLang="ko-KR" sz="1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56302" y="2653374"/>
            <a:ext cx="648072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 implements </a:t>
            </a:r>
            <a:r>
              <a:rPr lang="en-US" altLang="ko-KR" sz="1200" b="1" dirty="0" err="1"/>
              <a:t>ActionListener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</a:t>
            </a:r>
            <a:r>
              <a:rPr lang="en-US" altLang="ko-KR" sz="1200" b="1" dirty="0"/>
              <a:t>void </a:t>
            </a:r>
            <a:r>
              <a:rPr lang="en-US" altLang="ko-KR" sz="1200" b="1" dirty="0" err="1"/>
              <a:t>actionPerformed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ActionEvent</a:t>
            </a:r>
            <a:r>
              <a:rPr lang="en-US" altLang="ko-KR" sz="1200" b="1" dirty="0"/>
              <a:t> e) </a:t>
            </a:r>
            <a:r>
              <a:rPr lang="en-US" altLang="ko-KR" sz="1200" dirty="0"/>
              <a:t>{ </a:t>
            </a:r>
            <a:r>
              <a:rPr lang="en-US" altLang="ko-KR" sz="1200" dirty="0" smtClean="0"/>
              <a:t>	// </a:t>
            </a:r>
            <a:r>
              <a:rPr lang="ko-KR" altLang="en-US" sz="1200" dirty="0"/>
              <a:t>버튼이 클릭될 때 호출되는 </a:t>
            </a:r>
            <a:r>
              <a:rPr lang="ko-KR" altLang="en-US" sz="1200" dirty="0" err="1"/>
              <a:t>메소드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b = (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)</a:t>
            </a:r>
            <a:r>
              <a:rPr lang="en-US" altLang="ko-KR" sz="1200" dirty="0" err="1"/>
              <a:t>e.getSource</a:t>
            </a:r>
            <a:r>
              <a:rPr lang="en-US" altLang="ko-KR" sz="1200" dirty="0"/>
              <a:t>(); </a:t>
            </a:r>
            <a:r>
              <a:rPr lang="en-US" altLang="ko-KR" sz="1200" dirty="0" smtClean="0"/>
              <a:t>					// </a:t>
            </a:r>
            <a:r>
              <a:rPr lang="ko-KR" altLang="en-US" sz="1200" dirty="0"/>
              <a:t>사용자가 클릭한 버튼 알아내기</a:t>
            </a:r>
          </a:p>
          <a:p>
            <a:pPr defTabSz="180000"/>
            <a:r>
              <a:rPr lang="en-US" altLang="ko-KR" sz="1200" dirty="0" smtClean="0"/>
              <a:t>		if(</a:t>
            </a:r>
            <a:r>
              <a:rPr lang="en-US" altLang="ko-KR" sz="1200" dirty="0" err="1" smtClean="0"/>
              <a:t>b.getText</a:t>
            </a:r>
            <a:r>
              <a:rPr lang="en-US" altLang="ko-KR" sz="1200" dirty="0"/>
              <a:t>().equals("Action")) </a:t>
            </a:r>
            <a:r>
              <a:rPr lang="en-US" altLang="ko-KR" sz="1200" dirty="0" smtClean="0"/>
              <a:t>							// </a:t>
            </a:r>
            <a:r>
              <a:rPr lang="ko-KR" altLang="en-US" sz="1200" dirty="0"/>
              <a:t>버튼의 </a:t>
            </a:r>
            <a:r>
              <a:rPr lang="ko-KR" altLang="en-US" sz="1200" dirty="0" smtClean="0"/>
              <a:t>문자열이 </a:t>
            </a:r>
            <a:r>
              <a:rPr lang="en-US" altLang="ko-KR" sz="1200" dirty="0"/>
              <a:t>"Action"</a:t>
            </a:r>
            <a:r>
              <a:rPr lang="ko-KR" altLang="en-US" sz="1200" dirty="0"/>
              <a:t>인지 비교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b.setText</a:t>
            </a:r>
            <a:r>
              <a:rPr lang="en-US" altLang="ko-KR" sz="1200" dirty="0"/>
              <a:t>("</a:t>
            </a:r>
            <a:r>
              <a:rPr lang="ko-KR" altLang="en-US" sz="1200" dirty="0"/>
              <a:t>액션</a:t>
            </a:r>
            <a:r>
              <a:rPr lang="en-US" altLang="ko-KR" sz="1200" dirty="0"/>
              <a:t>"); </a:t>
            </a:r>
            <a:r>
              <a:rPr lang="en-US" altLang="ko-KR" sz="1200" dirty="0" smtClean="0"/>
              <a:t>											// </a:t>
            </a:r>
            <a:r>
              <a:rPr lang="en-US" altLang="ko-KR" sz="1200" dirty="0" err="1"/>
              <a:t>JButton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setText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 호출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문자열변경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else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b.setText</a:t>
            </a:r>
            <a:r>
              <a:rPr lang="en-US" altLang="ko-KR" sz="1200" dirty="0"/>
              <a:t>("Action"); </a:t>
            </a:r>
            <a:r>
              <a:rPr lang="en-US" altLang="ko-KR" sz="1200" dirty="0" smtClean="0"/>
              <a:t>										// </a:t>
            </a:r>
            <a:r>
              <a:rPr lang="en-US" altLang="ko-KR" sz="1200" dirty="0" err="1"/>
              <a:t>JButton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setText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 호출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문자열변경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547664" y="6021288"/>
            <a:ext cx="648072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MyActionListener</a:t>
            </a:r>
            <a:r>
              <a:rPr lang="en-US" altLang="ko-KR" sz="1200" dirty="0"/>
              <a:t> listener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//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인스턴스</a:t>
            </a:r>
            <a:r>
              <a:rPr lang="ko-KR" altLang="en-US" sz="1200" dirty="0"/>
              <a:t> 생성</a:t>
            </a:r>
          </a:p>
          <a:p>
            <a:r>
              <a:rPr lang="en-US" altLang="ko-KR" sz="1200" b="1" dirty="0" err="1"/>
              <a:t>btn.addActionListener</a:t>
            </a:r>
            <a:r>
              <a:rPr lang="en-US" altLang="ko-KR" sz="1200" b="1" dirty="0"/>
              <a:t>(listener); </a:t>
            </a:r>
            <a:r>
              <a:rPr lang="en-US" altLang="ko-KR" sz="1200" b="1" dirty="0" smtClean="0"/>
              <a:t>		</a:t>
            </a:r>
            <a:r>
              <a:rPr lang="en-US" altLang="ko-KR" sz="1200" dirty="0" smtClean="0"/>
              <a:t>//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</a:p>
        </p:txBody>
      </p:sp>
    </p:spTree>
    <p:extLst>
      <p:ext uri="{BB962C8B-B14F-4D97-AF65-F5344CB8AC3E}">
        <p14:creationId xmlns:p14="http://schemas.microsoft.com/office/powerpoint/2010/main" val="35512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독립 클래스로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완전한 클래스로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여러 곳에서 사용할 때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클래스</a:t>
            </a:r>
            <a:r>
              <a:rPr lang="en-US" altLang="ko-KR" dirty="0" smtClean="0"/>
              <a:t>(inner class)</a:t>
            </a:r>
            <a:r>
              <a:rPr lang="ko-KR" altLang="en-US" dirty="0" smtClean="0"/>
              <a:t>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안에 멤버처럼 클래스 작성</a:t>
            </a:r>
            <a:endParaRPr lang="en-US" altLang="ko-KR" dirty="0" smtClean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특정 </a:t>
            </a:r>
            <a:r>
              <a:rPr lang="ko-KR" altLang="en-US" dirty="0" smtClean="0"/>
              <a:t>클래스에서만 사용할 때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익명 클래스</a:t>
            </a:r>
            <a:r>
              <a:rPr lang="en-US" altLang="ko-KR" dirty="0" smtClean="0"/>
              <a:t>(anonymous class)</a:t>
            </a:r>
            <a:r>
              <a:rPr lang="ko-KR" altLang="en-US" dirty="0" smtClean="0"/>
              <a:t>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클래스의 이름 없이 간단히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조차 만들 필요 </a:t>
            </a:r>
            <a:r>
              <a:rPr lang="ko-KR" altLang="en-US" dirty="0"/>
              <a:t>없이 </a:t>
            </a:r>
            <a:r>
              <a:rPr lang="ko-KR" altLang="en-US" dirty="0" err="1"/>
              <a:t>리스너</a:t>
            </a:r>
            <a:r>
              <a:rPr lang="ko-KR" altLang="en-US" dirty="0"/>
              <a:t> 코드가 </a:t>
            </a:r>
            <a:r>
              <a:rPr lang="ko-KR" altLang="en-US" dirty="0" smtClean="0"/>
              <a:t>간단한 경우에 적합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8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22" y="1782241"/>
            <a:ext cx="2381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22" y="3582144"/>
            <a:ext cx="2381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6632"/>
            <a:ext cx="9144000" cy="67945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예제 </a:t>
            </a:r>
            <a:r>
              <a:rPr lang="en-US" altLang="ko-KR" sz="2800" dirty="0" smtClean="0"/>
              <a:t>9-1 : </a:t>
            </a:r>
            <a:r>
              <a:rPr lang="ko-KR" altLang="en-US" sz="2800" dirty="0"/>
              <a:t>독립 클래스로 </a:t>
            </a:r>
            <a:r>
              <a:rPr lang="en-US" altLang="ko-KR" sz="2800" dirty="0"/>
              <a:t>Action </a:t>
            </a:r>
            <a:r>
              <a:rPr lang="ko-KR" altLang="en-US" sz="2800" dirty="0"/>
              <a:t>이벤트 </a:t>
            </a:r>
            <a:r>
              <a:rPr lang="ko-KR" altLang="en-US" sz="2800" dirty="0" err="1"/>
              <a:t>리스너</a:t>
            </a:r>
            <a:r>
              <a:rPr lang="ko-KR" altLang="en-US" sz="2800" dirty="0"/>
              <a:t> 만들기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0639" y="1029630"/>
            <a:ext cx="4227267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IndepClassListener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("Action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Container </a:t>
            </a:r>
            <a:r>
              <a:rPr lang="en-US" altLang="ko-KR" sz="1200" dirty="0"/>
              <a:t>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("Action");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btn.addActionListener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()); 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btn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</a:t>
            </a:r>
            <a:r>
              <a:rPr lang="en-US" altLang="ko-KR" sz="1200" dirty="0"/>
              <a:t>, 120);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독립된 클래스로 이벤트 </a:t>
            </a:r>
            <a:r>
              <a:rPr lang="ko-KR" altLang="en-US" sz="1200" dirty="0" err="1"/>
              <a:t>리스너를</a:t>
            </a:r>
            <a:r>
              <a:rPr lang="ko-KR" altLang="en-US" sz="1200" dirty="0"/>
              <a:t> 작성한다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class </a:t>
            </a:r>
            <a:r>
              <a:rPr lang="en-US" altLang="ko-KR" sz="1200" b="1" dirty="0" err="1">
                <a:solidFill>
                  <a:srgbClr val="7030A0"/>
                </a:solidFill>
              </a:rPr>
              <a:t>MyActionListener</a:t>
            </a:r>
            <a:r>
              <a:rPr lang="en-US" altLang="ko-KR" sz="1200" b="1" dirty="0">
                <a:solidFill>
                  <a:srgbClr val="7030A0"/>
                </a:solidFill>
              </a:rPr>
              <a:t> implements 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ActionListener</a:t>
            </a:r>
            <a:r>
              <a:rPr lang="en-US" altLang="ko-KR" sz="1200" b="1" dirty="0">
                <a:solidFill>
                  <a:srgbClr val="7030A0"/>
                </a:solidFill>
              </a:rPr>
              <a:t> {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public </a:t>
            </a:r>
            <a:r>
              <a:rPr lang="en-US" altLang="ko-KR" sz="1200" b="1" dirty="0">
                <a:solidFill>
                  <a:srgbClr val="7030A0"/>
                </a:solidFill>
              </a:rPr>
              <a:t>void 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actionPerformed</a:t>
            </a:r>
            <a:r>
              <a:rPr lang="en-US" altLang="ko-KR" sz="1200" b="1" dirty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ActionEvent</a:t>
            </a:r>
            <a:r>
              <a:rPr lang="en-US" altLang="ko-KR" sz="1200" b="1" dirty="0">
                <a:solidFill>
                  <a:srgbClr val="7030A0"/>
                </a:solidFill>
              </a:rPr>
              <a:t> e) {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JButton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</a:t>
            </a:r>
            <a:r>
              <a:rPr lang="en-US" altLang="ko-KR" sz="1200" b="1" dirty="0">
                <a:solidFill>
                  <a:srgbClr val="7030A0"/>
                </a:solidFill>
              </a:rPr>
              <a:t>b = (</a:t>
            </a:r>
            <a:r>
              <a:rPr lang="en-US" altLang="ko-KR" sz="1200" b="1" dirty="0" err="1">
                <a:solidFill>
                  <a:srgbClr val="7030A0"/>
                </a:solidFill>
              </a:rPr>
              <a:t>JButton</a:t>
            </a:r>
            <a:r>
              <a:rPr lang="en-US" altLang="ko-KR" sz="1200" b="1" dirty="0">
                <a:solidFill>
                  <a:srgbClr val="7030A0"/>
                </a:solidFill>
              </a:rPr>
              <a:t>)</a:t>
            </a:r>
            <a:r>
              <a:rPr lang="en-US" altLang="ko-KR" sz="1200" b="1" dirty="0" err="1">
                <a:solidFill>
                  <a:srgbClr val="7030A0"/>
                </a:solidFill>
              </a:rPr>
              <a:t>e.getSource</a:t>
            </a:r>
            <a:r>
              <a:rPr lang="en-US" altLang="ko-KR" sz="1200" b="1" dirty="0">
                <a:solidFill>
                  <a:srgbClr val="7030A0"/>
                </a:solidFill>
              </a:rPr>
              <a:t>(); </a:t>
            </a:r>
            <a:endParaRPr lang="ko-KR" altLang="en-US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if(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b.getText</a:t>
            </a:r>
            <a:r>
              <a:rPr lang="en-US" altLang="ko-KR" sz="1200" b="1" dirty="0">
                <a:solidFill>
                  <a:srgbClr val="7030A0"/>
                </a:solidFill>
              </a:rPr>
              <a:t>().equals("Action")) </a:t>
            </a:r>
            <a:endParaRPr lang="ko-KR" altLang="en-US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b.setText</a:t>
            </a:r>
            <a:r>
              <a:rPr lang="en-US" altLang="ko-KR" sz="1200" b="1" dirty="0">
                <a:solidFill>
                  <a:srgbClr val="7030A0"/>
                </a:solidFill>
              </a:rPr>
              <a:t>("</a:t>
            </a:r>
            <a:r>
              <a:rPr lang="ko-KR" altLang="en-US" sz="1200" b="1" dirty="0">
                <a:solidFill>
                  <a:srgbClr val="7030A0"/>
                </a:solidFill>
              </a:rPr>
              <a:t>액션</a:t>
            </a:r>
            <a:r>
              <a:rPr lang="en-US" altLang="ko-KR" sz="1200" b="1" dirty="0">
                <a:solidFill>
                  <a:srgbClr val="7030A0"/>
                </a:solidFill>
              </a:rPr>
              <a:t>"); </a:t>
            </a:r>
            <a:endParaRPr lang="ko-KR" altLang="en-US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else</a:t>
            </a:r>
            <a:endParaRPr lang="en-US" altLang="ko-KR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b.setText</a:t>
            </a:r>
            <a:r>
              <a:rPr lang="en-US" altLang="ko-KR" sz="1200" b="1" dirty="0">
                <a:solidFill>
                  <a:srgbClr val="7030A0"/>
                </a:solidFill>
              </a:rPr>
              <a:t>("Action"); </a:t>
            </a:r>
            <a:endParaRPr lang="ko-KR" altLang="en-US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}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91762" y="3370601"/>
            <a:ext cx="1136378" cy="476726"/>
          </a:xfrm>
          <a:prstGeom prst="wedgeRoundRectCallout">
            <a:avLst>
              <a:gd name="adj1" fmla="val -44642"/>
              <a:gd name="adj2" fmla="val -682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Action </a:t>
            </a:r>
            <a:r>
              <a:rPr lang="ko-KR" altLang="en-US" sz="1100" dirty="0" smtClean="0"/>
              <a:t>이벤트 </a:t>
            </a:r>
            <a:r>
              <a:rPr lang="ko-KR" altLang="en-US" sz="1100" dirty="0" err="1" smtClean="0"/>
              <a:t>리스너</a:t>
            </a:r>
            <a:r>
              <a:rPr lang="ko-KR" altLang="en-US" sz="1100" dirty="0" smtClean="0"/>
              <a:t> 등록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7540078" y="4248418"/>
            <a:ext cx="1136378" cy="476726"/>
          </a:xfrm>
          <a:prstGeom prst="wedgeRoundRectCallout">
            <a:avLst>
              <a:gd name="adj1" fmla="val -39119"/>
              <a:gd name="adj2" fmla="val 896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Action </a:t>
            </a:r>
            <a:r>
              <a:rPr lang="ko-KR" altLang="en-US" sz="1100" dirty="0" smtClean="0"/>
              <a:t>이벤트 </a:t>
            </a:r>
            <a:r>
              <a:rPr lang="ko-KR" altLang="en-US" sz="1100" dirty="0" err="1" smtClean="0"/>
              <a:t>리스너</a:t>
            </a:r>
            <a:r>
              <a:rPr lang="ko-KR" altLang="en-US" sz="1100" dirty="0" smtClean="0"/>
              <a:t> 구현</a:t>
            </a:r>
            <a:endParaRPr lang="ko-KR" altLang="en-US" sz="11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439602" y="2993641"/>
            <a:ext cx="0" cy="53242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075461" y="2963115"/>
            <a:ext cx="0" cy="524772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직사각형 1028"/>
          <p:cNvSpPr/>
          <p:nvPr/>
        </p:nvSpPr>
        <p:spPr>
          <a:xfrm>
            <a:off x="2016519" y="3068960"/>
            <a:ext cx="5886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버튼</a:t>
            </a:r>
            <a:r>
              <a:rPr lang="en-US" altLang="ko-KR" sz="1100" dirty="0"/>
              <a:t> </a:t>
            </a:r>
          </a:p>
          <a:p>
            <a:r>
              <a:rPr lang="ko-KR" altLang="en-US" sz="1100" dirty="0"/>
              <a:t>클릭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9034" y="5517231"/>
            <a:ext cx="3318068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독립된 클래스로 </a:t>
            </a:r>
            <a:r>
              <a:rPr lang="en-US" altLang="ko-KR" sz="1200" dirty="0" smtClean="0"/>
              <a:t>Action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작성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이 클래스를 별도의 </a:t>
            </a:r>
            <a:r>
              <a:rPr lang="en-US" altLang="ko-KR" sz="1200" dirty="0" smtClean="0"/>
              <a:t>MyActionListener.java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파일로 작</a:t>
            </a:r>
            <a:r>
              <a:rPr lang="ko-KR" altLang="en-US" sz="1200" dirty="0"/>
              <a:t>성</a:t>
            </a:r>
            <a:r>
              <a:rPr lang="ko-KR" altLang="en-US" sz="1200" dirty="0" smtClean="0"/>
              <a:t>하여도 됨</a:t>
            </a:r>
            <a:endParaRPr lang="ko-KR" altLang="en-US" sz="1200" dirty="0"/>
          </a:p>
        </p:txBody>
      </p:sp>
      <p:sp>
        <p:nvSpPr>
          <p:cNvPr id="1034" name="자유형 1033"/>
          <p:cNvSpPr/>
          <p:nvPr/>
        </p:nvSpPr>
        <p:spPr>
          <a:xfrm>
            <a:off x="2439602" y="4061012"/>
            <a:ext cx="2492438" cy="1708248"/>
          </a:xfrm>
          <a:custGeom>
            <a:avLst/>
            <a:gdLst>
              <a:gd name="connsiteX0" fmla="*/ 2366682 w 2366682"/>
              <a:gd name="connsiteY0" fmla="*/ 1694329 h 1694329"/>
              <a:gd name="connsiteX1" fmla="*/ 1622612 w 2366682"/>
              <a:gd name="connsiteY1" fmla="*/ 1147482 h 1694329"/>
              <a:gd name="connsiteX2" fmla="*/ 1380565 w 2366682"/>
              <a:gd name="connsiteY2" fmla="*/ 349623 h 1694329"/>
              <a:gd name="connsiteX3" fmla="*/ 0 w 2366682"/>
              <a:gd name="connsiteY3" fmla="*/ 0 h 169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6682" h="1694329">
                <a:moveTo>
                  <a:pt x="2366682" y="1694329"/>
                </a:moveTo>
                <a:cubicBezTo>
                  <a:pt x="2076823" y="1532964"/>
                  <a:pt x="1786965" y="1371600"/>
                  <a:pt x="1622612" y="1147482"/>
                </a:cubicBezTo>
                <a:cubicBezTo>
                  <a:pt x="1458259" y="923364"/>
                  <a:pt x="1651000" y="540870"/>
                  <a:pt x="1380565" y="349623"/>
                </a:cubicBezTo>
                <a:cubicBezTo>
                  <a:pt x="1110130" y="158376"/>
                  <a:pt x="555065" y="79188"/>
                  <a:pt x="0" y="0"/>
                </a:cubicBezTo>
              </a:path>
            </a:pathLst>
          </a:custGeom>
          <a:noFill/>
          <a:ln w="12700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왼쪽 중괄호 1034"/>
          <p:cNvSpPr/>
          <p:nvPr/>
        </p:nvSpPr>
        <p:spPr>
          <a:xfrm>
            <a:off x="3957102" y="5013176"/>
            <a:ext cx="303537" cy="1512168"/>
          </a:xfrm>
          <a:prstGeom prst="leftBrace">
            <a:avLst>
              <a:gd name="adj1" fmla="val 70355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061271" y="627067"/>
            <a:ext cx="4752528" cy="6186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IndepClassListener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("Action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Container </a:t>
            </a:r>
            <a:r>
              <a:rPr lang="en-US" altLang="ko-KR" sz="1200" dirty="0"/>
              <a:t>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("Action");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btn.addActionListener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()); 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btn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</a:t>
            </a:r>
            <a:r>
              <a:rPr lang="en-US" altLang="ko-KR" sz="1200" dirty="0"/>
              <a:t>, 120);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// </a:t>
            </a:r>
            <a:r>
              <a:rPr lang="ko-KR" altLang="en-US" sz="1200" b="1" dirty="0">
                <a:solidFill>
                  <a:srgbClr val="7030A0"/>
                </a:solidFill>
              </a:rPr>
              <a:t>내부 클래스로 </a:t>
            </a:r>
            <a:r>
              <a:rPr lang="en-US" altLang="ko-KR" sz="1200" b="1" dirty="0">
                <a:solidFill>
                  <a:srgbClr val="7030A0"/>
                </a:solidFill>
              </a:rPr>
              <a:t>Action </a:t>
            </a:r>
            <a:r>
              <a:rPr lang="ko-KR" altLang="en-US" sz="1200" b="1" dirty="0" err="1">
                <a:solidFill>
                  <a:srgbClr val="7030A0"/>
                </a:solidFill>
              </a:rPr>
              <a:t>리스너를</a:t>
            </a:r>
            <a:r>
              <a:rPr lang="ko-KR" altLang="en-US" sz="1200" b="1" dirty="0">
                <a:solidFill>
                  <a:srgbClr val="7030A0"/>
                </a:solidFill>
              </a:rPr>
              <a:t> 작성한다</a:t>
            </a:r>
            <a:r>
              <a:rPr lang="en-US" altLang="ko-KR" sz="1200" b="1" dirty="0">
                <a:solidFill>
                  <a:srgbClr val="7030A0"/>
                </a:solidFill>
              </a:rPr>
              <a:t>.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private </a:t>
            </a:r>
            <a:r>
              <a:rPr lang="en-US" altLang="ko-KR" sz="1200" b="1" dirty="0">
                <a:solidFill>
                  <a:srgbClr val="7030A0"/>
                </a:solidFill>
              </a:rPr>
              <a:t>class </a:t>
            </a:r>
            <a:r>
              <a:rPr lang="en-US" altLang="ko-KR" sz="1200" b="1" dirty="0" err="1">
                <a:solidFill>
                  <a:srgbClr val="7030A0"/>
                </a:solidFill>
              </a:rPr>
              <a:t>MyActionListener</a:t>
            </a:r>
            <a:r>
              <a:rPr lang="en-US" altLang="ko-KR" sz="1200" b="1" dirty="0">
                <a:solidFill>
                  <a:srgbClr val="7030A0"/>
                </a:solidFill>
              </a:rPr>
              <a:t> implements 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ActionListener</a:t>
            </a:r>
            <a:r>
              <a:rPr lang="en-US" altLang="ko-KR" sz="1200" b="1" dirty="0">
                <a:solidFill>
                  <a:srgbClr val="7030A0"/>
                </a:solidFill>
              </a:rPr>
              <a:t> {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public </a:t>
            </a:r>
            <a:r>
              <a:rPr lang="en-US" altLang="ko-KR" sz="1200" b="1" dirty="0">
                <a:solidFill>
                  <a:srgbClr val="7030A0"/>
                </a:solidFill>
              </a:rPr>
              <a:t>void 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actionPerformed</a:t>
            </a:r>
            <a:r>
              <a:rPr lang="en-US" altLang="ko-KR" sz="1200" b="1" dirty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ActionEvent</a:t>
            </a:r>
            <a:r>
              <a:rPr lang="en-US" altLang="ko-KR" sz="1200" b="1" dirty="0">
                <a:solidFill>
                  <a:srgbClr val="7030A0"/>
                </a:solidFill>
              </a:rPr>
              <a:t> e) {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JButton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</a:t>
            </a:r>
            <a:r>
              <a:rPr lang="en-US" altLang="ko-KR" sz="1200" b="1" dirty="0">
                <a:solidFill>
                  <a:srgbClr val="7030A0"/>
                </a:solidFill>
              </a:rPr>
              <a:t>b = (</a:t>
            </a:r>
            <a:r>
              <a:rPr lang="en-US" altLang="ko-KR" sz="1200" b="1" dirty="0" err="1">
                <a:solidFill>
                  <a:srgbClr val="7030A0"/>
                </a:solidFill>
              </a:rPr>
              <a:t>JButton</a:t>
            </a:r>
            <a:r>
              <a:rPr lang="en-US" altLang="ko-KR" sz="1200" b="1" dirty="0">
                <a:solidFill>
                  <a:srgbClr val="7030A0"/>
                </a:solidFill>
              </a:rPr>
              <a:t>)</a:t>
            </a:r>
            <a:r>
              <a:rPr lang="en-US" altLang="ko-KR" sz="1200" b="1" dirty="0" err="1">
                <a:solidFill>
                  <a:srgbClr val="7030A0"/>
                </a:solidFill>
              </a:rPr>
              <a:t>e.getSource</a:t>
            </a:r>
            <a:r>
              <a:rPr lang="en-US" altLang="ko-KR" sz="1200" b="1" dirty="0">
                <a:solidFill>
                  <a:srgbClr val="7030A0"/>
                </a:solidFill>
              </a:rPr>
              <a:t>();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if(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b.getText</a:t>
            </a:r>
            <a:r>
              <a:rPr lang="en-US" altLang="ko-KR" sz="1200" b="1" dirty="0">
                <a:solidFill>
                  <a:srgbClr val="7030A0"/>
                </a:solidFill>
              </a:rPr>
              <a:t>().equals("Action"))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b.setText</a:t>
            </a:r>
            <a:r>
              <a:rPr lang="en-US" altLang="ko-KR" sz="1200" b="1" dirty="0">
                <a:solidFill>
                  <a:srgbClr val="7030A0"/>
                </a:solidFill>
              </a:rPr>
              <a:t>("</a:t>
            </a:r>
            <a:r>
              <a:rPr lang="ko-KR" altLang="en-US" sz="1200" b="1" dirty="0">
                <a:solidFill>
                  <a:srgbClr val="7030A0"/>
                </a:solidFill>
              </a:rPr>
              <a:t>액션</a:t>
            </a:r>
            <a:r>
              <a:rPr lang="en-US" altLang="ko-KR" sz="1200" b="1" dirty="0">
                <a:solidFill>
                  <a:srgbClr val="7030A0"/>
                </a:solidFill>
              </a:rPr>
              <a:t>");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else</a:t>
            </a:r>
            <a:endParaRPr lang="en-US" altLang="ko-KR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b.setText</a:t>
            </a:r>
            <a:r>
              <a:rPr lang="en-US" altLang="ko-KR" sz="1200" b="1" dirty="0">
                <a:solidFill>
                  <a:srgbClr val="7030A0"/>
                </a:solidFill>
              </a:rPr>
              <a:t>("Action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");</a:t>
            </a:r>
          </a:p>
          <a:p>
            <a:pPr defTabSz="180000"/>
            <a:endParaRPr lang="en-US" altLang="ko-KR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//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InnerClassListener</a:t>
            </a:r>
            <a:r>
              <a:rPr lang="ko-KR" altLang="en-US" sz="1200" b="1" dirty="0" smtClean="0">
                <a:solidFill>
                  <a:srgbClr val="7030A0"/>
                </a:solidFill>
              </a:rPr>
              <a:t>나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JFrame</a:t>
            </a:r>
            <a:r>
              <a:rPr lang="ko-KR" altLang="en-US" sz="1200" b="1" dirty="0">
                <a:solidFill>
                  <a:srgbClr val="7030A0"/>
                </a:solidFill>
              </a:rPr>
              <a:t>의 </a:t>
            </a:r>
            <a:r>
              <a:rPr lang="ko-KR" altLang="en-US" sz="1200" b="1" dirty="0" smtClean="0">
                <a:solidFill>
                  <a:srgbClr val="7030A0"/>
                </a:solidFill>
              </a:rPr>
              <a:t>멤버 호출 가능</a:t>
            </a:r>
            <a:endParaRPr lang="ko-KR" altLang="en-US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setTitle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b.getText</a:t>
            </a:r>
            <a:r>
              <a:rPr lang="en-US" altLang="ko-KR" sz="1200" b="1" dirty="0">
                <a:solidFill>
                  <a:srgbClr val="7030A0"/>
                </a:solidFill>
              </a:rPr>
              <a:t>()); // </a:t>
            </a:r>
            <a:r>
              <a:rPr lang="ko-KR" altLang="en-US" sz="1200" b="1" dirty="0" smtClean="0">
                <a:solidFill>
                  <a:srgbClr val="7030A0"/>
                </a:solidFill>
              </a:rPr>
              <a:t>프레임 </a:t>
            </a:r>
            <a:r>
              <a:rPr lang="ko-KR" altLang="en-US" sz="1200" b="1" dirty="0">
                <a:solidFill>
                  <a:srgbClr val="7030A0"/>
                </a:solidFill>
              </a:rPr>
              <a:t>타이틀에 </a:t>
            </a:r>
            <a:r>
              <a:rPr lang="ko-KR" altLang="en-US" sz="1200" b="1" dirty="0" smtClean="0">
                <a:solidFill>
                  <a:srgbClr val="7030A0"/>
                </a:solidFill>
              </a:rPr>
              <a:t>버튼문자열 출력</a:t>
            </a:r>
            <a:endParaRPr lang="en-US" altLang="ko-KR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}</a:t>
            </a:r>
            <a:endParaRPr lang="en-US" altLang="ko-KR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}</a:t>
            </a:r>
            <a:endParaRPr lang="en-US" altLang="ko-KR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예제 </a:t>
            </a:r>
            <a:r>
              <a:rPr lang="en-US" altLang="ko-KR" sz="2800" dirty="0" smtClean="0"/>
              <a:t>9-2 : </a:t>
            </a:r>
            <a:r>
              <a:rPr lang="ko-KR" altLang="en-US" sz="2800" dirty="0" smtClean="0"/>
              <a:t>내부 </a:t>
            </a:r>
            <a:r>
              <a:rPr lang="ko-KR" altLang="en-US" sz="2800" dirty="0"/>
              <a:t>클래스로 </a:t>
            </a:r>
            <a:r>
              <a:rPr lang="en-US" altLang="ko-KR" sz="2800" dirty="0"/>
              <a:t>Action </a:t>
            </a:r>
            <a:r>
              <a:rPr lang="ko-KR" altLang="en-US" sz="2800" dirty="0"/>
              <a:t>이벤트 </a:t>
            </a:r>
            <a:r>
              <a:rPr lang="ko-KR" altLang="en-US" sz="2800" dirty="0" err="1"/>
              <a:t>리스너</a:t>
            </a:r>
            <a:r>
              <a:rPr lang="ko-KR" altLang="en-US" sz="2800" dirty="0"/>
              <a:t> 만들기</a:t>
            </a:r>
          </a:p>
        </p:txBody>
      </p:sp>
      <p:sp>
        <p:nvSpPr>
          <p:cNvPr id="6" name="왼쪽 중괄호 5"/>
          <p:cNvSpPr/>
          <p:nvPr/>
        </p:nvSpPr>
        <p:spPr>
          <a:xfrm>
            <a:off x="3848866" y="3709189"/>
            <a:ext cx="357190" cy="2168084"/>
          </a:xfrm>
          <a:prstGeom prst="leftBrace">
            <a:avLst>
              <a:gd name="adj1" fmla="val 141589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2844" y="4573860"/>
            <a:ext cx="3429024" cy="93871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100" dirty="0" smtClean="0"/>
              <a:t> Action </a:t>
            </a:r>
            <a:r>
              <a:rPr lang="ko-KR" altLang="en-US" sz="1100" dirty="0" smtClean="0"/>
              <a:t>이벤트 </a:t>
            </a:r>
            <a:r>
              <a:rPr lang="ko-KR" altLang="en-US" sz="1100" dirty="0" err="1" smtClean="0"/>
              <a:t>리스너를</a:t>
            </a:r>
            <a:r>
              <a:rPr lang="ko-KR" altLang="en-US" sz="1100" dirty="0" smtClean="0"/>
              <a:t> 내부 클래스로 작성</a:t>
            </a:r>
            <a:endParaRPr lang="en-US" altLang="ko-KR" sz="11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100" dirty="0" smtClean="0"/>
              <a:t> private</a:t>
            </a:r>
            <a:r>
              <a:rPr lang="ko-KR" altLang="en-US" sz="1100" dirty="0" smtClean="0"/>
              <a:t>으로 선언하여 외부에서 사용할 수 없게 함</a:t>
            </a:r>
            <a:endParaRPr lang="en-US" altLang="ko-KR" sz="1100" dirty="0" smtClean="0"/>
          </a:p>
          <a:p>
            <a:pPr>
              <a:buFont typeface="Arial" pitchFamily="34" charset="0"/>
              <a:buChar char="•"/>
            </a:pPr>
            <a:endParaRPr lang="en-US" altLang="ko-KR" sz="11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리스너에서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InnerClassListener</a:t>
            </a:r>
            <a:r>
              <a:rPr lang="ko-KR" altLang="en-US" sz="1100" dirty="0" smtClean="0"/>
              <a:t>와 </a:t>
            </a:r>
            <a:r>
              <a:rPr lang="en-US" altLang="ko-KR" sz="1100" dirty="0" err="1" smtClean="0"/>
              <a:t>JFrame</a:t>
            </a:r>
            <a:r>
              <a:rPr lang="ko-KR" altLang="en-US" sz="1100" dirty="0" smtClean="0"/>
              <a:t> 멤버에 대한 접근 용이</a:t>
            </a:r>
            <a:endParaRPr lang="ko-KR" altLang="en-US" sz="1100" dirty="0"/>
          </a:p>
        </p:txBody>
      </p:sp>
      <p:sp>
        <p:nvSpPr>
          <p:cNvPr id="22" name="자유형 21"/>
          <p:cNvSpPr/>
          <p:nvPr/>
        </p:nvSpPr>
        <p:spPr>
          <a:xfrm flipV="1">
            <a:off x="3347864" y="5256281"/>
            <a:ext cx="1296144" cy="256297"/>
          </a:xfrm>
          <a:custGeom>
            <a:avLst/>
            <a:gdLst>
              <a:gd name="connsiteX0" fmla="*/ 0 w 1250302"/>
              <a:gd name="connsiteY0" fmla="*/ 513183 h 513183"/>
              <a:gd name="connsiteX1" fmla="*/ 289249 w 1250302"/>
              <a:gd name="connsiteY1" fmla="*/ 307910 h 513183"/>
              <a:gd name="connsiteX2" fmla="*/ 541175 w 1250302"/>
              <a:gd name="connsiteY2" fmla="*/ 102636 h 513183"/>
              <a:gd name="connsiteX3" fmla="*/ 1250302 w 1250302"/>
              <a:gd name="connsiteY3" fmla="*/ 0 h 51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0302" h="513183">
                <a:moveTo>
                  <a:pt x="0" y="513183"/>
                </a:moveTo>
                <a:cubicBezTo>
                  <a:pt x="99526" y="444758"/>
                  <a:pt x="199053" y="376334"/>
                  <a:pt x="289249" y="307910"/>
                </a:cubicBezTo>
                <a:cubicBezTo>
                  <a:pt x="379445" y="239486"/>
                  <a:pt x="381000" y="153954"/>
                  <a:pt x="541175" y="102636"/>
                </a:cubicBezTo>
                <a:cubicBezTo>
                  <a:pt x="701350" y="51318"/>
                  <a:pt x="975826" y="25659"/>
                  <a:pt x="1250302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endCxn id="6" idx="1"/>
          </p:cNvCxnSpPr>
          <p:nvPr/>
        </p:nvCxnSpPr>
        <p:spPr>
          <a:xfrm>
            <a:off x="3571868" y="4793231"/>
            <a:ext cx="27699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48948"/>
            <a:ext cx="190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37688"/>
            <a:ext cx="190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사각형 설명선 7"/>
          <p:cNvSpPr/>
          <p:nvPr/>
        </p:nvSpPr>
        <p:spPr>
          <a:xfrm>
            <a:off x="992563" y="988555"/>
            <a:ext cx="1296144" cy="442674"/>
          </a:xfrm>
          <a:prstGeom prst="wedgeRoundRectCallout">
            <a:avLst>
              <a:gd name="adj1" fmla="val -20141"/>
              <a:gd name="adj2" fmla="val 807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버튼의 문자열을</a:t>
            </a:r>
          </a:p>
          <a:p>
            <a:r>
              <a:rPr lang="ko-KR" altLang="en-US" sz="1000" dirty="0"/>
              <a:t>타이틀에 출력</a:t>
            </a:r>
          </a:p>
        </p:txBody>
      </p:sp>
    </p:spTree>
    <p:extLst>
      <p:ext uri="{BB962C8B-B14F-4D97-AF65-F5344CB8AC3E}">
        <p14:creationId xmlns:p14="http://schemas.microsoft.com/office/powerpoint/2010/main" val="24704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75227" y="4148085"/>
            <a:ext cx="4051922" cy="189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익명 클래스로 이벤트 리스너 작성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익명 클래스</a:t>
            </a:r>
            <a:r>
              <a:rPr lang="en-US" altLang="ko-KR" sz="1600" dirty="0" smtClean="0"/>
              <a:t>(anonymous class) : </a:t>
            </a:r>
            <a:r>
              <a:rPr lang="ko-KR" altLang="en-US" sz="1600" dirty="0" smtClean="0"/>
              <a:t>이름 없는 클래스</a:t>
            </a:r>
            <a:endParaRPr lang="en-US" altLang="ko-KR" sz="1600" dirty="0" smtClean="0"/>
          </a:p>
          <a:p>
            <a:pPr lvl="1"/>
            <a:r>
              <a:rPr lang="en-US" altLang="ko-KR" sz="1400" dirty="0" smtClean="0"/>
              <a:t>(</a:t>
            </a:r>
            <a:r>
              <a:rPr lang="ko-KR" altLang="en-US" sz="1400" dirty="0" smtClean="0"/>
              <a:t>클래스 선언 </a:t>
            </a:r>
            <a:r>
              <a:rPr lang="en-US" altLang="ko-KR" sz="1400" dirty="0" smtClean="0"/>
              <a:t>+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생성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한번에 달</a:t>
            </a:r>
            <a:r>
              <a:rPr lang="ko-KR" altLang="en-US" sz="1400" dirty="0"/>
              <a:t>성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r>
              <a:rPr lang="ko-KR" altLang="en-US" sz="1400" dirty="0" smtClean="0"/>
              <a:t>간단한 </a:t>
            </a:r>
            <a:r>
              <a:rPr lang="ko-KR" altLang="en-US" sz="1400" dirty="0" err="1" smtClean="0"/>
              <a:t>리스너의</a:t>
            </a:r>
            <a:r>
              <a:rPr lang="ko-KR" altLang="en-US" sz="1400" dirty="0" smtClean="0"/>
              <a:t> 경우 익명 클래스 사용 추천</a:t>
            </a:r>
            <a:endParaRPr lang="en-US" altLang="ko-KR" sz="1400" dirty="0" smtClean="0"/>
          </a:p>
          <a:p>
            <a:pPr lvl="2"/>
            <a:r>
              <a:rPr lang="ko-KR" altLang="en-US" sz="1200" dirty="0" err="1" smtClean="0"/>
              <a:t>메소드의</a:t>
            </a:r>
            <a:r>
              <a:rPr lang="ko-KR" altLang="en-US" sz="1200" dirty="0" smtClean="0"/>
              <a:t> 개수가 </a:t>
            </a:r>
            <a:r>
              <a:rPr lang="en-US" altLang="ko-KR" sz="1200" dirty="0" smtClean="0"/>
              <a:t>1, 2</a:t>
            </a:r>
            <a:r>
              <a:rPr lang="ko-KR" altLang="en-US" sz="1200" dirty="0" smtClean="0"/>
              <a:t>개인 </a:t>
            </a:r>
            <a:r>
              <a:rPr lang="ko-KR" altLang="en-US" sz="1200" dirty="0" err="1" smtClean="0"/>
              <a:t>리스너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ActionListener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ItemListener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 대해 주로 사용</a:t>
            </a:r>
            <a:endParaRPr lang="en-US" altLang="ko-KR" sz="1200" dirty="0" smtClean="0"/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ActionListener</a:t>
            </a:r>
            <a:r>
              <a:rPr lang="ko-KR" altLang="en-US" sz="1600" dirty="0" smtClean="0"/>
              <a:t>를 구현하는 익명의 이벤트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작성 예</a:t>
            </a:r>
            <a:endParaRPr lang="en-US" altLang="ko-KR" sz="1600" dirty="0" smtClean="0"/>
          </a:p>
          <a:p>
            <a:pPr lvl="1"/>
            <a:endParaRPr lang="en-US" altLang="ko-KR" sz="1400" dirty="0" smtClean="0"/>
          </a:p>
          <a:p>
            <a:pPr lvl="1"/>
            <a:endParaRPr lang="ko-KR" altLang="en-US" sz="14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32358" y="1772816"/>
            <a:ext cx="3688114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new </a:t>
            </a:r>
            <a:r>
              <a:rPr lang="ko-KR" altLang="en-US" sz="1200" dirty="0" err="1" smtClean="0"/>
              <a:t>익명클래스의슈퍼클래스이름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생성자인자들</a:t>
            </a:r>
            <a:r>
              <a:rPr lang="en-US" altLang="ko-KR" sz="1200" dirty="0" smtClean="0"/>
              <a:t>) {</a:t>
            </a:r>
          </a:p>
          <a:p>
            <a:r>
              <a:rPr lang="en-US" altLang="ko-KR" sz="1200" dirty="0" smtClean="0"/>
              <a:t>     .....................</a:t>
            </a:r>
          </a:p>
          <a:p>
            <a:r>
              <a:rPr lang="en-US" altLang="ko-KR" sz="1200" dirty="0" smtClean="0"/>
              <a:t>     </a:t>
            </a:r>
            <a:r>
              <a:rPr lang="ko-KR" altLang="en-US" sz="1200" dirty="0" smtClean="0"/>
              <a:t>익명클래스의 멤버 구현</a:t>
            </a:r>
            <a:endParaRPr lang="en-US" altLang="ko-KR" sz="1200" dirty="0" smtClean="0"/>
          </a:p>
          <a:p>
            <a:r>
              <a:rPr lang="en-US" altLang="ko-KR" sz="1200" dirty="0" smtClean="0"/>
              <a:t>     .....................</a:t>
            </a:r>
          </a:p>
          <a:p>
            <a:r>
              <a:rPr lang="en-US" altLang="ko-KR" sz="1200" dirty="0" smtClean="0"/>
              <a:t>};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67849" y="4307905"/>
            <a:ext cx="3816424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MyActionListener</a:t>
            </a:r>
            <a:r>
              <a:rPr lang="en-US" altLang="ko-KR" sz="1200" dirty="0" smtClean="0"/>
              <a:t> implements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b="1" dirty="0" smtClean="0"/>
              <a:t>		.... </a:t>
            </a:r>
            <a:r>
              <a:rPr lang="ko-KR" altLang="en-US" sz="1200" b="1" dirty="0" err="1" smtClean="0"/>
              <a:t>메소드</a:t>
            </a:r>
            <a:r>
              <a:rPr lang="ko-KR" altLang="en-US" sz="1200" b="1" dirty="0" smtClean="0"/>
              <a:t> 구현 </a:t>
            </a:r>
            <a:r>
              <a:rPr lang="en-US" altLang="ko-KR" sz="1200" b="1" dirty="0" smtClean="0"/>
              <a:t>....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b="1" dirty="0" smtClean="0"/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55777" y="4899063"/>
            <a:ext cx="385765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b.addActionListener</a:t>
            </a:r>
            <a:r>
              <a:rPr lang="en-US" altLang="ko-KR" sz="1200" dirty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/>
              <a:t> 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b="1" dirty="0" smtClean="0"/>
              <a:t>		.... </a:t>
            </a:r>
            <a:r>
              <a:rPr lang="ko-KR" altLang="en-US" sz="1200" b="1" dirty="0" err="1" smtClean="0"/>
              <a:t>메소드</a:t>
            </a:r>
            <a:r>
              <a:rPr lang="ko-KR" altLang="en-US" sz="1200" b="1" dirty="0" smtClean="0"/>
              <a:t> 구현 </a:t>
            </a:r>
            <a:r>
              <a:rPr lang="en-US" altLang="ko-KR" sz="1200" b="1" dirty="0" smtClean="0"/>
              <a:t>....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b="1" dirty="0" smtClean="0"/>
              <a:t>}</a:t>
            </a:r>
            <a:r>
              <a:rPr lang="en-US" altLang="ko-KR" sz="1200" dirty="0" smtClean="0"/>
              <a:t>);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6621" y="5461374"/>
            <a:ext cx="385765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b.addActionListener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MyActionListener</a:t>
            </a:r>
            <a:r>
              <a:rPr lang="en-US" altLang="ko-KR" sz="1200" b="1" dirty="0" smtClean="0"/>
              <a:t> ()</a:t>
            </a:r>
            <a:r>
              <a:rPr lang="en-US" altLang="ko-KR" sz="1200" dirty="0" smtClean="0"/>
              <a:t>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21088" y="4077072"/>
            <a:ext cx="2727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익명클래스 작성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클래스 선언과 </a:t>
            </a:r>
            <a:r>
              <a:rPr lang="ko-KR" altLang="en-US" sz="1100" dirty="0" err="1" smtClean="0"/>
              <a:t>인스턴스</a:t>
            </a:r>
            <a:r>
              <a:rPr lang="ko-KR" altLang="en-US" sz="1100" dirty="0" smtClean="0"/>
              <a:t> 생성을 동시에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18" name="오른쪽 화살표 17"/>
          <p:cNvSpPr/>
          <p:nvPr/>
        </p:nvSpPr>
        <p:spPr>
          <a:xfrm>
            <a:off x="4574850" y="5053797"/>
            <a:ext cx="357190" cy="489109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22352" y="6044809"/>
            <a:ext cx="25074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(a) </a:t>
            </a:r>
            <a:r>
              <a:rPr lang="ko-KR" altLang="en-US" sz="1100" dirty="0" smtClean="0"/>
              <a:t>이름을 가진 클래스를 작성하고</a:t>
            </a:r>
            <a:endParaRPr lang="en-US" altLang="ko-KR" sz="1100" dirty="0" smtClean="0"/>
          </a:p>
          <a:p>
            <a:r>
              <a:rPr lang="ko-KR" altLang="en-US" sz="1100" dirty="0" smtClean="0"/>
              <a:t>    클래스 </a:t>
            </a:r>
            <a:r>
              <a:rPr lang="ko-KR" altLang="en-US" sz="1100" dirty="0" err="1" smtClean="0"/>
              <a:t>인스턴스를</a:t>
            </a:r>
            <a:r>
              <a:rPr lang="ko-KR" altLang="en-US" sz="1100" dirty="0" smtClean="0"/>
              <a:t> 생성하는 경우</a:t>
            </a:r>
            <a:endParaRPr lang="ko-KR" altLang="en-US" sz="1100" dirty="0"/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6869381" y="4547130"/>
            <a:ext cx="911877" cy="272415"/>
          </a:xfrm>
          <a:prstGeom prst="wedgeRoundRectCallout">
            <a:avLst>
              <a:gd name="adj1" fmla="val -28441"/>
              <a:gd name="adj2" fmla="val 1004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익명 클래스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5054698" y="6044809"/>
            <a:ext cx="37657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(b) </a:t>
            </a:r>
            <a:r>
              <a:rPr lang="en-US" altLang="ko-KR" sz="1100" dirty="0" err="1" smtClean="0"/>
              <a:t>ActionListener</a:t>
            </a:r>
            <a:r>
              <a:rPr lang="ko-KR" altLang="en-US" sz="1100" dirty="0" smtClean="0"/>
              <a:t>를 상속받아 </a:t>
            </a:r>
            <a:r>
              <a:rPr lang="ko-KR" altLang="en-US" sz="1100" dirty="0" err="1" smtClean="0"/>
              <a:t>메소드를</a:t>
            </a:r>
            <a:r>
              <a:rPr lang="ko-KR" altLang="en-US" sz="1100" dirty="0" smtClean="0"/>
              <a:t> 작성하는 동시에</a:t>
            </a:r>
            <a:endParaRPr lang="en-US" altLang="ko-KR" sz="1100" dirty="0" smtClean="0"/>
          </a:p>
          <a:p>
            <a:r>
              <a:rPr lang="ko-KR" altLang="en-US" sz="1100" dirty="0" smtClean="0"/>
              <a:t>   </a:t>
            </a:r>
            <a:r>
              <a:rPr lang="en-US" altLang="ko-KR" sz="1100" dirty="0" smtClean="0"/>
              <a:t>new</a:t>
            </a:r>
            <a:r>
              <a:rPr lang="ko-KR" altLang="en-US" sz="1100" dirty="0" smtClean="0"/>
              <a:t>로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인스턴스를</a:t>
            </a:r>
            <a:r>
              <a:rPr lang="ko-KR" altLang="en-US" sz="1100" dirty="0" smtClean="0"/>
              <a:t> 생성하는 경우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4378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061271" y="627067"/>
            <a:ext cx="4752528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IndepClassListener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("Action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Container </a:t>
            </a:r>
            <a:r>
              <a:rPr lang="en-US" altLang="ko-KR" sz="1200" dirty="0"/>
              <a:t>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("Action");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</a:t>
            </a:r>
            <a:r>
              <a:rPr lang="en-US" altLang="ko-KR" sz="1200" dirty="0"/>
              <a:t>, 120);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	//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내부 클래스로 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Action </a:t>
            </a:r>
            <a:r>
              <a:rPr lang="ko-KR" altLang="en-US" sz="1200" b="1" dirty="0" err="1">
                <a:solidFill>
                  <a:schemeClr val="bg1">
                    <a:lumMod val="75000"/>
                  </a:schemeClr>
                </a:solidFill>
              </a:rPr>
              <a:t>리스너를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 작성한다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defTabSz="180000"/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	private 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class 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MyActionListener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 implements 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ActionListener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 {</a:t>
            </a:r>
          </a:p>
          <a:p>
            <a:pPr defTabSz="180000"/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		public 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void 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actionPerformed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ActionEvent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 e) {</a:t>
            </a:r>
          </a:p>
          <a:p>
            <a:pPr defTabSz="180000"/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			</a:t>
            </a:r>
            <a:r>
              <a:rPr lang="en-US" altLang="ko-KR" sz="1200" b="1" dirty="0" err="1" smtClean="0">
                <a:solidFill>
                  <a:schemeClr val="bg1">
                    <a:lumMod val="75000"/>
                  </a:schemeClr>
                </a:solidFill>
              </a:rPr>
              <a:t>JButton</a:t>
            </a:r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b = (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JButton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e.getSource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pPr defTabSz="180000"/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			if(</a:t>
            </a:r>
            <a:r>
              <a:rPr lang="en-US" altLang="ko-KR" sz="1200" b="1" dirty="0" err="1" smtClean="0">
                <a:solidFill>
                  <a:schemeClr val="bg1">
                    <a:lumMod val="75000"/>
                  </a:schemeClr>
                </a:solidFill>
              </a:rPr>
              <a:t>b.getText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().equals("Action"))</a:t>
            </a:r>
          </a:p>
          <a:p>
            <a:pPr defTabSz="180000"/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				</a:t>
            </a:r>
            <a:r>
              <a:rPr lang="en-US" altLang="ko-KR" sz="1200" b="1" dirty="0" err="1" smtClean="0">
                <a:solidFill>
                  <a:schemeClr val="bg1">
                    <a:lumMod val="75000"/>
                  </a:schemeClr>
                </a:solidFill>
              </a:rPr>
              <a:t>b.setText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("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액션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");</a:t>
            </a:r>
          </a:p>
          <a:p>
            <a:pPr defTabSz="180000"/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			else</a:t>
            </a:r>
            <a:endParaRPr lang="en-US" altLang="ko-KR" sz="1200" b="1" dirty="0">
              <a:solidFill>
                <a:schemeClr val="bg1">
                  <a:lumMod val="75000"/>
                </a:schemeClr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				</a:t>
            </a:r>
            <a:r>
              <a:rPr lang="en-US" altLang="ko-KR" sz="1200" b="1" dirty="0" err="1" smtClean="0">
                <a:solidFill>
                  <a:schemeClr val="bg1">
                    <a:lumMod val="75000"/>
                  </a:schemeClr>
                </a:solidFill>
              </a:rPr>
              <a:t>b.setText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("Action</a:t>
            </a:r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");</a:t>
            </a:r>
          </a:p>
          <a:p>
            <a:pPr defTabSz="180000"/>
            <a:endParaRPr lang="en-US" altLang="ko-KR" sz="1200" b="1" dirty="0">
              <a:solidFill>
                <a:schemeClr val="bg1">
                  <a:lumMod val="75000"/>
                </a:schemeClr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			// </a:t>
            </a:r>
            <a:r>
              <a:rPr lang="en-US" altLang="ko-KR" sz="1200" b="1" dirty="0" err="1" smtClean="0">
                <a:solidFill>
                  <a:schemeClr val="bg1">
                    <a:lumMod val="75000"/>
                  </a:schemeClr>
                </a:solidFill>
              </a:rPr>
              <a:t>InnerClassListener</a:t>
            </a:r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나 </a:t>
            </a:r>
            <a:r>
              <a:rPr lang="en-US" altLang="ko-KR" sz="1200" b="1" dirty="0" err="1" smtClean="0">
                <a:solidFill>
                  <a:schemeClr val="bg1">
                    <a:lumMod val="75000"/>
                  </a:schemeClr>
                </a:solidFill>
              </a:rPr>
              <a:t>JFrame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의 멤버를 </a:t>
            </a:r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호출 가능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			</a:t>
            </a:r>
            <a:r>
              <a:rPr lang="en-US" altLang="ko-KR" sz="1200" b="1" dirty="0" err="1" smtClean="0">
                <a:solidFill>
                  <a:schemeClr val="bg1">
                    <a:lumMod val="75000"/>
                  </a:schemeClr>
                </a:solidFill>
              </a:rPr>
              <a:t>setTitle</a:t>
            </a:r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ko-KR" sz="1200" b="1" dirty="0" err="1" smtClean="0">
                <a:solidFill>
                  <a:schemeClr val="bg1">
                    <a:lumMod val="75000"/>
                  </a:schemeClr>
                </a:solidFill>
              </a:rPr>
              <a:t>b.getText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()); // </a:t>
            </a:r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프레임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타이틀에 </a:t>
            </a:r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버튼문자열 출력</a:t>
            </a:r>
            <a:endParaRPr lang="en-US" altLang="ko-KR" sz="1200" b="1" dirty="0">
              <a:solidFill>
                <a:schemeClr val="bg1">
                  <a:lumMod val="75000"/>
                </a:schemeClr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		}</a:t>
            </a:r>
            <a:endParaRPr lang="en-US" altLang="ko-KR" sz="1200" b="1" dirty="0">
              <a:solidFill>
                <a:schemeClr val="bg1">
                  <a:lumMod val="75000"/>
                </a:schemeClr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	}</a:t>
            </a:r>
            <a:endParaRPr lang="en-US" altLang="ko-KR" sz="1200" b="1" dirty="0">
              <a:solidFill>
                <a:schemeClr val="bg1">
                  <a:lumMod val="75000"/>
                </a:schemeClr>
              </a:solidFill>
            </a:endParaRP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9410"/>
            <a:ext cx="9144000" cy="67945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예제 </a:t>
            </a:r>
            <a:r>
              <a:rPr lang="en-US" altLang="ko-KR" sz="2800" dirty="0" smtClean="0"/>
              <a:t>9-3 : </a:t>
            </a:r>
            <a:r>
              <a:rPr lang="ko-KR" altLang="en-US" sz="2800" dirty="0" smtClean="0"/>
              <a:t>익명 클래스로 </a:t>
            </a:r>
            <a:r>
              <a:rPr lang="en-US" altLang="ko-KR" sz="2800" dirty="0" smtClean="0"/>
              <a:t>Action</a:t>
            </a:r>
            <a:r>
              <a:rPr lang="ko-KR" altLang="en-US" sz="2800" dirty="0" smtClean="0"/>
              <a:t> 이벤트 </a:t>
            </a:r>
            <a:r>
              <a:rPr lang="ko-KR" altLang="en-US" sz="2800" dirty="0" err="1" smtClean="0"/>
              <a:t>리스너</a:t>
            </a:r>
            <a:r>
              <a:rPr lang="ko-KR" altLang="en-US" sz="2800" dirty="0" smtClean="0"/>
              <a:t> 만들</a:t>
            </a:r>
            <a:r>
              <a:rPr lang="ko-KR" altLang="en-US" sz="2800" dirty="0"/>
              <a:t>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2844" y="1612760"/>
            <a:ext cx="370907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btn.addActionListener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solidFill>
                  <a:srgbClr val="FF0000"/>
                </a:solidFill>
              </a:rPr>
              <a:t>new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ActionListener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() {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public void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actionPerformed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ActionEvent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e)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b = (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if(</a:t>
            </a:r>
            <a:r>
              <a:rPr lang="en-US" altLang="ko-KR" sz="1200" dirty="0" err="1" smtClean="0"/>
              <a:t>b.getText</a:t>
            </a:r>
            <a:r>
              <a:rPr lang="en-US" altLang="ko-KR" sz="1200" dirty="0" smtClean="0"/>
              <a:t>().equals("Action")) 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b.setText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액션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else 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b.setText</a:t>
            </a:r>
            <a:r>
              <a:rPr lang="en-US" altLang="ko-KR" sz="1200" dirty="0" smtClean="0"/>
              <a:t>("Action");</a:t>
            </a:r>
          </a:p>
          <a:p>
            <a:pPr defTabSz="180000"/>
            <a:r>
              <a:rPr lang="en-US" altLang="ko-KR" sz="1200" dirty="0" smtClean="0"/>
              <a:t>			// </a:t>
            </a:r>
            <a:r>
              <a:rPr lang="en-US" altLang="ko-KR" sz="1200" dirty="0" err="1" smtClean="0"/>
              <a:t>AnonymousClassListener</a:t>
            </a:r>
            <a:r>
              <a:rPr lang="ko-KR" altLang="en-US" sz="1200" dirty="0" smtClean="0"/>
              <a:t>나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	// </a:t>
            </a:r>
            <a:r>
              <a:rPr lang="en-US" altLang="ko-KR" sz="1200" dirty="0" err="1" smtClean="0"/>
              <a:t>JFrame</a:t>
            </a:r>
            <a:r>
              <a:rPr lang="ko-KR" altLang="en-US" sz="1200" dirty="0" smtClean="0"/>
              <a:t>의 멤버를 호출 가능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b.getText</a:t>
            </a:r>
            <a:r>
              <a:rPr lang="en-US" altLang="ko-KR" sz="1200" dirty="0" smtClean="0"/>
              <a:t>());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}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}</a:t>
            </a:r>
            <a:r>
              <a:rPr lang="en-US" altLang="ko-KR" sz="1200" dirty="0" smtClean="0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1268760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익명 클래스로 </a:t>
            </a:r>
            <a:r>
              <a:rPr lang="en-US" altLang="ko-KR" sz="1200" dirty="0" err="1" smtClean="0"/>
              <a:t>ActionListener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작성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851920" y="2817078"/>
            <a:ext cx="7920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11960" y="3429000"/>
            <a:ext cx="4536504" cy="2376264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6" name="곱셈 기호 15"/>
          <p:cNvSpPr/>
          <p:nvPr/>
        </p:nvSpPr>
        <p:spPr>
          <a:xfrm>
            <a:off x="3087179" y="3039129"/>
            <a:ext cx="6652189" cy="3519234"/>
          </a:xfrm>
          <a:prstGeom prst="mathMultiply">
            <a:avLst>
              <a:gd name="adj1" fmla="val 10193"/>
            </a:avLst>
          </a:prstGeom>
          <a:solidFill>
            <a:srgbClr val="92D050">
              <a:alpha val="43922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28118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9-4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/>
              <a:t>마우스 이벤트 </a:t>
            </a:r>
            <a:r>
              <a:rPr lang="ko-KR" altLang="en-US" sz="2400" dirty="0" err="1"/>
              <a:t>리스너</a:t>
            </a:r>
            <a:r>
              <a:rPr lang="ko-KR" altLang="en-US" sz="2400" dirty="0"/>
              <a:t> 작성 연습 </a:t>
            </a:r>
            <a:r>
              <a:rPr lang="en-US" altLang="ko-KR" sz="2400" dirty="0"/>
              <a:t>- </a:t>
            </a:r>
            <a:r>
              <a:rPr lang="ko-KR" altLang="en-US" sz="2400" dirty="0"/>
              <a:t>마우스로 문자열 이동시키기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4176" y="41027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초기화면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22359" y="41027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 다른 곳에 클릭한 경우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084168" y="4107773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 다른 곳에 클릭한 경우</a:t>
            </a:r>
            <a:endParaRPr lang="ko-KR" altLang="en-US" sz="1200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93945" y="1340768"/>
            <a:ext cx="816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아래 실행 화면과 같이 프레임의 임의의 위치에 마우스 버튼을 누르면 마우스 포인터가 있는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위치에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Hello"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문자열을 출력하는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2650" y="4725144"/>
            <a:ext cx="6768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ko-KR" altLang="en-US" sz="1400" dirty="0" smtClean="0"/>
              <a:t> 마우스 </a:t>
            </a:r>
            <a:r>
              <a:rPr lang="ko-KR" altLang="en-US" sz="1400" dirty="0"/>
              <a:t>버튼을 누르면 마우스가 있는 위치로 </a:t>
            </a:r>
            <a:r>
              <a:rPr lang="en-US" altLang="ko-KR" sz="1400" dirty="0" smtClean="0"/>
              <a:t>"Hello</a:t>
            </a:r>
            <a:r>
              <a:rPr lang="en-US" altLang="ko-KR" sz="1400" dirty="0"/>
              <a:t>" </a:t>
            </a:r>
            <a:r>
              <a:rPr lang="ko-KR" altLang="en-US" sz="1400" dirty="0"/>
              <a:t>문자열을 이동시킨다</a:t>
            </a:r>
            <a:r>
              <a:rPr lang="en-US" altLang="ko-KR" sz="1400" dirty="0"/>
              <a:t>.</a:t>
            </a:r>
          </a:p>
          <a:p>
            <a:pPr marL="0" lvl="1">
              <a:buFont typeface="Arial" pitchFamily="34" charset="0"/>
              <a:buChar char="•"/>
            </a:pPr>
            <a:r>
              <a:rPr lang="ko-KR" altLang="en-US" sz="1400" dirty="0" smtClean="0"/>
              <a:t> 이벤트와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MouseEvent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MouseListener</a:t>
            </a:r>
            <a:endParaRPr lang="en-US" altLang="ko-KR" sz="1400" dirty="0"/>
          </a:p>
          <a:p>
            <a:pPr marL="0" lvl="1">
              <a:buFont typeface="Arial" pitchFamily="34" charset="0"/>
              <a:buChar char="•"/>
            </a:pPr>
            <a:r>
              <a:rPr lang="ko-KR" altLang="en-US" sz="1400" dirty="0" smtClean="0"/>
              <a:t> 이벤트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소스 </a:t>
            </a:r>
            <a:r>
              <a:rPr lang="en-US" altLang="ko-KR" sz="1400" dirty="0"/>
              <a:t>: </a:t>
            </a:r>
            <a:r>
              <a:rPr lang="ko-KR" altLang="en-US" sz="1400" dirty="0" err="1" smtClean="0"/>
              <a:t>컨텐트팬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0" lvl="1">
              <a:buFont typeface="Arial" pitchFamily="34" charset="0"/>
              <a:buChar char="•"/>
            </a:pPr>
            <a:r>
              <a:rPr lang="ko-KR" altLang="en-US" sz="1400" dirty="0"/>
              <a:t> </a:t>
            </a:r>
            <a:r>
              <a:rPr lang="ko-KR" altLang="en-US" sz="1400" dirty="0" err="1" smtClean="0"/>
              <a:t>컨텐트팬의</a:t>
            </a:r>
            <a:r>
              <a:rPr lang="ko-KR" altLang="en-US" sz="1400" dirty="0" smtClean="0"/>
              <a:t> 배치관리자 </a:t>
            </a:r>
            <a:r>
              <a:rPr lang="en-US" altLang="ko-KR" sz="1400" dirty="0"/>
              <a:t>: </a:t>
            </a:r>
            <a:r>
              <a:rPr lang="ko-KR" altLang="en-US" sz="1400" dirty="0" smtClean="0"/>
              <a:t>배치관리자 삭제</a:t>
            </a:r>
            <a:endParaRPr lang="en-US" altLang="ko-KR" sz="1400" dirty="0"/>
          </a:p>
          <a:p>
            <a:pPr marL="0" lvl="1">
              <a:buFont typeface="Arial" pitchFamily="34" charset="0"/>
              <a:buChar char="•"/>
            </a:pPr>
            <a:r>
              <a:rPr lang="ko-KR" altLang="en-US" sz="1400" dirty="0" smtClean="0"/>
              <a:t> 구현할 </a:t>
            </a:r>
            <a:r>
              <a:rPr lang="ko-KR" altLang="en-US" sz="1400" dirty="0" err="1"/>
              <a:t>리스너의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mousePressed</a:t>
            </a:r>
            <a:r>
              <a:rPr lang="en-US" altLang="ko-KR" sz="1400" dirty="0" smtClean="0"/>
              <a:t>()</a:t>
            </a:r>
            <a:endParaRPr lang="en-US" altLang="ko-KR" sz="1400" dirty="0"/>
          </a:p>
          <a:p>
            <a:pPr marL="0" lvl="1">
              <a:buFont typeface="Arial" pitchFamily="34" charset="0"/>
              <a:buChar char="•"/>
            </a:pPr>
            <a:r>
              <a:rPr lang="en-US" altLang="ko-KR" sz="1400" dirty="0" smtClean="0"/>
              <a:t> "Hello" </a:t>
            </a:r>
            <a:r>
              <a:rPr lang="ko-KR" altLang="en-US" sz="1400" dirty="0"/>
              <a:t>문자열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컴포넌트 이용</a:t>
            </a:r>
            <a:endParaRPr lang="en-US" altLang="ko-KR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55" y="2197775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526" y="2197775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97775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8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9-4</a:t>
            </a:r>
            <a:r>
              <a:rPr lang="ko-KR" altLang="en-US" dirty="0" smtClean="0"/>
              <a:t>의 정답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86314" y="2429594"/>
            <a:ext cx="4214842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/>
              <a:t>MouseListener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/>
              <a:t>{</a:t>
            </a:r>
          </a:p>
          <a:p>
            <a:pPr marL="0" lvl="2" defTabSz="180000"/>
            <a:r>
              <a:rPr lang="en-US" altLang="ko-KR" sz="1200" dirty="0" smtClean="0"/>
              <a:t>		public void </a:t>
            </a:r>
            <a:r>
              <a:rPr lang="en-US" altLang="ko-KR" sz="1200" b="1" dirty="0" err="1" smtClean="0"/>
              <a:t>mousePressed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</a:t>
            </a:r>
          </a:p>
          <a:p>
            <a:pPr marL="0" lvl="3"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 = </a:t>
            </a:r>
            <a:r>
              <a:rPr lang="en-US" altLang="ko-KR" sz="1200" b="1" dirty="0" err="1" smtClean="0"/>
              <a:t>e.getX</a:t>
            </a:r>
            <a:r>
              <a:rPr lang="en-US" altLang="ko-KR" sz="1200" b="1" dirty="0" smtClean="0"/>
              <a:t>(); </a:t>
            </a:r>
            <a:r>
              <a:rPr lang="en-US" altLang="ko-KR" sz="1200" dirty="0" smtClean="0"/>
              <a:t>// </a:t>
            </a:r>
            <a:r>
              <a:rPr lang="ko-KR" altLang="en-US" sz="1200" dirty="0" smtClean="0"/>
              <a:t>마우스의 클릭 좌표 </a:t>
            </a:r>
            <a:r>
              <a:rPr lang="en-US" altLang="ko-KR" sz="1200" dirty="0" smtClean="0"/>
              <a:t>x</a:t>
            </a:r>
          </a:p>
          <a:p>
            <a:pPr marL="0" lvl="3"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y = </a:t>
            </a:r>
            <a:r>
              <a:rPr lang="en-US" altLang="ko-KR" sz="1200" b="1" dirty="0" err="1" smtClean="0"/>
              <a:t>e.getY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마우스의 클릭 좌표 </a:t>
            </a:r>
            <a:r>
              <a:rPr lang="en-US" altLang="ko-KR" sz="1200" dirty="0" smtClean="0"/>
              <a:t>y</a:t>
            </a:r>
          </a:p>
          <a:p>
            <a:pPr marL="0" lvl="3"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la.setLocation</a:t>
            </a:r>
            <a:r>
              <a:rPr lang="en-US" altLang="ko-KR" sz="1200" b="1" dirty="0" smtClean="0"/>
              <a:t>(x, y); </a:t>
            </a:r>
            <a:r>
              <a:rPr lang="en-US" altLang="ko-KR" sz="1200" dirty="0" smtClean="0"/>
              <a:t>// (</a:t>
            </a:r>
            <a:r>
              <a:rPr lang="en-US" altLang="ko-KR" sz="1200" dirty="0" err="1" smtClean="0"/>
              <a:t>x,y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위치로 레이블 이동</a:t>
            </a:r>
            <a:endParaRPr lang="en-US" altLang="ko-KR" sz="1200" dirty="0" smtClean="0"/>
          </a:p>
          <a:p>
            <a:pPr marL="0" lvl="2" defTabSz="180000"/>
            <a:r>
              <a:rPr lang="en-US" altLang="ko-KR" sz="1200" dirty="0" smtClean="0"/>
              <a:t>		}</a:t>
            </a:r>
          </a:p>
          <a:p>
            <a:pPr marL="0" lvl="2" defTabSz="180000"/>
            <a:endParaRPr lang="en-US" altLang="ko-KR" sz="1200" dirty="0" smtClean="0"/>
          </a:p>
          <a:p>
            <a:pPr marL="0" lvl="2"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mouseReleased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mouseClicked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mouseEntered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mouseExited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1" defTabSz="180000"/>
            <a:r>
              <a:rPr lang="en-US" altLang="ko-KR" sz="1200" dirty="0" smtClean="0"/>
              <a:t>	}</a:t>
            </a:r>
          </a:p>
          <a:p>
            <a:pPr marL="0" lvl="1" defTabSz="180000"/>
            <a:endParaRPr lang="en-US" altLang="ko-KR" sz="1200" dirty="0" smtClean="0"/>
          </a:p>
          <a:p>
            <a:pPr marL="0" lvl="1"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marL="0" lvl="2"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MouseListenerEx</a:t>
            </a:r>
            <a:r>
              <a:rPr lang="en-US" altLang="ko-KR" sz="1200" dirty="0" smtClean="0"/>
              <a:t>();</a:t>
            </a:r>
          </a:p>
          <a:p>
            <a:pPr marL="0" lvl="1"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2844" y="1712997"/>
            <a:ext cx="4572032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MouseListenerEx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la = 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("Hello"); // "Hello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 출력용 레이블</a:t>
            </a:r>
            <a:endParaRPr lang="ko-KR" altLang="en-US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MouseListenerEx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("Mouse </a:t>
            </a:r>
            <a:r>
              <a:rPr lang="ko-KR" altLang="en-US" sz="1200" dirty="0"/>
              <a:t>이벤트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Container </a:t>
            </a:r>
            <a:r>
              <a:rPr lang="en-US" altLang="ko-KR" sz="1200" dirty="0"/>
              <a:t>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c.addMouseListener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/>
              <a:t>MyMouseListener</a:t>
            </a:r>
            <a:r>
              <a:rPr lang="en-US" altLang="ko-KR" sz="1200" b="1" dirty="0" smtClean="0"/>
              <a:t>());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c.setLayout</a:t>
            </a:r>
            <a:r>
              <a:rPr lang="en-US" altLang="ko-KR" sz="1200" b="1" dirty="0" smtClean="0"/>
              <a:t>(null);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la.setSize</a:t>
            </a:r>
            <a:r>
              <a:rPr lang="en-US" altLang="ko-KR" sz="1200" dirty="0" smtClean="0"/>
              <a:t>(50</a:t>
            </a:r>
            <a:r>
              <a:rPr lang="en-US" altLang="ko-KR" sz="1200" dirty="0"/>
              <a:t>, 20); // </a:t>
            </a:r>
            <a:r>
              <a:rPr lang="ko-KR" altLang="en-US" sz="1200" dirty="0"/>
              <a:t>레이블의 크기 </a:t>
            </a:r>
            <a:r>
              <a:rPr lang="en-US" altLang="ko-KR" sz="1200" dirty="0"/>
              <a:t>50x20 </a:t>
            </a:r>
            <a:r>
              <a:rPr lang="ko-KR" altLang="en-US" sz="1200" dirty="0"/>
              <a:t>설정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(30</a:t>
            </a:r>
            <a:r>
              <a:rPr lang="en-US" altLang="ko-KR" sz="1200" dirty="0"/>
              <a:t>, 30); // </a:t>
            </a:r>
            <a:r>
              <a:rPr lang="ko-KR" altLang="en-US" sz="1200" dirty="0"/>
              <a:t>레이블의 위치 </a:t>
            </a:r>
            <a:r>
              <a:rPr lang="en-US" altLang="ko-KR" sz="1200" dirty="0"/>
              <a:t>(30,30)</a:t>
            </a:r>
            <a:r>
              <a:rPr lang="ko-KR" altLang="en-US" sz="1200" dirty="0"/>
              <a:t>으로 설정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(la</a:t>
            </a:r>
            <a:r>
              <a:rPr lang="en-US" altLang="ko-KR" sz="1200" dirty="0"/>
              <a:t>); 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(200</a:t>
            </a:r>
            <a:r>
              <a:rPr lang="en-US" altLang="ko-KR" sz="1200" dirty="0"/>
              <a:t>, 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634186" y="1533606"/>
            <a:ext cx="2017934" cy="1823386"/>
            <a:chOff x="3634186" y="1533606"/>
            <a:chExt cx="2017934" cy="1823386"/>
          </a:xfrm>
        </p:grpSpPr>
        <p:sp>
          <p:nvSpPr>
            <p:cNvPr id="18" name="왼쪽 중괄호 17"/>
            <p:cNvSpPr/>
            <p:nvPr/>
          </p:nvSpPr>
          <p:spPr>
            <a:xfrm>
              <a:off x="5004048" y="2908225"/>
              <a:ext cx="290118" cy="448767"/>
            </a:xfrm>
            <a:prstGeom prst="leftBrace">
              <a:avLst>
                <a:gd name="adj1" fmla="val 23414"/>
                <a:gd name="adj2" fmla="val 51319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사각형 설명선 7"/>
            <p:cNvSpPr/>
            <p:nvPr/>
          </p:nvSpPr>
          <p:spPr>
            <a:xfrm>
              <a:off x="3634186" y="1533606"/>
              <a:ext cx="2017934" cy="459700"/>
            </a:xfrm>
            <a:prstGeom prst="wedgeRoundRectCallout">
              <a:avLst>
                <a:gd name="adj1" fmla="val 16896"/>
                <a:gd name="adj2" fmla="val 4677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/>
                <a:t>마우스 버튼이 눌러진 위치를 알아내어 </a:t>
              </a:r>
              <a:r>
                <a:rPr lang="en-US" altLang="ko-KR" sz="1050" dirty="0" smtClean="0"/>
                <a:t>"Hello" </a:t>
              </a:r>
              <a:r>
                <a:rPr lang="ko-KR" altLang="en-US" sz="1050" dirty="0" smtClean="0"/>
                <a:t>를 옮긴다</a:t>
              </a:r>
              <a:r>
                <a:rPr lang="en-US" altLang="ko-KR" sz="1050" dirty="0"/>
                <a:t>.</a:t>
              </a:r>
              <a:endParaRPr lang="ko-KR" altLang="en-US" sz="1050" dirty="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4831976" y="1970623"/>
              <a:ext cx="157635" cy="1161986"/>
            </a:xfrm>
            <a:custGeom>
              <a:avLst/>
              <a:gdLst>
                <a:gd name="connsiteX0" fmla="*/ 0 w 157635"/>
                <a:gd name="connsiteY0" fmla="*/ 8964 h 1174378"/>
                <a:gd name="connsiteX1" fmla="*/ 152400 w 157635"/>
                <a:gd name="connsiteY1" fmla="*/ 1174376 h 1174378"/>
                <a:gd name="connsiteX2" fmla="*/ 107577 w 157635"/>
                <a:gd name="connsiteY2" fmla="*/ 0 h 117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635" h="1174378">
                  <a:moveTo>
                    <a:pt x="0" y="8964"/>
                  </a:moveTo>
                  <a:cubicBezTo>
                    <a:pt x="67235" y="592417"/>
                    <a:pt x="134471" y="1175870"/>
                    <a:pt x="152400" y="1174376"/>
                  </a:cubicBezTo>
                  <a:cubicBezTo>
                    <a:pt x="170329" y="1172882"/>
                    <a:pt x="138953" y="586441"/>
                    <a:pt x="107577" y="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516216" y="1533606"/>
            <a:ext cx="2017934" cy="959291"/>
            <a:chOff x="3634186" y="1533606"/>
            <a:chExt cx="2017934" cy="959291"/>
          </a:xfrm>
        </p:grpSpPr>
        <p:sp>
          <p:nvSpPr>
            <p:cNvPr id="12" name="모서리가 둥근 사각형 설명선 11"/>
            <p:cNvSpPr/>
            <p:nvPr/>
          </p:nvSpPr>
          <p:spPr>
            <a:xfrm>
              <a:off x="3634186" y="1533606"/>
              <a:ext cx="2017934" cy="459700"/>
            </a:xfrm>
            <a:prstGeom prst="wedgeRoundRectCallout">
              <a:avLst>
                <a:gd name="adj1" fmla="val 16896"/>
                <a:gd name="adj2" fmla="val 4677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dirty="0" err="1" smtClean="0"/>
                <a:t>MouseListener</a:t>
              </a:r>
              <a:r>
                <a:rPr lang="ko-KR" altLang="en-US" sz="1050" dirty="0" smtClean="0"/>
                <a:t>의 </a:t>
              </a:r>
              <a:r>
                <a:rPr lang="en-US" altLang="ko-KR" sz="1050" dirty="0" smtClean="0"/>
                <a:t>5</a:t>
              </a:r>
              <a:r>
                <a:rPr lang="ko-KR" altLang="en-US" sz="1050" dirty="0" smtClean="0"/>
                <a:t>개 </a:t>
              </a:r>
              <a:r>
                <a:rPr lang="ko-KR" altLang="en-US" sz="1050" dirty="0" err="1" smtClean="0"/>
                <a:t>메소드를</a:t>
              </a:r>
              <a:r>
                <a:rPr lang="ko-KR" altLang="en-US" sz="1050" dirty="0" smtClean="0"/>
                <a:t> 모두 구현한다</a:t>
              </a:r>
              <a:r>
                <a:rPr lang="en-US" altLang="ko-KR" sz="1050" dirty="0" smtClean="0"/>
                <a:t>.</a:t>
              </a:r>
              <a:endParaRPr lang="ko-KR" altLang="en-US" sz="1050" dirty="0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831976" y="1970623"/>
              <a:ext cx="78817" cy="522274"/>
            </a:xfrm>
            <a:custGeom>
              <a:avLst/>
              <a:gdLst>
                <a:gd name="connsiteX0" fmla="*/ 0 w 157635"/>
                <a:gd name="connsiteY0" fmla="*/ 8964 h 1174378"/>
                <a:gd name="connsiteX1" fmla="*/ 152400 w 157635"/>
                <a:gd name="connsiteY1" fmla="*/ 1174376 h 1174378"/>
                <a:gd name="connsiteX2" fmla="*/ 107577 w 157635"/>
                <a:gd name="connsiteY2" fmla="*/ 0 h 117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635" h="1174378">
                  <a:moveTo>
                    <a:pt x="0" y="8964"/>
                  </a:moveTo>
                  <a:cubicBezTo>
                    <a:pt x="67235" y="592417"/>
                    <a:pt x="134471" y="1175870"/>
                    <a:pt x="152400" y="1174376"/>
                  </a:cubicBezTo>
                  <a:cubicBezTo>
                    <a:pt x="170329" y="1172882"/>
                    <a:pt x="138953" y="586441"/>
                    <a:pt x="107577" y="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22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55800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자바의 이벤트 기반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프로그램 구조 이해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이벤트와 이벤트 객체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어댑터 클래스로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Key </a:t>
            </a:r>
            <a:r>
              <a:rPr lang="ko-KR" altLang="en-US" dirty="0" smtClean="0"/>
              <a:t>이벤트로 키 입력 받기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Mouse </a:t>
            </a:r>
            <a:r>
              <a:rPr lang="ko-KR" altLang="en-US" dirty="0" smtClean="0"/>
              <a:t>이벤트로 마우스 동작 인식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505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어댑터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이벤트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구현에 따른 부담</a:t>
            </a:r>
            <a:endParaRPr lang="en-US" altLang="ko-KR" sz="1600" dirty="0" smtClean="0"/>
          </a:p>
          <a:p>
            <a:pPr lvl="1"/>
            <a:r>
              <a:rPr lang="ko-KR" altLang="en-US" sz="1400" dirty="0" err="1" smtClean="0"/>
              <a:t>리스너의</a:t>
            </a:r>
            <a:r>
              <a:rPr lang="ko-KR" altLang="en-US" sz="1400" dirty="0" smtClean="0"/>
              <a:t> 추상 </a:t>
            </a:r>
            <a:r>
              <a:rPr lang="ko-KR" altLang="en-US" sz="1400" dirty="0" err="1" smtClean="0"/>
              <a:t>메소드를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모두 구현해야 하는 부담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예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마우스 </a:t>
            </a:r>
            <a:r>
              <a:rPr lang="ko-KR" altLang="en-US" sz="1400" dirty="0" err="1" smtClean="0"/>
              <a:t>리스너에서</a:t>
            </a:r>
            <a:r>
              <a:rPr lang="ko-KR" altLang="en-US" sz="1400" dirty="0" smtClean="0"/>
              <a:t> 마우스가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눌러지는 경우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mousePressed</a:t>
            </a:r>
            <a:r>
              <a:rPr lang="en-US" altLang="ko-KR" sz="1400" dirty="0" smtClean="0"/>
              <a:t>())</a:t>
            </a:r>
            <a:r>
              <a:rPr lang="ko-KR" altLang="en-US" sz="1400" dirty="0" smtClean="0"/>
              <a:t>만 처리하고자 하는 경우에도 나머지 </a:t>
            </a:r>
            <a:r>
              <a:rPr lang="en-US" altLang="ko-KR" sz="1400" dirty="0" smtClean="0"/>
              <a:t>4 </a:t>
            </a:r>
            <a:r>
              <a:rPr lang="ko-KR" altLang="en-US" sz="1400" dirty="0" smtClean="0"/>
              <a:t>개의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모두 구현해야 하는 부담</a:t>
            </a:r>
            <a:endParaRPr lang="en-US" altLang="ko-KR" sz="1400" dirty="0" smtClean="0"/>
          </a:p>
          <a:p>
            <a:r>
              <a:rPr lang="ko-KR" altLang="en-US" sz="1600" dirty="0" smtClean="0"/>
              <a:t>어댑터 클래스</a:t>
            </a:r>
            <a:r>
              <a:rPr lang="en-US" altLang="ko-KR" sz="1600" dirty="0" smtClean="0"/>
              <a:t>(Adapter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endParaRPr lang="en-US" altLang="ko-KR" sz="1600" dirty="0" smtClean="0"/>
          </a:p>
          <a:p>
            <a:pPr lvl="1"/>
            <a:r>
              <a:rPr lang="ko-KR" altLang="en-US" sz="1400" dirty="0" err="1" smtClean="0"/>
              <a:t>리스너의</a:t>
            </a:r>
            <a:r>
              <a:rPr lang="ko-KR" altLang="en-US" sz="1400" dirty="0" smtClean="0"/>
              <a:t> 모든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단순 </a:t>
            </a:r>
            <a:r>
              <a:rPr lang="ko-KR" altLang="en-US" sz="1400" dirty="0" err="1" smtClean="0"/>
              <a:t>리턴하도록</a:t>
            </a:r>
            <a:r>
              <a:rPr lang="ko-KR" altLang="en-US" sz="1400" dirty="0" smtClean="0"/>
              <a:t> 만든 클래스</a:t>
            </a:r>
            <a:r>
              <a:rPr lang="en-US" altLang="ko-KR" sz="1400" dirty="0" smtClean="0"/>
              <a:t>(JDK</a:t>
            </a:r>
            <a:r>
              <a:rPr lang="ko-KR" altLang="en-US" sz="1400" dirty="0" smtClean="0"/>
              <a:t>에서 제공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lvl="1"/>
            <a:r>
              <a:rPr lang="en-US" altLang="ko-KR" sz="1400" dirty="0" err="1" smtClean="0"/>
              <a:t>MouseAdapter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예</a:t>
            </a:r>
            <a:endParaRPr lang="en-US" altLang="ko-KR" sz="1400" dirty="0" smtClean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 smtClean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 smtClean="0"/>
          </a:p>
          <a:p>
            <a:pPr lvl="2">
              <a:buNone/>
            </a:pPr>
            <a:endParaRPr lang="en-US" altLang="ko-KR" sz="1200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r>
              <a:rPr lang="ko-KR" altLang="en-US" sz="1400" dirty="0" smtClean="0"/>
              <a:t>추상 </a:t>
            </a:r>
            <a:r>
              <a:rPr lang="ko-KR" altLang="en-US" sz="1400" dirty="0" err="1" smtClean="0"/>
              <a:t>메소드가</a:t>
            </a:r>
            <a:r>
              <a:rPr lang="ko-KR" altLang="en-US" sz="1400" dirty="0" smtClean="0"/>
              <a:t> 하나뿐인 </a:t>
            </a:r>
            <a:r>
              <a:rPr lang="ko-KR" altLang="en-US" sz="1400" dirty="0" err="1" smtClean="0"/>
              <a:t>리스너는</a:t>
            </a:r>
            <a:r>
              <a:rPr lang="ko-KR" altLang="en-US" sz="1400" dirty="0" smtClean="0"/>
              <a:t> 어댑터 없음</a:t>
            </a:r>
            <a:endParaRPr lang="en-US" altLang="ko-KR" sz="1400" dirty="0" smtClean="0"/>
          </a:p>
          <a:p>
            <a:pPr lvl="2"/>
            <a:r>
              <a:rPr lang="en-US" altLang="ko-KR" sz="1200" dirty="0" err="1" smtClean="0"/>
              <a:t>ActionAdapter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ItemAdapter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클래스는 존재하지 않음</a:t>
            </a:r>
            <a:endParaRPr lang="en-US" altLang="ko-KR" sz="12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275856" y="3140968"/>
            <a:ext cx="5184576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 smtClean="0"/>
              <a:t>class </a:t>
            </a:r>
            <a:r>
              <a:rPr lang="en-US" altLang="ko-KR" sz="1200" b="1" dirty="0" err="1" smtClean="0"/>
              <a:t>MouseAdapter</a:t>
            </a:r>
            <a:r>
              <a:rPr lang="en-US" altLang="ko-KR" sz="1200" dirty="0" smtClean="0"/>
              <a:t> implements </a:t>
            </a:r>
            <a:r>
              <a:rPr lang="en-US" altLang="ko-KR" sz="1200" dirty="0" err="1" smtClean="0"/>
              <a:t>MouseListener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MouseMotionListener</a:t>
            </a:r>
            <a:r>
              <a:rPr lang="en-US" altLang="ko-KR" sz="1200" dirty="0" smtClean="0"/>
              <a:t>, </a:t>
            </a:r>
          </a:p>
          <a:p>
            <a:pPr marL="0" lvl="1" defTabSz="180000"/>
            <a:r>
              <a:rPr lang="en-US" altLang="ko-KR" sz="1200" dirty="0" smtClean="0"/>
              <a:t>																			</a:t>
            </a:r>
            <a:r>
              <a:rPr lang="en-US" altLang="ko-KR" sz="1200" dirty="0" err="1" smtClean="0"/>
              <a:t>MouseWheelListener</a:t>
            </a:r>
            <a:r>
              <a:rPr lang="en-US" altLang="ko-KR" sz="1200" dirty="0" smtClean="0"/>
              <a:t> {</a:t>
            </a:r>
          </a:p>
          <a:p>
            <a:pPr marL="0" lvl="1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mousePressed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mouseReleased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mouseClicked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mouseEntered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mouseExited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</a:t>
            </a:r>
            <a:r>
              <a:rPr lang="en-US" altLang="ko-KR" sz="1200" dirty="0" err="1" smtClean="0"/>
              <a:t>mouseDragged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e) {}</a:t>
            </a:r>
          </a:p>
          <a:p>
            <a:pPr marL="0" lvl="2"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</a:t>
            </a:r>
            <a:r>
              <a:rPr lang="en-US" altLang="ko-KR" sz="1200" dirty="0" err="1" smtClean="0"/>
              <a:t>mouseMoved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e) {}</a:t>
            </a:r>
          </a:p>
          <a:p>
            <a:pPr marL="0" lvl="2"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</a:t>
            </a:r>
            <a:r>
              <a:rPr lang="en-US" altLang="ko-KR" sz="1200" dirty="0" err="1" smtClean="0"/>
              <a:t>mouseWheelMoved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MouseWheelEvent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e) {}</a:t>
            </a:r>
          </a:p>
          <a:p>
            <a:pPr defTabSz="180000"/>
            <a:r>
              <a:rPr lang="en-US" altLang="ko-KR" sz="1200" dirty="0" smtClean="0"/>
              <a:t>}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왼쪽 중괄호 5"/>
          <p:cNvSpPr/>
          <p:nvPr/>
        </p:nvSpPr>
        <p:spPr>
          <a:xfrm>
            <a:off x="3203848" y="3643955"/>
            <a:ext cx="288032" cy="818203"/>
          </a:xfrm>
          <a:prstGeom prst="leftBrace">
            <a:avLst>
              <a:gd name="adj1" fmla="val 2389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475656" y="3911210"/>
            <a:ext cx="1584176" cy="280928"/>
          </a:xfrm>
          <a:prstGeom prst="wedgeRoundRectCallout">
            <a:avLst>
              <a:gd name="adj1" fmla="val 58206"/>
              <a:gd name="adj2" fmla="val 52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err="1"/>
              <a:t>MouseListener</a:t>
            </a:r>
            <a:r>
              <a:rPr lang="en-US" altLang="ko-KR" sz="1050" dirty="0"/>
              <a:t> </a:t>
            </a:r>
            <a:r>
              <a:rPr lang="ko-KR" altLang="en-US" sz="1050" dirty="0" err="1"/>
              <a:t>메소드</a:t>
            </a:r>
            <a:endParaRPr lang="ko-KR" altLang="en-US" sz="1050" dirty="0"/>
          </a:p>
        </p:txBody>
      </p:sp>
      <p:sp>
        <p:nvSpPr>
          <p:cNvPr id="8" name="왼쪽 중괄호 7"/>
          <p:cNvSpPr/>
          <p:nvPr/>
        </p:nvSpPr>
        <p:spPr>
          <a:xfrm>
            <a:off x="3212232" y="4487367"/>
            <a:ext cx="288032" cy="309785"/>
          </a:xfrm>
          <a:prstGeom prst="leftBrace">
            <a:avLst>
              <a:gd name="adj1" fmla="val 2389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962345" y="4470775"/>
            <a:ext cx="2126377" cy="280928"/>
          </a:xfrm>
          <a:prstGeom prst="wedgeRoundRectCallout">
            <a:avLst>
              <a:gd name="adj1" fmla="val 57830"/>
              <a:gd name="adj2" fmla="val -106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err="1"/>
              <a:t>MouseMotionListener</a:t>
            </a:r>
            <a:r>
              <a:rPr lang="en-US" altLang="ko-KR" sz="1050" dirty="0"/>
              <a:t> </a:t>
            </a:r>
            <a:r>
              <a:rPr lang="ko-KR" altLang="en-US" sz="1050" dirty="0" err="1"/>
              <a:t>메소드</a:t>
            </a:r>
            <a:endParaRPr lang="ko-KR" altLang="en-US" sz="105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043318" y="4929312"/>
            <a:ext cx="2126377" cy="280928"/>
          </a:xfrm>
          <a:prstGeom prst="wedgeRoundRectCallout">
            <a:avLst>
              <a:gd name="adj1" fmla="val 65840"/>
              <a:gd name="adj2" fmla="val -393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err="1"/>
              <a:t>MouseWheelListener</a:t>
            </a:r>
            <a:r>
              <a:rPr lang="en-US" altLang="ko-KR" sz="1050" dirty="0"/>
              <a:t> </a:t>
            </a:r>
            <a:r>
              <a:rPr lang="ko-KR" altLang="en-US" sz="1050" dirty="0" err="1"/>
              <a:t>메소드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768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MouseListener</a:t>
            </a:r>
            <a:r>
              <a:rPr lang="ko-KR" altLang="en-US" dirty="0" smtClean="0"/>
              <a:t>대신 </a:t>
            </a:r>
            <a:r>
              <a:rPr lang="en-US" altLang="ko-KR" dirty="0" err="1" smtClean="0"/>
              <a:t>MouseAdapter</a:t>
            </a:r>
            <a:r>
              <a:rPr lang="ko-KR" altLang="en-US" dirty="0" smtClean="0"/>
              <a:t>를 사용한 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729839"/>
            <a:ext cx="4214842" cy="2862322"/>
          </a:xfrm>
          <a:prstGeom prst="rect">
            <a:avLst/>
          </a:prstGeom>
          <a:solidFill>
            <a:srgbClr val="DCE6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la;</a:t>
            </a:r>
            <a:endParaRPr lang="ko-KR" altLang="en-US" sz="1200" dirty="0" smtClean="0"/>
          </a:p>
          <a:p>
            <a:pPr marL="0" lvl="2" defTabSz="180000"/>
            <a:r>
              <a:rPr lang="en-US" altLang="ko-KR" sz="1200" dirty="0" err="1" smtClean="0"/>
              <a:t>contentPane.addMouseListener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new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MyMouseListener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()</a:t>
            </a:r>
            <a:r>
              <a:rPr lang="en-US" altLang="ko-KR" sz="1200" dirty="0" smtClean="0"/>
              <a:t>);</a:t>
            </a:r>
          </a:p>
          <a:p>
            <a:pPr marL="0" lvl="2" defTabSz="180000"/>
            <a:r>
              <a:rPr lang="en-US" altLang="ko-KR" sz="1200" dirty="0" smtClean="0"/>
              <a:t>………………………..</a:t>
            </a:r>
          </a:p>
          <a:p>
            <a:pPr marL="0" lvl="2" defTabSz="180000"/>
            <a:endParaRPr lang="en-US" altLang="ko-KR" sz="1200" dirty="0" smtClean="0"/>
          </a:p>
          <a:p>
            <a:pPr marL="0" lvl="1" defTabSz="180000"/>
            <a:r>
              <a:rPr lang="en-US" altLang="ko-KR" sz="1200" b="1" dirty="0" smtClean="0">
                <a:solidFill>
                  <a:srgbClr val="0070C0"/>
                </a:solidFill>
              </a:rPr>
              <a:t>class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MyMouseListener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implements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MouseListener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dirty="0" smtClean="0"/>
              <a:t>{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mousePressed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</a:t>
            </a:r>
          </a:p>
          <a:p>
            <a:pPr marL="0" lvl="3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 = </a:t>
            </a:r>
            <a:r>
              <a:rPr lang="en-US" altLang="ko-KR" sz="1200" dirty="0" err="1" smtClean="0"/>
              <a:t>e.getX</a:t>
            </a:r>
            <a:r>
              <a:rPr lang="en-US" altLang="ko-KR" sz="1200" dirty="0" smtClean="0"/>
              <a:t>();</a:t>
            </a:r>
          </a:p>
          <a:p>
            <a:pPr marL="0" lvl="3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y = </a:t>
            </a:r>
            <a:r>
              <a:rPr lang="en-US" altLang="ko-KR" sz="1200" dirty="0" err="1" smtClean="0"/>
              <a:t>e.getY</a:t>
            </a:r>
            <a:r>
              <a:rPr lang="en-US" altLang="ko-KR" sz="1200" dirty="0" smtClean="0"/>
              <a:t>();</a:t>
            </a:r>
          </a:p>
          <a:p>
            <a:pPr marL="0" lvl="3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(x, y);</a:t>
            </a:r>
          </a:p>
          <a:p>
            <a:pPr marL="0" lvl="2" defTabSz="180000"/>
            <a:r>
              <a:rPr lang="en-US" altLang="ko-KR" sz="1200" dirty="0" smtClean="0"/>
              <a:t>	}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mouseReleased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mouseClicked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mouseEntered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mouseExited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1" defTabSz="180000"/>
            <a:r>
              <a:rPr lang="en-US" altLang="ko-KR" sz="1200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52684" y="1724790"/>
            <a:ext cx="4248472" cy="2123658"/>
          </a:xfrm>
          <a:prstGeom prst="rect">
            <a:avLst/>
          </a:prstGeom>
          <a:solidFill>
            <a:srgbClr val="DCE6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la;</a:t>
            </a:r>
            <a:endParaRPr lang="ko-KR" altLang="en-US" sz="1200" dirty="0" smtClean="0"/>
          </a:p>
          <a:p>
            <a:pPr marL="0" lvl="2" defTabSz="180000"/>
            <a:r>
              <a:rPr lang="en-US" altLang="ko-KR" sz="1200" dirty="0" err="1" smtClean="0"/>
              <a:t>contentPane.addMouseListener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new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MyMouseAdapter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()</a:t>
            </a:r>
            <a:r>
              <a:rPr lang="en-US" altLang="ko-KR" sz="1200" dirty="0" smtClean="0"/>
              <a:t>);</a:t>
            </a:r>
          </a:p>
          <a:p>
            <a:pPr marL="0" lvl="2" defTabSz="180000"/>
            <a:r>
              <a:rPr lang="en-US" altLang="ko-KR" sz="1200" dirty="0" smtClean="0"/>
              <a:t>………………………..</a:t>
            </a:r>
          </a:p>
          <a:p>
            <a:pPr marL="0" lvl="1" defTabSz="180000"/>
            <a:endParaRPr lang="en-US" altLang="ko-KR" sz="1200" b="1" dirty="0" smtClean="0">
              <a:solidFill>
                <a:srgbClr val="7030A0"/>
              </a:solidFill>
            </a:endParaRPr>
          </a:p>
          <a:p>
            <a:pPr marL="0" lvl="1" defTabSz="180000"/>
            <a:r>
              <a:rPr lang="en-US" altLang="ko-KR" sz="1200" b="1" dirty="0" smtClean="0">
                <a:solidFill>
                  <a:srgbClr val="7030A0"/>
                </a:solidFill>
              </a:rPr>
              <a:t>class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MyMouseAdapter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extends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MouseAdapter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/>
              <a:t>{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mousePressed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</a:t>
            </a:r>
          </a:p>
          <a:p>
            <a:pPr marL="0" lvl="3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 = </a:t>
            </a:r>
            <a:r>
              <a:rPr lang="en-US" altLang="ko-KR" sz="1200" dirty="0" err="1" smtClean="0"/>
              <a:t>e.getX</a:t>
            </a:r>
            <a:r>
              <a:rPr lang="en-US" altLang="ko-KR" sz="1200" dirty="0" smtClean="0"/>
              <a:t>();</a:t>
            </a:r>
          </a:p>
          <a:p>
            <a:pPr marL="0" lvl="3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y = </a:t>
            </a:r>
            <a:r>
              <a:rPr lang="en-US" altLang="ko-KR" sz="1200" dirty="0" err="1" smtClean="0"/>
              <a:t>e.getY</a:t>
            </a:r>
            <a:r>
              <a:rPr lang="en-US" altLang="ko-KR" sz="1200" dirty="0" smtClean="0"/>
              <a:t>();</a:t>
            </a:r>
          </a:p>
          <a:p>
            <a:pPr marL="0" lvl="3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(x, y);</a:t>
            </a:r>
          </a:p>
          <a:p>
            <a:pPr marL="0" lvl="2" defTabSz="180000"/>
            <a:r>
              <a:rPr lang="en-US" altLang="ko-KR" sz="1200" dirty="0" smtClean="0"/>
              <a:t>	}</a:t>
            </a:r>
          </a:p>
          <a:p>
            <a:pPr marL="0" lvl="1" defTabSz="180000"/>
            <a:r>
              <a:rPr lang="en-US" altLang="ko-KR" sz="1200" dirty="0" smtClean="0"/>
              <a:t>}</a:t>
            </a:r>
          </a:p>
        </p:txBody>
      </p:sp>
      <p:sp>
        <p:nvSpPr>
          <p:cNvPr id="12" name="오른쪽 중괄호 11"/>
          <p:cNvSpPr/>
          <p:nvPr/>
        </p:nvSpPr>
        <p:spPr>
          <a:xfrm>
            <a:off x="4097254" y="2651123"/>
            <a:ext cx="433188" cy="1819829"/>
          </a:xfrm>
          <a:prstGeom prst="rightBrace">
            <a:avLst>
              <a:gd name="adj1" fmla="val 4768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/>
          <p:cNvSpPr/>
          <p:nvPr/>
        </p:nvSpPr>
        <p:spPr>
          <a:xfrm rot="10800000">
            <a:off x="4610378" y="2617049"/>
            <a:ext cx="214314" cy="1087901"/>
          </a:xfrm>
          <a:prstGeom prst="rightBrace">
            <a:avLst>
              <a:gd name="adj1" fmla="val 49400"/>
              <a:gd name="adj2" fmla="val 4905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72525" y="4592161"/>
            <a:ext cx="222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MouseListener</a:t>
            </a:r>
            <a:r>
              <a:rPr lang="ko-KR" altLang="en-US" sz="1200" dirty="0" smtClean="0"/>
              <a:t>를 이용한 경우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904812" y="3909258"/>
            <a:ext cx="224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MouseAdapter</a:t>
            </a:r>
            <a:r>
              <a:rPr lang="ko-KR" altLang="en-US" sz="1200" dirty="0" smtClean="0"/>
              <a:t>를 이용한 경우</a:t>
            </a:r>
            <a:endParaRPr lang="ko-KR" altLang="en-US" sz="1200" dirty="0"/>
          </a:p>
        </p:txBody>
      </p:sp>
      <p:sp>
        <p:nvSpPr>
          <p:cNvPr id="10" name="위로 굽은 화살표 9"/>
          <p:cNvSpPr/>
          <p:nvPr/>
        </p:nvSpPr>
        <p:spPr>
          <a:xfrm>
            <a:off x="4264972" y="3889319"/>
            <a:ext cx="1368152" cy="645213"/>
          </a:xfrm>
          <a:prstGeom prst="bentUpArrow">
            <a:avLst>
              <a:gd name="adj1" fmla="val 17283"/>
              <a:gd name="adj2" fmla="val 20177"/>
              <a:gd name="adj3" fmla="val 24035"/>
            </a:avLst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9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에서 제공하는 어댑터 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6984776" cy="263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94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9-5 : </a:t>
            </a:r>
            <a:r>
              <a:rPr lang="en-US" altLang="ko-KR" dirty="0" err="1" smtClean="0"/>
              <a:t>MouseAdapter</a:t>
            </a:r>
            <a:r>
              <a:rPr lang="ko-KR" altLang="en-US" dirty="0" smtClean="0"/>
              <a:t>로 마우스 </a:t>
            </a:r>
            <a:r>
              <a:rPr lang="ko-KR" altLang="en-US" dirty="0" err="1"/>
              <a:t>리스너</a:t>
            </a:r>
            <a:r>
              <a:rPr lang="ko-KR" altLang="en-US" dirty="0"/>
              <a:t> 작성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48064" y="1916832"/>
            <a:ext cx="381984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MyMouseAdapter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MouseAdapter</a:t>
            </a:r>
            <a:r>
              <a:rPr lang="en-US" altLang="ko-KR" sz="1200" b="1" dirty="0" smtClean="0"/>
              <a:t> {</a:t>
            </a:r>
          </a:p>
          <a:p>
            <a:pPr marL="0" lvl="2"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mousePressed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marL="0" lvl="3"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 = </a:t>
            </a:r>
            <a:r>
              <a:rPr lang="en-US" altLang="ko-KR" sz="1200" b="1" dirty="0" err="1" smtClean="0"/>
              <a:t>e.getX</a:t>
            </a:r>
            <a:r>
              <a:rPr lang="en-US" altLang="ko-KR" sz="1200" b="1" dirty="0" smtClean="0"/>
              <a:t>();</a:t>
            </a:r>
          </a:p>
          <a:p>
            <a:pPr marL="0" lvl="3"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y = </a:t>
            </a:r>
            <a:r>
              <a:rPr lang="en-US" altLang="ko-KR" sz="1200" b="1" dirty="0" err="1" smtClean="0"/>
              <a:t>e.getY</a:t>
            </a:r>
            <a:r>
              <a:rPr lang="en-US" altLang="ko-KR" sz="1200" b="1" dirty="0" smtClean="0"/>
              <a:t>();</a:t>
            </a:r>
          </a:p>
          <a:p>
            <a:pPr marL="0" lvl="3"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la.setLocation</a:t>
            </a:r>
            <a:r>
              <a:rPr lang="en-US" altLang="ko-KR" sz="1200" b="1" dirty="0" smtClean="0"/>
              <a:t>(x, y);</a:t>
            </a:r>
          </a:p>
          <a:p>
            <a:pPr marL="0" lvl="2" defTabSz="180000"/>
            <a:r>
              <a:rPr lang="en-US" altLang="ko-KR" sz="1200" b="1" dirty="0" smtClean="0"/>
              <a:t>		}</a:t>
            </a:r>
          </a:p>
          <a:p>
            <a:pPr marL="0" lvl="1" defTabSz="180000"/>
            <a:r>
              <a:rPr lang="en-US" altLang="ko-KR" sz="1200" b="1" dirty="0" smtClean="0"/>
              <a:t>	}</a:t>
            </a:r>
          </a:p>
          <a:p>
            <a:pPr marL="0" lvl="1" defTabSz="180000"/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lvl="1"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marL="0" lvl="2"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MouseAdapterEx</a:t>
            </a:r>
            <a:r>
              <a:rPr lang="en-US" altLang="ko-KR" sz="1200" dirty="0" smtClean="0"/>
              <a:t>();</a:t>
            </a:r>
          </a:p>
          <a:p>
            <a:pPr marL="0" lvl="1"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83568" y="1309410"/>
            <a:ext cx="5664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MouseAdapter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예제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9-4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수정하라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916832"/>
            <a:ext cx="4572032" cy="4062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MouseAdapterEx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la = 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("Hello"); // "Hello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 출력용 레이블</a:t>
            </a:r>
            <a:endParaRPr lang="ko-KR" altLang="en-US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MouseListenerEx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("Mouse </a:t>
            </a:r>
            <a:r>
              <a:rPr lang="ko-KR" altLang="en-US" sz="1200" dirty="0"/>
              <a:t>이벤트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Container </a:t>
            </a:r>
            <a:r>
              <a:rPr lang="en-US" altLang="ko-KR" sz="1200" dirty="0"/>
              <a:t>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c.addMouseListener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 smtClean="0"/>
              <a:t>MyMouseAdapter</a:t>
            </a:r>
            <a:r>
              <a:rPr lang="en-US" altLang="ko-KR" sz="1200" b="1" dirty="0" smtClean="0"/>
              <a:t>());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c.setLayout</a:t>
            </a:r>
            <a:r>
              <a:rPr lang="en-US" altLang="ko-KR" sz="1200" b="1" dirty="0" smtClean="0"/>
              <a:t>(null);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la.setSize</a:t>
            </a:r>
            <a:r>
              <a:rPr lang="en-US" altLang="ko-KR" sz="1200" dirty="0" smtClean="0"/>
              <a:t>(50</a:t>
            </a:r>
            <a:r>
              <a:rPr lang="en-US" altLang="ko-KR" sz="1200" dirty="0"/>
              <a:t>, 20); // </a:t>
            </a:r>
            <a:r>
              <a:rPr lang="ko-KR" altLang="en-US" sz="1200" dirty="0"/>
              <a:t>레이블의 크기 </a:t>
            </a:r>
            <a:r>
              <a:rPr lang="en-US" altLang="ko-KR" sz="1200" dirty="0"/>
              <a:t>50x20 </a:t>
            </a:r>
            <a:r>
              <a:rPr lang="ko-KR" altLang="en-US" sz="1200" dirty="0"/>
              <a:t>설정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(30</a:t>
            </a:r>
            <a:r>
              <a:rPr lang="en-US" altLang="ko-KR" sz="1200" dirty="0"/>
              <a:t>, 30); // </a:t>
            </a:r>
            <a:r>
              <a:rPr lang="ko-KR" altLang="en-US" sz="1200" dirty="0"/>
              <a:t>레이블의 위치 </a:t>
            </a:r>
            <a:r>
              <a:rPr lang="en-US" altLang="ko-KR" sz="1200" dirty="0"/>
              <a:t>(30,30)</a:t>
            </a:r>
            <a:r>
              <a:rPr lang="ko-KR" altLang="en-US" sz="1200" dirty="0"/>
              <a:t>으로 설정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(la</a:t>
            </a:r>
            <a:r>
              <a:rPr lang="en-US" altLang="ko-KR" sz="1200" dirty="0"/>
              <a:t>); 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(200</a:t>
            </a:r>
            <a:r>
              <a:rPr lang="en-US" altLang="ko-KR" sz="1200" dirty="0"/>
              <a:t>, 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75112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Key </a:t>
            </a:r>
            <a:r>
              <a:rPr lang="ko-KR" altLang="en-US" smtClean="0"/>
              <a:t>이벤트와 포커스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키 입력 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다음 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경우 각각 </a:t>
            </a:r>
            <a:r>
              <a:rPr lang="en-US" altLang="ko-KR" sz="2000" dirty="0" smtClean="0"/>
              <a:t>Key </a:t>
            </a:r>
            <a:r>
              <a:rPr lang="ko-KR" altLang="en-US" sz="2000" dirty="0" smtClean="0"/>
              <a:t>이벤트 발생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키를 누르는 순간</a:t>
            </a:r>
            <a:r>
              <a:rPr lang="en-US" altLang="ko-KR" sz="1800" dirty="0" smtClean="0"/>
              <a:t> </a:t>
            </a:r>
          </a:p>
          <a:p>
            <a:pPr lvl="1"/>
            <a:r>
              <a:rPr lang="ko-KR" altLang="en-US" sz="1800" dirty="0" smtClean="0"/>
              <a:t>누른 키를 떼는 순간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누른 키를 떼는 순간</a:t>
            </a:r>
            <a:r>
              <a:rPr lang="en-US" altLang="ko-KR" sz="1800" dirty="0" smtClean="0"/>
              <a:t>(Unicode </a:t>
            </a:r>
            <a:r>
              <a:rPr lang="ko-KR" altLang="en-US" sz="1800" dirty="0" smtClean="0"/>
              <a:t>키의 경우에만</a:t>
            </a:r>
            <a:r>
              <a:rPr lang="en-US" altLang="ko-KR" sz="1800" dirty="0" smtClean="0"/>
              <a:t>)</a:t>
            </a:r>
            <a:endParaRPr lang="ko-KR" altLang="en-US" sz="18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키 이벤트를 받을 수 있는 조건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모든 컴포넌트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현재 포커스</a:t>
            </a:r>
            <a:r>
              <a:rPr lang="en-US" altLang="ko-KR" sz="1800" dirty="0" smtClean="0"/>
              <a:t>(focus)</a:t>
            </a:r>
            <a:r>
              <a:rPr lang="ko-KR" altLang="en-US" sz="1800" dirty="0" smtClean="0"/>
              <a:t>를 </a:t>
            </a:r>
            <a:r>
              <a:rPr lang="ko-KR" altLang="en-US" sz="1800" dirty="0"/>
              <a:t>가진 </a:t>
            </a:r>
            <a:r>
              <a:rPr lang="ko-KR" altLang="en-US" sz="1800" dirty="0" smtClean="0"/>
              <a:t>컴포넌트가 키 이벤트 독점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포커스</a:t>
            </a:r>
            <a:r>
              <a:rPr lang="en-US" altLang="ko-KR" sz="2000" dirty="0" smtClean="0"/>
              <a:t>(focus)</a:t>
            </a:r>
          </a:p>
          <a:p>
            <a:pPr lvl="1"/>
            <a:r>
              <a:rPr lang="ko-KR" altLang="en-US" sz="1800" dirty="0" smtClean="0"/>
              <a:t>컴포넌트나 응용프로그램이 키 이벤트를 독점하는 권한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컴포넌트에 포커스 설정 방법</a:t>
            </a:r>
            <a:endParaRPr lang="en-US" altLang="ko-KR" sz="1800" dirty="0" smtClean="0"/>
          </a:p>
          <a:p>
            <a:pPr lvl="2"/>
            <a:r>
              <a:rPr lang="en-US" altLang="ko-KR" sz="1600" dirty="0" err="1" smtClean="0"/>
              <a:t>component.requestFocus</a:t>
            </a:r>
            <a:r>
              <a:rPr lang="en-US" altLang="ko-KR" sz="1600" dirty="0" smtClean="0"/>
              <a:t>(); // component</a:t>
            </a:r>
            <a:r>
              <a:rPr lang="ko-KR" altLang="en-US" sz="1600" dirty="0" smtClean="0"/>
              <a:t>가 키 이벤트를 받을 수 있게 함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48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598" y="2303526"/>
            <a:ext cx="2319029" cy="2090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KeyListener</a:t>
            </a:r>
            <a:endParaRPr lang="ko-KR" altLang="en-US" dirty="0"/>
          </a:p>
        </p:txBody>
      </p:sp>
      <p:sp>
        <p:nvSpPr>
          <p:cNvPr id="21" name="내용 개체 틀 2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응용프로그램에서 </a:t>
            </a:r>
            <a:r>
              <a:rPr lang="en-US" altLang="ko-KR" sz="2000" dirty="0" err="1" smtClean="0"/>
              <a:t>KeyListener</a:t>
            </a:r>
            <a:r>
              <a:rPr lang="ko-KR" altLang="en-US" sz="2000" dirty="0" smtClean="0"/>
              <a:t>를 상속받아 </a:t>
            </a:r>
            <a:r>
              <a:rPr lang="ko-KR" altLang="en-US" sz="2000" dirty="0"/>
              <a:t>키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구현</a:t>
            </a:r>
            <a:endParaRPr lang="en-US" altLang="ko-KR" sz="2000" dirty="0" smtClean="0"/>
          </a:p>
          <a:p>
            <a:r>
              <a:rPr lang="en-US" altLang="ko-KR" sz="2000" dirty="0" err="1" smtClean="0"/>
              <a:t>KeyListener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3 </a:t>
            </a:r>
            <a:r>
              <a:rPr lang="ko-KR" altLang="en-US" sz="2000" dirty="0" smtClean="0"/>
              <a:t>개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컴포넌트에 키 이벤트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달기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476358" y="3355729"/>
            <a:ext cx="1234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키를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누르는 순간</a:t>
            </a:r>
            <a:endParaRPr lang="en-US" altLang="ko-KR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060666" y="2487274"/>
            <a:ext cx="3000396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b="1" dirty="0" err="1" smtClean="0"/>
              <a:t>keyPressed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KeyEvent</a:t>
            </a:r>
            <a:r>
              <a:rPr lang="en-US" altLang="ko-KR" sz="1200" dirty="0" smtClean="0"/>
              <a:t> e) {</a:t>
            </a:r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 smtClean="0"/>
              <a:t>이벤트 처리 루틴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b="1" dirty="0" err="1" smtClean="0"/>
              <a:t>keyReleased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KeyEvent</a:t>
            </a:r>
            <a:r>
              <a:rPr lang="en-US" altLang="ko-KR" sz="1200" dirty="0" smtClean="0"/>
              <a:t> e) {</a:t>
            </a:r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/>
              <a:t>이벤트 처리 </a:t>
            </a:r>
            <a:r>
              <a:rPr lang="ko-KR" altLang="en-US" sz="1200" dirty="0" smtClean="0"/>
              <a:t>루틴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b="1" dirty="0" err="1" smtClean="0"/>
              <a:t>keyTyped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KeyEvent</a:t>
            </a:r>
            <a:r>
              <a:rPr lang="en-US" altLang="ko-KR" sz="1200" dirty="0" smtClean="0"/>
              <a:t> e) {</a:t>
            </a:r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/>
              <a:t>이벤트 처리 </a:t>
            </a:r>
            <a:r>
              <a:rPr lang="ko-KR" altLang="en-US" sz="1200" dirty="0" smtClean="0"/>
              <a:t>루틴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7" name="자유형 6"/>
          <p:cNvSpPr/>
          <p:nvPr/>
        </p:nvSpPr>
        <p:spPr>
          <a:xfrm>
            <a:off x="3643306" y="2671509"/>
            <a:ext cx="1504758" cy="1000132"/>
          </a:xfrm>
          <a:custGeom>
            <a:avLst/>
            <a:gdLst>
              <a:gd name="connsiteX0" fmla="*/ 0 w 1847461"/>
              <a:gd name="connsiteY0" fmla="*/ 737118 h 738674"/>
              <a:gd name="connsiteX1" fmla="*/ 363894 w 1847461"/>
              <a:gd name="connsiteY1" fmla="*/ 681135 h 738674"/>
              <a:gd name="connsiteX2" fmla="*/ 765110 w 1847461"/>
              <a:gd name="connsiteY2" fmla="*/ 391886 h 738674"/>
              <a:gd name="connsiteX3" fmla="*/ 1156996 w 1847461"/>
              <a:gd name="connsiteY3" fmla="*/ 93306 h 738674"/>
              <a:gd name="connsiteX4" fmla="*/ 1847461 w 1847461"/>
              <a:gd name="connsiteY4" fmla="*/ 0 h 73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461" h="738674">
                <a:moveTo>
                  <a:pt x="0" y="737118"/>
                </a:moveTo>
                <a:cubicBezTo>
                  <a:pt x="118188" y="737896"/>
                  <a:pt x="236376" y="738674"/>
                  <a:pt x="363894" y="681135"/>
                </a:cubicBezTo>
                <a:cubicBezTo>
                  <a:pt x="491412" y="623596"/>
                  <a:pt x="632926" y="489857"/>
                  <a:pt x="765110" y="391886"/>
                </a:cubicBezTo>
                <a:cubicBezTo>
                  <a:pt x="897294" y="293915"/>
                  <a:pt x="976604" y="158620"/>
                  <a:pt x="1156996" y="93306"/>
                </a:cubicBezTo>
                <a:cubicBezTo>
                  <a:pt x="1337388" y="27992"/>
                  <a:pt x="1592424" y="13996"/>
                  <a:pt x="1847461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76358" y="3715769"/>
            <a:ext cx="1417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누른 키를 떼는 순간</a:t>
            </a:r>
            <a:endParaRPr lang="en-US" altLang="ko-KR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476358" y="4012066"/>
            <a:ext cx="1447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누른 키를 떼는 순간</a:t>
            </a:r>
            <a:r>
              <a:rPr lang="en-US" altLang="ko-KR" sz="1000" dirty="0" smtClean="0"/>
              <a:t>, Unicode </a:t>
            </a:r>
            <a:r>
              <a:rPr lang="ko-KR" altLang="en-US" sz="1000" dirty="0" smtClean="0"/>
              <a:t>키가 경우 </a:t>
            </a:r>
            <a:endParaRPr lang="en-US" altLang="ko-KR" sz="1000" dirty="0" smtClean="0"/>
          </a:p>
        </p:txBody>
      </p:sp>
      <p:sp>
        <p:nvSpPr>
          <p:cNvPr id="11" name="자유형 10"/>
          <p:cNvSpPr/>
          <p:nvPr/>
        </p:nvSpPr>
        <p:spPr>
          <a:xfrm flipV="1">
            <a:off x="3714744" y="4083370"/>
            <a:ext cx="1433320" cy="141525"/>
          </a:xfrm>
          <a:custGeom>
            <a:avLst/>
            <a:gdLst>
              <a:gd name="connsiteX0" fmla="*/ 0 w 1856792"/>
              <a:gd name="connsiteY0" fmla="*/ 1555 h 670250"/>
              <a:gd name="connsiteX1" fmla="*/ 326571 w 1856792"/>
              <a:gd name="connsiteY1" fmla="*/ 38878 h 670250"/>
              <a:gd name="connsiteX2" fmla="*/ 821094 w 1856792"/>
              <a:gd name="connsiteY2" fmla="*/ 234821 h 670250"/>
              <a:gd name="connsiteX3" fmla="*/ 1110343 w 1856792"/>
              <a:gd name="connsiteY3" fmla="*/ 496078 h 670250"/>
              <a:gd name="connsiteX4" fmla="*/ 1399592 w 1856792"/>
              <a:gd name="connsiteY4" fmla="*/ 645368 h 670250"/>
              <a:gd name="connsiteX5" fmla="*/ 1856792 w 1856792"/>
              <a:gd name="connsiteY5" fmla="*/ 645368 h 6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6792" h="670250">
                <a:moveTo>
                  <a:pt x="0" y="1555"/>
                </a:moveTo>
                <a:cubicBezTo>
                  <a:pt x="94861" y="777"/>
                  <a:pt x="189722" y="0"/>
                  <a:pt x="326571" y="38878"/>
                </a:cubicBezTo>
                <a:cubicBezTo>
                  <a:pt x="463420" y="77756"/>
                  <a:pt x="690465" y="158621"/>
                  <a:pt x="821094" y="234821"/>
                </a:cubicBezTo>
                <a:cubicBezTo>
                  <a:pt x="951723" y="311021"/>
                  <a:pt x="1013927" y="427654"/>
                  <a:pt x="1110343" y="496078"/>
                </a:cubicBezTo>
                <a:cubicBezTo>
                  <a:pt x="1206759" y="564503"/>
                  <a:pt x="1275184" y="620486"/>
                  <a:pt x="1399592" y="645368"/>
                </a:cubicBezTo>
                <a:cubicBezTo>
                  <a:pt x="1524000" y="670250"/>
                  <a:pt x="1690396" y="657809"/>
                  <a:pt x="1856792" y="64536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714744" y="3359290"/>
            <a:ext cx="1345922" cy="543367"/>
          </a:xfrm>
          <a:custGeom>
            <a:avLst/>
            <a:gdLst>
              <a:gd name="connsiteX0" fmla="*/ 0 w 2416629"/>
              <a:gd name="connsiteY0" fmla="*/ 390331 h 390331"/>
              <a:gd name="connsiteX1" fmla="*/ 457200 w 2416629"/>
              <a:gd name="connsiteY1" fmla="*/ 353009 h 390331"/>
              <a:gd name="connsiteX2" fmla="*/ 1063690 w 2416629"/>
              <a:gd name="connsiteY2" fmla="*/ 259702 h 390331"/>
              <a:gd name="connsiteX3" fmla="*/ 1632857 w 2416629"/>
              <a:gd name="connsiteY3" fmla="*/ 110413 h 390331"/>
              <a:gd name="connsiteX4" fmla="*/ 2146041 w 2416629"/>
              <a:gd name="connsiteY4" fmla="*/ 17106 h 390331"/>
              <a:gd name="connsiteX5" fmla="*/ 2416629 w 2416629"/>
              <a:gd name="connsiteY5" fmla="*/ 7776 h 39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6629" h="390331">
                <a:moveTo>
                  <a:pt x="0" y="390331"/>
                </a:moveTo>
                <a:cubicBezTo>
                  <a:pt x="139959" y="382555"/>
                  <a:pt x="279918" y="374780"/>
                  <a:pt x="457200" y="353009"/>
                </a:cubicBezTo>
                <a:cubicBezTo>
                  <a:pt x="634482" y="331238"/>
                  <a:pt x="867747" y="300135"/>
                  <a:pt x="1063690" y="259702"/>
                </a:cubicBezTo>
                <a:cubicBezTo>
                  <a:pt x="1259633" y="219269"/>
                  <a:pt x="1452465" y="150846"/>
                  <a:pt x="1632857" y="110413"/>
                </a:cubicBezTo>
                <a:cubicBezTo>
                  <a:pt x="1813249" y="69980"/>
                  <a:pt x="2015412" y="34212"/>
                  <a:pt x="2146041" y="17106"/>
                </a:cubicBezTo>
                <a:cubicBezTo>
                  <a:pt x="2276670" y="0"/>
                  <a:pt x="2346649" y="3888"/>
                  <a:pt x="2416629" y="777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475784" y="2149637"/>
            <a:ext cx="1993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키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리스너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KeyListener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431985" y="3171575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ym typeface="Wingdings"/>
              </a:rPr>
              <a:t>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4429124" y="248500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ym typeface="Wingdings"/>
              </a:rPr>
              <a:t>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4467902" y="382591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ym typeface="Wingdings"/>
              </a:rPr>
              <a:t></a:t>
            </a:r>
            <a:endParaRPr lang="ko-KR" altLang="en-US" sz="1600" dirty="0"/>
          </a:p>
        </p:txBody>
      </p:sp>
      <p:grpSp>
        <p:nvGrpSpPr>
          <p:cNvPr id="3" name="그룹 2"/>
          <p:cNvGrpSpPr/>
          <p:nvPr/>
        </p:nvGrpSpPr>
        <p:grpSpPr>
          <a:xfrm>
            <a:off x="5292080" y="4725144"/>
            <a:ext cx="2585278" cy="338555"/>
            <a:chOff x="3788590" y="4725143"/>
            <a:chExt cx="2585278" cy="338555"/>
          </a:xfrm>
        </p:grpSpPr>
        <p:sp>
          <p:nvSpPr>
            <p:cNvPr id="17" name="TextBox 16"/>
            <p:cNvSpPr txBox="1"/>
            <p:nvPr/>
          </p:nvSpPr>
          <p:spPr>
            <a:xfrm>
              <a:off x="3788590" y="4725143"/>
              <a:ext cx="1621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실행되는 순서 </a:t>
              </a:r>
              <a:r>
                <a:rPr lang="en-US" altLang="ko-KR" sz="14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  <a:r>
                <a:rPr lang="ko-KR" alt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endParaRPr lang="ko-KR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292080" y="4725144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1">
                      <a:lumMod val="50000"/>
                    </a:schemeClr>
                  </a:solidFill>
                  <a:sym typeface="Wingdings"/>
                </a:rPr>
                <a:t></a:t>
              </a:r>
              <a:endParaRPr lang="ko-KR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649270" y="4725144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1">
                      <a:lumMod val="50000"/>
                    </a:schemeClr>
                  </a:solidFill>
                  <a:sym typeface="Wingdings"/>
                </a:rPr>
                <a:t></a:t>
              </a:r>
              <a:endParaRPr lang="ko-KR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06460" y="4725144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1">
                      <a:lumMod val="50000"/>
                    </a:schemeClr>
                  </a:solidFill>
                  <a:sym typeface="Wingdings"/>
                </a:rPr>
                <a:t></a:t>
              </a:r>
              <a:endParaRPr lang="ko-KR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246632" y="5760053"/>
            <a:ext cx="5132136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component.</a:t>
            </a:r>
            <a:r>
              <a:rPr lang="en-US" altLang="ko-KR" sz="1600" b="1" dirty="0" err="1" smtClean="0"/>
              <a:t>addKeyListener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myKeyListener</a:t>
            </a:r>
            <a:r>
              <a:rPr lang="en-US" altLang="ko-KR" sz="1600" dirty="0" smtClean="0"/>
              <a:t>);</a:t>
            </a:r>
            <a:endParaRPr lang="ko-KR" altLang="en-US" sz="1600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2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유니코드</a:t>
            </a:r>
            <a:r>
              <a:rPr lang="en-US" altLang="ko-KR" dirty="0" smtClean="0"/>
              <a:t>(Unicode) </a:t>
            </a:r>
            <a:r>
              <a:rPr lang="ko-KR" altLang="en-US" dirty="0" smtClean="0"/>
              <a:t>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유니코드 키의 특징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국제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산업 표준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전 세계의 문자를 컴퓨터에서 일관되게 표현하기 위한 코드 체계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문자들에 대해서만 키 코드 값 정의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A~Z, </a:t>
            </a:r>
            <a:r>
              <a:rPr lang="en-US" altLang="ko-KR" sz="1600" dirty="0" err="1" smtClean="0"/>
              <a:t>a~z</a:t>
            </a:r>
            <a:r>
              <a:rPr lang="en-US" altLang="ko-KR" sz="1600" dirty="0" smtClean="0"/>
              <a:t>, 0~9, !, @, &amp; </a:t>
            </a:r>
            <a:r>
              <a:rPr lang="ko-KR" altLang="en-US" sz="1600" dirty="0" smtClean="0"/>
              <a:t>등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문자가 아닌 키 경우에는 표준화된 키 코드 값 없음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&lt;Function&gt; </a:t>
            </a:r>
            <a:r>
              <a:rPr lang="ko-KR" altLang="en-US" sz="1600" dirty="0" smtClean="0"/>
              <a:t>키</a:t>
            </a:r>
            <a:r>
              <a:rPr lang="en-US" altLang="ko-KR" sz="1600" dirty="0" smtClean="0"/>
              <a:t>, &lt;Home&gt; </a:t>
            </a:r>
            <a:r>
              <a:rPr lang="ko-KR" altLang="en-US" sz="1600" dirty="0" smtClean="0"/>
              <a:t>키</a:t>
            </a:r>
            <a:r>
              <a:rPr lang="en-US" altLang="ko-KR" sz="1600" dirty="0" smtClean="0"/>
              <a:t>, &lt;Up&gt; </a:t>
            </a:r>
            <a:r>
              <a:rPr lang="ko-KR" altLang="en-US" sz="1600" dirty="0" smtClean="0"/>
              <a:t>키</a:t>
            </a:r>
            <a:r>
              <a:rPr lang="en-US" altLang="ko-KR" sz="1600" dirty="0" smtClean="0"/>
              <a:t>,&lt;Delete&gt; </a:t>
            </a:r>
            <a:r>
              <a:rPr lang="ko-KR" altLang="en-US" sz="1600" dirty="0" smtClean="0"/>
              <a:t>키</a:t>
            </a:r>
            <a:r>
              <a:rPr lang="en-US" altLang="ko-KR" sz="1600" dirty="0" smtClean="0"/>
              <a:t>, &lt;Control&gt; </a:t>
            </a:r>
            <a:r>
              <a:rPr lang="ko-KR" altLang="en-US" sz="1600" dirty="0" smtClean="0"/>
              <a:t>키</a:t>
            </a:r>
            <a:r>
              <a:rPr lang="en-US" altLang="ko-KR" sz="1600" dirty="0" smtClean="0"/>
              <a:t>, &lt;Shift&gt; </a:t>
            </a:r>
            <a:r>
              <a:rPr lang="ko-KR" altLang="en-US" sz="1600" dirty="0" smtClean="0"/>
              <a:t>키</a:t>
            </a:r>
            <a:r>
              <a:rPr lang="en-US" altLang="ko-KR" sz="1600" dirty="0" smtClean="0"/>
              <a:t>, &lt;Alt&gt;</a:t>
            </a:r>
            <a:r>
              <a:rPr lang="ko-KR" altLang="en-US" sz="1600" dirty="0" smtClean="0"/>
              <a:t> 등은 플랫폼에 따라 키 코드 값이 다를 수 있음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유니코드 </a:t>
            </a:r>
            <a:r>
              <a:rPr lang="ko-KR" altLang="en-US" sz="2000" dirty="0"/>
              <a:t>키가 입력되는 경우</a:t>
            </a:r>
            <a:endParaRPr lang="en-US" altLang="ko-KR" sz="2000" dirty="0" smtClean="0"/>
          </a:p>
          <a:p>
            <a:pPr lvl="1"/>
            <a:r>
              <a:rPr lang="en-US" altLang="ko-KR" sz="1800" dirty="0" err="1" smtClean="0"/>
              <a:t>keyPressed</a:t>
            </a:r>
            <a:r>
              <a:rPr lang="en-US" altLang="ko-KR" sz="1800" dirty="0" smtClean="0"/>
              <a:t>(), </a:t>
            </a:r>
            <a:r>
              <a:rPr lang="en-US" altLang="ko-KR" sz="1800" dirty="0" err="1" smtClean="0"/>
              <a:t>keyTyped</a:t>
            </a:r>
            <a:r>
              <a:rPr lang="en-US" altLang="ko-KR" sz="1800" dirty="0" smtClean="0"/>
              <a:t>(), </a:t>
            </a:r>
            <a:r>
              <a:rPr lang="en-US" altLang="ko-KR" sz="1800" dirty="0" err="1" smtClean="0"/>
              <a:t>keyReleased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가 순서대로 호출</a:t>
            </a:r>
            <a:endParaRPr lang="en-US" altLang="ko-KR" sz="1800" dirty="0" smtClean="0"/>
          </a:p>
          <a:p>
            <a:r>
              <a:rPr lang="ko-KR" altLang="en-US" sz="2000" dirty="0"/>
              <a:t>유니코드 키가 아닌 경우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keyPressed</a:t>
            </a:r>
            <a:r>
              <a:rPr lang="en-US" altLang="ko-KR" sz="1800" dirty="0"/>
              <a:t>(), </a:t>
            </a:r>
            <a:r>
              <a:rPr lang="en-US" altLang="ko-KR" sz="1800" dirty="0" err="1"/>
              <a:t>keyReleased</a:t>
            </a:r>
            <a:r>
              <a:rPr lang="en-US" altLang="ko-KR" sz="1800" dirty="0"/>
              <a:t>() </a:t>
            </a:r>
            <a:r>
              <a:rPr lang="ko-KR" altLang="en-US" sz="1800" dirty="0"/>
              <a:t>만 호출됨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가상 키와 입력된 키 판별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1600" dirty="0" err="1" smtClean="0"/>
              <a:t>KeyEvent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입력된 키 정보를 가진 이벤트 객체</a:t>
            </a:r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KeyEvent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객체의 </a:t>
            </a:r>
            <a:r>
              <a:rPr lang="ko-KR" altLang="en-US" sz="1400" dirty="0" err="1" smtClean="0"/>
              <a:t>메소드로</a:t>
            </a:r>
            <a:r>
              <a:rPr lang="ko-KR" altLang="en-US" sz="1400" dirty="0" smtClean="0"/>
              <a:t> 입력된 키 판별</a:t>
            </a:r>
            <a:endParaRPr lang="en-US" altLang="ko-KR" sz="1400" dirty="0" smtClean="0"/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KeyEvent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객체의 </a:t>
            </a:r>
            <a:r>
              <a:rPr lang="ko-KR" altLang="en-US" sz="1600" dirty="0" err="1" smtClean="0"/>
              <a:t>메소드로</a:t>
            </a:r>
            <a:r>
              <a:rPr lang="ko-KR" altLang="en-US" sz="1600" dirty="0" smtClean="0"/>
              <a:t> 입력된 키 판별</a:t>
            </a:r>
            <a:endParaRPr lang="en-US" altLang="ko-KR" sz="1600" dirty="0" smtClean="0"/>
          </a:p>
          <a:p>
            <a:pPr lvl="1"/>
            <a:r>
              <a:rPr lang="en-US" altLang="ko-KR" sz="1400" dirty="0" smtClean="0"/>
              <a:t>char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KeyEvent.getKeyChar</a:t>
            </a:r>
            <a:r>
              <a:rPr lang="en-US" altLang="ko-KR" sz="1400" dirty="0" smtClean="0"/>
              <a:t>()</a:t>
            </a:r>
          </a:p>
          <a:p>
            <a:pPr lvl="2"/>
            <a:r>
              <a:rPr lang="ko-KR" altLang="en-US" sz="1400" dirty="0" smtClean="0"/>
              <a:t>키의 유니코드 문자 값 리턴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Unicode </a:t>
            </a:r>
            <a:r>
              <a:rPr lang="ko-KR" altLang="en-US" sz="1400" dirty="0" smtClean="0"/>
              <a:t>문자 키인 경우에만 의미 있음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입력된 키를 판별하기 위해 문자 값과 비교하면 됨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KeyEvent.getKeyCode</a:t>
            </a:r>
            <a:r>
              <a:rPr lang="en-US" altLang="ko-KR" sz="1400" dirty="0" smtClean="0"/>
              <a:t>()</a:t>
            </a:r>
          </a:p>
          <a:p>
            <a:pPr lvl="2"/>
            <a:r>
              <a:rPr lang="ko-KR" altLang="en-US" sz="1400" dirty="0" smtClean="0"/>
              <a:t>유니코드 키 포함 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모든 키에 대한 정수형 키 코드 리턴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입력된 키를 판별하기 위해 </a:t>
            </a:r>
            <a:endParaRPr lang="en-US" altLang="ko-KR" sz="1400" dirty="0" smtClean="0"/>
          </a:p>
          <a:p>
            <a:pPr marL="685800" lvl="2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가상키</a:t>
            </a:r>
            <a:r>
              <a:rPr lang="en-US" altLang="ko-KR" sz="1400" dirty="0" smtClean="0"/>
              <a:t>(Virtual Key) </a:t>
            </a:r>
            <a:r>
              <a:rPr lang="ko-KR" altLang="en-US" sz="1400" dirty="0" smtClean="0"/>
              <a:t>값과 비교하여야 함</a:t>
            </a:r>
            <a:endParaRPr lang="en-US" altLang="ko-KR" sz="1400" dirty="0" smtClean="0"/>
          </a:p>
          <a:p>
            <a:pPr lvl="2"/>
            <a:r>
              <a:rPr lang="ko-KR" altLang="en-US" sz="1300" dirty="0" smtClean="0"/>
              <a:t>가상 키 값은 </a:t>
            </a:r>
            <a:r>
              <a:rPr lang="en-US" altLang="ko-KR" sz="1300" dirty="0" err="1" smtClean="0"/>
              <a:t>KeyEvent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클래스에 상수로 선언</a:t>
            </a:r>
            <a:endParaRPr lang="en-US" altLang="ko-KR" sz="13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24128" y="3010306"/>
            <a:ext cx="316835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void </a:t>
            </a:r>
            <a:r>
              <a:rPr lang="en-US" altLang="ko-KR" sz="1200" dirty="0" err="1"/>
              <a:t>keyPressed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 smtClean="0"/>
              <a:t>	if(</a:t>
            </a:r>
            <a:r>
              <a:rPr lang="en-US" altLang="ko-KR" sz="1200" b="1" dirty="0" err="1" smtClean="0"/>
              <a:t>e.getKeyChar</a:t>
            </a:r>
            <a:r>
              <a:rPr lang="en-US" altLang="ko-KR" sz="1200" b="1" dirty="0"/>
              <a:t>(</a:t>
            </a:r>
            <a:r>
              <a:rPr lang="en-US" altLang="ko-KR" sz="1200" dirty="0"/>
              <a:t>) == 'q')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System.exit</a:t>
            </a:r>
            <a:r>
              <a:rPr lang="en-US" altLang="ko-KR" sz="1200" dirty="0" smtClean="0"/>
              <a:t>(0);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5365713" y="4704385"/>
            <a:ext cx="359715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void </a:t>
            </a:r>
            <a:r>
              <a:rPr lang="en-US" altLang="ko-KR" sz="1200" dirty="0" err="1"/>
              <a:t>keyPressed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 smtClean="0"/>
              <a:t>	if(</a:t>
            </a:r>
            <a:r>
              <a:rPr lang="en-US" altLang="ko-KR" sz="1200" b="1" dirty="0" err="1" smtClean="0"/>
              <a:t>e.getKeyCode</a:t>
            </a:r>
            <a:r>
              <a:rPr lang="en-US" altLang="ko-KR" sz="1200" b="1" dirty="0"/>
              <a:t>() == KeyEvent.VK_F5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System.exit</a:t>
            </a:r>
            <a:r>
              <a:rPr lang="en-US" altLang="ko-KR" sz="1200" dirty="0" smtClean="0"/>
              <a:t>(0</a:t>
            </a:r>
            <a:r>
              <a:rPr lang="en-US" altLang="ko-KR" sz="1200" dirty="0"/>
              <a:t>); 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375444" y="3841303"/>
            <a:ext cx="2517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q </a:t>
            </a:r>
            <a:r>
              <a:rPr lang="ko-KR" altLang="en-US" sz="1400" dirty="0"/>
              <a:t>키가 누르면 프로그램 종료</a:t>
            </a:r>
            <a:endParaRPr lang="en-US" altLang="ko-KR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364075" y="5549780"/>
            <a:ext cx="25987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F5 </a:t>
            </a:r>
            <a:r>
              <a:rPr lang="ko-KR" altLang="en-US" sz="1400" dirty="0"/>
              <a:t>키를 누르면 프로그램 종료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876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키</a:t>
            </a:r>
            <a:r>
              <a:rPr lang="en-US" altLang="ko-KR" dirty="0" smtClean="0"/>
              <a:t>(Virtual Key)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가상 키는 </a:t>
            </a:r>
            <a:r>
              <a:rPr lang="en-US" altLang="ko-KR" sz="1800" dirty="0" err="1" smtClean="0"/>
              <a:t>KeyEvent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클래스에 상수로 선언</a:t>
            </a:r>
            <a:endParaRPr lang="en-US" altLang="ko-KR" sz="1800" dirty="0" smtClean="0"/>
          </a:p>
          <a:p>
            <a:r>
              <a:rPr lang="ko-KR" altLang="en-US" sz="1800" dirty="0" smtClean="0"/>
              <a:t>가상 키의 일부 소개</a:t>
            </a:r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34" y="2060848"/>
            <a:ext cx="6918623" cy="442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359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489226" cy="68012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9-6 : </a:t>
            </a:r>
            <a:r>
              <a:rPr lang="en-US" altLang="ko-KR" dirty="0" err="1" smtClean="0"/>
              <a:t>KeyListener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입력된 문자 키 판별</a:t>
            </a:r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1560" y="1377056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컨텐트팬에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&lt;Enter&gt;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키를 입력할 때마다 배경색을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랜덤하게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바꾸고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'q'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키를 입력하면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프로그램을 종료시켜라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23812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636912"/>
            <a:ext cx="23812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36912"/>
            <a:ext cx="23812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모서리가 둥근 사각형 설명선 19"/>
          <p:cNvSpPr/>
          <p:nvPr/>
        </p:nvSpPr>
        <p:spPr>
          <a:xfrm>
            <a:off x="6948264" y="4105055"/>
            <a:ext cx="1399982" cy="459700"/>
          </a:xfrm>
          <a:prstGeom prst="wedgeRoundRectCallout">
            <a:avLst>
              <a:gd name="adj1" fmla="val -57056"/>
              <a:gd name="adj2" fmla="val -1039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/>
              <a:t>'q' </a:t>
            </a:r>
            <a:r>
              <a:rPr lang="ko-KR" altLang="en-US" sz="1050" dirty="0"/>
              <a:t>키를 입력하면 프로그램 종료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8659" y="5033506"/>
            <a:ext cx="64876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컨텐트팬에</a:t>
            </a:r>
            <a:r>
              <a:rPr lang="ko-KR" altLang="en-US" sz="1400" dirty="0"/>
              <a:t> 키 </a:t>
            </a:r>
            <a:r>
              <a:rPr lang="ko-KR" altLang="en-US" sz="1400" dirty="0" err="1"/>
              <a:t>리스너를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달고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포커스를 </a:t>
            </a:r>
            <a:r>
              <a:rPr lang="ko-KR" altLang="en-US" sz="1400" dirty="0" smtClean="0"/>
              <a:t>주어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키 입력을 받도록 해야 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색은 </a:t>
            </a:r>
            <a:r>
              <a:rPr lang="en-US" altLang="ko-KR" sz="1400" dirty="0"/>
              <a:t>new Color(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r,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g,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</a:t>
            </a:r>
            <a:r>
              <a:rPr lang="ko-KR" altLang="en-US" sz="1400" dirty="0"/>
              <a:t>로 생성한다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en-US" altLang="ko-KR" sz="1400" dirty="0" smtClean="0"/>
              <a:t>     r(red</a:t>
            </a:r>
            <a:r>
              <a:rPr lang="en-US" altLang="ko-KR" sz="1400" dirty="0"/>
              <a:t>), g(green), b(blue)</a:t>
            </a:r>
            <a:r>
              <a:rPr lang="ko-KR" altLang="en-US" sz="1400" dirty="0"/>
              <a:t>는 색의 </a:t>
            </a:r>
            <a:r>
              <a:rPr lang="en-US" altLang="ko-KR" sz="1400" dirty="0"/>
              <a:t>3</a:t>
            </a:r>
            <a:r>
              <a:rPr lang="ko-KR" altLang="en-US" sz="1400" dirty="0"/>
              <a:t>요소로서 </a:t>
            </a:r>
            <a:r>
              <a:rPr lang="en-US" altLang="ko-KR" sz="1400" dirty="0"/>
              <a:t>0~255 </a:t>
            </a:r>
            <a:r>
              <a:rPr lang="ko-KR" altLang="en-US" sz="1400" dirty="0"/>
              <a:t>사이의 값이다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379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</a:t>
            </a:r>
            <a:r>
              <a:rPr lang="en-US" altLang="ko-KR" smtClean="0"/>
              <a:t> </a:t>
            </a:r>
            <a:r>
              <a:rPr lang="ko-KR" altLang="en-US" smtClean="0"/>
              <a:t>기반</a:t>
            </a:r>
            <a:r>
              <a:rPr lang="en-US" altLang="ko-KR" smtClean="0"/>
              <a:t>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 smtClean="0"/>
              <a:t>이벤트 기반 프로그래밍</a:t>
            </a:r>
            <a:r>
              <a:rPr lang="en-US" altLang="ko-KR" sz="1800" dirty="0" smtClean="0"/>
              <a:t>(Event Driven Programming)</a:t>
            </a:r>
          </a:p>
          <a:p>
            <a:pPr lvl="1"/>
            <a:r>
              <a:rPr lang="ko-KR" altLang="en-US" sz="1600" dirty="0" smtClean="0"/>
              <a:t>이벤트의 발생에 의해 프로그램 흐름이 결정되는 방식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이벤트가 발생하면 이벤트를 처리하는 루틴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이벤트 </a:t>
            </a:r>
            <a:r>
              <a:rPr lang="ko-KR" altLang="en-US" sz="1400" dirty="0" err="1" smtClean="0"/>
              <a:t>리스너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실행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실행될 코드는 이벤트의 발생에 의해 전적으로 결정</a:t>
            </a:r>
            <a:endParaRPr lang="en-US" altLang="ko-KR" sz="1400" dirty="0" smtClean="0"/>
          </a:p>
          <a:p>
            <a:pPr lvl="1"/>
            <a:r>
              <a:rPr lang="ko-KR" altLang="en-US" sz="1600" dirty="0" smtClean="0"/>
              <a:t>반대되는 개념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배치 실행</a:t>
            </a:r>
            <a:r>
              <a:rPr lang="en-US" altLang="ko-KR" sz="1600" dirty="0" smtClean="0"/>
              <a:t>(batch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programming)</a:t>
            </a:r>
          </a:p>
          <a:p>
            <a:pPr lvl="2"/>
            <a:r>
              <a:rPr lang="ko-KR" altLang="en-US" sz="1400" dirty="0" smtClean="0"/>
              <a:t>프로그램의 개발자가 프로그램의 흐름을 결정하는 방식</a:t>
            </a:r>
            <a:endParaRPr lang="en-US" altLang="ko-KR" sz="1400" dirty="0" smtClean="0"/>
          </a:p>
          <a:p>
            <a:pPr lvl="1"/>
            <a:r>
              <a:rPr lang="ko-KR" altLang="en-US" sz="1600" dirty="0" smtClean="0"/>
              <a:t>이벤트 종류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사용자의 입력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마우스 드래그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마우스 클릭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키보드 누름 등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센서로부터의 입력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네트워크로부터 데이터 송수신</a:t>
            </a:r>
            <a:r>
              <a:rPr lang="en-US" altLang="ko-KR" sz="1400" dirty="0" smtClean="0"/>
              <a:t> </a:t>
            </a:r>
          </a:p>
          <a:p>
            <a:pPr lvl="2"/>
            <a:r>
              <a:rPr lang="ko-KR" altLang="en-US" sz="1400" dirty="0" smtClean="0"/>
              <a:t>다른 응용프로그램이나 다른 </a:t>
            </a:r>
            <a:r>
              <a:rPr lang="ko-KR" altLang="en-US" sz="1400" dirty="0" err="1" smtClean="0"/>
              <a:t>스레드로부터의</a:t>
            </a:r>
            <a:r>
              <a:rPr lang="ko-KR" altLang="en-US" sz="1400" dirty="0" smtClean="0"/>
              <a:t> 메시지</a:t>
            </a:r>
            <a:endParaRPr lang="en-US" altLang="ko-KR" sz="1400" dirty="0" smtClean="0"/>
          </a:p>
          <a:p>
            <a:r>
              <a:rPr lang="ko-KR" altLang="en-US" sz="1800" dirty="0" smtClean="0"/>
              <a:t>이벤트 기반 응용 프로그램의 구조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각 이벤트마다 처리하는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코드 보유</a:t>
            </a:r>
            <a:endParaRPr lang="en-US" altLang="ko-KR" sz="1600" dirty="0" smtClean="0"/>
          </a:p>
          <a:p>
            <a:r>
              <a:rPr lang="en-US" altLang="ko-KR" sz="1800" dirty="0" smtClean="0"/>
              <a:t>GUI </a:t>
            </a:r>
            <a:r>
              <a:rPr lang="ko-KR" altLang="en-US" sz="1800" dirty="0" smtClean="0"/>
              <a:t>응용프로그램은 이벤트 기반 프로그래밍으로 작성됨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GUI </a:t>
            </a:r>
            <a:r>
              <a:rPr lang="ko-KR" altLang="en-US" sz="1600" dirty="0" smtClean="0"/>
              <a:t>라이브러리 종류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C++</a:t>
            </a:r>
            <a:r>
              <a:rPr lang="ko-KR" altLang="en-US" sz="1400" dirty="0"/>
              <a:t>의</a:t>
            </a:r>
            <a:r>
              <a:rPr lang="en-US" altLang="ko-KR" sz="1400" dirty="0" smtClean="0"/>
              <a:t> MFC, C# GUI, Visual Basic, X Window, Android </a:t>
            </a:r>
            <a:r>
              <a:rPr lang="ko-KR" altLang="en-US" sz="1400" dirty="0" smtClean="0"/>
              <a:t>등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자바의 </a:t>
            </a:r>
            <a:r>
              <a:rPr lang="en-US" altLang="ko-KR" sz="1400" dirty="0" smtClean="0"/>
              <a:t>AWT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Swing</a:t>
            </a:r>
          </a:p>
          <a:p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9-6 </a:t>
            </a:r>
            <a:r>
              <a:rPr lang="ko-KR" altLang="en-US" dirty="0" smtClean="0"/>
              <a:t>정답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9816" y="1575496"/>
            <a:ext cx="4126160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KeyCharEx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la =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("&lt;Enter&gt;</a:t>
            </a:r>
            <a:r>
              <a:rPr lang="ko-KR" altLang="en-US" sz="1200" dirty="0"/>
              <a:t>키로 배경색이 바뀝니다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KeyCharEx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super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KeyListener</a:t>
            </a:r>
            <a:r>
              <a:rPr lang="ko-KR" altLang="en-US" sz="1200" dirty="0"/>
              <a:t>의 문자 키 입력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Container </a:t>
            </a:r>
            <a:r>
              <a:rPr lang="en-US" altLang="ko-KR" sz="1200" b="1" dirty="0"/>
              <a:t>c = </a:t>
            </a:r>
            <a:r>
              <a:rPr lang="en-US" altLang="ko-KR" sz="1200" b="1" dirty="0" err="1"/>
              <a:t>getContentPane</a:t>
            </a:r>
            <a:r>
              <a:rPr lang="en-US" altLang="ko-KR" sz="1200" b="1" dirty="0"/>
              <a:t>(); 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(la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c.addKeyListener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/>
              <a:t>MyKeyListener</a:t>
            </a:r>
            <a:r>
              <a:rPr lang="en-US" altLang="ko-KR" sz="1200" b="1" dirty="0"/>
              <a:t>()); 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</a:t>
            </a:r>
            <a:r>
              <a:rPr lang="en-US" altLang="ko-KR" sz="1200" dirty="0"/>
              <a:t>, 150);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c.requestFocus</a:t>
            </a:r>
            <a:r>
              <a:rPr lang="en-US" altLang="ko-KR" sz="1200" b="1" dirty="0"/>
              <a:t>(); // </a:t>
            </a:r>
            <a:r>
              <a:rPr lang="ko-KR" altLang="en-US" sz="1200" b="1" dirty="0" err="1"/>
              <a:t>컨텐트팬에</a:t>
            </a:r>
            <a:r>
              <a:rPr lang="ko-KR" altLang="en-US" sz="1200" b="1" dirty="0"/>
              <a:t> 포커스 </a:t>
            </a:r>
            <a:r>
              <a:rPr lang="ko-KR" altLang="en-US" sz="1200" b="1" dirty="0" smtClean="0"/>
              <a:t>설정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499992" y="1578272"/>
            <a:ext cx="4464496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class </a:t>
            </a:r>
            <a:r>
              <a:rPr lang="en-US" altLang="ko-KR" sz="1200" b="1" dirty="0" err="1"/>
              <a:t>MyKeyListener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KeyAdapter</a:t>
            </a:r>
            <a:r>
              <a:rPr lang="en-US" altLang="ko-KR" sz="1200" b="1" dirty="0"/>
              <a:t> </a:t>
            </a:r>
            <a:r>
              <a:rPr lang="en-US" altLang="ko-KR" sz="1200" dirty="0" smtClean="0"/>
              <a:t>{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public </a:t>
            </a:r>
            <a:r>
              <a:rPr lang="en-US" altLang="ko-KR" sz="1200" dirty="0"/>
              <a:t>void </a:t>
            </a:r>
            <a:r>
              <a:rPr lang="en-US" altLang="ko-KR" sz="1200" dirty="0" err="1"/>
              <a:t>keyPressed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 smtClean="0"/>
              <a:t>			// </a:t>
            </a:r>
            <a:r>
              <a:rPr lang="ko-KR" altLang="en-US" sz="1200" dirty="0"/>
              <a:t>임의의 색을 만들기 위해 </a:t>
            </a:r>
            <a:r>
              <a:rPr lang="ko-KR" altLang="en-US" sz="1200" dirty="0" err="1"/>
              <a:t>랜덤하게</a:t>
            </a:r>
            <a:r>
              <a:rPr lang="ko-KR" altLang="en-US" sz="1200" dirty="0"/>
              <a:t> </a:t>
            </a:r>
            <a:r>
              <a:rPr lang="en-US" altLang="ko-KR" sz="1200" dirty="0"/>
              <a:t>r, g, b </a:t>
            </a:r>
            <a:r>
              <a:rPr lang="ko-KR" altLang="en-US" sz="1200" dirty="0"/>
              <a:t>성분 생성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r =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 (</a:t>
            </a:r>
            <a:r>
              <a:rPr lang="en-US" altLang="ko-KR" sz="1200" dirty="0" err="1"/>
              <a:t>Math.random</a:t>
            </a:r>
            <a:r>
              <a:rPr lang="en-US" altLang="ko-KR" sz="1200" dirty="0"/>
              <a:t>() * 256); // </a:t>
            </a:r>
            <a:r>
              <a:rPr lang="en-US" altLang="ko-KR" sz="1200" dirty="0" smtClean="0"/>
              <a:t>red </a:t>
            </a:r>
            <a:r>
              <a:rPr lang="ko-KR" altLang="en-US" sz="1200" dirty="0"/>
              <a:t>성분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g =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 (</a:t>
            </a:r>
            <a:r>
              <a:rPr lang="en-US" altLang="ko-KR" sz="1200" dirty="0" err="1"/>
              <a:t>Math.random</a:t>
            </a:r>
            <a:r>
              <a:rPr lang="en-US" altLang="ko-KR" sz="1200" dirty="0"/>
              <a:t>() * 256); // </a:t>
            </a:r>
            <a:r>
              <a:rPr lang="en-US" altLang="ko-KR" sz="1200" dirty="0" smtClean="0"/>
              <a:t>green </a:t>
            </a:r>
            <a:r>
              <a:rPr lang="ko-KR" altLang="en-US" sz="1200" dirty="0"/>
              <a:t>성분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b =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 (</a:t>
            </a:r>
            <a:r>
              <a:rPr lang="en-US" altLang="ko-KR" sz="1200" dirty="0" err="1"/>
              <a:t>Math.random</a:t>
            </a:r>
            <a:r>
              <a:rPr lang="en-US" altLang="ko-KR" sz="1200" dirty="0"/>
              <a:t>() * 256); // </a:t>
            </a:r>
            <a:r>
              <a:rPr lang="en-US" altLang="ko-KR" sz="1200" dirty="0" smtClean="0"/>
              <a:t>blue </a:t>
            </a:r>
            <a:r>
              <a:rPr lang="ko-KR" altLang="en-US" sz="1200" dirty="0" smtClean="0"/>
              <a:t>성분</a:t>
            </a:r>
            <a:endParaRPr lang="en-US" altLang="ko-KR" sz="1200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	switch(</a:t>
            </a:r>
            <a:r>
              <a:rPr lang="en-US" altLang="ko-KR" sz="1200" b="1" dirty="0" err="1" smtClean="0"/>
              <a:t>e.getKeyChar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{ // </a:t>
            </a:r>
            <a:r>
              <a:rPr lang="ko-KR" altLang="en-US" sz="1200" dirty="0"/>
              <a:t>입력된 키 문자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b="1" dirty="0" smtClean="0"/>
              <a:t>case </a:t>
            </a:r>
            <a:r>
              <a:rPr lang="en-US" altLang="ko-KR" sz="1200" b="1" dirty="0"/>
              <a:t>'\n': </a:t>
            </a:r>
            <a:r>
              <a:rPr lang="en-US" altLang="ko-KR" sz="1200" dirty="0"/>
              <a:t>// &lt;Enter&gt; </a:t>
            </a:r>
            <a:r>
              <a:rPr lang="ko-KR" altLang="en-US" sz="1200" dirty="0"/>
              <a:t>키 입력</a:t>
            </a:r>
          </a:p>
          <a:p>
            <a:pPr defTabSz="180000"/>
            <a:r>
              <a:rPr lang="pt-BR" altLang="ko-KR" sz="1200" dirty="0" smtClean="0"/>
              <a:t>					la.setText</a:t>
            </a:r>
            <a:r>
              <a:rPr lang="pt-BR" altLang="ko-KR" sz="1200" dirty="0"/>
              <a:t>("r=" + r + ", g=" + g + ", b=" + b);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setBackground</a:t>
            </a:r>
            <a:r>
              <a:rPr lang="en-US" altLang="ko-KR" sz="1200" dirty="0" smtClean="0"/>
              <a:t>(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									new </a:t>
            </a:r>
            <a:r>
              <a:rPr lang="en-US" altLang="ko-KR" sz="1200" dirty="0"/>
              <a:t>Color(r, g, b));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		break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	case </a:t>
            </a:r>
            <a:r>
              <a:rPr lang="en-US" altLang="ko-KR" sz="1200" b="1" dirty="0"/>
              <a:t>'q</a:t>
            </a:r>
            <a:r>
              <a:rPr lang="en-US" altLang="ko-KR" sz="1200" b="1" dirty="0" smtClean="0"/>
              <a:t>':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	</a:t>
            </a:r>
            <a:r>
              <a:rPr lang="en-US" altLang="ko-KR" sz="1200" dirty="0" err="1" smtClean="0"/>
              <a:t>System.exit</a:t>
            </a:r>
            <a:r>
              <a:rPr lang="en-US" altLang="ko-KR" sz="1200" dirty="0" smtClean="0"/>
              <a:t>(0</a:t>
            </a:r>
            <a:r>
              <a:rPr lang="en-US" altLang="ko-KR" sz="1200" dirty="0"/>
              <a:t>);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KeyCharEx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73978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37" y="2427112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9-7 : </a:t>
            </a:r>
            <a:r>
              <a:rPr lang="en-US" altLang="ko-KR" sz="2400" dirty="0" err="1"/>
              <a:t>KeyListener</a:t>
            </a:r>
            <a:r>
              <a:rPr lang="en-US" altLang="ko-KR" sz="2400" dirty="0"/>
              <a:t> </a:t>
            </a:r>
            <a:r>
              <a:rPr lang="ko-KR" altLang="en-US" sz="2400" dirty="0"/>
              <a:t>활용 </a:t>
            </a:r>
            <a:r>
              <a:rPr lang="en-US" altLang="ko-KR" sz="2400" dirty="0"/>
              <a:t>– </a:t>
            </a:r>
            <a:r>
              <a:rPr lang="ko-KR" altLang="en-US" sz="2400" dirty="0"/>
              <a:t>상</a:t>
            </a:r>
            <a:r>
              <a:rPr lang="en-US" altLang="ko-KR" sz="2400" dirty="0"/>
              <a:t>(</a:t>
            </a:r>
            <a:r>
              <a:rPr lang="ko-KR" altLang="en-US" sz="2400" dirty="0"/>
              <a:t>↑</a:t>
            </a:r>
            <a:r>
              <a:rPr lang="en-US" altLang="ko-KR" sz="2400" dirty="0"/>
              <a:t>), </a:t>
            </a:r>
            <a:r>
              <a:rPr lang="ko-KR" altLang="en-US" sz="2400" dirty="0"/>
              <a:t>하</a:t>
            </a:r>
            <a:r>
              <a:rPr lang="en-US" altLang="ko-KR" sz="2400" dirty="0"/>
              <a:t>(</a:t>
            </a:r>
            <a:r>
              <a:rPr lang="ko-KR" altLang="en-US" sz="2400" dirty="0"/>
              <a:t>↓</a:t>
            </a:r>
            <a:r>
              <a:rPr lang="en-US" altLang="ko-KR" sz="2400" dirty="0"/>
              <a:t>), </a:t>
            </a:r>
            <a:r>
              <a:rPr lang="ko-KR" altLang="en-US" sz="2400" dirty="0"/>
              <a:t>좌</a:t>
            </a:r>
            <a:r>
              <a:rPr lang="en-US" altLang="ko-KR" sz="2400" dirty="0"/>
              <a:t>(</a:t>
            </a:r>
            <a:r>
              <a:rPr lang="ko-KR" altLang="en-US" sz="2400" dirty="0"/>
              <a:t>←</a:t>
            </a:r>
            <a:r>
              <a:rPr lang="en-US" altLang="ko-KR" sz="2400" dirty="0"/>
              <a:t>), </a:t>
            </a:r>
            <a:r>
              <a:rPr lang="ko-KR" altLang="en-US" sz="2400" dirty="0"/>
              <a:t>우</a:t>
            </a:r>
            <a:r>
              <a:rPr lang="en-US" altLang="ko-KR" sz="2400" dirty="0"/>
              <a:t>(</a:t>
            </a:r>
            <a:r>
              <a:rPr lang="ko-KR" altLang="en-US" sz="2400" dirty="0"/>
              <a:t>→</a:t>
            </a:r>
            <a:r>
              <a:rPr lang="en-US" altLang="ko-KR" sz="2400" dirty="0"/>
              <a:t>) </a:t>
            </a:r>
            <a:r>
              <a:rPr lang="ko-KR" altLang="en-US" sz="2400" dirty="0"/>
              <a:t>키로 문자열 움직이기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99592" y="1340768"/>
            <a:ext cx="756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상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↑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하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↓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좌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←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우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→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키를 입력하면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다음 그림과 같이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"HELLO"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문자열이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픽셀씩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이동하는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7664" y="5301208"/>
            <a:ext cx="615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좌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우 키를 움직이면 한 번에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픽셀씩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"</a:t>
            </a:r>
            <a:r>
              <a:rPr lang="en-US" altLang="ko-KR" sz="1200" dirty="0" smtClean="0"/>
              <a:t>HELLO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"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텍스트는 상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좌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우로 이동한다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 텍스트는 프레임의 영역을 벗어나서 움직일 수 있다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984842" y="3183713"/>
            <a:ext cx="64294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1984048" y="3112275"/>
            <a:ext cx="715174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41966" y="2969399"/>
            <a:ext cx="56618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(50,50)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20888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208747" y="436958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초기 상태</a:t>
            </a:r>
            <a:endParaRPr lang="en-US" altLang="ko-KR" sz="1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788024" y="4369586"/>
            <a:ext cx="26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</a:t>
            </a:r>
            <a:r>
              <a:rPr lang="en-US" altLang="ko-KR" sz="1200" dirty="0"/>
              <a:t>, </a:t>
            </a:r>
            <a:r>
              <a:rPr lang="ko-KR" altLang="en-US" sz="1200" dirty="0"/>
              <a:t>하</a:t>
            </a:r>
            <a:r>
              <a:rPr lang="en-US" altLang="ko-KR" sz="1200" dirty="0"/>
              <a:t>, </a:t>
            </a:r>
            <a:r>
              <a:rPr lang="ko-KR" altLang="en-US" sz="1200" dirty="0"/>
              <a:t>좌</a:t>
            </a:r>
            <a:r>
              <a:rPr lang="en-US" altLang="ko-KR" sz="1200" dirty="0"/>
              <a:t>, </a:t>
            </a:r>
            <a:r>
              <a:rPr lang="ko-KR" altLang="en-US" sz="1200" dirty="0"/>
              <a:t>우 키를 여러 번 입력하여</a:t>
            </a:r>
          </a:p>
          <a:p>
            <a:r>
              <a:rPr lang="en-US" altLang="ko-KR" sz="1200" dirty="0"/>
              <a:t>"HELLO"</a:t>
            </a:r>
            <a:r>
              <a:rPr lang="ko-KR" altLang="en-US" sz="1200" dirty="0"/>
              <a:t>를 움직인 상태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2916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9-7 </a:t>
            </a:r>
            <a:r>
              <a:rPr lang="ko-KR" altLang="en-US" dirty="0" smtClean="0"/>
              <a:t>정답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44008" y="1484784"/>
            <a:ext cx="424619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/>
              <a:t>class </a:t>
            </a:r>
            <a:r>
              <a:rPr lang="en-US" altLang="ko-KR" sz="1200" b="1" dirty="0" err="1"/>
              <a:t>MyKeyListener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KeyAdapter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public </a:t>
            </a:r>
            <a:r>
              <a:rPr lang="en-US" altLang="ko-KR" sz="1200" dirty="0"/>
              <a:t>void </a:t>
            </a:r>
            <a:r>
              <a:rPr lang="en-US" altLang="ko-KR" sz="1200" dirty="0" err="1"/>
              <a:t>keyPressed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keyCode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e.getKeyCode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입력된 </a:t>
            </a:r>
            <a:r>
              <a:rPr lang="ko-KR" altLang="en-US" sz="1200" dirty="0" err="1" smtClean="0"/>
              <a:t>키코드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switch(</a:t>
            </a:r>
            <a:r>
              <a:rPr lang="en-US" altLang="ko-KR" sz="1200" dirty="0" err="1" smtClean="0"/>
              <a:t>keyCode</a:t>
            </a:r>
            <a:r>
              <a:rPr lang="en-US" altLang="ko-KR" sz="1200" dirty="0"/>
              <a:t>) {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	case </a:t>
            </a:r>
            <a:r>
              <a:rPr lang="en-US" altLang="ko-KR" sz="1200" b="1" dirty="0" err="1"/>
              <a:t>KeyEvent.VK_UP</a:t>
            </a:r>
            <a:r>
              <a:rPr lang="en-US" altLang="ko-KR" sz="1200" dirty="0"/>
              <a:t>: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la.getX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la.getY</a:t>
            </a:r>
            <a:r>
              <a:rPr lang="en-US" altLang="ko-KR" sz="1200" dirty="0"/>
              <a:t>() - 10); break;</a:t>
            </a:r>
          </a:p>
          <a:p>
            <a:pPr defTabSz="180000"/>
            <a:r>
              <a:rPr lang="en-US" altLang="ko-KR" sz="1200" dirty="0" smtClean="0"/>
              <a:t>				case </a:t>
            </a:r>
            <a:r>
              <a:rPr lang="en-US" altLang="ko-KR" sz="1200" b="1" dirty="0" err="1"/>
              <a:t>KeyEvent.VK_DOWN</a:t>
            </a:r>
            <a:r>
              <a:rPr lang="en-US" altLang="ko-KR" sz="1200" dirty="0" smtClean="0"/>
              <a:t>: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la.getX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la.getY</a:t>
            </a:r>
            <a:r>
              <a:rPr lang="en-US" altLang="ko-KR" sz="1200" dirty="0"/>
              <a:t>() + 10); break;</a:t>
            </a:r>
          </a:p>
          <a:p>
            <a:pPr defTabSz="180000"/>
            <a:r>
              <a:rPr lang="en-US" altLang="ko-KR" sz="1200" dirty="0" smtClean="0"/>
              <a:t>				case </a:t>
            </a:r>
            <a:r>
              <a:rPr lang="en-US" altLang="ko-KR" sz="1200" b="1" dirty="0" err="1"/>
              <a:t>KeyEvent.VK_LEFT</a:t>
            </a:r>
            <a:r>
              <a:rPr lang="en-US" altLang="ko-KR" sz="1200" dirty="0" smtClean="0"/>
              <a:t>: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la.getX</a:t>
            </a:r>
            <a:r>
              <a:rPr lang="en-US" altLang="ko-KR" sz="1200" dirty="0"/>
              <a:t>() - 10, </a:t>
            </a:r>
            <a:r>
              <a:rPr lang="en-US" altLang="ko-KR" sz="1200" dirty="0" err="1"/>
              <a:t>la.getY</a:t>
            </a:r>
            <a:r>
              <a:rPr lang="en-US" altLang="ko-KR" sz="1200" dirty="0"/>
              <a:t>()); break;</a:t>
            </a:r>
          </a:p>
          <a:p>
            <a:pPr defTabSz="180000"/>
            <a:r>
              <a:rPr lang="en-US" altLang="ko-KR" sz="1200" dirty="0" smtClean="0"/>
              <a:t>				case </a:t>
            </a:r>
            <a:r>
              <a:rPr lang="en-US" altLang="ko-KR" sz="1200" b="1" dirty="0" err="1"/>
              <a:t>KeyEvent.VK_RIGHT</a:t>
            </a:r>
            <a:r>
              <a:rPr lang="en-US" altLang="ko-KR" sz="1200" dirty="0" smtClean="0"/>
              <a:t>: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la.getX</a:t>
            </a:r>
            <a:r>
              <a:rPr lang="en-US" altLang="ko-KR" sz="1200" dirty="0"/>
              <a:t>() + 10, </a:t>
            </a:r>
            <a:r>
              <a:rPr lang="en-US" altLang="ko-KR" sz="1200" dirty="0" err="1"/>
              <a:t>la.getY</a:t>
            </a:r>
            <a:r>
              <a:rPr lang="en-US" altLang="ko-KR" sz="1200" dirty="0"/>
              <a:t>()); break;</a:t>
            </a:r>
          </a:p>
          <a:p>
            <a:pPr defTabSz="180000"/>
            <a:r>
              <a:rPr lang="en-US" altLang="ko-KR" sz="1200" dirty="0" smtClean="0"/>
              <a:t>	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FlyingTextEx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1484784"/>
            <a:ext cx="4213132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FlyingTextEx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contentPane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JPanel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la = new 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("HELLO</a:t>
            </a:r>
            <a:r>
              <a:rPr lang="en-US" altLang="ko-KR" sz="1200" b="1" dirty="0" smtClean="0"/>
              <a:t>");</a:t>
            </a:r>
            <a:endParaRPr lang="ko-KR" altLang="en-US" sz="1200" b="1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FlyingTextEx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super</a:t>
            </a:r>
            <a:r>
              <a:rPr lang="en-US" altLang="ko-KR" sz="1200" dirty="0"/>
              <a:t>("</a:t>
            </a:r>
            <a:r>
              <a:rPr lang="ko-KR" altLang="en-US" sz="1200" dirty="0"/>
              <a:t>상</a:t>
            </a:r>
            <a:r>
              <a:rPr lang="en-US" altLang="ko-KR" sz="1200" dirty="0"/>
              <a:t>,</a:t>
            </a:r>
            <a:r>
              <a:rPr lang="ko-KR" altLang="en-US" sz="1200" dirty="0"/>
              <a:t>하</a:t>
            </a:r>
            <a:r>
              <a:rPr lang="en-US" altLang="ko-KR" sz="1200" dirty="0"/>
              <a:t>,</a:t>
            </a:r>
            <a:r>
              <a:rPr lang="ko-KR" altLang="en-US" sz="1200" dirty="0"/>
              <a:t>좌</a:t>
            </a:r>
            <a:r>
              <a:rPr lang="en-US" altLang="ko-KR" sz="1200" dirty="0"/>
              <a:t>,</a:t>
            </a:r>
            <a:r>
              <a:rPr lang="ko-KR" altLang="en-US" sz="1200" dirty="0"/>
              <a:t>우 키를 이용하여 텍스트 움직이기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setContentPane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contentPane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(null);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contentPane.addKeyListener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/>
              <a:t>MyKeyListener</a:t>
            </a:r>
            <a:r>
              <a:rPr lang="en-US" altLang="ko-KR" sz="1200" b="1" dirty="0" smtClean="0"/>
              <a:t>());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(50</a:t>
            </a:r>
            <a:r>
              <a:rPr lang="en-US" altLang="ko-KR" sz="1200" dirty="0"/>
              <a:t>, 50);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la.setSize</a:t>
            </a:r>
            <a:r>
              <a:rPr lang="en-US" altLang="ko-KR" sz="1200" dirty="0" smtClean="0"/>
              <a:t>(100</a:t>
            </a:r>
            <a:r>
              <a:rPr lang="en-US" altLang="ko-KR" sz="1200" dirty="0"/>
              <a:t>, 20);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(la</a:t>
            </a:r>
            <a:r>
              <a:rPr lang="en-US" altLang="ko-KR" sz="1200" dirty="0"/>
              <a:t>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(200</a:t>
            </a:r>
            <a:r>
              <a:rPr lang="en-US" altLang="ko-KR" sz="1200" dirty="0"/>
              <a:t>, 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contentPane.requestFocus</a:t>
            </a:r>
            <a:r>
              <a:rPr lang="en-US" altLang="ko-KR" sz="1200" b="1" dirty="0"/>
              <a:t>();</a:t>
            </a:r>
            <a:r>
              <a:rPr lang="en-US" altLang="ko-KR" sz="1200" dirty="0"/>
              <a:t> // </a:t>
            </a:r>
            <a:r>
              <a:rPr lang="ko-KR" altLang="en-US" sz="1200" dirty="0" smtClean="0"/>
              <a:t>포커스 지정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70058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Mouse </a:t>
            </a:r>
            <a:r>
              <a:rPr lang="ko-KR" altLang="en-US" sz="2400" dirty="0" smtClean="0"/>
              <a:t>이벤트와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MouseListener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MouseMotionListener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Mouse </a:t>
            </a:r>
            <a:r>
              <a:rPr lang="ko-KR" altLang="en-US" sz="2000" dirty="0" smtClean="0"/>
              <a:t>이벤트 </a:t>
            </a:r>
            <a:r>
              <a:rPr lang="en-US" altLang="ko-KR" sz="2000" dirty="0" smtClean="0"/>
              <a:t>: </a:t>
            </a:r>
            <a:r>
              <a:rPr lang="ko-KR" altLang="en-US" sz="1800" dirty="0" smtClean="0"/>
              <a:t>사용자의 마우스 조작에 따라 발생하는 이벤트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2"/>
            <a:r>
              <a:rPr lang="en-US" altLang="ko-KR" sz="1400" dirty="0" err="1" smtClean="0"/>
              <a:t>mouseClicked</a:t>
            </a:r>
            <a:r>
              <a:rPr lang="en-US" altLang="ko-KR" sz="1400" dirty="0"/>
              <a:t>() : </a:t>
            </a:r>
            <a:r>
              <a:rPr lang="ko-KR" altLang="en-US" sz="1400" dirty="0"/>
              <a:t>마우스가 눌러진 위치에서 그대로 떼어질 때 호출</a:t>
            </a:r>
            <a:endParaRPr lang="en-US" altLang="ko-KR" sz="1400" dirty="0"/>
          </a:p>
          <a:p>
            <a:pPr lvl="2"/>
            <a:r>
              <a:rPr lang="en-US" altLang="ko-KR" sz="1400" dirty="0" err="1"/>
              <a:t>mouseReleased</a:t>
            </a:r>
            <a:r>
              <a:rPr lang="en-US" altLang="ko-KR" sz="1400" dirty="0"/>
              <a:t>() : </a:t>
            </a:r>
            <a:r>
              <a:rPr lang="ko-KR" altLang="en-US" sz="1400" dirty="0"/>
              <a:t>마우스가 눌러진 위치에서 그대로 떼어지든 아니든 항상 </a:t>
            </a:r>
            <a:r>
              <a:rPr lang="ko-KR" altLang="en-US" sz="1400" dirty="0" smtClean="0"/>
              <a:t>호출</a:t>
            </a:r>
            <a:endParaRPr lang="en-US" altLang="ko-KR" sz="1400" dirty="0" smtClean="0"/>
          </a:p>
          <a:p>
            <a:pPr lvl="2"/>
            <a:r>
              <a:rPr lang="en-US" altLang="ko-KR" sz="1400" dirty="0" err="1" smtClean="0"/>
              <a:t>mouseDragged</a:t>
            </a:r>
            <a:r>
              <a:rPr lang="en-US" altLang="ko-KR" sz="1400" dirty="0" smtClean="0"/>
              <a:t>(): </a:t>
            </a:r>
            <a:r>
              <a:rPr lang="ko-KR" altLang="en-US" sz="1400" dirty="0"/>
              <a:t>마우스가 </a:t>
            </a:r>
            <a:r>
              <a:rPr lang="ko-KR" altLang="en-US" sz="1400" dirty="0" smtClean="0"/>
              <a:t>드래그되는 동안 계속 </a:t>
            </a:r>
            <a:r>
              <a:rPr lang="ko-KR" altLang="en-US" sz="1400" dirty="0" err="1" smtClean="0"/>
              <a:t>여러번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호출</a:t>
            </a:r>
            <a:endParaRPr lang="en-US" altLang="ko-KR" sz="1400" dirty="0"/>
          </a:p>
          <a:p>
            <a:pPr lvl="1"/>
            <a:r>
              <a:rPr lang="ko-KR" altLang="en-US" sz="1800" dirty="0" smtClean="0"/>
              <a:t>마우스가 </a:t>
            </a:r>
            <a:r>
              <a:rPr lang="ko-KR" altLang="en-US" sz="1800" dirty="0"/>
              <a:t>눌러진 위치에서 떼어지는 경우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호출 순서</a:t>
            </a:r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마우스가 드래그될 때 호출되는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호출 순서</a:t>
            </a:r>
            <a:endParaRPr lang="en-US" altLang="ko-KR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07807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403648" y="6104329"/>
            <a:ext cx="748883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mousePressed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mouseDragged</a:t>
            </a:r>
            <a:r>
              <a:rPr lang="en-US" altLang="ko-KR" sz="1200" dirty="0" smtClean="0">
                <a:solidFill>
                  <a:srgbClr val="C00000"/>
                </a:solidFill>
              </a:rPr>
              <a:t>(), </a:t>
            </a:r>
            <a:r>
              <a:rPr lang="en-US" altLang="ko-KR" sz="1200" dirty="0" err="1">
                <a:solidFill>
                  <a:srgbClr val="C00000"/>
                </a:solidFill>
              </a:rPr>
              <a:t>mouseDragged</a:t>
            </a:r>
            <a:r>
              <a:rPr lang="en-US" altLang="ko-KR" sz="1200" dirty="0" smtClean="0">
                <a:solidFill>
                  <a:srgbClr val="C00000"/>
                </a:solidFill>
              </a:rPr>
              <a:t>(),..., </a:t>
            </a:r>
            <a:r>
              <a:rPr lang="en-US" altLang="ko-KR" sz="1200" dirty="0" err="1">
                <a:solidFill>
                  <a:srgbClr val="C00000"/>
                </a:solidFill>
              </a:rPr>
              <a:t>mouseDragged</a:t>
            </a:r>
            <a:r>
              <a:rPr lang="en-US" altLang="ko-KR" sz="1200" dirty="0">
                <a:solidFill>
                  <a:srgbClr val="C00000"/>
                </a:solidFill>
              </a:rPr>
              <a:t>()</a:t>
            </a:r>
            <a:r>
              <a:rPr lang="en-US" altLang="ko-KR" sz="1200" dirty="0"/>
              <a:t>, </a:t>
            </a:r>
            <a:r>
              <a:rPr lang="en-US" altLang="ko-KR" sz="1200" dirty="0" err="1" smtClean="0"/>
              <a:t>mouseReleased</a:t>
            </a:r>
            <a:r>
              <a:rPr lang="en-US" altLang="ko-KR" sz="1200" dirty="0" smtClean="0"/>
              <a:t>(), </a:t>
            </a:r>
            <a:r>
              <a:rPr lang="en-US" altLang="ko-KR" sz="1200" strike="sngStrike" dirty="0" err="1" smtClean="0">
                <a:solidFill>
                  <a:srgbClr val="FF0000"/>
                </a:solidFill>
              </a:rPr>
              <a:t>mouseClicked</a:t>
            </a:r>
            <a:r>
              <a:rPr lang="en-US" altLang="ko-KR" sz="1200" strike="sngStrike" dirty="0" smtClean="0">
                <a:solidFill>
                  <a:srgbClr val="FF0000"/>
                </a:solidFill>
              </a:rPr>
              <a:t>()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3275" y="5384249"/>
            <a:ext cx="568900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mousePressed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/>
              <a:t>mouseReleased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/>
              <a:t>mouseClicked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pic>
        <p:nvPicPr>
          <p:cNvPr id="1026" name="Picture 2" descr="C:\Users\Kitae\AppData\Local\Microsoft\Windows\Temporary Internet Files\Content.IE5\OJAFOF32\MC9004345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384249"/>
            <a:ext cx="863909" cy="63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07504" y="5942746"/>
            <a:ext cx="10081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책과 다른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부분입니다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6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마우스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달기와 </a:t>
            </a:r>
            <a:r>
              <a:rPr lang="en-US" altLang="ko-KR" dirty="0" err="1" smtClean="0"/>
              <a:t>MouseEvent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마우스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달기</a:t>
            </a:r>
            <a:endParaRPr lang="en-US" altLang="ko-KR" sz="2000" dirty="0" smtClean="0"/>
          </a:p>
          <a:p>
            <a:pPr lvl="2"/>
            <a:r>
              <a:rPr lang="ko-KR" altLang="en-US" sz="1400" dirty="0" smtClean="0"/>
              <a:t>마우스 </a:t>
            </a:r>
            <a:r>
              <a:rPr lang="ko-KR" altLang="en-US" sz="1400" dirty="0" err="1" smtClean="0"/>
              <a:t>리스너는</a:t>
            </a:r>
            <a:r>
              <a:rPr lang="ko-KR" altLang="en-US" sz="1400" dirty="0" smtClean="0"/>
              <a:t> 컴포넌트에 다음과 같이 등록</a:t>
            </a:r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r>
              <a:rPr lang="ko-KR" altLang="en-US" sz="1400" dirty="0" smtClean="0"/>
              <a:t>컴포넌트가 마우스 </a:t>
            </a:r>
            <a:r>
              <a:rPr lang="ko-KR" altLang="en-US" sz="1400" dirty="0" err="1" smtClean="0"/>
              <a:t>무브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mouseMoved</a:t>
            </a:r>
            <a:r>
              <a:rPr lang="en-US" altLang="ko-KR" sz="1400" dirty="0" smtClean="0"/>
              <a:t>())</a:t>
            </a:r>
            <a:r>
              <a:rPr lang="ko-KR" altLang="en-US" sz="1400" dirty="0" smtClean="0"/>
              <a:t>나 마우스 </a:t>
            </a:r>
            <a:r>
              <a:rPr lang="ko-KR" altLang="en-US" sz="1400" dirty="0" err="1" smtClean="0"/>
              <a:t>드래깅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mouseDraggecd</a:t>
            </a:r>
            <a:r>
              <a:rPr lang="en-US" altLang="ko-KR" sz="1400" dirty="0" smtClean="0"/>
              <a:t>())</a:t>
            </a:r>
            <a:r>
              <a:rPr lang="ko-KR" altLang="en-US" sz="1400" dirty="0" smtClean="0"/>
              <a:t>을 함께 처리하고자 하면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MouseMotion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따로 등록</a:t>
            </a:r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r>
              <a:rPr lang="en-US" altLang="ko-KR" sz="2000" dirty="0" err="1" smtClean="0"/>
              <a:t>MouseEvent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 활용</a:t>
            </a:r>
            <a:endParaRPr lang="en-US" altLang="ko-KR" sz="2000" dirty="0" smtClean="0"/>
          </a:p>
          <a:p>
            <a:pPr lvl="1"/>
            <a:r>
              <a:rPr lang="ko-KR" altLang="en-US" sz="1800" dirty="0"/>
              <a:t>마우스 포인터의 </a:t>
            </a:r>
            <a:r>
              <a:rPr lang="ko-KR" altLang="en-US" sz="1800" dirty="0" smtClean="0"/>
              <a:t>위치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컴포넌트 내 상대 위치</a:t>
            </a:r>
            <a:endParaRPr lang="en-US" altLang="ko-KR" sz="1800" dirty="0" smtClean="0"/>
          </a:p>
          <a:p>
            <a:pPr lvl="2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getX</a:t>
            </a:r>
            <a:r>
              <a:rPr lang="en-US" altLang="ko-KR" sz="1400" dirty="0" smtClean="0"/>
              <a:t>(),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getY</a:t>
            </a:r>
            <a:r>
              <a:rPr lang="en-US" altLang="ko-KR" sz="1400" dirty="0" smtClean="0"/>
              <a:t>()</a:t>
            </a:r>
          </a:p>
          <a:p>
            <a:pPr lvl="2"/>
            <a:endParaRPr lang="en-US" altLang="ko-KR" sz="1400" dirty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마우스 </a:t>
            </a:r>
            <a:r>
              <a:rPr lang="ko-KR" altLang="en-US" sz="1800" dirty="0"/>
              <a:t>클릭 </a:t>
            </a:r>
            <a:r>
              <a:rPr lang="ko-KR" altLang="en-US" sz="1800" dirty="0" smtClean="0"/>
              <a:t>횟수</a:t>
            </a:r>
            <a:endParaRPr lang="en-US" altLang="ko-KR" sz="1800" dirty="0" smtClean="0"/>
          </a:p>
          <a:p>
            <a:pPr lvl="2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getClickCount</a:t>
            </a:r>
            <a:r>
              <a:rPr lang="en-US" altLang="ko-KR" sz="1400" dirty="0"/>
              <a:t>()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/>
            <a:endParaRPr lang="en-US" altLang="ko-KR" sz="1400" dirty="0" smtClean="0"/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19671" y="2111498"/>
            <a:ext cx="576063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component.</a:t>
            </a:r>
            <a:r>
              <a:rPr lang="en-US" altLang="ko-KR" sz="1400" b="1" dirty="0" err="1"/>
              <a:t>addMouseListener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myMouseListener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623700" y="3121223"/>
            <a:ext cx="575661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component.</a:t>
            </a:r>
            <a:r>
              <a:rPr lang="en-US" altLang="ko-KR" sz="1400" b="1" dirty="0" err="1"/>
              <a:t>addMouseMotionListener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myMouseMotionListener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707904" y="4454711"/>
            <a:ext cx="396044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void </a:t>
            </a:r>
            <a:r>
              <a:rPr lang="en-US" altLang="ko-KR" sz="1200" dirty="0" err="1"/>
              <a:t>mousePressed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x = </a:t>
            </a:r>
            <a:r>
              <a:rPr lang="en-US" altLang="ko-KR" sz="1200" b="1" dirty="0" err="1"/>
              <a:t>e.getX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// </a:t>
            </a:r>
            <a:r>
              <a:rPr lang="ko-KR" altLang="en-US" sz="1200" dirty="0"/>
              <a:t>마우스가 눌러진 </a:t>
            </a:r>
            <a:r>
              <a:rPr lang="en-US" altLang="ko-KR" sz="1200" dirty="0"/>
              <a:t>x </a:t>
            </a:r>
            <a:r>
              <a:rPr lang="ko-KR" altLang="en-US" sz="1200" dirty="0"/>
              <a:t>좌표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y = </a:t>
            </a:r>
            <a:r>
              <a:rPr lang="en-US" altLang="ko-KR" sz="1200" b="1" dirty="0" err="1"/>
              <a:t>e.getY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// </a:t>
            </a:r>
            <a:r>
              <a:rPr lang="ko-KR" altLang="en-US" sz="1200" dirty="0"/>
              <a:t>마우스가 눌러진 </a:t>
            </a:r>
            <a:r>
              <a:rPr lang="en-US" altLang="ko-KR" sz="1200" dirty="0"/>
              <a:t>y </a:t>
            </a:r>
            <a:r>
              <a:rPr lang="ko-KR" altLang="en-US" sz="1200" dirty="0"/>
              <a:t>좌표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7904" y="5499809"/>
            <a:ext cx="396044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public void </a:t>
            </a:r>
            <a:r>
              <a:rPr lang="en-US" altLang="ko-KR" sz="1200" dirty="0" err="1" smtClean="0"/>
              <a:t>mouseClicked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</a:t>
            </a:r>
          </a:p>
          <a:p>
            <a:pPr defTabSz="180000"/>
            <a:r>
              <a:rPr lang="en-US" altLang="ko-KR" sz="1200" dirty="0" smtClean="0"/>
              <a:t>	if(</a:t>
            </a:r>
            <a:r>
              <a:rPr lang="en-US" altLang="ko-KR" sz="1200" b="1" dirty="0" err="1" smtClean="0"/>
              <a:t>e.getClickCount</a:t>
            </a:r>
            <a:r>
              <a:rPr lang="en-US" altLang="ko-KR" sz="1200" b="1" dirty="0" smtClean="0"/>
              <a:t>()</a:t>
            </a:r>
            <a:r>
              <a:rPr lang="en-US" altLang="ko-KR" sz="1200" dirty="0" smtClean="0"/>
              <a:t> == 2) {</a:t>
            </a:r>
          </a:p>
          <a:p>
            <a:pPr defTabSz="180000"/>
            <a:r>
              <a:rPr lang="en-US" altLang="ko-KR" sz="1200" dirty="0" smtClean="0"/>
              <a:t>		... // </a:t>
            </a:r>
            <a:r>
              <a:rPr lang="ko-KR" altLang="en-US" sz="1200" dirty="0" smtClean="0"/>
              <a:t>더블클릭 처리 루틴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7194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9507" y="-7422"/>
            <a:ext cx="9043379" cy="67945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마우스 이벤트 처리 예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MouseListener</a:t>
            </a:r>
            <a:r>
              <a:rPr lang="ko-KR" altLang="en-US" sz="2400" dirty="0" smtClean="0"/>
              <a:t>와 </a:t>
            </a:r>
            <a:r>
              <a:rPr lang="en-US" altLang="ko-KR" sz="2400" dirty="0" err="1" smtClean="0"/>
              <a:t>MouseMotionListener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4551112" y="674976"/>
            <a:ext cx="4485384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class </a:t>
            </a:r>
            <a:r>
              <a:rPr lang="en-US" altLang="ko-KR" sz="1200" b="1" dirty="0" err="1"/>
              <a:t>MyMouseListener</a:t>
            </a:r>
            <a:r>
              <a:rPr lang="en-US" altLang="ko-KR" sz="1200" b="1" dirty="0"/>
              <a:t> implements </a:t>
            </a:r>
            <a:r>
              <a:rPr lang="en-US" altLang="ko-KR" sz="1200" b="1" dirty="0" err="1"/>
              <a:t>MouseListener</a:t>
            </a:r>
            <a:r>
              <a:rPr lang="en-US" altLang="ko-KR" sz="1200" b="1" dirty="0"/>
              <a:t>, </a:t>
            </a:r>
            <a:r>
              <a:rPr lang="en-US" altLang="ko-KR" sz="1200" b="1" dirty="0" smtClean="0"/>
              <a:t>			</a:t>
            </a:r>
            <a:r>
              <a:rPr lang="en-US" altLang="ko-KR" sz="1200" b="1" dirty="0"/>
              <a:t>	</a:t>
            </a:r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MouseMotionListener</a:t>
            </a:r>
            <a:r>
              <a:rPr lang="en-US" altLang="ko-KR" sz="1200" b="1" dirty="0" smtClean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public </a:t>
            </a:r>
            <a:r>
              <a:rPr lang="en-US" altLang="ko-KR" sz="1200" dirty="0"/>
              <a:t>void </a:t>
            </a:r>
            <a:r>
              <a:rPr lang="en-US" altLang="ko-KR" sz="1200" b="1" dirty="0" err="1"/>
              <a:t>mousePressed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e.getX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e.getY</a:t>
            </a:r>
            <a:r>
              <a:rPr lang="en-US" altLang="ko-KR" sz="1200" dirty="0"/>
              <a:t>());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mousePressed</a:t>
            </a:r>
            <a:r>
              <a:rPr lang="en-US" altLang="ko-KR" sz="1200" dirty="0"/>
              <a:t>("+</a:t>
            </a:r>
            <a:r>
              <a:rPr lang="en-US" altLang="ko-KR" sz="1200" dirty="0" err="1"/>
              <a:t>e.getX</a:t>
            </a:r>
            <a:r>
              <a:rPr lang="en-US" altLang="ko-KR" sz="1200" dirty="0"/>
              <a:t>()+","+</a:t>
            </a:r>
            <a:r>
              <a:rPr lang="en-US" altLang="ko-KR" sz="1200" dirty="0" err="1"/>
              <a:t>e.getY</a:t>
            </a:r>
            <a:r>
              <a:rPr lang="en-US" altLang="ko-KR" sz="1200" dirty="0"/>
              <a:t>()+")");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public </a:t>
            </a:r>
            <a:r>
              <a:rPr lang="en-US" altLang="ko-KR" sz="1200" dirty="0"/>
              <a:t>void </a:t>
            </a:r>
            <a:r>
              <a:rPr lang="en-US" altLang="ko-KR" sz="1200" b="1" dirty="0" err="1"/>
              <a:t>mouseReleased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e.getX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e.getY</a:t>
            </a:r>
            <a:r>
              <a:rPr lang="en-US" altLang="ko-KR" sz="1200" dirty="0"/>
              <a:t>());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mouseReleased</a:t>
            </a:r>
            <a:r>
              <a:rPr lang="en-US" altLang="ko-KR" sz="1200" dirty="0"/>
              <a:t>("+</a:t>
            </a:r>
            <a:r>
              <a:rPr lang="en-US" altLang="ko-KR" sz="1200" dirty="0" err="1"/>
              <a:t>e.getX</a:t>
            </a:r>
            <a:r>
              <a:rPr lang="en-US" altLang="ko-KR" sz="1200" dirty="0"/>
              <a:t>()+","+</a:t>
            </a:r>
            <a:r>
              <a:rPr lang="en-US" altLang="ko-KR" sz="1200" dirty="0" err="1"/>
              <a:t>e.getY</a:t>
            </a:r>
            <a:r>
              <a:rPr lang="en-US" altLang="ko-KR" sz="1200" dirty="0"/>
              <a:t>()+")");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public </a:t>
            </a:r>
            <a:r>
              <a:rPr lang="en-US" altLang="ko-KR" sz="1200" dirty="0"/>
              <a:t>void </a:t>
            </a:r>
            <a:r>
              <a:rPr lang="en-US" altLang="ko-KR" sz="1200" b="1" dirty="0" err="1"/>
              <a:t>mouseClicked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defTabSz="180000"/>
            <a:r>
              <a:rPr lang="en-US" altLang="ko-KR" sz="1200" dirty="0" smtClean="0"/>
              <a:t>		public </a:t>
            </a:r>
            <a:r>
              <a:rPr lang="en-US" altLang="ko-KR" sz="1200" dirty="0"/>
              <a:t>void </a:t>
            </a:r>
            <a:r>
              <a:rPr lang="en-US" altLang="ko-KR" sz="1200" dirty="0" err="1"/>
              <a:t>mouseEntered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 smtClean="0"/>
              <a:t>			Component </a:t>
            </a:r>
            <a:r>
              <a:rPr lang="en-US" altLang="ko-KR" sz="1200" dirty="0"/>
              <a:t>comp = (Component)</a:t>
            </a:r>
            <a:r>
              <a:rPr lang="en-US" altLang="ko-KR" sz="1200" dirty="0" err="1"/>
              <a:t>e.getSource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comp.setBackground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Color.CYAN</a:t>
            </a:r>
            <a:r>
              <a:rPr lang="en-US" altLang="ko-KR" sz="1200" dirty="0" smtClean="0"/>
              <a:t>);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public </a:t>
            </a:r>
            <a:r>
              <a:rPr lang="en-US" altLang="ko-KR" sz="1200" dirty="0"/>
              <a:t>void </a:t>
            </a:r>
            <a:r>
              <a:rPr lang="en-US" altLang="ko-KR" sz="1200" b="1" dirty="0" err="1"/>
              <a:t>mouseExited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 smtClean="0"/>
              <a:t>			Component </a:t>
            </a:r>
            <a:r>
              <a:rPr lang="en-US" altLang="ko-KR" sz="1200" dirty="0"/>
              <a:t>comp = (Component)</a:t>
            </a:r>
            <a:r>
              <a:rPr lang="en-US" altLang="ko-KR" sz="1200" dirty="0" err="1"/>
              <a:t>e.getSource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comp.setBackground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Color.YELLOW</a:t>
            </a:r>
            <a:r>
              <a:rPr lang="en-US" altLang="ko-KR" sz="1200" dirty="0" smtClean="0"/>
              <a:t>);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	public </a:t>
            </a:r>
            <a:r>
              <a:rPr lang="en-US" altLang="ko-KR" sz="1200" dirty="0"/>
              <a:t>void </a:t>
            </a:r>
            <a:r>
              <a:rPr lang="en-US" altLang="ko-KR" sz="1200" b="1" dirty="0" err="1"/>
              <a:t>mouseDragged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e.getX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e.getY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mouseDragged</a:t>
            </a:r>
            <a:r>
              <a:rPr lang="en-US" altLang="ko-KR" sz="1200" dirty="0"/>
              <a:t>("+</a:t>
            </a:r>
            <a:r>
              <a:rPr lang="en-US" altLang="ko-KR" sz="1200" dirty="0" err="1"/>
              <a:t>e.getX</a:t>
            </a:r>
            <a:r>
              <a:rPr lang="en-US" altLang="ko-KR" sz="1200" dirty="0"/>
              <a:t>()+","+</a:t>
            </a:r>
            <a:r>
              <a:rPr lang="en-US" altLang="ko-KR" sz="1200" dirty="0" err="1"/>
              <a:t>e.getY</a:t>
            </a:r>
            <a:r>
              <a:rPr lang="en-US" altLang="ko-KR" sz="1200" dirty="0"/>
              <a:t>()+")");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public </a:t>
            </a:r>
            <a:r>
              <a:rPr lang="en-US" altLang="ko-KR" sz="1200" dirty="0"/>
              <a:t>void </a:t>
            </a:r>
            <a:r>
              <a:rPr lang="en-US" altLang="ko-KR" sz="1200" b="1" dirty="0" err="1"/>
              <a:t>mouseMoved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e.getX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e.getY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mouseMoved</a:t>
            </a:r>
            <a:r>
              <a:rPr lang="en-US" altLang="ko-KR" sz="1200" dirty="0"/>
              <a:t> ("+</a:t>
            </a:r>
            <a:r>
              <a:rPr lang="en-US" altLang="ko-KR" sz="1200" dirty="0" err="1"/>
              <a:t>e.getX</a:t>
            </a:r>
            <a:r>
              <a:rPr lang="en-US" altLang="ko-KR" sz="1200" dirty="0"/>
              <a:t>()+","+</a:t>
            </a:r>
            <a:r>
              <a:rPr lang="en-US" altLang="ko-KR" sz="1200" dirty="0" err="1"/>
              <a:t>e.getY</a:t>
            </a:r>
            <a:r>
              <a:rPr lang="en-US" altLang="ko-KR" sz="1200" dirty="0"/>
              <a:t>()+")");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MouseEventAllEx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9733" y="674976"/>
            <a:ext cx="435768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MouseEventAllEx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la = new 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(" Move Me"); 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MouseEventAllEx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MouseListener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MouseMotionListener</a:t>
            </a:r>
            <a:r>
              <a:rPr lang="en-US" altLang="ko-KR" sz="1200" dirty="0"/>
              <a:t> </a:t>
            </a:r>
            <a:r>
              <a:rPr lang="ko-KR" altLang="en-US" sz="1200" dirty="0"/>
              <a:t>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Container </a:t>
            </a:r>
            <a:r>
              <a:rPr lang="en-US" altLang="ko-KR" sz="1200" dirty="0"/>
              <a:t>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listener = 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						new </a:t>
            </a:r>
            <a:r>
              <a:rPr lang="en-US" altLang="ko-KR" sz="1200" b="1" dirty="0" err="1"/>
              <a:t>MyMouseListener</a:t>
            </a:r>
            <a:r>
              <a:rPr lang="en-US" altLang="ko-KR" sz="1200" b="1" dirty="0"/>
              <a:t>(); </a:t>
            </a:r>
            <a:r>
              <a:rPr lang="en-US" altLang="ko-KR" sz="1200" b="1" dirty="0" smtClean="0"/>
              <a:t>			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c.addMouseListener</a:t>
            </a:r>
            <a:r>
              <a:rPr lang="en-US" altLang="ko-KR" sz="1200" b="1" dirty="0" smtClean="0"/>
              <a:t>(listener</a:t>
            </a:r>
            <a:r>
              <a:rPr lang="en-US" altLang="ko-KR" sz="1200" b="1" dirty="0"/>
              <a:t>); </a:t>
            </a:r>
            <a:endParaRPr lang="ko-KR" altLang="en-US" sz="1200" b="1" dirty="0"/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c.addMouseMotionListener</a:t>
            </a:r>
            <a:r>
              <a:rPr lang="en-US" altLang="ko-KR" sz="1200" b="1" dirty="0" smtClean="0"/>
              <a:t>(listener</a:t>
            </a:r>
            <a:r>
              <a:rPr lang="en-US" altLang="ko-KR" sz="1200" b="1" dirty="0"/>
              <a:t>); </a:t>
            </a:r>
            <a:endParaRPr lang="en-US" altLang="ko-KR" sz="1200" b="1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c.setLayout</a:t>
            </a:r>
            <a:r>
              <a:rPr lang="en-US" altLang="ko-KR" sz="1200" dirty="0" smtClean="0"/>
              <a:t>(null);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la.setSize</a:t>
            </a:r>
            <a:r>
              <a:rPr lang="en-US" altLang="ko-KR" sz="1200" dirty="0" smtClean="0"/>
              <a:t>(80,20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(100,80);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(la</a:t>
            </a:r>
            <a:r>
              <a:rPr lang="en-US" altLang="ko-KR" sz="1200" dirty="0"/>
              <a:t>); // </a:t>
            </a:r>
            <a:r>
              <a:rPr lang="ko-KR" altLang="en-US" sz="1200" dirty="0"/>
              <a:t>레이블 컴포넌트 </a:t>
            </a:r>
            <a:r>
              <a:rPr lang="ko-KR" altLang="en-US" sz="1200" dirty="0" smtClean="0"/>
              <a:t>삽입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(300,200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97775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8" name="_x152154120" descr="EMB00001ec03d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81" y="3972330"/>
            <a:ext cx="2658937" cy="177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_x152156280" descr="EMB00001ec03d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104" y="3961296"/>
            <a:ext cx="2658939" cy="177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_x152157400" descr="EMB00001ec03dc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974" y="1568135"/>
            <a:ext cx="2658936" cy="177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마우스 이벤트 처리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2976" y="334927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초기화면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95939" y="3327375"/>
            <a:ext cx="2702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mouseEntered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에 의해 배경색 변경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마우스 버튼이 눌러진 순간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57183" y="3361797"/>
            <a:ext cx="2557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눌러진 마우스 버튼이 떼어진 순간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543296" y="573325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마우스가 </a:t>
            </a:r>
            <a:r>
              <a:rPr lang="ko-KR" altLang="en-US" sz="1200" dirty="0" err="1"/>
              <a:t>컨텐트팬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위에</a:t>
            </a:r>
            <a:endParaRPr lang="en-US" altLang="ko-KR" sz="1200" dirty="0"/>
          </a:p>
          <a:p>
            <a:pPr algn="ctr"/>
            <a:r>
              <a:rPr lang="ko-KR" altLang="en-US" sz="1200" dirty="0" smtClean="0"/>
              <a:t>이동하는 동안</a:t>
            </a:r>
            <a:endParaRPr lang="en-US" altLang="ko-KR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92441" y="5744289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마우스가 </a:t>
            </a:r>
            <a:r>
              <a:rPr lang="ko-KR" altLang="en-US" sz="1200" dirty="0" err="1"/>
              <a:t>컨텐트팬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위에 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드래깅하는</a:t>
            </a:r>
            <a:r>
              <a:rPr lang="ko-KR" altLang="en-US" sz="1200" dirty="0" smtClean="0"/>
              <a:t> 동안</a:t>
            </a:r>
            <a:endParaRPr lang="en-US" altLang="ko-KR" sz="1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135722" y="5742983"/>
            <a:ext cx="2555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마우스가 </a:t>
            </a:r>
            <a:r>
              <a:rPr lang="ko-KR" altLang="en-US" sz="1200" dirty="0" err="1" smtClean="0"/>
              <a:t>컨텐트팬을</a:t>
            </a:r>
            <a:r>
              <a:rPr lang="ko-KR" altLang="en-US" sz="1200" dirty="0" smtClean="0"/>
              <a:t> 벗어나면</a:t>
            </a:r>
            <a:endParaRPr lang="en-US" altLang="ko-KR" sz="1200" dirty="0" smtClean="0"/>
          </a:p>
          <a:p>
            <a:pPr algn="ctr"/>
            <a:r>
              <a:rPr lang="en-US" altLang="ko-KR" sz="1200" dirty="0" err="1" smtClean="0"/>
              <a:t>mouseExited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에 의해 배경색 변경</a:t>
            </a:r>
            <a:endParaRPr lang="ko-KR" altLang="en-US" sz="12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81744" y="1918318"/>
            <a:ext cx="648971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2986979" y="1846880"/>
            <a:ext cx="715174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43808" y="1723599"/>
            <a:ext cx="57259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(10,10)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741273" y="5023664"/>
            <a:ext cx="64294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3740479" y="4952226"/>
            <a:ext cx="715174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6959" y="4809350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(103,90)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79603" y="5088738"/>
            <a:ext cx="64294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>
            <a:off x="678809" y="5017300"/>
            <a:ext cx="715174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1198" y="4874424"/>
            <a:ext cx="57259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(88,96)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20" name="_x152154120" descr="EMB00001ec03dc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6" y="1568135"/>
            <a:ext cx="2678937" cy="178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24" name="_x152154280" descr="EMB00001ec03dc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126" y="1568135"/>
            <a:ext cx="2678928" cy="178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연결선 18"/>
          <p:cNvCxnSpPr/>
          <p:nvPr/>
        </p:nvCxnSpPr>
        <p:spPr>
          <a:xfrm>
            <a:off x="7579423" y="2672467"/>
            <a:ext cx="64294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7578629" y="2601029"/>
            <a:ext cx="715174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40146" y="2437833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(198,94)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30" name="_x152154440" descr="EMB00001ec03dd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961297"/>
            <a:ext cx="2658937" cy="177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모서리가 둥근 사각형 설명선 43"/>
          <p:cNvSpPr/>
          <p:nvPr/>
        </p:nvSpPr>
        <p:spPr>
          <a:xfrm>
            <a:off x="4149205" y="1002638"/>
            <a:ext cx="1399982" cy="459700"/>
          </a:xfrm>
          <a:prstGeom prst="wedgeRoundRectCallout">
            <a:avLst>
              <a:gd name="adj1" fmla="val -68582"/>
              <a:gd name="adj2" fmla="val 891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50" dirty="0"/>
              <a:t>마우스 좌표와 이벤트 처리 </a:t>
            </a:r>
            <a:r>
              <a:rPr lang="ko-KR" altLang="en-US" sz="1050" dirty="0" err="1"/>
              <a:t>메소드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1680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824" y="1403290"/>
            <a:ext cx="4584318" cy="338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스윙 응용프로그램의 이벤트의 실제 예</a:t>
            </a:r>
            <a:endParaRPr lang="ko-KR" altLang="en-US" dirty="0"/>
          </a:p>
        </p:txBody>
      </p:sp>
      <p:pic>
        <p:nvPicPr>
          <p:cNvPr id="8" name="Picture 2" descr="C:\Documents and Settings\황기태\Local Settings\Temporary Internet Files\Content.IE5\O7ZFUOTT\MCj0382582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5572140"/>
            <a:ext cx="1071570" cy="107157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982211" y="5122803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마우스로 버튼 클릭</a:t>
            </a:r>
            <a:endParaRPr lang="en-US" altLang="ko-KR" sz="1200" dirty="0" smtClean="0"/>
          </a:p>
          <a:p>
            <a:r>
              <a:rPr lang="en-US" altLang="ko-KR" sz="1200" dirty="0" smtClean="0"/>
              <a:t>(Mouse Event,</a:t>
            </a:r>
          </a:p>
          <a:p>
            <a:r>
              <a:rPr lang="en-US" altLang="ko-KR" sz="1200" dirty="0" smtClean="0"/>
              <a:t>Action Event)</a:t>
            </a:r>
            <a:endParaRPr lang="ko-KR" altLang="en-US" sz="1200" dirty="0"/>
          </a:p>
        </p:txBody>
      </p:sp>
      <p:pic>
        <p:nvPicPr>
          <p:cNvPr id="1031" name="Picture 7" descr="C:\Documents and Settings\황기태\Local Settings\Temporary Internet Files\Content.IE5\5W8J510P\MCj0360590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3570" y="5572140"/>
            <a:ext cx="1837030" cy="875081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357554" y="5286388"/>
            <a:ext cx="1370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마우스로</a:t>
            </a:r>
            <a:endParaRPr lang="en-US" altLang="ko-KR" sz="1200" dirty="0" smtClean="0"/>
          </a:p>
          <a:p>
            <a:r>
              <a:rPr lang="ko-KR" altLang="en-US" sz="1200" dirty="0" smtClean="0"/>
              <a:t>윈도우 크기 조절</a:t>
            </a:r>
            <a:endParaRPr lang="en-US" altLang="ko-KR" sz="1200" dirty="0" smtClean="0"/>
          </a:p>
          <a:p>
            <a:r>
              <a:rPr lang="en-US" altLang="ko-KR" sz="1200" dirty="0" smtClean="0"/>
              <a:t>(Mouse Event,</a:t>
            </a:r>
          </a:p>
          <a:p>
            <a:r>
              <a:rPr lang="en-US" altLang="ko-KR" sz="1200" dirty="0" smtClean="0"/>
              <a:t>Container Event)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857752" y="5000636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키보드 입력</a:t>
            </a:r>
            <a:endParaRPr lang="en-US" altLang="ko-KR" sz="1200" dirty="0" smtClean="0"/>
          </a:p>
          <a:p>
            <a:r>
              <a:rPr lang="en-US" altLang="ko-KR" sz="1200" dirty="0" smtClean="0"/>
              <a:t>(Key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Event)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857884" y="4857760"/>
            <a:ext cx="1143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키보드로 메뉴 선택</a:t>
            </a:r>
            <a:endParaRPr lang="en-US" altLang="ko-KR" sz="1200" dirty="0" smtClean="0"/>
          </a:p>
          <a:p>
            <a:r>
              <a:rPr lang="en-US" altLang="ko-KR" sz="1200" dirty="0" smtClean="0"/>
              <a:t>(Key Event,</a:t>
            </a:r>
          </a:p>
          <a:p>
            <a:r>
              <a:rPr lang="en-US" altLang="ko-KR" sz="1200" dirty="0" smtClean="0"/>
              <a:t> Action Event)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14348" y="4786322"/>
            <a:ext cx="1357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마우스로 메뉴 선택</a:t>
            </a:r>
            <a:endParaRPr lang="en-US" altLang="ko-KR" sz="1200" dirty="0" smtClean="0"/>
          </a:p>
          <a:p>
            <a:r>
              <a:rPr lang="en-US" altLang="ko-KR" sz="1200" dirty="0" smtClean="0"/>
              <a:t>(Mouse Event,</a:t>
            </a:r>
          </a:p>
          <a:p>
            <a:r>
              <a:rPr lang="en-US" altLang="ko-KR" sz="1200" dirty="0" smtClean="0"/>
              <a:t>Action Event)</a:t>
            </a:r>
            <a:endParaRPr lang="ko-KR" altLang="en-US" sz="1200" dirty="0"/>
          </a:p>
        </p:txBody>
      </p:sp>
      <p:sp>
        <p:nvSpPr>
          <p:cNvPr id="29" name="자유형 28"/>
          <p:cNvSpPr/>
          <p:nvPr/>
        </p:nvSpPr>
        <p:spPr>
          <a:xfrm>
            <a:off x="1693093" y="2035903"/>
            <a:ext cx="695417" cy="3086900"/>
          </a:xfrm>
          <a:custGeom>
            <a:avLst/>
            <a:gdLst>
              <a:gd name="connsiteX0" fmla="*/ 562252 w 695417"/>
              <a:gd name="connsiteY0" fmla="*/ 3222594 h 3222594"/>
              <a:gd name="connsiteX1" fmla="*/ 82858 w 695417"/>
              <a:gd name="connsiteY1" fmla="*/ 1890944 h 3222594"/>
              <a:gd name="connsiteX2" fmla="*/ 65102 w 695417"/>
              <a:gd name="connsiteY2" fmla="*/ 807868 h 3222594"/>
              <a:gd name="connsiteX3" fmla="*/ 366943 w 695417"/>
              <a:gd name="connsiteY3" fmla="*/ 221942 h 3222594"/>
              <a:gd name="connsiteX4" fmla="*/ 695417 w 695417"/>
              <a:gd name="connsiteY4" fmla="*/ 0 h 322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417" h="3222594">
                <a:moveTo>
                  <a:pt x="562252" y="3222594"/>
                </a:moveTo>
                <a:cubicBezTo>
                  <a:pt x="363984" y="2757996"/>
                  <a:pt x="165716" y="2293398"/>
                  <a:pt x="82858" y="1890944"/>
                </a:cubicBezTo>
                <a:cubicBezTo>
                  <a:pt x="0" y="1488490"/>
                  <a:pt x="17755" y="1086035"/>
                  <a:pt x="65102" y="807868"/>
                </a:cubicBezTo>
                <a:cubicBezTo>
                  <a:pt x="112450" y="529701"/>
                  <a:pt x="261891" y="356587"/>
                  <a:pt x="366943" y="221942"/>
                </a:cubicBezTo>
                <a:cubicBezTo>
                  <a:pt x="471996" y="87297"/>
                  <a:pt x="583706" y="43648"/>
                  <a:pt x="695417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3923928" y="4752470"/>
            <a:ext cx="46287" cy="631794"/>
          </a:xfrm>
          <a:custGeom>
            <a:avLst/>
            <a:gdLst>
              <a:gd name="connsiteX0" fmla="*/ 0 w 622917"/>
              <a:gd name="connsiteY0" fmla="*/ 701336 h 701336"/>
              <a:gd name="connsiteX1" fmla="*/ 328474 w 622917"/>
              <a:gd name="connsiteY1" fmla="*/ 399495 h 701336"/>
              <a:gd name="connsiteX2" fmla="*/ 577049 w 622917"/>
              <a:gd name="connsiteY2" fmla="*/ 88777 h 701336"/>
              <a:gd name="connsiteX3" fmla="*/ 603682 w 622917"/>
              <a:gd name="connsiteY3" fmla="*/ 0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917" h="701336">
                <a:moveTo>
                  <a:pt x="0" y="701336"/>
                </a:moveTo>
                <a:cubicBezTo>
                  <a:pt x="116149" y="601462"/>
                  <a:pt x="232299" y="501588"/>
                  <a:pt x="328474" y="399495"/>
                </a:cubicBezTo>
                <a:cubicBezTo>
                  <a:pt x="424649" y="297402"/>
                  <a:pt x="531181" y="155359"/>
                  <a:pt x="577049" y="88777"/>
                </a:cubicBezTo>
                <a:cubicBezTo>
                  <a:pt x="622917" y="22195"/>
                  <a:pt x="613299" y="11097"/>
                  <a:pt x="603682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자유형 31"/>
          <p:cNvSpPr/>
          <p:nvPr/>
        </p:nvSpPr>
        <p:spPr>
          <a:xfrm>
            <a:off x="4536906" y="1939728"/>
            <a:ext cx="1646808" cy="3194482"/>
          </a:xfrm>
          <a:custGeom>
            <a:avLst/>
            <a:gdLst>
              <a:gd name="connsiteX0" fmla="*/ 1020932 w 1646808"/>
              <a:gd name="connsiteY0" fmla="*/ 3194482 h 3194482"/>
              <a:gd name="connsiteX1" fmla="*/ 1340528 w 1646808"/>
              <a:gd name="connsiteY1" fmla="*/ 2519779 h 3194482"/>
              <a:gd name="connsiteX2" fmla="*/ 1642369 w 1646808"/>
              <a:gd name="connsiteY2" fmla="*/ 948431 h 3194482"/>
              <a:gd name="connsiteX3" fmla="*/ 1313895 w 1646808"/>
              <a:gd name="connsiteY3" fmla="*/ 140563 h 3194482"/>
              <a:gd name="connsiteX4" fmla="*/ 0 w 1646808"/>
              <a:gd name="connsiteY4" fmla="*/ 105053 h 319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6808" h="3194482">
                <a:moveTo>
                  <a:pt x="1020932" y="3194482"/>
                </a:moveTo>
                <a:cubicBezTo>
                  <a:pt x="1128943" y="3044301"/>
                  <a:pt x="1236955" y="2894121"/>
                  <a:pt x="1340528" y="2519779"/>
                </a:cubicBezTo>
                <a:cubicBezTo>
                  <a:pt x="1444101" y="2145437"/>
                  <a:pt x="1646808" y="1344967"/>
                  <a:pt x="1642369" y="948431"/>
                </a:cubicBezTo>
                <a:cubicBezTo>
                  <a:pt x="1637930" y="551895"/>
                  <a:pt x="1587623" y="281126"/>
                  <a:pt x="1313895" y="140563"/>
                </a:cubicBezTo>
                <a:cubicBezTo>
                  <a:pt x="1040167" y="0"/>
                  <a:pt x="520083" y="52526"/>
                  <a:pt x="0" y="10505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6552137" y="1985597"/>
            <a:ext cx="935115" cy="3290655"/>
          </a:xfrm>
          <a:custGeom>
            <a:avLst/>
            <a:gdLst>
              <a:gd name="connsiteX0" fmla="*/ 390618 w 935115"/>
              <a:gd name="connsiteY0" fmla="*/ 3290655 h 3290655"/>
              <a:gd name="connsiteX1" fmla="*/ 710214 w 935115"/>
              <a:gd name="connsiteY1" fmla="*/ 2322989 h 3290655"/>
              <a:gd name="connsiteX2" fmla="*/ 816746 w 935115"/>
              <a:gd name="connsiteY2" fmla="*/ 378780 h 3290655"/>
              <a:gd name="connsiteX3" fmla="*/ 0 w 935115"/>
              <a:gd name="connsiteY3" fmla="*/ 50306 h 329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5115" h="3290655">
                <a:moveTo>
                  <a:pt x="390618" y="3290655"/>
                </a:moveTo>
                <a:cubicBezTo>
                  <a:pt x="514905" y="3049478"/>
                  <a:pt x="639193" y="2808302"/>
                  <a:pt x="710214" y="2322989"/>
                </a:cubicBezTo>
                <a:cubicBezTo>
                  <a:pt x="781235" y="1837676"/>
                  <a:pt x="935115" y="757560"/>
                  <a:pt x="816746" y="378780"/>
                </a:cubicBezTo>
                <a:cubicBezTo>
                  <a:pt x="698377" y="0"/>
                  <a:pt x="349188" y="25153"/>
                  <a:pt x="0" y="5030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1048431" y="1733550"/>
            <a:ext cx="1228044" cy="3057525"/>
          </a:xfrm>
          <a:custGeom>
            <a:avLst/>
            <a:gdLst>
              <a:gd name="connsiteX0" fmla="*/ 75519 w 1228044"/>
              <a:gd name="connsiteY0" fmla="*/ 3057525 h 3057525"/>
              <a:gd name="connsiteX1" fmla="*/ 123144 w 1228044"/>
              <a:gd name="connsiteY1" fmla="*/ 1419225 h 3057525"/>
              <a:gd name="connsiteX2" fmla="*/ 1228044 w 1228044"/>
              <a:gd name="connsiteY2" fmla="*/ 0 h 305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044" h="3057525">
                <a:moveTo>
                  <a:pt x="75519" y="3057525"/>
                </a:moveTo>
                <a:cubicBezTo>
                  <a:pt x="3287" y="2493169"/>
                  <a:pt x="-68944" y="1928813"/>
                  <a:pt x="123144" y="1419225"/>
                </a:cubicBezTo>
                <a:cubicBezTo>
                  <a:pt x="315232" y="909637"/>
                  <a:pt x="771638" y="454818"/>
                  <a:pt x="1228044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스윙 프로그램에서 이벤트 처리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이벤트가 처리되는 과정</a:t>
            </a:r>
            <a:endParaRPr lang="en-US" altLang="ko-KR" dirty="0"/>
          </a:p>
          <a:p>
            <a:pPr lvl="1"/>
            <a:r>
              <a:rPr lang="ko-KR" altLang="en-US" dirty="0"/>
              <a:t>이벤트 </a:t>
            </a:r>
            <a:r>
              <a:rPr lang="ko-KR" altLang="en-US" dirty="0" smtClean="0"/>
              <a:t>발생</a:t>
            </a:r>
            <a:endParaRPr lang="en-US" altLang="ko-KR" dirty="0"/>
          </a:p>
          <a:p>
            <a:pPr lvl="2"/>
            <a:r>
              <a:rPr lang="ko-KR" altLang="en-US" dirty="0" smtClean="0"/>
              <a:t>예 </a:t>
            </a:r>
            <a:r>
              <a:rPr lang="en-US" altLang="ko-KR" dirty="0"/>
              <a:t>:</a:t>
            </a:r>
            <a:r>
              <a:rPr lang="ko-KR" altLang="en-US" dirty="0" smtClean="0"/>
              <a:t>마우스의 </a:t>
            </a:r>
            <a:r>
              <a:rPr lang="ko-KR" altLang="en-US" dirty="0"/>
              <a:t>움직임 혹은 </a:t>
            </a:r>
            <a:r>
              <a:rPr lang="ko-KR" altLang="en-US" dirty="0" smtClean="0"/>
              <a:t>키보드입력</a:t>
            </a:r>
            <a:endParaRPr lang="en-US" altLang="ko-KR" dirty="0"/>
          </a:p>
          <a:p>
            <a:pPr lvl="1"/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lvl="2"/>
            <a:r>
              <a:rPr lang="ko-KR" altLang="en-US" dirty="0"/>
              <a:t>현재 발생한 이벤트에 대한 정보를 가진 객체</a:t>
            </a:r>
            <a:endParaRPr lang="en-US" altLang="ko-KR" dirty="0"/>
          </a:p>
          <a:p>
            <a:pPr lvl="1"/>
            <a:r>
              <a:rPr lang="ko-KR" altLang="en-US" dirty="0" smtClean="0"/>
              <a:t>응용프로그램에 작성된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찾기</a:t>
            </a:r>
            <a:endParaRPr lang="en-US" altLang="ko-KR" dirty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리스너에</a:t>
            </a:r>
            <a:r>
              <a:rPr lang="ko-KR" altLang="en-US" dirty="0" smtClean="0"/>
              <a:t> 이벤트 객체 전달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리스너</a:t>
            </a:r>
            <a:r>
              <a:rPr lang="ko-KR" altLang="en-US" dirty="0" smtClean="0"/>
              <a:t> 코드 실행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74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자바의 이벤트 기반 스윙 응용프로그램의 구조와 이벤트 처리 과정</a:t>
            </a:r>
            <a:endParaRPr lang="ko-KR" altLang="en-US" sz="2400" dirty="0"/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557914" cy="522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05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이벤트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발생한 이벤트에 관한 정보를 가진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리스너에</a:t>
            </a:r>
            <a:r>
              <a:rPr lang="ko-KR" altLang="en-US" dirty="0" smtClean="0"/>
              <a:t> 전달됨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코드가 발생한 이벤트에 대한 상황을 파악할 수 있게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이벤트 객체가 포함하는 정보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종류와 이벤트 소스</a:t>
            </a:r>
          </a:p>
          <a:p>
            <a:pPr lvl="1"/>
            <a:r>
              <a:rPr lang="ko-KR" altLang="en-US" dirty="0" smtClean="0"/>
              <a:t>이벤트가 발생한 화면 좌표 및 컴포넌트 내 좌표</a:t>
            </a:r>
          </a:p>
          <a:p>
            <a:pPr lvl="1"/>
            <a:r>
              <a:rPr lang="ko-KR" altLang="en-US" dirty="0" smtClean="0"/>
              <a:t>이벤트가 발생한 버튼이나 메뉴 아이템의 문자열</a:t>
            </a:r>
          </a:p>
          <a:p>
            <a:pPr lvl="1"/>
            <a:r>
              <a:rPr lang="ko-KR" altLang="en-US" dirty="0" smtClean="0"/>
              <a:t>클릭된 마우스 버튼 번호 및 마우스의 클릭 횟수</a:t>
            </a:r>
          </a:p>
          <a:p>
            <a:pPr lvl="1"/>
            <a:r>
              <a:rPr lang="ko-KR" altLang="en-US" dirty="0" smtClean="0"/>
              <a:t>키의 코드 값과 문자 값</a:t>
            </a:r>
          </a:p>
          <a:p>
            <a:pPr lvl="1"/>
            <a:r>
              <a:rPr lang="ko-KR" altLang="en-US" dirty="0" smtClean="0"/>
              <a:t>체크박스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라디오버튼 등과 같은 컴포넌트에 이벤트가 발생하였다면 체크 상태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이벤트 소스를 알아 내는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Object </a:t>
            </a:r>
            <a:r>
              <a:rPr lang="en-US" altLang="ko-KR" dirty="0" err="1" smtClean="0"/>
              <a:t>getSource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발생한 이벤트의 소스 컴포넌트 리턴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Object </a:t>
            </a:r>
            <a:r>
              <a:rPr lang="ko-KR" altLang="en-US" dirty="0" smtClean="0"/>
              <a:t>타입으로 </a:t>
            </a:r>
            <a:r>
              <a:rPr lang="ko-KR" altLang="en-US" dirty="0" err="1" smtClean="0"/>
              <a:t>리턴하므로</a:t>
            </a:r>
            <a:r>
              <a:rPr lang="ko-KR" altLang="en-US" dirty="0" smtClean="0"/>
              <a:t> 캐스팅하여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이벤트 객체에 대해 적용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38" name="슬라이드 번호 개체 틀 3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이벤트 객체와 이벤트 정보를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43438" y="1866913"/>
            <a:ext cx="148893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Object </a:t>
            </a:r>
            <a:r>
              <a:rPr lang="en-US" altLang="ko-KR" sz="1200" dirty="0" err="1" smtClean="0"/>
              <a:t>getSource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142976" y="3581425"/>
            <a:ext cx="2136611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String </a:t>
            </a:r>
            <a:r>
              <a:rPr lang="en-US" altLang="ko-KR" sz="1200" dirty="0" err="1" smtClean="0"/>
              <a:t>getActionCommand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143768" y="3581425"/>
            <a:ext cx="161755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Object </a:t>
            </a:r>
            <a:r>
              <a:rPr lang="en-US" altLang="ko-KR" sz="1200" dirty="0" err="1" smtClean="0"/>
              <a:t>getItem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getStateChange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89311" y="4295805"/>
            <a:ext cx="139769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getModifiers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117675" y="5581689"/>
            <a:ext cx="148951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getButton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getClickCount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Point </a:t>
            </a:r>
            <a:r>
              <a:rPr lang="en-US" altLang="ko-KR" sz="1200" dirty="0" err="1" smtClean="0"/>
              <a:t>getPoint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getX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getY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121894" y="5581689"/>
            <a:ext cx="14841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char </a:t>
            </a:r>
            <a:r>
              <a:rPr lang="en-US" altLang="ko-KR" sz="1200" dirty="0" err="1" smtClean="0"/>
              <a:t>getKeyChar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getKeyCode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String </a:t>
            </a:r>
            <a:r>
              <a:rPr lang="en-US" altLang="ko-KR" sz="1200" dirty="0" err="1" smtClean="0"/>
              <a:t>getKeyText</a:t>
            </a:r>
            <a:r>
              <a:rPr lang="en-US" altLang="ko-KR" sz="1200" dirty="0" smtClean="0"/>
              <a:t>()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000496" y="1509723"/>
            <a:ext cx="1192703" cy="35719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EventObject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14744" y="3224235"/>
            <a:ext cx="1785950" cy="35719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ComponentEvent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97829" y="3224235"/>
            <a:ext cx="1192703" cy="35719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ItemEvent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9913" y="3224235"/>
            <a:ext cx="1192703" cy="35719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ActionEvent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00496" y="2295541"/>
            <a:ext cx="1192703" cy="35719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AWTEvent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00496" y="3938615"/>
            <a:ext cx="1192703" cy="35719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InputEvent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hape 36"/>
          <p:cNvCxnSpPr>
            <a:stCxn id="14" idx="0"/>
            <a:endCxn id="15" idx="2"/>
          </p:cNvCxnSpPr>
          <p:nvPr/>
        </p:nvCxnSpPr>
        <p:spPr>
          <a:xfrm rot="5400000" flipH="1" flipV="1">
            <a:off x="2680804" y="1308192"/>
            <a:ext cx="571504" cy="32605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5" idx="0"/>
            <a:endCxn id="11" idx="2"/>
          </p:cNvCxnSpPr>
          <p:nvPr/>
        </p:nvCxnSpPr>
        <p:spPr>
          <a:xfrm rot="5400000" flipH="1" flipV="1">
            <a:off x="4382534" y="2081227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2" idx="0"/>
            <a:endCxn id="15" idx="2"/>
          </p:cNvCxnSpPr>
          <p:nvPr/>
        </p:nvCxnSpPr>
        <p:spPr>
          <a:xfrm rot="16200000" flipV="1">
            <a:off x="4316532" y="2933047"/>
            <a:ext cx="571504" cy="108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3" idx="0"/>
            <a:endCxn id="15" idx="2"/>
          </p:cNvCxnSpPr>
          <p:nvPr/>
        </p:nvCxnSpPr>
        <p:spPr>
          <a:xfrm rot="16200000" flipV="1">
            <a:off x="5609763" y="1639816"/>
            <a:ext cx="571504" cy="25973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6" idx="0"/>
            <a:endCxn id="12" idx="2"/>
          </p:cNvCxnSpPr>
          <p:nvPr/>
        </p:nvCxnSpPr>
        <p:spPr>
          <a:xfrm rot="5400000" flipH="1" flipV="1">
            <a:off x="4423688" y="3754585"/>
            <a:ext cx="357190" cy="108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500298" y="5295937"/>
            <a:ext cx="1192703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MouseEvent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500694" y="5295937"/>
            <a:ext cx="129209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KeyEvent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24" name="꺾인 연결선 23"/>
          <p:cNvCxnSpPr>
            <a:stCxn id="22" idx="0"/>
            <a:endCxn id="16" idx="2"/>
          </p:cNvCxnSpPr>
          <p:nvPr/>
        </p:nvCxnSpPr>
        <p:spPr>
          <a:xfrm rot="5400000" flipH="1" flipV="1">
            <a:off x="3346683" y="4045772"/>
            <a:ext cx="1000132" cy="15001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23" idx="0"/>
            <a:endCxn id="16" idx="2"/>
          </p:cNvCxnSpPr>
          <p:nvPr/>
        </p:nvCxnSpPr>
        <p:spPr>
          <a:xfrm rot="16200000" flipV="1">
            <a:off x="4871729" y="4020924"/>
            <a:ext cx="1000132" cy="1549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18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 소스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발생하는 경우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84784"/>
            <a:ext cx="5882804" cy="4851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9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4596</TotalTime>
  <Words>2034</Words>
  <Application>Microsoft Office PowerPoint</Application>
  <PresentationFormat>화면 슬라이드 쇼(4:3)</PresentationFormat>
  <Paragraphs>820</Paragraphs>
  <Slides>36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가을</vt:lpstr>
      <vt:lpstr>PowerPoint 프레젠테이션</vt:lpstr>
      <vt:lpstr>학습 목표</vt:lpstr>
      <vt:lpstr>이벤트 기반 프로그래밍</vt:lpstr>
      <vt:lpstr>스윙 응용프로그램의 이벤트의 실제 예</vt:lpstr>
      <vt:lpstr>자바 스윙 프로그램에서 이벤트 처리 과정</vt:lpstr>
      <vt:lpstr>자바의 이벤트 기반 스윙 응용프로그램의 구조와 이벤트 처리 과정</vt:lpstr>
      <vt:lpstr>이벤트 객체</vt:lpstr>
      <vt:lpstr>이벤트 객체와 이벤트 정보를 리턴하는 메소드</vt:lpstr>
      <vt:lpstr>이벤트 객체, 이벤트 소스, 발생하는 경우</vt:lpstr>
      <vt:lpstr>리스너 인터페이스</vt:lpstr>
      <vt:lpstr>자바에서 제공하는 이벤트 리스너 인터페이스</vt:lpstr>
      <vt:lpstr>이벤트 리스너 작성 과정 사례</vt:lpstr>
      <vt:lpstr>이벤트 리스너 작성 방법</vt:lpstr>
      <vt:lpstr>예제 9-1 : 독립 클래스로 Action 이벤트 리스너 만들기</vt:lpstr>
      <vt:lpstr>예제 9-2 : 내부 클래스로 Action 이벤트 리스너 만들기</vt:lpstr>
      <vt:lpstr>익명 클래스로 이벤트 리스너 작성</vt:lpstr>
      <vt:lpstr>예제 9-3 : 익명 클래스로 Action 이벤트 리스너 만들기</vt:lpstr>
      <vt:lpstr>예제 9-4 : 마우스 이벤트 리스너 작성 연습 - 마우스로 문자열 이동시키기</vt:lpstr>
      <vt:lpstr>예제 9-4의 정답</vt:lpstr>
      <vt:lpstr>어댑터 클래스</vt:lpstr>
      <vt:lpstr>MouseListener대신 MouseAdapter를 사용한 예</vt:lpstr>
      <vt:lpstr>JDK에서 제공하는 어댑터 클래스</vt:lpstr>
      <vt:lpstr>예제 9-5 : MouseAdapter로 마우스 리스너 작성</vt:lpstr>
      <vt:lpstr>Key 이벤트와 포커스</vt:lpstr>
      <vt:lpstr>KeyListener</vt:lpstr>
      <vt:lpstr>유니코드(Unicode) 키</vt:lpstr>
      <vt:lpstr>가상 키와 입력된 키 판별</vt:lpstr>
      <vt:lpstr>가상 키(Virtual Key)</vt:lpstr>
      <vt:lpstr>예제 9-6 : KeyListener 활용 – 입력된 문자 키 판별</vt:lpstr>
      <vt:lpstr>예제 9-6 정답 </vt:lpstr>
      <vt:lpstr>예제 9-7 : KeyListener 활용 – 상(↑), 하(↓), 좌(←), 우(→) 키로 문자열 움직이기</vt:lpstr>
      <vt:lpstr>예제 9-7 정답</vt:lpstr>
      <vt:lpstr>Mouse 이벤트와 MouseListener, MouseMotionListener</vt:lpstr>
      <vt:lpstr>마우스 리스너 달기와 MouseEvent 객체 활용</vt:lpstr>
      <vt:lpstr>마우스 이벤트 처리 예 : MouseListener와 MouseMotionListener </vt:lpstr>
      <vt:lpstr>마우스 이벤트 처리 실행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com</cp:lastModifiedBy>
  <cp:revision>198</cp:revision>
  <dcterms:created xsi:type="dcterms:W3CDTF">2011-08-27T14:53:28Z</dcterms:created>
  <dcterms:modified xsi:type="dcterms:W3CDTF">2016-01-19T17:48:01Z</dcterms:modified>
</cp:coreProperties>
</file>