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0" r:id="rId4"/>
    <p:sldId id="301" r:id="rId5"/>
    <p:sldId id="303" r:id="rId6"/>
    <p:sldId id="271" r:id="rId7"/>
    <p:sldId id="273" r:id="rId8"/>
    <p:sldId id="305" r:id="rId9"/>
    <p:sldId id="272" r:id="rId10"/>
    <p:sldId id="307" r:id="rId11"/>
    <p:sldId id="274" r:id="rId12"/>
    <p:sldId id="306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89192" autoAdjust="0"/>
  </p:normalViewPr>
  <p:slideViewPr>
    <p:cSldViewPr snapToGrid="0" snapToObjects="1">
      <p:cViewPr varScale="1">
        <p:scale>
          <a:sx n="75" d="100"/>
          <a:sy n="75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3965-7DF7-421E-8DEC-4E394B21E77D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49BA-0F1A-4758-BDA0-0A4FDC39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67FF-70D3-4FB0-93C7-40A38DCFB048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155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A7C-B0E2-460B-BF2E-FD62D4924D69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4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FF72-3F1A-4E5C-A3C1-0F9540E2D537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6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8881" y="6444487"/>
            <a:ext cx="16853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19D851-A53B-4EEA-A3A1-EB189FEAB204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36736"/>
            <a:ext cx="329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246" y="6444488"/>
            <a:ext cx="112955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638101" y="6433266"/>
            <a:ext cx="3900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 programiranje (1)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91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580B-166C-4AD0-9F6D-441B3DDADD8B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791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AB64-319D-4B49-A711-20A06981279C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88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3EF8-DACB-4327-A2A0-A89D718F6940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0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BBA-D248-4ED6-A05F-D77E7C3629CB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75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1002-A8DF-4826-A8B9-D49243E141D0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532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387F-31AA-47DA-A98D-E0DCB27D8F21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935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ECA-46B3-4C7F-9F19-D88517CCCE88}" type="datetime1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79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99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8881" y="6356351"/>
            <a:ext cx="1685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7CE14B-A171-4DC8-8258-5B9F104CB384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48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4246" y="6356352"/>
            <a:ext cx="1129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Slikovni rezultat za sum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0037394" y="368563"/>
            <a:ext cx="1713186" cy="809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688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5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6803"/>
            <a:ext cx="9144000" cy="23876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Skriptni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jezik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Bash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ljuske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58"/>
            <a:ext cx="9144000" cy="1655762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Kolegij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Skriptni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jezici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Izvodjač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dr.sc.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Željko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Marušić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69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85957" y="2083535"/>
            <a:ext cx="3643976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#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zastavice</a:t>
            </a:r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 -n -z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Droid Sans Mono"/>
              </a:rPr>
              <a:t>biljeska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=$1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[[ -z $</a:t>
            </a:r>
            <a:r>
              <a:rPr lang="en-US" sz="1400" dirty="0" err="1" smtClean="0">
                <a:solidFill>
                  <a:srgbClr val="000000"/>
                </a:solidFill>
                <a:latin typeface="Droid Sans Mono"/>
              </a:rPr>
              <a:t>biljeska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]]; </a:t>
            </a: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   echo 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Prazan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Droid Sans Mono"/>
              </a:rPr>
            </a:b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[[ -n $</a:t>
            </a:r>
            <a:r>
              <a:rPr lang="en-US" sz="1400" dirty="0" err="1" smtClean="0">
                <a:solidFill>
                  <a:srgbClr val="000000"/>
                </a:solidFill>
                <a:latin typeface="Droid Sans Mono"/>
              </a:rPr>
              <a:t>biljeska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]]; </a:t>
            </a: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   echo 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"String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nije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prazan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sz="1400" b="0" dirty="0">
              <a:solidFill>
                <a:srgbClr val="000000"/>
              </a:solidFill>
              <a:latin typeface="Droid Sans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8034" y="2083535"/>
            <a:ext cx="4574865" cy="4093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str1=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Skripta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str2=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skripta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Droid Sans Mono"/>
              </a:rPr>
            </a:b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[[  $str1  =  $str2  ]]; </a:t>
            </a: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echo 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Dva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 string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su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jednaka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Droid Sans Mono"/>
              </a:rPr>
            </a:b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[[  $str1  !=  $str2  ]]; </a:t>
            </a: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echo 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Dva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 string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su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različita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Droid Sans Mono"/>
              </a:rPr>
            </a:b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[[  $str1  ]]; </a:t>
            </a: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echo 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"String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definiran;sadrži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vrijednosti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Droid Sans Mono"/>
              </a:rPr>
            </a:b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[[  !  $str1  ]]; </a:t>
            </a: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echo 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"String ne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sadrži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Droid Sans Mono"/>
              </a:rPr>
              <a:t>vrijednosti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sz="1400" b="0" dirty="0">
              <a:solidFill>
                <a:srgbClr val="000000"/>
              </a:solidFill>
              <a:latin typeface="Droid Sans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5957" y="4535786"/>
            <a:ext cx="364397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#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uvijek</a:t>
            </a:r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istina</a:t>
            </a:r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potrebno</a:t>
            </a:r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ostavit</a:t>
            </a:r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razmak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[[  $str1=$str2  ]]; </a:t>
            </a:r>
            <a:r>
              <a:rPr lang="en-US" sz="1400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Droid Sans Mono"/>
              </a:rPr>
              <a:t>    echo </a:t>
            </a:r>
            <a:r>
              <a:rPr lang="en-US" sz="1400" dirty="0" smtClean="0">
                <a:solidFill>
                  <a:srgbClr val="A31515"/>
                </a:solidFill>
                <a:latin typeface="Droid Sans Mono"/>
              </a:rPr>
              <a:t>"String 1:$str1, String 2:$str2"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sz="1400" dirty="0" smtClean="0">
              <a:solidFill>
                <a:srgbClr val="0000FF"/>
              </a:solidFill>
              <a:latin typeface="Droid Sans Mono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#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Ispis</a:t>
            </a:r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-&gt; String 1:Skripta, String 2:skripta</a:t>
            </a:r>
            <a:endParaRPr lang="en-US" sz="1400" dirty="0" smtClean="0">
              <a:solidFill>
                <a:srgbClr val="000000"/>
              </a:solidFill>
              <a:latin typeface="Droid Sans Mono"/>
            </a:endParaRPr>
          </a:p>
          <a:p>
            <a:endParaRPr lang="en-US" sz="1400" b="0" dirty="0">
              <a:solidFill>
                <a:srgbClr val="000000"/>
              </a:solidFill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Aritmetički</a:t>
            </a:r>
            <a:r>
              <a:rPr lang="en-US" dirty="0" smtClean="0"/>
              <a:t> </a:t>
            </a:r>
            <a:r>
              <a:rPr lang="en-US" dirty="0" err="1" smtClean="0"/>
              <a:t>testovi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usporedbu</a:t>
            </a:r>
            <a:r>
              <a:rPr lang="en-US" sz="2000" dirty="0" smtClean="0"/>
              <a:t> </a:t>
            </a:r>
            <a:r>
              <a:rPr lang="en-US" sz="2000" dirty="0" err="1" smtClean="0"/>
              <a:t>samo</a:t>
            </a:r>
            <a:r>
              <a:rPr lang="en-US" sz="2000" dirty="0" smtClean="0"/>
              <a:t> </a:t>
            </a:r>
            <a:r>
              <a:rPr lang="en-US" sz="2000" dirty="0" err="1" smtClean="0"/>
              <a:t>cjelobrojnih</a:t>
            </a:r>
            <a:r>
              <a:rPr lang="en-US" sz="2000" dirty="0" smtClean="0"/>
              <a:t> </a:t>
            </a:r>
            <a:r>
              <a:rPr lang="en-US" sz="2000" dirty="0" err="1" smtClean="0"/>
              <a:t>veličina</a:t>
            </a:r>
            <a:endParaRPr lang="en-US" sz="2000" dirty="0" smtClean="0"/>
          </a:p>
          <a:p>
            <a:pPr lvl="1"/>
            <a:r>
              <a:rPr lang="en-US" sz="1600" dirty="0" smtClean="0"/>
              <a:t>[[ arg1 operator arg2 ]]</a:t>
            </a:r>
          </a:p>
          <a:p>
            <a:pPr lvl="1"/>
            <a:r>
              <a:rPr lang="en-US" sz="1600" dirty="0" err="1" smtClean="0"/>
              <a:t>Koriste</a:t>
            </a:r>
            <a:r>
              <a:rPr lang="en-US" sz="1600" dirty="0" smtClean="0"/>
              <a:t> se </a:t>
            </a:r>
            <a:r>
              <a:rPr lang="en-US" sz="1600" dirty="0" err="1" smtClean="0"/>
              <a:t>operatori</a:t>
            </a:r>
            <a:r>
              <a:rPr lang="en-US" sz="1600" dirty="0" smtClean="0"/>
              <a:t> </a:t>
            </a:r>
            <a:r>
              <a:rPr lang="en-US" sz="1600" dirty="0" err="1" smtClean="0"/>
              <a:t>eq</a:t>
            </a:r>
            <a:r>
              <a:rPr lang="en-US" sz="1600" dirty="0" smtClean="0"/>
              <a:t>, ne, </a:t>
            </a:r>
            <a:r>
              <a:rPr lang="en-US" sz="1600" dirty="0" err="1" smtClean="0"/>
              <a:t>lt</a:t>
            </a:r>
            <a:r>
              <a:rPr lang="en-US" sz="1600" dirty="0" smtClean="0"/>
              <a:t>, le, </a:t>
            </a:r>
            <a:r>
              <a:rPr lang="en-US" sz="1600" dirty="0" err="1" smtClean="0"/>
              <a:t>gt</a:t>
            </a:r>
            <a:r>
              <a:rPr lang="en-US" sz="1600" dirty="0" smtClean="0"/>
              <a:t>, </a:t>
            </a:r>
            <a:r>
              <a:rPr lang="en-US" sz="1600" dirty="0" err="1" smtClean="0"/>
              <a:t>ge</a:t>
            </a:r>
            <a:endParaRPr lang="en-US" sz="1600" dirty="0" smtClean="0"/>
          </a:p>
          <a:p>
            <a:pPr marL="685800" lvl="2">
              <a:spcBef>
                <a:spcPts val="1000"/>
              </a:spcBef>
            </a:pPr>
            <a:r>
              <a:rPr lang="en-US" sz="1600" dirty="0" smtClean="0"/>
              <a:t>Ne </a:t>
            </a:r>
            <a:r>
              <a:rPr lang="en-US" sz="1600" dirty="0" err="1" smtClean="0"/>
              <a:t>koristi</a:t>
            </a:r>
            <a:r>
              <a:rPr lang="en-US" sz="1600" dirty="0" smtClean="0"/>
              <a:t> se  =, &gt;, &lt; 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brojeve</a:t>
            </a:r>
            <a:r>
              <a:rPr lang="en-US" sz="1600" dirty="0" smtClean="0"/>
              <a:t>!</a:t>
            </a:r>
          </a:p>
          <a:p>
            <a:r>
              <a:rPr lang="en-US" sz="2000" dirty="0" err="1" smtClean="0"/>
              <a:t>Posebne</a:t>
            </a:r>
            <a:r>
              <a:rPr lang="en-US" sz="2000" dirty="0" smtClean="0"/>
              <a:t> </a:t>
            </a:r>
            <a:r>
              <a:rPr lang="en-US" sz="2000" dirty="0" err="1" smtClean="0"/>
              <a:t>varijable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$# </a:t>
            </a:r>
            <a:r>
              <a:rPr lang="en-US" sz="1800" dirty="0" err="1" smtClean="0"/>
              <a:t>sadrži</a:t>
            </a:r>
            <a:r>
              <a:rPr lang="en-US" sz="1800" dirty="0" smtClean="0"/>
              <a:t> </a:t>
            </a:r>
            <a:r>
              <a:rPr lang="en-US" sz="1800" dirty="0" err="1" smtClean="0"/>
              <a:t>broj</a:t>
            </a:r>
            <a:r>
              <a:rPr lang="en-US" sz="1800" dirty="0" smtClean="0"/>
              <a:t> </a:t>
            </a:r>
            <a:r>
              <a:rPr lang="en-US" sz="1800" dirty="0" err="1" smtClean="0"/>
              <a:t>argumenata</a:t>
            </a:r>
            <a:r>
              <a:rPr lang="en-US" sz="1800" dirty="0" smtClean="0"/>
              <a:t> </a:t>
            </a:r>
            <a:r>
              <a:rPr lang="en-US" sz="1800" dirty="0" err="1" smtClean="0"/>
              <a:t>skripte</a:t>
            </a:r>
            <a:endParaRPr lang="en-US" sz="1800" dirty="0" smtClean="0"/>
          </a:p>
          <a:p>
            <a:pPr lvl="1"/>
            <a:r>
              <a:rPr lang="en-US" sz="1800" dirty="0" smtClean="0"/>
              <a:t>$? </a:t>
            </a:r>
            <a:r>
              <a:rPr lang="en-US" sz="1800" dirty="0" err="1" smtClean="0"/>
              <a:t>sadrži</a:t>
            </a:r>
            <a:r>
              <a:rPr lang="en-US" sz="1800" dirty="0" smtClean="0"/>
              <a:t> status </a:t>
            </a:r>
            <a:r>
              <a:rPr lang="en-US" sz="1800" dirty="0" err="1" smtClean="0"/>
              <a:t>izlaza</a:t>
            </a:r>
            <a:r>
              <a:rPr lang="en-US" sz="1800" dirty="0" smtClean="0"/>
              <a:t> </a:t>
            </a:r>
            <a:r>
              <a:rPr lang="en-US" sz="1800" dirty="0" err="1" smtClean="0"/>
              <a:t>zadnje</a:t>
            </a:r>
            <a:r>
              <a:rPr lang="en-US" sz="1800" dirty="0" smtClean="0"/>
              <a:t> </a:t>
            </a:r>
            <a:r>
              <a:rPr lang="en-US" sz="1800" dirty="0" err="1" smtClean="0"/>
              <a:t>naredbe</a:t>
            </a:r>
            <a:endParaRPr lang="en-US" sz="1800" dirty="0" smtClean="0"/>
          </a:p>
          <a:p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dobivanje</a:t>
            </a:r>
            <a:r>
              <a:rPr lang="en-US" sz="2000" dirty="0" smtClean="0"/>
              <a:t> </a:t>
            </a:r>
            <a:r>
              <a:rPr lang="en-US" sz="2000" dirty="0" err="1" smtClean="0"/>
              <a:t>duljine</a:t>
            </a:r>
            <a:r>
              <a:rPr lang="en-US" sz="2000" dirty="0" smtClean="0"/>
              <a:t> </a:t>
            </a:r>
            <a:r>
              <a:rPr lang="en-US" sz="2000" dirty="0" err="1" smtClean="0"/>
              <a:t>stringa</a:t>
            </a:r>
            <a:r>
              <a:rPr lang="en-US" sz="2000" dirty="0" smtClean="0"/>
              <a:t> u </a:t>
            </a:r>
            <a:r>
              <a:rPr lang="en-US" sz="2000" dirty="0" err="1" smtClean="0"/>
              <a:t>varijabli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 ${#</a:t>
            </a:r>
            <a:r>
              <a:rPr lang="en-US" sz="1800" dirty="0" err="1" smtClean="0"/>
              <a:t>var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11913" y="1937442"/>
          <a:ext cx="57398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923"/>
                <a:gridCol w="3720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Izraz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Istinito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int1 -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int2 ]]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istinito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brojevi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jednaki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int1 -</a:t>
                      </a:r>
                      <a:r>
                        <a:rPr lang="en-US" dirty="0" err="1" smtClean="0"/>
                        <a:t>ge</a:t>
                      </a:r>
                      <a:r>
                        <a:rPr lang="en-US" dirty="0" smtClean="0"/>
                        <a:t> int2 ]]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istinito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je int1 &gt;= int2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int1 -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 int2 ]]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istinito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je int1 &gt; int2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int1 -le int2 ]]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istinito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je int1 &lt;= int2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int1 -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int2 ]]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istinito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je int1 &lt; int2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int1 -ne int2 ]]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istinito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je int1 != int2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 smtClean="0"/>
              <a:t>vezani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 s </a:t>
            </a:r>
            <a:r>
              <a:rPr lang="en-US" dirty="0" err="1" smtClean="0"/>
              <a:t>datotekama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ispitivanje</a:t>
            </a:r>
            <a:r>
              <a:rPr lang="en-US" sz="2000" dirty="0" smtClean="0"/>
              <a:t> </a:t>
            </a:r>
            <a:r>
              <a:rPr lang="en-US" sz="2000" dirty="0" err="1" smtClean="0"/>
              <a:t>svojstava</a:t>
            </a:r>
            <a:r>
              <a:rPr lang="en-US" sz="2000" dirty="0" smtClean="0"/>
              <a:t> </a:t>
            </a:r>
            <a:r>
              <a:rPr lang="en-US" sz="2000" dirty="0" err="1" smtClean="0"/>
              <a:t>datoteka</a:t>
            </a:r>
            <a:r>
              <a:rPr lang="en-US" sz="2000" dirty="0" smtClean="0"/>
              <a:t> </a:t>
            </a:r>
            <a:r>
              <a:rPr lang="en-US" sz="2000" dirty="0" err="1" smtClean="0"/>
              <a:t>koristimo</a:t>
            </a:r>
            <a:r>
              <a:rPr lang="en-US" sz="2000" dirty="0" smtClean="0"/>
              <a:t> se </a:t>
            </a:r>
            <a:r>
              <a:rPr lang="en-US" sz="2000" dirty="0" err="1" smtClean="0"/>
              <a:t>prekidačima</a:t>
            </a:r>
            <a:endParaRPr lang="en-US" sz="2000" dirty="0" smtClean="0"/>
          </a:p>
          <a:p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negaciju</a:t>
            </a:r>
            <a:r>
              <a:rPr lang="en-US" sz="2000" dirty="0" smtClean="0"/>
              <a:t> </a:t>
            </a:r>
            <a:r>
              <a:rPr lang="en-US" sz="2000" dirty="0" err="1" smtClean="0"/>
              <a:t>koristi</a:t>
            </a:r>
            <a:r>
              <a:rPr lang="en-US" sz="2000" dirty="0" smtClean="0"/>
              <a:t> se </a:t>
            </a:r>
            <a:r>
              <a:rPr lang="en-US" sz="2000" dirty="0" err="1" smtClean="0"/>
              <a:t>znak</a:t>
            </a:r>
            <a:r>
              <a:rPr lang="en-US" sz="2000" dirty="0" smtClean="0"/>
              <a:t> ! </a:t>
            </a:r>
            <a:r>
              <a:rPr lang="en-US" sz="2000" dirty="0" err="1" smtClean="0"/>
              <a:t>ispred</a:t>
            </a:r>
            <a:r>
              <a:rPr lang="en-US" sz="2000" dirty="0" smtClean="0"/>
              <a:t> </a:t>
            </a:r>
            <a:r>
              <a:rPr lang="en-US" sz="2000" dirty="0" err="1" smtClean="0"/>
              <a:t>prekidača</a:t>
            </a:r>
            <a:r>
              <a:rPr lang="en-US" sz="2000" dirty="0" smtClean="0"/>
              <a:t>   [[ !  -d  file.txt  ]]</a:t>
            </a:r>
          </a:p>
          <a:p>
            <a:r>
              <a:rPr lang="en-US" sz="2000" b="1" dirty="0" err="1" smtClean="0"/>
              <a:t>Jako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bitni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razmaci</a:t>
            </a:r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83920" y="2616451"/>
          <a:ext cx="615347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392"/>
                <a:gridCol w="3989082"/>
              </a:tblGrid>
              <a:tr h="3124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Izraz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Istinito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ako</a:t>
                      </a:r>
                      <a:r>
                        <a:rPr lang="en-US" baseline="0" dirty="0" smtClean="0"/>
                        <a:t> je</a:t>
                      </a:r>
                      <a:endParaRPr lang="en-US" dirty="0" smtClean="0"/>
                    </a:p>
                  </a:txBody>
                  <a:tcPr/>
                </a:tc>
              </a:tr>
              <a:tr h="312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-d  file.txt 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file.txt </a:t>
                      </a:r>
                      <a:r>
                        <a:rPr lang="en-US" dirty="0" err="1" smtClean="0"/>
                        <a:t>direktorij</a:t>
                      </a:r>
                      <a:endParaRPr lang="en-US" dirty="0" smtClean="0"/>
                    </a:p>
                  </a:txBody>
                  <a:tcPr/>
                </a:tc>
              </a:tr>
              <a:tr h="312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-e  file.txt]]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file.txt </a:t>
                      </a:r>
                      <a:r>
                        <a:rPr lang="en-US" dirty="0" err="1" smtClean="0"/>
                        <a:t>postoji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312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-f  file.txt 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file.txt  </a:t>
                      </a:r>
                      <a:r>
                        <a:rPr lang="en-US" dirty="0" err="1" smtClean="0"/>
                        <a:t>obična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datoteka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312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-r  file.txt 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čitanje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datoteke</a:t>
                      </a:r>
                      <a:r>
                        <a:rPr lang="en-US" dirty="0" smtClean="0"/>
                        <a:t> file.txt </a:t>
                      </a:r>
                      <a:r>
                        <a:rPr lang="en-US" dirty="0" err="1" smtClean="0"/>
                        <a:t>dozvoljeno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312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-s  file.txt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duljina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datoteke</a:t>
                      </a:r>
                      <a:r>
                        <a:rPr lang="en-US" dirty="0" smtClean="0"/>
                        <a:t> file.txt </a:t>
                      </a:r>
                      <a:r>
                        <a:rPr lang="en-US" dirty="0" err="1" smtClean="0"/>
                        <a:t>veća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</a:t>
                      </a:r>
                      <a:r>
                        <a:rPr lang="en-US" dirty="0" smtClean="0"/>
                        <a:t> 0 </a:t>
                      </a:r>
                    </a:p>
                  </a:txBody>
                  <a:tcPr/>
                </a:tc>
              </a:tr>
              <a:tr h="312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-w  file.txt]]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dozvoljeno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pisanje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datoteku</a:t>
                      </a:r>
                      <a:r>
                        <a:rPr lang="en-US" dirty="0" smtClean="0"/>
                        <a:t>  file.txt</a:t>
                      </a:r>
                    </a:p>
                  </a:txBody>
                  <a:tcPr/>
                </a:tc>
              </a:tr>
              <a:tr h="312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</a:t>
                      </a:r>
                      <a:r>
                        <a:rPr lang="en-US" dirty="0" smtClean="0"/>
                        <a:t>-</a:t>
                      </a:r>
                      <a:r>
                        <a:rPr lang="hr-HR" dirty="0" smtClean="0"/>
                        <a:t>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file.txt]]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datoteka</a:t>
                      </a:r>
                      <a:r>
                        <a:rPr lang="en-US" dirty="0" smtClean="0"/>
                        <a:t> file.txt je </a:t>
                      </a:r>
                      <a:r>
                        <a:rPr lang="en-US" dirty="0" err="1" smtClean="0"/>
                        <a:t>izvršna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312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-L  file.txt 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file.txt je </a:t>
                      </a:r>
                      <a:r>
                        <a:rPr lang="en-US" dirty="0" err="1" smtClean="0"/>
                        <a:t>simbolički</a:t>
                      </a:r>
                      <a:r>
                        <a:rPr lang="en-US" dirty="0" smtClean="0"/>
                        <a:t> link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 smtClean="0"/>
          </a:p>
          <a:p>
            <a:r>
              <a:rPr lang="hr-HR" sz="3600" dirty="0" smtClean="0"/>
              <a:t>Pitanja?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kontrolom</a:t>
            </a:r>
            <a:r>
              <a:rPr lang="en-US" dirty="0" smtClean="0"/>
              <a:t> </a:t>
            </a:r>
            <a:r>
              <a:rPr lang="en-US" dirty="0" err="1" smtClean="0"/>
              <a:t>toka</a:t>
            </a:r>
            <a:endParaRPr lang="en-US" dirty="0" smtClean="0"/>
          </a:p>
          <a:p>
            <a:r>
              <a:rPr lang="en-US" dirty="0" err="1" smtClean="0"/>
              <a:t>Uvjetni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endParaRPr lang="en-US" dirty="0" smtClean="0"/>
          </a:p>
          <a:p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stringove</a:t>
            </a:r>
            <a:r>
              <a:rPr lang="en-US" dirty="0" smtClean="0"/>
              <a:t>, </a:t>
            </a:r>
            <a:r>
              <a:rPr lang="en-US" dirty="0" err="1" smtClean="0"/>
              <a:t>datoteke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cjelobrojne</a:t>
            </a:r>
            <a:r>
              <a:rPr lang="en-US" dirty="0" smtClean="0"/>
              <a:t> </a:t>
            </a:r>
            <a:r>
              <a:rPr lang="en-US" dirty="0" err="1" smtClean="0"/>
              <a:t>veličine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toka</a:t>
            </a:r>
            <a:r>
              <a:rPr lang="en-US" dirty="0" smtClean="0"/>
              <a:t> - </a:t>
            </a:r>
            <a:r>
              <a:rPr lang="en-US" dirty="0" err="1" smtClean="0"/>
              <a:t>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6104396" cy="4486274"/>
          </a:xfrm>
        </p:spPr>
        <p:txBody>
          <a:bodyPr>
            <a:normAutofit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toku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koristiti</a:t>
            </a:r>
            <a:r>
              <a:rPr lang="en-US" dirty="0" smtClean="0"/>
              <a:t>  </a:t>
            </a:r>
            <a:r>
              <a:rPr lang="en-US" dirty="0" err="1" smtClean="0"/>
              <a:t>izrazi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if, then, else, </a:t>
            </a:r>
            <a:r>
              <a:rPr lang="en-US" b="1" dirty="0" err="1" smtClean="0"/>
              <a:t>elif</a:t>
            </a:r>
            <a:r>
              <a:rPr lang="en-US" b="1" dirty="0" smtClean="0"/>
              <a:t>, </a:t>
            </a:r>
            <a:r>
              <a:rPr lang="en-US" b="1" dirty="0" err="1" smtClean="0"/>
              <a:t>fi</a:t>
            </a:r>
            <a:endParaRPr lang="en-US" b="1" dirty="0" smtClean="0"/>
          </a:p>
          <a:p>
            <a:r>
              <a:rPr lang="en-US" dirty="0" smtClean="0"/>
              <a:t>if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ispitivanje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I </a:t>
            </a:r>
            <a:r>
              <a:rPr lang="en-US" dirty="0" err="1" smtClean="0"/>
              <a:t>naredbi</a:t>
            </a:r>
            <a:endParaRPr lang="en-US" dirty="0" smtClean="0"/>
          </a:p>
          <a:p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naredba</a:t>
            </a:r>
            <a:r>
              <a:rPr lang="en-US" dirty="0" smtClean="0"/>
              <a:t> </a:t>
            </a:r>
            <a:r>
              <a:rPr lang="en-US" dirty="0" err="1" smtClean="0"/>
              <a:t>vraća</a:t>
            </a:r>
            <a:r>
              <a:rPr lang="en-US" dirty="0" smtClean="0"/>
              <a:t> </a:t>
            </a:r>
            <a:r>
              <a:rPr lang="en-US" dirty="0" err="1" smtClean="0"/>
              <a:t>izlazni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Izlazni</a:t>
            </a:r>
            <a:r>
              <a:rPr lang="en-US" dirty="0" smtClean="0"/>
              <a:t> status 0 se </a:t>
            </a:r>
            <a:r>
              <a:rPr lang="en-US" dirty="0" err="1" smtClean="0"/>
              <a:t>smatra</a:t>
            </a:r>
            <a:r>
              <a:rPr lang="en-US" dirty="0" smtClean="0"/>
              <a:t> </a:t>
            </a:r>
            <a:r>
              <a:rPr lang="en-US" dirty="0" err="1" smtClean="0"/>
              <a:t>uspjehom</a:t>
            </a:r>
            <a:endParaRPr lang="en-US" dirty="0" smtClean="0"/>
          </a:p>
          <a:p>
            <a:r>
              <a:rPr lang="en-US" dirty="0" err="1" smtClean="0"/>
              <a:t>Konstrukti</a:t>
            </a:r>
            <a:r>
              <a:rPr lang="en-US" dirty="0" smtClean="0"/>
              <a:t> </a:t>
            </a:r>
            <a:r>
              <a:rPr lang="en-US" dirty="0" err="1" smtClean="0"/>
              <a:t>grananja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ulančati</a:t>
            </a:r>
            <a:r>
              <a:rPr lang="en-US" dirty="0" smtClean="0"/>
              <a:t> (</a:t>
            </a:r>
            <a:r>
              <a:rPr lang="en-US" dirty="0" err="1" smtClean="0"/>
              <a:t>zadnji</a:t>
            </a:r>
            <a:r>
              <a:rPr lang="en-US" dirty="0" smtClean="0"/>
              <a:t> tip)</a:t>
            </a:r>
          </a:p>
          <a:p>
            <a:pPr lvl="1"/>
            <a:r>
              <a:rPr lang="en-US" sz="2400" dirty="0" err="1" smtClean="0"/>
              <a:t>Iza</a:t>
            </a:r>
            <a:r>
              <a:rPr lang="en-US" sz="2400" dirty="0" smtClean="0"/>
              <a:t> </a:t>
            </a:r>
            <a:r>
              <a:rPr lang="en-US" sz="2400" dirty="0" err="1" smtClean="0"/>
              <a:t>svakog</a:t>
            </a:r>
            <a:r>
              <a:rPr lang="en-US" sz="2400" dirty="0" smtClean="0"/>
              <a:t> </a:t>
            </a:r>
            <a:r>
              <a:rPr lang="en-US" sz="2400" dirty="0" err="1" smtClean="0"/>
              <a:t>bloka</a:t>
            </a:r>
            <a:r>
              <a:rPr lang="en-US" sz="2400" dirty="0" smtClean="0"/>
              <a:t> je </a:t>
            </a:r>
            <a:r>
              <a:rPr lang="en-US" sz="2400" dirty="0" err="1" smtClean="0"/>
              <a:t>potrebna</a:t>
            </a:r>
            <a:r>
              <a:rPr lang="en-US" sz="2400" dirty="0" smtClean="0"/>
              <a:t> </a:t>
            </a:r>
            <a:r>
              <a:rPr lang="en-US" dirty="0" err="1" smtClean="0"/>
              <a:t>točka-zarez</a:t>
            </a:r>
            <a:r>
              <a:rPr lang="en-US" dirty="0" smtClean="0"/>
              <a:t> ;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1551" y="1567024"/>
            <a:ext cx="491770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roid Sans Mono"/>
              </a:rPr>
              <a:t>naredba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#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izvršava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se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ako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je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naredba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uspješna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Droid Sans Mono"/>
              </a:rPr>
              <a:t>ok_blok_naredbi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b="0" dirty="0">
              <a:solidFill>
                <a:srgbClr val="000000"/>
              </a:solidFill>
              <a:latin typeface="Droid Sans Mon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54657" y="3254187"/>
            <a:ext cx="49446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roid Sans Mono"/>
              </a:rPr>
              <a:t>naredba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    #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izvršava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se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ako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je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naredba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uspješna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Droid Sans Mono"/>
              </a:rPr>
              <a:t>ok_blok_naredbi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else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    #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izvršava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se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ako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je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naredba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#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neuspješna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Droid Sans Mono"/>
              </a:rPr>
              <a:t>error_blok_naredbi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b="0" dirty="0">
              <a:solidFill>
                <a:srgbClr val="000000"/>
              </a:solidFill>
              <a:latin typeface="Droid Sans Mon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3619" y="5746901"/>
            <a:ext cx="49625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da-DK" dirty="0" smtClean="0">
                <a:solidFill>
                  <a:srgbClr val="000000"/>
                </a:solidFill>
                <a:latin typeface="Droid Sans Mono"/>
              </a:rPr>
              <a:t> naredba; </a:t>
            </a:r>
            <a:r>
              <a:rPr lang="da-DK" dirty="0" smtClean="0">
                <a:solidFill>
                  <a:srgbClr val="0000FF"/>
                </a:solidFill>
                <a:latin typeface="Droid Sans Mono"/>
              </a:rPr>
              <a:t>then</a:t>
            </a:r>
            <a:r>
              <a:rPr lang="da-DK" dirty="0" smtClean="0">
                <a:solidFill>
                  <a:srgbClr val="000000"/>
                </a:solidFill>
                <a:latin typeface="Droid Sans Mono"/>
              </a:rPr>
              <a:t> ok_blok; </a:t>
            </a:r>
            <a:r>
              <a:rPr lang="da-DK" dirty="0" smtClean="0">
                <a:solidFill>
                  <a:srgbClr val="0000FF"/>
                </a:solidFill>
                <a:latin typeface="Droid Sans Mono"/>
              </a:rPr>
              <a:t>else</a:t>
            </a:r>
            <a:r>
              <a:rPr lang="da-DK" dirty="0" smtClean="0">
                <a:solidFill>
                  <a:srgbClr val="000000"/>
                </a:solidFill>
                <a:latin typeface="Droid Sans Mono"/>
              </a:rPr>
              <a:t> error_blok; </a:t>
            </a:r>
            <a:r>
              <a:rPr lang="da-DK" dirty="0" smtClean="0">
                <a:solidFill>
                  <a:srgbClr val="0000FF"/>
                </a:solidFill>
                <a:latin typeface="Droid Sans Mono"/>
              </a:rPr>
              <a:t>fi</a:t>
            </a:r>
            <a:endParaRPr lang="da-DK" b="0" dirty="0">
              <a:solidFill>
                <a:srgbClr val="000000"/>
              </a:solidFill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Višestruke</a:t>
            </a:r>
            <a:r>
              <a:rPr lang="en-US" dirty="0" smtClean="0"/>
              <a:t> else </a:t>
            </a:r>
            <a:r>
              <a:rPr lang="en-US" dirty="0" err="1" smtClean="0"/>
              <a:t>grane</a:t>
            </a:r>
            <a:r>
              <a:rPr lang="en-US" dirty="0" smtClean="0"/>
              <a:t> (</a:t>
            </a:r>
            <a:r>
              <a:rPr lang="en-US" dirty="0" err="1" smtClean="0"/>
              <a:t>elif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1776" cy="4351338"/>
          </a:xfrm>
        </p:spPr>
        <p:txBody>
          <a:bodyPr/>
          <a:lstStyle/>
          <a:p>
            <a:r>
              <a:rPr lang="en-US" dirty="0" err="1" smtClean="0"/>
              <a:t>Serijski</a:t>
            </a:r>
            <a:r>
              <a:rPr lang="en-US" dirty="0" smtClean="0"/>
              <a:t> se </a:t>
            </a:r>
            <a:r>
              <a:rPr lang="en-US" dirty="0" err="1" smtClean="0"/>
              <a:t>ispituje</a:t>
            </a:r>
            <a:r>
              <a:rPr lang="en-US" dirty="0" smtClean="0"/>
              <a:t> </a:t>
            </a:r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pojedinačna</a:t>
            </a:r>
            <a:r>
              <a:rPr lang="en-US" dirty="0" smtClean="0"/>
              <a:t> </a:t>
            </a:r>
            <a:r>
              <a:rPr lang="en-US" dirty="0" err="1" smtClean="0"/>
              <a:t>grana</a:t>
            </a:r>
            <a:r>
              <a:rPr lang="en-US" dirty="0" smtClean="0"/>
              <a:t> </a:t>
            </a:r>
            <a:r>
              <a:rPr lang="en-US" dirty="0" err="1" smtClean="0"/>
              <a:t>odozgo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dolje</a:t>
            </a:r>
            <a:endParaRPr lang="en-US" dirty="0" smtClean="0"/>
          </a:p>
          <a:p>
            <a:r>
              <a:rPr lang="en-US" dirty="0" err="1" smtClean="0"/>
              <a:t>Izvršava</a:t>
            </a:r>
            <a:r>
              <a:rPr lang="en-US" dirty="0" smtClean="0"/>
              <a:t> se </a:t>
            </a:r>
            <a:r>
              <a:rPr lang="en-US" dirty="0" err="1" smtClean="0"/>
              <a:t>ona</a:t>
            </a:r>
            <a:r>
              <a:rPr lang="en-US" dirty="0" smtClean="0"/>
              <a:t> </a:t>
            </a:r>
            <a:r>
              <a:rPr lang="en-US" dirty="0" err="1" smtClean="0"/>
              <a:t>grana</a:t>
            </a:r>
            <a:r>
              <a:rPr lang="en-US" dirty="0" smtClean="0"/>
              <a:t> </a:t>
            </a:r>
            <a:r>
              <a:rPr lang="en-US" dirty="0" err="1" smtClean="0"/>
              <a:t>čiji</a:t>
            </a:r>
            <a:r>
              <a:rPr lang="en-US" dirty="0" smtClean="0"/>
              <a:t> </a:t>
            </a:r>
            <a:r>
              <a:rPr lang="en-US" dirty="0" err="1" smtClean="0"/>
              <a:t>uvjet</a:t>
            </a:r>
            <a:r>
              <a:rPr lang="en-US" dirty="0" smtClean="0"/>
              <a:t> je </a:t>
            </a:r>
            <a:r>
              <a:rPr lang="en-US" dirty="0" err="1" smtClean="0"/>
              <a:t>istinit</a:t>
            </a:r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neistina</a:t>
            </a:r>
            <a:r>
              <a:rPr lang="en-US" dirty="0" smtClean="0"/>
              <a:t> </a:t>
            </a:r>
            <a:r>
              <a:rPr lang="en-US" dirty="0" err="1" smtClean="0"/>
              <a:t>izvršava</a:t>
            </a:r>
            <a:r>
              <a:rPr lang="en-US" dirty="0" smtClean="0"/>
              <a:t> se </a:t>
            </a:r>
            <a:r>
              <a:rPr lang="en-US" b="1" dirty="0" smtClean="0"/>
              <a:t>else</a:t>
            </a:r>
          </a:p>
          <a:p>
            <a:r>
              <a:rPr lang="en-US" dirty="0" err="1" smtClean="0"/>
              <a:t>Ponaša</a:t>
            </a:r>
            <a:r>
              <a:rPr lang="en-US" dirty="0" smtClean="0"/>
              <a:t> se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i="1" dirty="0" smtClean="0"/>
              <a:t>switch-case 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1716" y="1825625"/>
            <a:ext cx="4034679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naredba_1; 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 blok_naredbi_1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Droid Sans Mono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naredba_2; 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 blok_naredbi_2</a:t>
            </a: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else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 blok_naredbi_3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b="0" dirty="0">
              <a:solidFill>
                <a:srgbClr val="000000"/>
              </a:solidFill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Primjeri</a:t>
            </a:r>
            <a:r>
              <a:rPr lang="en-US" dirty="0" smtClean="0"/>
              <a:t> </a:t>
            </a:r>
            <a:r>
              <a:rPr lang="en-US" dirty="0" err="1" smtClean="0"/>
              <a:t>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1776" cy="4351338"/>
          </a:xfrm>
        </p:spPr>
        <p:txBody>
          <a:bodyPr/>
          <a:lstStyle/>
          <a:p>
            <a:pPr>
              <a:buNone/>
            </a:pP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Skriptni</a:t>
            </a:r>
            <a:r>
              <a:rPr lang="en-US" dirty="0" smtClean="0"/>
              <a:t> </a:t>
            </a:r>
            <a:r>
              <a:rPr lang="en-US" dirty="0" err="1" smtClean="0"/>
              <a:t>jezici</a:t>
            </a:r>
            <a:r>
              <a:rPr lang="en-US" dirty="0" smtClean="0"/>
              <a:t> | FSRE | dr.sc. </a:t>
            </a:r>
            <a:r>
              <a:rPr lang="en-US" dirty="0" err="1" smtClean="0"/>
              <a:t>Željko</a:t>
            </a:r>
            <a:r>
              <a:rPr lang="en-US" dirty="0" smtClean="0"/>
              <a:t> </a:t>
            </a:r>
            <a:r>
              <a:rPr lang="en-US" dirty="0" err="1" smtClean="0"/>
              <a:t>Marušić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0614" y="1825625"/>
            <a:ext cx="5767057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Droid Sans Mono"/>
              </a:rPr>
              <a:t>#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provjera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kreiranja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direktorija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Droid Sans Mono"/>
              </a:rPr>
              <a:t>mkdir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repozitorij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;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    echo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Direktorij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repozitorij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kreiran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!"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else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   echo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repozitorij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 se 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nije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kreirao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. 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Greska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!“</a:t>
            </a: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   exit 1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Droid Sans Mono"/>
              </a:rPr>
              <a:t>fi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endParaRPr lang="en-US" b="0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Droid Sans Mono"/>
              </a:rPr>
              <a:t>#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provjera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broja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argumenata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[[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"$1"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-ne 1 ]]; 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    echo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Netocan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broja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latin typeface="Droid Sans Mono"/>
              </a:rPr>
              <a:t>argumenata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endParaRPr lang="en-US" b="0" dirty="0">
              <a:solidFill>
                <a:srgbClr val="000000"/>
              </a:solidFill>
              <a:latin typeface="Droid Sans Mon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38729" y="1825625"/>
            <a:ext cx="3415552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Droid Sans Mono"/>
              </a:rPr>
              <a:t>#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visestruko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grananje</a:t>
            </a:r>
            <a:endParaRPr lang="en-US" dirty="0" smtClean="0">
              <a:solidFill>
                <a:srgbClr val="0000FF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[[ $1 =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"cat"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]];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    echo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"meow"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Droid Sans Mono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[[ $1 =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"dog"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]];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    echo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"woof"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Droid Sans Mono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[[ $1 =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"cow"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]];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    echo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"moo"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    echo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"unknown animal"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Droid Sans Mono"/>
              </a:rPr>
              <a:t>fi</a:t>
            </a:r>
            <a:endParaRPr lang="en-US" b="0" dirty="0">
              <a:solidFill>
                <a:srgbClr val="000000"/>
              </a:solidFill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Povratni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en-US" dirty="0" smtClean="0"/>
              <a:t> </a:t>
            </a:r>
            <a:r>
              <a:rPr lang="en-US" dirty="0" err="1" smtClean="0"/>
              <a:t>naredbe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Povratni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izlazni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naredbe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broj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se </a:t>
            </a:r>
            <a:r>
              <a:rPr lang="en-US" sz="2400" dirty="0" err="1" smtClean="0"/>
              <a:t>postavlja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nakon</a:t>
            </a:r>
            <a:r>
              <a:rPr lang="en-US" sz="2400" dirty="0" smtClean="0"/>
              <a:t> </a:t>
            </a:r>
            <a:r>
              <a:rPr lang="en-US" sz="2400" dirty="0" err="1" smtClean="0"/>
              <a:t>svakog</a:t>
            </a:r>
            <a:r>
              <a:rPr lang="en-US" sz="2400" dirty="0" smtClean="0"/>
              <a:t> </a:t>
            </a:r>
            <a:r>
              <a:rPr lang="en-US" sz="2400" dirty="0" err="1" smtClean="0"/>
              <a:t>izvođenja</a:t>
            </a:r>
            <a:r>
              <a:rPr lang="en-US" sz="2400" dirty="0" smtClean="0"/>
              <a:t> </a:t>
            </a:r>
            <a:r>
              <a:rPr lang="en-US" sz="2400" dirty="0" err="1" smtClean="0"/>
              <a:t>naredbe</a:t>
            </a:r>
            <a:endParaRPr lang="en-US" sz="2400" dirty="0" smtClean="0"/>
          </a:p>
          <a:p>
            <a:r>
              <a:rPr lang="en-US" sz="2400" dirty="0" err="1" smtClean="0"/>
              <a:t>Povratni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zadnje</a:t>
            </a:r>
            <a:r>
              <a:rPr lang="en-US" sz="2400" dirty="0" smtClean="0"/>
              <a:t> </a:t>
            </a:r>
            <a:r>
              <a:rPr lang="en-US" sz="2400" dirty="0" err="1" smtClean="0"/>
              <a:t>naredbe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automatski</a:t>
            </a:r>
            <a:r>
              <a:rPr lang="en-US" sz="2400" dirty="0" smtClean="0"/>
              <a:t> se </a:t>
            </a:r>
            <a:r>
              <a:rPr lang="en-US" sz="2400" dirty="0" err="1" smtClean="0"/>
              <a:t>sprema</a:t>
            </a:r>
            <a:r>
              <a:rPr lang="en-US" sz="2400" dirty="0" smtClean="0"/>
              <a:t> u </a:t>
            </a:r>
            <a:r>
              <a:rPr lang="en-US" sz="2400" dirty="0" err="1" smtClean="0"/>
              <a:t>sistemsku</a:t>
            </a:r>
            <a:r>
              <a:rPr lang="en-US" sz="2400" dirty="0" smtClean="0"/>
              <a:t> </a:t>
            </a:r>
            <a:r>
              <a:rPr lang="en-US" sz="2400" dirty="0" err="1" smtClean="0"/>
              <a:t>varijablu</a:t>
            </a:r>
            <a:r>
              <a:rPr lang="en-US" sz="2200" dirty="0" smtClean="0">
                <a:solidFill>
                  <a:srgbClr val="A31515"/>
                </a:solidFill>
                <a:latin typeface="Droid Sans Mono"/>
              </a:rPr>
              <a:t> $?</a:t>
            </a:r>
            <a:endParaRPr lang="en-US" sz="1900" dirty="0" smtClean="0">
              <a:solidFill>
                <a:srgbClr val="A31515"/>
              </a:solidFill>
              <a:latin typeface="Droid Sans Mono"/>
            </a:endParaRPr>
          </a:p>
          <a:p>
            <a:r>
              <a:rPr lang="en-US" sz="2400" dirty="0" err="1" smtClean="0"/>
              <a:t>Vrijednosti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u </a:t>
            </a:r>
            <a:r>
              <a:rPr lang="en-US" sz="2400" dirty="0" err="1" smtClean="0"/>
              <a:t>rasponu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0 do 255</a:t>
            </a:r>
          </a:p>
          <a:p>
            <a:pPr lvl="1"/>
            <a:r>
              <a:rPr lang="en-US" sz="2000" dirty="0" smtClean="0"/>
              <a:t>Po </a:t>
            </a:r>
            <a:r>
              <a:rPr lang="en-US" sz="2000" dirty="0" err="1" smtClean="0"/>
              <a:t>konvenciji</a:t>
            </a:r>
            <a:r>
              <a:rPr lang="en-US" sz="2000" dirty="0" smtClean="0"/>
              <a:t> </a:t>
            </a:r>
            <a:r>
              <a:rPr lang="en-US" sz="2000" b="1" dirty="0" smtClean="0"/>
              <a:t>0 </a:t>
            </a:r>
            <a:r>
              <a:rPr lang="en-US" sz="2000" b="1" dirty="0" err="1" smtClean="0"/>
              <a:t>znači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uspješno</a:t>
            </a:r>
            <a:r>
              <a:rPr lang="en-US" sz="2000" b="1" dirty="0" smtClean="0"/>
              <a:t> </a:t>
            </a:r>
            <a:r>
              <a:rPr lang="en-US" sz="2000" dirty="0" err="1" smtClean="0"/>
              <a:t>izvođenje</a:t>
            </a:r>
            <a:r>
              <a:rPr lang="en-US" sz="2000" dirty="0" smtClean="0"/>
              <a:t> </a:t>
            </a:r>
            <a:r>
              <a:rPr lang="en-US" sz="2000" dirty="0" err="1" smtClean="0"/>
              <a:t>naredbe</a:t>
            </a:r>
            <a:endParaRPr lang="en-US" sz="2000" dirty="0" smtClean="0"/>
          </a:p>
          <a:p>
            <a:pPr lvl="1"/>
            <a:r>
              <a:rPr lang="en-US" sz="2000" dirty="0" err="1" smtClean="0"/>
              <a:t>Sve</a:t>
            </a:r>
            <a:r>
              <a:rPr lang="en-US" sz="2000" dirty="0" smtClean="0"/>
              <a:t> </a:t>
            </a:r>
            <a:r>
              <a:rPr lang="en-US" sz="2000" dirty="0" err="1" smtClean="0"/>
              <a:t>ostale</a:t>
            </a:r>
            <a:r>
              <a:rPr lang="en-US" sz="2000" dirty="0" smtClean="0"/>
              <a:t> </a:t>
            </a:r>
            <a:r>
              <a:rPr lang="en-US" sz="2000" dirty="0" err="1" smtClean="0"/>
              <a:t>vrijednosti</a:t>
            </a:r>
            <a:r>
              <a:rPr lang="en-US" sz="2000" dirty="0" smtClean="0"/>
              <a:t> </a:t>
            </a:r>
            <a:r>
              <a:rPr lang="en-US" sz="2000" dirty="0" err="1" smtClean="0"/>
              <a:t>predstavljaju</a:t>
            </a:r>
            <a:r>
              <a:rPr lang="en-US" sz="2000" dirty="0" smtClean="0"/>
              <a:t> </a:t>
            </a:r>
            <a:r>
              <a:rPr lang="en-US" sz="2000" dirty="0" err="1" smtClean="0"/>
              <a:t>kodove</a:t>
            </a:r>
            <a:r>
              <a:rPr lang="en-US" sz="2000" dirty="0" smtClean="0"/>
              <a:t> </a:t>
            </a:r>
            <a:r>
              <a:rPr lang="en-US" sz="2000" dirty="0" err="1" smtClean="0"/>
              <a:t>grešku</a:t>
            </a:r>
            <a:endParaRPr lang="en-US" sz="2000" dirty="0" smtClean="0"/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skriptama</a:t>
            </a:r>
            <a:r>
              <a:rPr lang="en-US" sz="2400" dirty="0" smtClean="0"/>
              <a:t> se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koristiti</a:t>
            </a:r>
            <a:r>
              <a:rPr lang="en-US" sz="2400" dirty="0" smtClean="0"/>
              <a:t> </a:t>
            </a:r>
            <a:r>
              <a:rPr lang="en-US" sz="2400" dirty="0" err="1" smtClean="0"/>
              <a:t>eksplicitan</a:t>
            </a:r>
            <a:r>
              <a:rPr lang="en-US" sz="2400" dirty="0" smtClean="0"/>
              <a:t> </a:t>
            </a:r>
            <a:r>
              <a:rPr lang="en-US" sz="2400" dirty="0" err="1" smtClean="0"/>
              <a:t>poziv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200" b="1" dirty="0" smtClean="0">
                <a:solidFill>
                  <a:srgbClr val="A31515"/>
                </a:solidFill>
                <a:latin typeface="Droid Sans Mono"/>
              </a:rPr>
              <a:t>exit  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naredbom</a:t>
            </a:r>
            <a:r>
              <a:rPr lang="en-US" sz="2400" b="1" dirty="0" smtClean="0"/>
              <a:t> </a:t>
            </a:r>
          </a:p>
          <a:p>
            <a:pPr lvl="1"/>
            <a:r>
              <a:rPr lang="en-US" sz="2000" b="1" dirty="0" smtClean="0"/>
              <a:t>exit 0 – </a:t>
            </a:r>
            <a:r>
              <a:rPr lang="en-US" sz="2000" b="1" dirty="0" err="1" smtClean="0"/>
              <a:t>uspješno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izvođenje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skripte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exit 1 … 255 - </a:t>
            </a:r>
            <a:r>
              <a:rPr lang="en-US" sz="2000" b="1" dirty="0" err="1" smtClean="0"/>
              <a:t>neuspješno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izvođenje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skripte</a:t>
            </a:r>
            <a:endParaRPr lang="en-US" sz="2000" b="1" dirty="0" smtClean="0"/>
          </a:p>
          <a:p>
            <a:r>
              <a:rPr lang="en-US" sz="2400" dirty="0" err="1" smtClean="0"/>
              <a:t>Primjer</a:t>
            </a:r>
            <a:r>
              <a:rPr lang="en-US" sz="2400" dirty="0" smtClean="0"/>
              <a:t> </a:t>
            </a:r>
            <a:r>
              <a:rPr lang="en-US" sz="2200" dirty="0" err="1" smtClean="0">
                <a:solidFill>
                  <a:srgbClr val="A31515"/>
                </a:solidFill>
                <a:latin typeface="Droid Sans Mono"/>
              </a:rPr>
              <a:t>grep</a:t>
            </a:r>
            <a:r>
              <a:rPr lang="en-US" sz="2400" dirty="0" smtClean="0"/>
              <a:t> </a:t>
            </a:r>
            <a:r>
              <a:rPr lang="en-US" sz="2400" dirty="0" err="1" smtClean="0"/>
              <a:t>naredbe</a:t>
            </a:r>
            <a:r>
              <a:rPr lang="en-US" sz="2400" dirty="0" smtClean="0"/>
              <a:t> (</a:t>
            </a:r>
            <a:r>
              <a:rPr lang="en-US" sz="2400" dirty="0" err="1" smtClean="0"/>
              <a:t>pogledati</a:t>
            </a:r>
            <a:r>
              <a:rPr lang="en-US" sz="2400" dirty="0" smtClean="0"/>
              <a:t>  </a:t>
            </a:r>
            <a:r>
              <a:rPr lang="en-US" sz="2200" dirty="0" smtClean="0">
                <a:solidFill>
                  <a:srgbClr val="A31515"/>
                </a:solidFill>
                <a:latin typeface="Droid Sans Mono"/>
              </a:rPr>
              <a:t>man </a:t>
            </a:r>
            <a:r>
              <a:rPr lang="en-US" sz="2200" dirty="0" err="1" smtClean="0">
                <a:solidFill>
                  <a:srgbClr val="A31515"/>
                </a:solidFill>
                <a:latin typeface="Droid Sans Mono"/>
              </a:rPr>
              <a:t>grep</a:t>
            </a:r>
            <a:r>
              <a:rPr lang="en-US" sz="2200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sz="2400" dirty="0" err="1" smtClean="0"/>
              <a:t>odjeljak</a:t>
            </a:r>
            <a:r>
              <a:rPr lang="en-US" sz="2400" dirty="0" smtClean="0"/>
              <a:t> exit status)</a:t>
            </a:r>
          </a:p>
          <a:p>
            <a:pPr lvl="1"/>
            <a:r>
              <a:rPr lang="en-US" sz="2000" dirty="0" err="1" smtClean="0"/>
              <a:t>Ako</a:t>
            </a:r>
            <a:r>
              <a:rPr lang="en-US" sz="2000" dirty="0" smtClean="0"/>
              <a:t> je </a:t>
            </a:r>
            <a:r>
              <a:rPr lang="en-US" sz="2000" dirty="0" err="1" smtClean="0"/>
              <a:t>grep</a:t>
            </a:r>
            <a:r>
              <a:rPr lang="en-US" sz="2000" dirty="0" smtClean="0"/>
              <a:t> </a:t>
            </a:r>
            <a:r>
              <a:rPr lang="en-US" sz="2000" dirty="0" err="1" smtClean="0"/>
              <a:t>našao</a:t>
            </a:r>
            <a:r>
              <a:rPr lang="en-US" sz="2000" dirty="0" smtClean="0"/>
              <a:t> </a:t>
            </a:r>
            <a:r>
              <a:rPr lang="en-US" sz="2000" dirty="0" err="1" smtClean="0"/>
              <a:t>obrazac</a:t>
            </a:r>
            <a:r>
              <a:rPr lang="en-US" sz="2000" dirty="0" smtClean="0"/>
              <a:t> -&gt;  </a:t>
            </a:r>
            <a:r>
              <a:rPr lang="en-US" sz="2000" dirty="0" err="1" smtClean="0"/>
              <a:t>povratni</a:t>
            </a:r>
            <a:r>
              <a:rPr lang="en-US" sz="2000" dirty="0" smtClean="0"/>
              <a:t> </a:t>
            </a:r>
            <a:r>
              <a:rPr lang="en-US" sz="2000" dirty="0" err="1" smtClean="0"/>
              <a:t>kod</a:t>
            </a:r>
            <a:r>
              <a:rPr lang="en-US" sz="2000" dirty="0" smtClean="0"/>
              <a:t> je 0</a:t>
            </a:r>
          </a:p>
          <a:p>
            <a:pPr lvl="1"/>
            <a:r>
              <a:rPr lang="en-US" sz="2000" dirty="0" err="1" smtClean="0"/>
              <a:t>Ako</a:t>
            </a:r>
            <a:r>
              <a:rPr lang="en-US" sz="2000" dirty="0" smtClean="0"/>
              <a:t> </a:t>
            </a:r>
            <a:r>
              <a:rPr lang="en-US" sz="2000" dirty="0" err="1" smtClean="0"/>
              <a:t>nije</a:t>
            </a:r>
            <a:r>
              <a:rPr lang="en-US" sz="2000" dirty="0" smtClean="0"/>
              <a:t> </a:t>
            </a:r>
            <a:r>
              <a:rPr lang="en-US" sz="2000" dirty="0" err="1" smtClean="0"/>
              <a:t>našao</a:t>
            </a:r>
            <a:r>
              <a:rPr lang="en-US" sz="2000" dirty="0" smtClean="0"/>
              <a:t> </a:t>
            </a:r>
            <a:r>
              <a:rPr lang="en-US" sz="2000" dirty="0" err="1" smtClean="0"/>
              <a:t>obrazac</a:t>
            </a:r>
            <a:r>
              <a:rPr lang="en-US" sz="2000" dirty="0" smtClean="0"/>
              <a:t> -&gt;  </a:t>
            </a:r>
            <a:r>
              <a:rPr lang="en-US" sz="2000" dirty="0" err="1" smtClean="0"/>
              <a:t>povratni</a:t>
            </a:r>
            <a:r>
              <a:rPr lang="en-US" sz="2000" dirty="0" smtClean="0"/>
              <a:t> </a:t>
            </a:r>
            <a:r>
              <a:rPr lang="en-US" sz="2000" dirty="0" err="1" smtClean="0"/>
              <a:t>kod</a:t>
            </a:r>
            <a:r>
              <a:rPr lang="en-US" sz="2000" dirty="0" smtClean="0"/>
              <a:t> je 1</a:t>
            </a:r>
          </a:p>
          <a:p>
            <a:pPr lvl="1"/>
            <a:r>
              <a:rPr lang="en-US" sz="2000" dirty="0" err="1" smtClean="0"/>
              <a:t>Ako</a:t>
            </a:r>
            <a:r>
              <a:rPr lang="en-US" sz="2000" dirty="0" smtClean="0"/>
              <a:t> je </a:t>
            </a:r>
            <a:r>
              <a:rPr lang="en-US" sz="2000" dirty="0" err="1" smtClean="0"/>
              <a:t>neka</a:t>
            </a:r>
            <a:r>
              <a:rPr lang="en-US" sz="2000" dirty="0" smtClean="0"/>
              <a:t> </a:t>
            </a:r>
            <a:r>
              <a:rPr lang="en-US" sz="2000" dirty="0" err="1" smtClean="0"/>
              <a:t>druga</a:t>
            </a:r>
            <a:r>
              <a:rPr lang="en-US" sz="2000" dirty="0" smtClean="0"/>
              <a:t> </a:t>
            </a:r>
            <a:r>
              <a:rPr lang="en-US" sz="2000" dirty="0" err="1" smtClean="0"/>
              <a:t>greška</a:t>
            </a:r>
            <a:r>
              <a:rPr lang="en-US" sz="2000" dirty="0" smtClean="0"/>
              <a:t> (</a:t>
            </a:r>
            <a:r>
              <a:rPr lang="en-US" sz="2000" dirty="0" err="1" smtClean="0"/>
              <a:t>npr</a:t>
            </a:r>
            <a:r>
              <a:rPr lang="en-US" sz="2000" dirty="0" smtClean="0"/>
              <a:t>. ne </a:t>
            </a:r>
            <a:r>
              <a:rPr lang="en-US" sz="2000" dirty="0" err="1" smtClean="0"/>
              <a:t>postoji</a:t>
            </a:r>
            <a:r>
              <a:rPr lang="en-US" sz="2000" dirty="0" smtClean="0"/>
              <a:t> </a:t>
            </a:r>
            <a:r>
              <a:rPr lang="en-US" sz="2000" dirty="0" err="1" smtClean="0"/>
              <a:t>datoteka</a:t>
            </a:r>
            <a:r>
              <a:rPr lang="en-US" sz="2000" dirty="0" smtClean="0"/>
              <a:t>) -&gt;  </a:t>
            </a:r>
            <a:r>
              <a:rPr lang="en-US" sz="2000" dirty="0" err="1" smtClean="0"/>
              <a:t>povratni</a:t>
            </a:r>
            <a:r>
              <a:rPr lang="en-US" sz="2000" dirty="0" smtClean="0"/>
              <a:t> </a:t>
            </a:r>
            <a:r>
              <a:rPr lang="en-US" sz="2000" dirty="0" err="1" smtClean="0"/>
              <a:t>kod</a:t>
            </a:r>
            <a:r>
              <a:rPr lang="en-US" sz="2000" dirty="0" smtClean="0"/>
              <a:t> je 2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r>
              <a:rPr lang="en-US" dirty="0" smtClean="0"/>
              <a:t>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Provjera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</a:t>
            </a:r>
            <a:r>
              <a:rPr lang="en-US" dirty="0" err="1" smtClean="0"/>
              <a:t>vrši</a:t>
            </a:r>
            <a:r>
              <a:rPr lang="en-US" dirty="0" smtClean="0"/>
              <a:t> se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naredbama</a:t>
            </a:r>
            <a:r>
              <a:rPr lang="en-US" dirty="0" smtClean="0"/>
              <a:t>.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provjeriti</a:t>
            </a:r>
            <a:r>
              <a:rPr lang="en-US" dirty="0" smtClean="0"/>
              <a:t> </a:t>
            </a:r>
            <a:r>
              <a:rPr lang="en-US" dirty="0" err="1" smtClean="0"/>
              <a:t>specifične</a:t>
            </a:r>
            <a:r>
              <a:rPr lang="en-US" dirty="0" smtClean="0"/>
              <a:t> </a:t>
            </a:r>
            <a:r>
              <a:rPr lang="en-US" dirty="0" err="1" smtClean="0"/>
              <a:t>uvjete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 err="1" smtClean="0"/>
              <a:t>jednaka</a:t>
            </a:r>
            <a:endParaRPr lang="en-US" dirty="0" smtClean="0"/>
          </a:p>
          <a:p>
            <a:r>
              <a:rPr lang="en-US" dirty="0" err="1" smtClean="0"/>
              <a:t>Može</a:t>
            </a:r>
            <a:r>
              <a:rPr lang="en-US" dirty="0" smtClean="0"/>
              <a:t> se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klasicna</a:t>
            </a:r>
            <a:r>
              <a:rPr lang="en-US" dirty="0" smtClean="0"/>
              <a:t> </a:t>
            </a:r>
            <a:r>
              <a:rPr lang="en-US" dirty="0" err="1" smtClean="0"/>
              <a:t>naredba</a:t>
            </a:r>
            <a:r>
              <a:rPr lang="en-US" smtClean="0"/>
              <a:t>: </a:t>
            </a:r>
            <a:r>
              <a:rPr lang="en-US" sz="2400" smtClean="0">
                <a:solidFill>
                  <a:srgbClr val="A31515"/>
                </a:solidFill>
                <a:latin typeface="Droid Sans Mono"/>
              </a:rPr>
              <a:t>test</a:t>
            </a:r>
            <a:endParaRPr lang="en-US" sz="1800" dirty="0" smtClean="0">
              <a:solidFill>
                <a:srgbClr val="A31515"/>
              </a:solidFill>
              <a:latin typeface="Droid Sans Mono"/>
            </a:endParaRPr>
          </a:p>
          <a:p>
            <a:pPr lvl="1"/>
            <a:r>
              <a:rPr lang="en-US" dirty="0" err="1" smtClean="0"/>
              <a:t>Opći</a:t>
            </a:r>
            <a:r>
              <a:rPr lang="en-US" dirty="0" smtClean="0"/>
              <a:t> </a:t>
            </a:r>
            <a:r>
              <a:rPr lang="en-US" dirty="0" err="1" smtClean="0"/>
              <a:t>oblik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test </a:t>
            </a:r>
            <a:r>
              <a:rPr lang="en-US" i="1" dirty="0" err="1" smtClean="0">
                <a:solidFill>
                  <a:srgbClr val="A31515"/>
                </a:solidFill>
                <a:latin typeface="Droid Sans Mono"/>
              </a:rPr>
              <a:t>izraz</a:t>
            </a:r>
            <a:endParaRPr lang="en-US" sz="2800" i="1" dirty="0" smtClean="0">
              <a:solidFill>
                <a:srgbClr val="A31515"/>
              </a:solidFill>
              <a:latin typeface="Droid Sans Mono"/>
            </a:endParaRPr>
          </a:p>
          <a:p>
            <a:pPr lvl="2"/>
            <a:r>
              <a:rPr lang="en-US" sz="2200" dirty="0" err="1" smtClean="0"/>
              <a:t>Ako</a:t>
            </a:r>
            <a:r>
              <a:rPr lang="en-US" sz="2200" dirty="0" smtClean="0"/>
              <a:t> je </a:t>
            </a:r>
            <a:r>
              <a:rPr lang="en-US" sz="2200" err="1" smtClean="0"/>
              <a:t>istina</a:t>
            </a:r>
            <a:r>
              <a:rPr lang="en-US" sz="2200" smtClean="0"/>
              <a:t> test vraća 0</a:t>
            </a:r>
          </a:p>
          <a:p>
            <a:pPr lvl="2"/>
            <a:r>
              <a:rPr lang="en-US" sz="2200" smtClean="0"/>
              <a:t>Ako nije istina vraća status različit od 0</a:t>
            </a:r>
            <a:endParaRPr lang="en-US" sz="2200" i="1" dirty="0" smtClean="0">
              <a:solidFill>
                <a:srgbClr val="000000"/>
              </a:solidFill>
              <a:latin typeface="Droid Sans Mono"/>
            </a:endParaRPr>
          </a:p>
          <a:p>
            <a:pPr lvl="1"/>
            <a:r>
              <a:rPr lang="en-US" err="1" smtClean="0"/>
              <a:t>Nezgrapno</a:t>
            </a:r>
            <a:r>
              <a:rPr lang="en-US" smtClean="0"/>
              <a:t> za </a:t>
            </a:r>
            <a:r>
              <a:rPr lang="en-US" dirty="0" err="1" smtClean="0"/>
              <a:t>uporabu</a:t>
            </a:r>
            <a:r>
              <a:rPr lang="en-US" smtClean="0"/>
              <a:t>, lako </a:t>
            </a:r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grešku</a:t>
            </a:r>
            <a:endParaRPr lang="en-US" dirty="0" smtClean="0"/>
          </a:p>
          <a:p>
            <a:pPr lvl="1"/>
            <a:r>
              <a:rPr lang="en-US" err="1" smtClean="0"/>
              <a:t>Koristiti</a:t>
            </a:r>
            <a:r>
              <a:rPr lang="en-US" smtClean="0"/>
              <a:t> se eventualno za portabilnost</a:t>
            </a:r>
            <a:endParaRPr lang="en-US" dirty="0" smtClean="0"/>
          </a:p>
          <a:p>
            <a:r>
              <a:rPr lang="en-US" smtClean="0"/>
              <a:t> Umjesto </a:t>
            </a:r>
            <a:r>
              <a:rPr lang="en-US" smtClean="0">
                <a:solidFill>
                  <a:srgbClr val="A31515"/>
                </a:solidFill>
                <a:latin typeface="Droid Sans Mono"/>
              </a:rPr>
              <a:t>test</a:t>
            </a:r>
            <a:r>
              <a:rPr lang="en-US" smtClean="0"/>
              <a:t> preporuka se koristi  </a:t>
            </a:r>
            <a:r>
              <a:rPr lang="en-US" smtClean="0">
                <a:solidFill>
                  <a:srgbClr val="A31515"/>
                </a:solidFill>
                <a:latin typeface="Droid Sans Mono"/>
              </a:rPr>
              <a:t>[[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... </a:t>
            </a:r>
            <a:r>
              <a:rPr lang="en-US" smtClean="0">
                <a:solidFill>
                  <a:srgbClr val="A31515"/>
                </a:solidFill>
                <a:latin typeface="Droid Sans Mono"/>
              </a:rPr>
              <a:t>]]  </a:t>
            </a:r>
            <a:r>
              <a:rPr lang="en-US" smtClean="0"/>
              <a:t>bash ekstenziju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18535" y="3277355"/>
            <a:ext cx="4043082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#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usporedba</a:t>
            </a:r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dva</a:t>
            </a:r>
            <a:r>
              <a:rPr lang="en-US" sz="1400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Droid Sans Mono"/>
              </a:rPr>
              <a:t>stringa</a:t>
            </a:r>
            <a:endParaRPr lang="en-US" dirty="0" smtClean="0">
              <a:solidFill>
                <a:srgbClr val="0000FF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test </a:t>
            </a:r>
            <a:r>
              <a:rPr lang="en-US" dirty="0" smtClean="0">
                <a:solidFill>
                  <a:srgbClr val="A31515"/>
                </a:solidFill>
                <a:latin typeface="Droid Sans Mono"/>
              </a:rPr>
              <a:t>"$name"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Droid Sans Mono"/>
              </a:rPr>
              <a:t>Vedrana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then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Droid Sans Mono"/>
              </a:rPr>
              <a:t>...</a:t>
            </a: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endParaRPr lang="en-US" b="0" dirty="0">
              <a:solidFill>
                <a:srgbClr val="000000"/>
              </a:solidFill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 [[ </a:t>
            </a:r>
            <a:r>
              <a:rPr lang="en-US" dirty="0" err="1" smtClean="0"/>
              <a:t>izraz</a:t>
            </a:r>
            <a:r>
              <a:rPr lang="en-US" dirty="0" smtClean="0"/>
              <a:t> ]] </a:t>
            </a:r>
            <a:r>
              <a:rPr lang="en-US" dirty="0" err="1" smtClean="0"/>
              <a:t>predstavlja</a:t>
            </a:r>
            <a:r>
              <a:rPr lang="en-US" dirty="0" smtClean="0"/>
              <a:t> bash </a:t>
            </a:r>
            <a:r>
              <a:rPr lang="en-US" dirty="0" err="1" smtClean="0"/>
              <a:t>dodatak</a:t>
            </a:r>
            <a:r>
              <a:rPr lang="en-US" dirty="0" smtClean="0"/>
              <a:t> /</a:t>
            </a:r>
            <a:r>
              <a:rPr lang="en-US" dirty="0" err="1" smtClean="0"/>
              <a:t>ekstenzija</a:t>
            </a:r>
            <a:endParaRPr lang="en-US" dirty="0" smtClean="0"/>
          </a:p>
          <a:p>
            <a:pPr lvl="1"/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naredba</a:t>
            </a:r>
            <a:r>
              <a:rPr lang="en-US" dirty="0" smtClean="0"/>
              <a:t> </a:t>
            </a:r>
            <a:r>
              <a:rPr lang="en-US" dirty="0" err="1" smtClean="0"/>
              <a:t>već</a:t>
            </a:r>
            <a:r>
              <a:rPr lang="en-US" dirty="0" smtClean="0"/>
              <a:t> </a:t>
            </a:r>
            <a:r>
              <a:rPr lang="en-US" dirty="0" err="1" smtClean="0"/>
              <a:t>specijalna</a:t>
            </a:r>
            <a:r>
              <a:rPr lang="en-US" dirty="0" smtClean="0"/>
              <a:t> </a:t>
            </a:r>
            <a:r>
              <a:rPr lang="en-US" dirty="0" err="1" smtClean="0"/>
              <a:t>sintaksa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potrebni</a:t>
            </a:r>
            <a:r>
              <a:rPr lang="en-US" dirty="0" smtClean="0"/>
              <a:t> </a:t>
            </a:r>
            <a:r>
              <a:rPr lang="en-US" dirty="0" err="1" smtClean="0"/>
              <a:t>navodnici</a:t>
            </a:r>
            <a:r>
              <a:rPr lang="en-US" dirty="0" smtClean="0"/>
              <a:t> </a:t>
            </a:r>
            <a:r>
              <a:rPr lang="en-US" dirty="0" err="1" smtClean="0"/>
              <a:t>oko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r>
              <a:rPr lang="en-US" dirty="0" smtClean="0"/>
              <a:t> </a:t>
            </a:r>
          </a:p>
          <a:p>
            <a:r>
              <a:rPr lang="en-US" sz="2400" dirty="0" err="1" smtClean="0"/>
              <a:t>Provjera</a:t>
            </a:r>
            <a:r>
              <a:rPr lang="en-US" sz="2400" dirty="0" smtClean="0"/>
              <a:t> </a:t>
            </a:r>
            <a:r>
              <a:rPr lang="en-US" sz="2400" dirty="0" err="1" smtClean="0"/>
              <a:t>uvjeta</a:t>
            </a:r>
            <a:r>
              <a:rPr lang="en-US" sz="2400" dirty="0" smtClean="0"/>
              <a:t> se </a:t>
            </a:r>
            <a:r>
              <a:rPr lang="en-US" sz="2400" dirty="0" err="1" smtClean="0"/>
              <a:t>vrši</a:t>
            </a:r>
            <a:r>
              <a:rPr lang="en-US" sz="2400" dirty="0" smtClean="0"/>
              <a:t> </a:t>
            </a:r>
            <a:r>
              <a:rPr lang="en-US" sz="2400" dirty="0" err="1" smtClean="0"/>
              <a:t>nad</a:t>
            </a:r>
            <a:r>
              <a:rPr lang="en-US" sz="2400" dirty="0" smtClean="0"/>
              <a:t> </a:t>
            </a:r>
            <a:r>
              <a:rPr lang="en-US" sz="2400" dirty="0" err="1" smtClean="0"/>
              <a:t>datotekama</a:t>
            </a:r>
            <a:r>
              <a:rPr lang="en-US" sz="2400" dirty="0" smtClean="0"/>
              <a:t> , </a:t>
            </a:r>
            <a:r>
              <a:rPr lang="en-US" sz="2400" dirty="0" err="1" smtClean="0"/>
              <a:t>mapama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stringovima</a:t>
            </a:r>
            <a:r>
              <a:rPr lang="en-US" sz="2400" dirty="0" smtClean="0"/>
              <a:t>, </a:t>
            </a:r>
            <a:r>
              <a:rPr lang="en-US" sz="2400" dirty="0" err="1" smtClean="0"/>
              <a:t>varijablama</a:t>
            </a:r>
            <a:r>
              <a:rPr lang="en-US" sz="2400" dirty="0" smtClean="0"/>
              <a:t>, </a:t>
            </a:r>
            <a:r>
              <a:rPr lang="en-US" sz="2400" dirty="0" err="1" smtClean="0"/>
              <a:t>aritmetički</a:t>
            </a:r>
            <a:r>
              <a:rPr lang="en-US" sz="2400" dirty="0" smtClean="0"/>
              <a:t> </a:t>
            </a:r>
            <a:r>
              <a:rPr lang="en-US" sz="2400" dirty="0" err="1" smtClean="0"/>
              <a:t>testovi</a:t>
            </a:r>
            <a:r>
              <a:rPr lang="en-US" sz="2400" dirty="0" smtClean="0"/>
              <a:t> </a:t>
            </a:r>
            <a:r>
              <a:rPr lang="en-US" sz="2400" dirty="0" err="1" smtClean="0"/>
              <a:t>itd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Razmaci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oko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izraza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veoma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važni</a:t>
            </a:r>
            <a:r>
              <a:rPr lang="en-US" sz="24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sz="2400" dirty="0" err="1" smtClean="0"/>
              <a:t>Isto</a:t>
            </a:r>
            <a:r>
              <a:rPr lang="en-US" sz="2400" dirty="0" smtClean="0"/>
              <a:t> je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opcijke</a:t>
            </a:r>
            <a:r>
              <a:rPr lang="en-US" sz="2400" dirty="0" smtClean="0"/>
              <a:t> </a:t>
            </a:r>
            <a:r>
              <a:rPr lang="en-US" sz="2400" dirty="0" err="1" smtClean="0"/>
              <a:t>prekidače</a:t>
            </a:r>
            <a:r>
              <a:rPr lang="en-US" sz="2400" dirty="0" smtClean="0"/>
              <a:t> (-e)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znakove</a:t>
            </a:r>
            <a:r>
              <a:rPr lang="en-US" sz="2400" dirty="0" smtClean="0"/>
              <a:t> </a:t>
            </a:r>
            <a:r>
              <a:rPr lang="en-US" sz="2400" dirty="0" err="1" smtClean="0"/>
              <a:t>jednakosti</a:t>
            </a:r>
            <a:endParaRPr lang="en-US" sz="2400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stringove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usporedbu</a:t>
            </a:r>
            <a:r>
              <a:rPr lang="en-US" sz="2400" dirty="0" smtClean="0"/>
              <a:t> </a:t>
            </a:r>
            <a:r>
              <a:rPr lang="en-US" sz="2400" dirty="0" err="1" smtClean="0"/>
              <a:t>između</a:t>
            </a:r>
            <a:r>
              <a:rPr lang="en-US" sz="2400" dirty="0" smtClean="0"/>
              <a:t> </a:t>
            </a:r>
            <a:r>
              <a:rPr lang="en-US" sz="2400" dirty="0" err="1" smtClean="0"/>
              <a:t>dvije</a:t>
            </a:r>
            <a:r>
              <a:rPr lang="en-US" sz="2400" dirty="0" smtClean="0"/>
              <a:t> </a:t>
            </a:r>
            <a:r>
              <a:rPr lang="en-US" sz="2400" dirty="0" err="1" smtClean="0"/>
              <a:t>varijable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što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stringovi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se </a:t>
            </a:r>
            <a:r>
              <a:rPr lang="en-US" sz="2400" dirty="0" err="1" smtClean="0"/>
              <a:t>koristiti</a:t>
            </a:r>
            <a:r>
              <a:rPr lang="en-US" sz="2400" dirty="0" smtClean="0"/>
              <a:t> </a:t>
            </a:r>
            <a:r>
              <a:rPr lang="en-US" sz="2400" dirty="0" err="1" smtClean="0"/>
              <a:t>operatori</a:t>
            </a: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A31515"/>
                </a:solidFill>
                <a:latin typeface="Droid Sans Mono"/>
              </a:rPr>
              <a:t>=</a:t>
            </a:r>
            <a:r>
              <a:rPr lang="en-US" sz="2400" dirty="0" smtClean="0"/>
              <a:t>, </a:t>
            </a:r>
            <a:r>
              <a:rPr lang="en-US" sz="2000" dirty="0" smtClean="0">
                <a:solidFill>
                  <a:srgbClr val="A31515"/>
                </a:solidFill>
                <a:latin typeface="Droid Sans Mono"/>
              </a:rPr>
              <a:t>!</a:t>
            </a:r>
            <a:r>
              <a:rPr lang="en-US" sz="2400" dirty="0" smtClean="0"/>
              <a:t> , 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prekidaci</a:t>
            </a:r>
            <a:r>
              <a:rPr lang="en-US" sz="2400" dirty="0" smtClean="0"/>
              <a:t>  </a:t>
            </a:r>
            <a:r>
              <a:rPr lang="en-US" sz="2000" dirty="0" smtClean="0">
                <a:solidFill>
                  <a:srgbClr val="A31515"/>
                </a:solidFill>
                <a:latin typeface="Droid Sans Mono"/>
              </a:rPr>
              <a:t>-n</a:t>
            </a:r>
            <a:r>
              <a:rPr lang="en-US" sz="2400" dirty="0" smtClean="0"/>
              <a:t>, </a:t>
            </a:r>
            <a:r>
              <a:rPr lang="en-US" sz="2000" dirty="0" smtClean="0">
                <a:solidFill>
                  <a:srgbClr val="A31515"/>
                </a:solidFill>
                <a:latin typeface="Droid Sans Mono"/>
              </a:rPr>
              <a:t>-z</a:t>
            </a:r>
          </a:p>
          <a:p>
            <a:r>
              <a:rPr lang="en-US" sz="2400" dirty="0" err="1" smtClean="0"/>
              <a:t>Pritom</a:t>
            </a:r>
            <a:r>
              <a:rPr lang="en-US" sz="2400" dirty="0" smtClean="0"/>
              <a:t> se </a:t>
            </a:r>
            <a:r>
              <a:rPr lang="en-US" sz="2400" dirty="0" err="1" smtClean="0"/>
              <a:t>koristi</a:t>
            </a:r>
            <a:r>
              <a:rPr lang="en-US" sz="2400" dirty="0" smtClean="0"/>
              <a:t> </a:t>
            </a:r>
            <a:r>
              <a:rPr lang="en-US" sz="2400" dirty="0" err="1" smtClean="0"/>
              <a:t>samo</a:t>
            </a:r>
            <a:r>
              <a:rPr lang="en-US" sz="2400" dirty="0" smtClean="0"/>
              <a:t> </a:t>
            </a:r>
            <a:r>
              <a:rPr lang="en-US" sz="2400" dirty="0" err="1" smtClean="0"/>
              <a:t>jedan</a:t>
            </a:r>
            <a:r>
              <a:rPr lang="en-US" sz="2400" dirty="0" smtClean="0"/>
              <a:t> </a:t>
            </a:r>
            <a:r>
              <a:rPr lang="en-US" sz="2400" dirty="0" err="1" smtClean="0"/>
              <a:t>znak</a:t>
            </a:r>
            <a:r>
              <a:rPr lang="en-US" sz="2400" dirty="0" smtClean="0"/>
              <a:t> </a:t>
            </a:r>
            <a:r>
              <a:rPr lang="en-US" sz="2400" dirty="0" err="1" smtClean="0"/>
              <a:t>jednakosti</a:t>
            </a:r>
            <a:r>
              <a:rPr lang="en-US" sz="2400" dirty="0" smtClean="0"/>
              <a:t> </a:t>
            </a:r>
            <a:r>
              <a:rPr lang="en-US" sz="2400" dirty="0" err="1" smtClean="0"/>
              <a:t>ispred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iza</a:t>
            </a:r>
            <a:r>
              <a:rPr lang="en-US" sz="2400" dirty="0" smtClean="0"/>
              <a:t> </a:t>
            </a:r>
            <a:r>
              <a:rPr lang="en-US" sz="2400" dirty="0" err="1" smtClean="0"/>
              <a:t>kojeg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mora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razmak</a:t>
            </a:r>
            <a:endParaRPr lang="en-US" sz="2400" b="1" dirty="0" smtClean="0"/>
          </a:p>
          <a:p>
            <a:endParaRPr lang="en-US" sz="1800" dirty="0"/>
          </a:p>
          <a:p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5439" y="34312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704"/>
                <a:gridCol w="4475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Izraz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$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varijabla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definirana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sadrži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vrijednost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$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 =  “</a:t>
                      </a:r>
                      <a:r>
                        <a:rPr lang="en-US" dirty="0" err="1" smtClean="0"/>
                        <a:t>poruka</a:t>
                      </a:r>
                      <a:r>
                        <a:rPr lang="en-US" dirty="0" smtClean="0"/>
                        <a:t>” 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varijabla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jednaka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stringu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poruka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$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 !=  “</a:t>
                      </a:r>
                      <a:r>
                        <a:rPr lang="en-US" dirty="0" err="1" smtClean="0"/>
                        <a:t>poruka</a:t>
                      </a:r>
                      <a:r>
                        <a:rPr lang="en-US" dirty="0" smtClean="0"/>
                        <a:t>” 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varijabla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različita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stringa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poruka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$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=”</a:t>
                      </a:r>
                      <a:r>
                        <a:rPr lang="en-US" dirty="0" err="1" smtClean="0"/>
                        <a:t>poruka</a:t>
                      </a:r>
                      <a:r>
                        <a:rPr lang="en-US" dirty="0" smtClean="0"/>
                        <a:t>” 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uvijek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vraća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istinu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nema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razmaka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-n  $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nije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prazan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 -z  $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 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prazan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1084</Words>
  <Application>Microsoft Macintosh PowerPoint</Application>
  <PresentationFormat>Custom</PresentationFormat>
  <Paragraphs>224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Skriptni jezik Bash ljuske</vt:lpstr>
      <vt:lpstr>Sadržaj</vt:lpstr>
      <vt:lpstr>Kontrola toka - grananja</vt:lpstr>
      <vt:lpstr>Višestruke else grane (elif)</vt:lpstr>
      <vt:lpstr>Primjeri grananja</vt:lpstr>
      <vt:lpstr>Povratni kodovi naredbe</vt:lpstr>
      <vt:lpstr>Uvjetni izrazi (1) </vt:lpstr>
      <vt:lpstr>Uvjetni izrazi (2)</vt:lpstr>
      <vt:lpstr>Uvjetni izrazi za stringove</vt:lpstr>
      <vt:lpstr>Primjeri</vt:lpstr>
      <vt:lpstr>Aritmetički testovi</vt:lpstr>
      <vt:lpstr>Testovi vezani za rad s datotekama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prezentacije</dc:title>
  <dc:creator>Microsoft Office User</dc:creator>
  <cp:lastModifiedBy>zeljko</cp:lastModifiedBy>
  <cp:revision>536</cp:revision>
  <dcterms:created xsi:type="dcterms:W3CDTF">2018-12-11T11:51:47Z</dcterms:created>
  <dcterms:modified xsi:type="dcterms:W3CDTF">2020-04-09T09:56:21Z</dcterms:modified>
</cp:coreProperties>
</file>