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65" r:id="rId5"/>
  </p:sldIdLst>
  <p:sldSz cx="36576000" cy="29260800"/>
  <p:notesSz cx="32461200" cy="43434000"/>
  <p:defaultTextStyle>
    <a:defPPr>
      <a:defRPr lang="en-GB"/>
    </a:defPPr>
    <a:lvl1pPr algn="l" rtl="0" fontAlgn="base">
      <a:spcBef>
        <a:spcPct val="0"/>
      </a:spcBef>
      <a:spcAft>
        <a:spcPct val="0"/>
      </a:spcAft>
      <a:defRPr sz="2400" kern="1200">
        <a:solidFill>
          <a:schemeClr val="bg1"/>
        </a:solidFill>
        <a:latin typeface="Times New Roman" pitchFamily="18" charset="0"/>
        <a:ea typeface="+mn-ea"/>
        <a:cs typeface="+mn-cs"/>
      </a:defRPr>
    </a:lvl1pPr>
    <a:lvl2pPr marL="457200" algn="l" rtl="0" fontAlgn="base">
      <a:spcBef>
        <a:spcPct val="0"/>
      </a:spcBef>
      <a:spcAft>
        <a:spcPct val="0"/>
      </a:spcAft>
      <a:defRPr sz="2400" kern="1200">
        <a:solidFill>
          <a:schemeClr val="bg1"/>
        </a:solidFill>
        <a:latin typeface="Times New Roman" pitchFamily="18" charset="0"/>
        <a:ea typeface="+mn-ea"/>
        <a:cs typeface="+mn-cs"/>
      </a:defRPr>
    </a:lvl2pPr>
    <a:lvl3pPr marL="914400" algn="l" rtl="0" fontAlgn="base">
      <a:spcBef>
        <a:spcPct val="0"/>
      </a:spcBef>
      <a:spcAft>
        <a:spcPct val="0"/>
      </a:spcAft>
      <a:defRPr sz="2400" kern="1200">
        <a:solidFill>
          <a:schemeClr val="bg1"/>
        </a:solidFill>
        <a:latin typeface="Times New Roman" pitchFamily="18" charset="0"/>
        <a:ea typeface="+mn-ea"/>
        <a:cs typeface="+mn-cs"/>
      </a:defRPr>
    </a:lvl3pPr>
    <a:lvl4pPr marL="1371600" algn="l" rtl="0" fontAlgn="base">
      <a:spcBef>
        <a:spcPct val="0"/>
      </a:spcBef>
      <a:spcAft>
        <a:spcPct val="0"/>
      </a:spcAft>
      <a:defRPr sz="2400" kern="1200">
        <a:solidFill>
          <a:schemeClr val="bg1"/>
        </a:solidFill>
        <a:latin typeface="Times New Roman" pitchFamily="18" charset="0"/>
        <a:ea typeface="+mn-ea"/>
        <a:cs typeface="+mn-cs"/>
      </a:defRPr>
    </a:lvl4pPr>
    <a:lvl5pPr marL="1828800" algn="l" rtl="0" fontAlgn="base">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12437" userDrawn="1">
          <p15:clr>
            <a:srgbClr val="A4A3A4"/>
          </p15:clr>
        </p15:guide>
        <p15:guide id="2" pos="90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8157" autoAdjust="0"/>
  </p:normalViewPr>
  <p:slideViewPr>
    <p:cSldViewPr>
      <p:cViewPr>
        <p:scale>
          <a:sx n="30" d="100"/>
          <a:sy n="30" d="100"/>
        </p:scale>
        <p:origin x="-208" y="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12437"/>
        <p:guide pos="90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4400"/>
              <a:t>PWM Duty Cycle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Phase B</c:v>
          </c:tx>
          <c:spPr>
            <a:ln w="28575" cap="rnd">
              <a:solidFill>
                <a:srgbClr val="2D2DB9">
                  <a:lumMod val="75000"/>
                </a:srgbClr>
              </a:solidFill>
              <a:round/>
            </a:ln>
            <a:effectLst/>
          </c:spPr>
          <c:marker>
            <c:symbol val="none"/>
          </c:marker>
          <c:val>
            <c:numRef>
              <c:f>Sheet1!$B$1:$B$36</c:f>
              <c:numCache>
                <c:formatCode>General</c:formatCode>
                <c:ptCount val="36"/>
                <c:pt idx="0">
                  <c:v>127</c:v>
                </c:pt>
                <c:pt idx="1">
                  <c:v>149.05331856370015</c:v>
                </c:pt>
                <c:pt idx="2">
                  <c:v>170.43655820235992</c:v>
                </c:pt>
                <c:pt idx="3">
                  <c:v>190.5</c:v>
                </c:pt>
                <c:pt idx="4">
                  <c:v>208.63402643019049</c:v>
                </c:pt>
                <c:pt idx="5">
                  <c:v>224.2876442761102</c:v>
                </c:pt>
                <c:pt idx="6">
                  <c:v>236.98522628062369</c:v>
                </c:pt>
                <c:pt idx="7">
                  <c:v>246.34096283981035</c:v>
                </c:pt>
                <c:pt idx="8">
                  <c:v>252.07058463255044</c:v>
                </c:pt>
                <c:pt idx="9">
                  <c:v>254</c:v>
                </c:pt>
                <c:pt idx="10">
                  <c:v>252.07058463255044</c:v>
                </c:pt>
                <c:pt idx="11">
                  <c:v>246.34096283981037</c:v>
                </c:pt>
                <c:pt idx="12">
                  <c:v>236.98522628062372</c:v>
                </c:pt>
                <c:pt idx="13">
                  <c:v>224.2876442761102</c:v>
                </c:pt>
                <c:pt idx="14">
                  <c:v>208.63402643019052</c:v>
                </c:pt>
                <c:pt idx="15">
                  <c:v>190.50000000000006</c:v>
                </c:pt>
                <c:pt idx="16">
                  <c:v>170.43655820235995</c:v>
                </c:pt>
                <c:pt idx="17">
                  <c:v>149.05331856370015</c:v>
                </c:pt>
                <c:pt idx="18">
                  <c:v>127.00000000000001</c:v>
                </c:pt>
                <c:pt idx="19">
                  <c:v>104.94668143629988</c:v>
                </c:pt>
                <c:pt idx="20">
                  <c:v>83.563441797640081</c:v>
                </c:pt>
                <c:pt idx="21">
                  <c:v>63.499999999999986</c:v>
                </c:pt>
                <c:pt idx="22">
                  <c:v>45.365973569809555</c:v>
                </c:pt>
                <c:pt idx="23">
                  <c:v>29.7123557238898</c:v>
                </c:pt>
                <c:pt idx="24">
                  <c:v>17.014773719376322</c:v>
                </c:pt>
                <c:pt idx="25">
                  <c:v>7.6590371601896265</c:v>
                </c:pt>
                <c:pt idx="26">
                  <c:v>1.9294153674495789</c:v>
                </c:pt>
                <c:pt idx="27">
                  <c:v>0</c:v>
                </c:pt>
                <c:pt idx="28">
                  <c:v>1.9294153674495647</c:v>
                </c:pt>
                <c:pt idx="29">
                  <c:v>7.6590371601896408</c:v>
                </c:pt>
                <c:pt idx="30">
                  <c:v>17.014773719376237</c:v>
                </c:pt>
                <c:pt idx="31">
                  <c:v>29.712355723889772</c:v>
                </c:pt>
                <c:pt idx="32">
                  <c:v>45.365973569809469</c:v>
                </c:pt>
                <c:pt idx="33">
                  <c:v>63.500000000000043</c:v>
                </c:pt>
                <c:pt idx="34">
                  <c:v>83.563441797640081</c:v>
                </c:pt>
                <c:pt idx="35">
                  <c:v>104.94668143629984</c:v>
                </c:pt>
              </c:numCache>
            </c:numRef>
          </c:val>
          <c:smooth val="0"/>
        </c:ser>
        <c:ser>
          <c:idx val="1"/>
          <c:order val="1"/>
          <c:tx>
            <c:v>Phase C</c:v>
          </c:tx>
          <c:spPr>
            <a:ln w="28575" cap="rnd">
              <a:solidFill>
                <a:srgbClr val="00CC99">
                  <a:lumMod val="50000"/>
                </a:srgbClr>
              </a:solidFill>
              <a:round/>
            </a:ln>
            <a:effectLst/>
          </c:spPr>
          <c:marker>
            <c:symbol val="none"/>
          </c:marker>
          <c:val>
            <c:numRef>
              <c:f>Sheet1!$C$1:$C$36</c:f>
              <c:numCache>
                <c:formatCode>General</c:formatCode>
                <c:ptCount val="36"/>
                <c:pt idx="0">
                  <c:v>246.34096283981037</c:v>
                </c:pt>
                <c:pt idx="1">
                  <c:v>236.98522628062372</c:v>
                </c:pt>
                <c:pt idx="2">
                  <c:v>224.2876442761102</c:v>
                </c:pt>
                <c:pt idx="3">
                  <c:v>208.63402643019052</c:v>
                </c:pt>
                <c:pt idx="4">
                  <c:v>190.50000000000006</c:v>
                </c:pt>
                <c:pt idx="5">
                  <c:v>170.43655820235995</c:v>
                </c:pt>
                <c:pt idx="6">
                  <c:v>149.05331856370015</c:v>
                </c:pt>
                <c:pt idx="7">
                  <c:v>127.00000000000001</c:v>
                </c:pt>
                <c:pt idx="8">
                  <c:v>104.94668143629988</c:v>
                </c:pt>
                <c:pt idx="9">
                  <c:v>83.563441797640081</c:v>
                </c:pt>
                <c:pt idx="10">
                  <c:v>63.499999999999986</c:v>
                </c:pt>
                <c:pt idx="11">
                  <c:v>45.365973569809555</c:v>
                </c:pt>
                <c:pt idx="12">
                  <c:v>29.7123557238898</c:v>
                </c:pt>
                <c:pt idx="13">
                  <c:v>17.014773719376322</c:v>
                </c:pt>
                <c:pt idx="14">
                  <c:v>7.6590371601896265</c:v>
                </c:pt>
                <c:pt idx="15">
                  <c:v>1.9294153674495789</c:v>
                </c:pt>
                <c:pt idx="16">
                  <c:v>0</c:v>
                </c:pt>
                <c:pt idx="17">
                  <c:v>1.9294153674495647</c:v>
                </c:pt>
                <c:pt idx="18">
                  <c:v>7.6590371601896408</c:v>
                </c:pt>
                <c:pt idx="19">
                  <c:v>17.014773719376237</c:v>
                </c:pt>
                <c:pt idx="20">
                  <c:v>29.712355723889772</c:v>
                </c:pt>
                <c:pt idx="21">
                  <c:v>45.365973569809469</c:v>
                </c:pt>
                <c:pt idx="22">
                  <c:v>63.500000000000043</c:v>
                </c:pt>
                <c:pt idx="23">
                  <c:v>83.563441797640081</c:v>
                </c:pt>
                <c:pt idx="24">
                  <c:v>104.94668143629984</c:v>
                </c:pt>
                <c:pt idx="25">
                  <c:v>127</c:v>
                </c:pt>
                <c:pt idx="26">
                  <c:v>149.05331856370015</c:v>
                </c:pt>
                <c:pt idx="27">
                  <c:v>170.43655820235992</c:v>
                </c:pt>
                <c:pt idx="28">
                  <c:v>190.5</c:v>
                </c:pt>
                <c:pt idx="29">
                  <c:v>208.63402643019049</c:v>
                </c:pt>
                <c:pt idx="30">
                  <c:v>224.2876442761102</c:v>
                </c:pt>
                <c:pt idx="31">
                  <c:v>236.98522628062369</c:v>
                </c:pt>
                <c:pt idx="32">
                  <c:v>246.34096283981035</c:v>
                </c:pt>
                <c:pt idx="33">
                  <c:v>252.07058463255044</c:v>
                </c:pt>
                <c:pt idx="34">
                  <c:v>254</c:v>
                </c:pt>
                <c:pt idx="35">
                  <c:v>252.07058463255044</c:v>
                </c:pt>
              </c:numCache>
            </c:numRef>
          </c:val>
          <c:smooth val="0"/>
        </c:ser>
        <c:ser>
          <c:idx val="2"/>
          <c:order val="2"/>
          <c:tx>
            <c:v>Phase A</c:v>
          </c:tx>
          <c:spPr>
            <a:ln w="28575" cap="rnd">
              <a:solidFill>
                <a:srgbClr val="FF0000"/>
              </a:solidFill>
              <a:round/>
            </a:ln>
            <a:effectLst/>
          </c:spPr>
          <c:marker>
            <c:symbol val="none"/>
          </c:marker>
          <c:val>
            <c:numRef>
              <c:f>Sheet1!$D$1:$D$36</c:f>
              <c:numCache>
                <c:formatCode>General</c:formatCode>
                <c:ptCount val="36"/>
                <c:pt idx="0">
                  <c:v>29.7123557238898</c:v>
                </c:pt>
                <c:pt idx="1">
                  <c:v>17.014773719376322</c:v>
                </c:pt>
                <c:pt idx="2">
                  <c:v>7.6590371601896265</c:v>
                </c:pt>
                <c:pt idx="3">
                  <c:v>1.9294153674495789</c:v>
                </c:pt>
                <c:pt idx="4">
                  <c:v>0</c:v>
                </c:pt>
                <c:pt idx="5">
                  <c:v>1.9294153674495647</c:v>
                </c:pt>
                <c:pt idx="6">
                  <c:v>7.6590371601896408</c:v>
                </c:pt>
                <c:pt idx="7">
                  <c:v>17.014773719376237</c:v>
                </c:pt>
                <c:pt idx="8">
                  <c:v>29.712355723889772</c:v>
                </c:pt>
                <c:pt idx="9">
                  <c:v>45.365973569809469</c:v>
                </c:pt>
                <c:pt idx="10">
                  <c:v>63.500000000000043</c:v>
                </c:pt>
                <c:pt idx="11">
                  <c:v>83.563441797640081</c:v>
                </c:pt>
                <c:pt idx="12">
                  <c:v>104.94668143629984</c:v>
                </c:pt>
                <c:pt idx="13">
                  <c:v>127</c:v>
                </c:pt>
                <c:pt idx="14">
                  <c:v>149.05331856370015</c:v>
                </c:pt>
                <c:pt idx="15">
                  <c:v>170.43655820235992</c:v>
                </c:pt>
                <c:pt idx="16">
                  <c:v>190.5</c:v>
                </c:pt>
                <c:pt idx="17">
                  <c:v>208.63402643019049</c:v>
                </c:pt>
                <c:pt idx="18">
                  <c:v>224.2876442761102</c:v>
                </c:pt>
                <c:pt idx="19">
                  <c:v>236.98522628062369</c:v>
                </c:pt>
                <c:pt idx="20">
                  <c:v>246.34096283981035</c:v>
                </c:pt>
                <c:pt idx="21">
                  <c:v>252.07058463255044</c:v>
                </c:pt>
                <c:pt idx="22">
                  <c:v>254</c:v>
                </c:pt>
                <c:pt idx="23">
                  <c:v>252.07058463255044</c:v>
                </c:pt>
                <c:pt idx="24">
                  <c:v>246.34096283981037</c:v>
                </c:pt>
                <c:pt idx="25">
                  <c:v>236.98522628062372</c:v>
                </c:pt>
                <c:pt idx="26">
                  <c:v>224.2876442761102</c:v>
                </c:pt>
                <c:pt idx="27">
                  <c:v>208.63402643019052</c:v>
                </c:pt>
                <c:pt idx="28">
                  <c:v>190.50000000000006</c:v>
                </c:pt>
                <c:pt idx="29">
                  <c:v>170.43655820235995</c:v>
                </c:pt>
                <c:pt idx="30">
                  <c:v>149.05331856370015</c:v>
                </c:pt>
                <c:pt idx="31">
                  <c:v>127.00000000000001</c:v>
                </c:pt>
                <c:pt idx="32">
                  <c:v>104.94668143629988</c:v>
                </c:pt>
                <c:pt idx="33">
                  <c:v>83.563441797640081</c:v>
                </c:pt>
                <c:pt idx="34">
                  <c:v>63.499999999999986</c:v>
                </c:pt>
                <c:pt idx="35">
                  <c:v>45.365973569809555</c:v>
                </c:pt>
              </c:numCache>
            </c:numRef>
          </c:val>
          <c:smooth val="0"/>
        </c:ser>
        <c:dLbls>
          <c:showLegendKey val="0"/>
          <c:showVal val="0"/>
          <c:showCatName val="0"/>
          <c:showSerName val="0"/>
          <c:showPercent val="0"/>
          <c:showBubbleSize val="0"/>
        </c:dLbls>
        <c:smooth val="0"/>
        <c:axId val="211709680"/>
        <c:axId val="272976080"/>
      </c:lineChart>
      <c:catAx>
        <c:axId val="21170968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4400"/>
                  <a:t>TIME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272976080"/>
        <c:crosses val="autoZero"/>
        <c:auto val="1"/>
        <c:lblAlgn val="ctr"/>
        <c:lblOffset val="100"/>
        <c:noMultiLvlLbl val="0"/>
      </c:catAx>
      <c:valAx>
        <c:axId val="272976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r>
                  <a:rPr lang="en-US" sz="4400"/>
                  <a:t>PWM OUTPUT</a:t>
                </a:r>
              </a:p>
            </c:rich>
          </c:tx>
          <c:layout/>
          <c:overlay val="0"/>
          <c:spPr>
            <a:noFill/>
            <a:ln>
              <a:noFill/>
            </a:ln>
            <a:effectLst/>
          </c:spPr>
          <c:txPr>
            <a:bodyPr rot="-540000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endParaRPr lang="en-US"/>
          </a:p>
        </c:txPr>
        <c:crossAx val="2117096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4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7"/>
            <a:ext cx="14067929" cy="2168829"/>
          </a:xfrm>
          <a:prstGeom prst="rect">
            <a:avLst/>
          </a:prstGeom>
        </p:spPr>
        <p:txBody>
          <a:bodyPr vert="horz" lIns="410015" tIns="205008" rIns="410015" bIns="205008" rtlCol="0"/>
          <a:lstStyle>
            <a:lvl1pPr algn="l">
              <a:defRPr sz="5200"/>
            </a:lvl1pPr>
          </a:lstStyle>
          <a:p>
            <a:pPr>
              <a:defRPr/>
            </a:pPr>
            <a:endParaRPr lang="en-US"/>
          </a:p>
        </p:txBody>
      </p:sp>
      <p:sp>
        <p:nvSpPr>
          <p:cNvPr id="3" name="Date Placeholder 2"/>
          <p:cNvSpPr>
            <a:spLocks noGrp="1"/>
          </p:cNvSpPr>
          <p:nvPr>
            <p:ph type="dt" sz="quarter" idx="1"/>
          </p:nvPr>
        </p:nvSpPr>
        <p:spPr>
          <a:xfrm>
            <a:off x="18386235" y="7"/>
            <a:ext cx="14067929" cy="2168829"/>
          </a:xfrm>
          <a:prstGeom prst="rect">
            <a:avLst/>
          </a:prstGeom>
        </p:spPr>
        <p:txBody>
          <a:bodyPr vert="horz" lIns="410015" tIns="205008" rIns="410015" bIns="205008" rtlCol="0"/>
          <a:lstStyle>
            <a:lvl1pPr algn="r">
              <a:defRPr sz="5200"/>
            </a:lvl1pPr>
          </a:lstStyle>
          <a:p>
            <a:pPr>
              <a:defRPr/>
            </a:pPr>
            <a:fld id="{28AF674C-B7D8-416C-80FC-63B85B50E364}" type="datetimeFigureOut">
              <a:rPr lang="en-US"/>
              <a:pPr>
                <a:defRPr/>
              </a:pPr>
              <a:t>12/12/2016</a:t>
            </a:fld>
            <a:endParaRPr lang="en-US"/>
          </a:p>
        </p:txBody>
      </p:sp>
      <p:sp>
        <p:nvSpPr>
          <p:cNvPr id="4" name="Footer Placeholder 3"/>
          <p:cNvSpPr>
            <a:spLocks noGrp="1"/>
          </p:cNvSpPr>
          <p:nvPr>
            <p:ph type="ftr" sz="quarter" idx="2"/>
          </p:nvPr>
        </p:nvSpPr>
        <p:spPr>
          <a:xfrm>
            <a:off x="7" y="41258001"/>
            <a:ext cx="14067929" cy="2168829"/>
          </a:xfrm>
          <a:prstGeom prst="rect">
            <a:avLst/>
          </a:prstGeom>
        </p:spPr>
        <p:txBody>
          <a:bodyPr vert="horz" lIns="410015" tIns="205008" rIns="410015" bIns="205008" rtlCol="0" anchor="b"/>
          <a:lstStyle>
            <a:lvl1pPr algn="l">
              <a:defRPr sz="5200"/>
            </a:lvl1pPr>
          </a:lstStyle>
          <a:p>
            <a:pPr>
              <a:defRPr/>
            </a:pPr>
            <a:endParaRPr lang="en-US"/>
          </a:p>
        </p:txBody>
      </p:sp>
      <p:sp>
        <p:nvSpPr>
          <p:cNvPr id="5" name="Slide Number Placeholder 4"/>
          <p:cNvSpPr>
            <a:spLocks noGrp="1"/>
          </p:cNvSpPr>
          <p:nvPr>
            <p:ph type="sldNum" sz="quarter" idx="3"/>
          </p:nvPr>
        </p:nvSpPr>
        <p:spPr>
          <a:xfrm>
            <a:off x="18386235" y="41258001"/>
            <a:ext cx="14067929" cy="2168829"/>
          </a:xfrm>
          <a:prstGeom prst="rect">
            <a:avLst/>
          </a:prstGeom>
        </p:spPr>
        <p:txBody>
          <a:bodyPr vert="horz" lIns="410015" tIns="205008" rIns="410015" bIns="205008" rtlCol="0" anchor="b"/>
          <a:lstStyle>
            <a:lvl1pPr algn="r">
              <a:defRPr sz="5200"/>
            </a:lvl1pPr>
          </a:lstStyle>
          <a:p>
            <a:pPr>
              <a:defRPr/>
            </a:pPr>
            <a:fld id="{135947AD-BFD1-4259-BEF2-3153A0274085}" type="slidenum">
              <a:rPr lang="en-US"/>
              <a:pPr>
                <a:defRPr/>
              </a:pPr>
              <a:t>‹#›</a:t>
            </a:fld>
            <a:endParaRPr lang="en-US"/>
          </a:p>
        </p:txBody>
      </p:sp>
    </p:spTree>
    <p:extLst>
      <p:ext uri="{BB962C8B-B14F-4D97-AF65-F5344CB8AC3E}">
        <p14:creationId xmlns:p14="http://schemas.microsoft.com/office/powerpoint/2010/main" val="3248275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32461200" cy="43434000"/>
          </a:xfrm>
          <a:prstGeom prst="roundRect">
            <a:avLst>
              <a:gd name="adj" fmla="val 19"/>
            </a:avLst>
          </a:prstGeom>
          <a:solidFill>
            <a:srgbClr val="FFFFFF"/>
          </a:solidFill>
          <a:ln w="9360">
            <a:noFill/>
            <a:round/>
            <a:headEnd/>
            <a:tailEnd/>
          </a:ln>
        </p:spPr>
        <p:txBody>
          <a:bodyPr wrap="none" lIns="388942" tIns="194473" rIns="388942" bIns="194473" anchor="ctr"/>
          <a:lstStyle/>
          <a:p>
            <a:pPr eaLnBrk="0" hangingPunct="0">
              <a:defRPr/>
            </a:pPr>
            <a:endParaRPr lang="en-US">
              <a:latin typeface="Times New Roman" pitchFamily="16" charset="0"/>
            </a:endParaRPr>
          </a:p>
        </p:txBody>
      </p:sp>
      <p:sp>
        <p:nvSpPr>
          <p:cNvPr id="3075" name="Rectangle 2"/>
          <p:cNvSpPr>
            <a:spLocks noGrp="1" noRot="1" noChangeAspect="1" noChangeArrowheads="1" noTextEdit="1"/>
          </p:cNvSpPr>
          <p:nvPr>
            <p:ph type="sldImg"/>
          </p:nvPr>
        </p:nvSpPr>
        <p:spPr bwMode="auto">
          <a:xfrm>
            <a:off x="6919913" y="4343400"/>
            <a:ext cx="18605500" cy="14884400"/>
          </a:xfrm>
          <a:prstGeom prst="rect">
            <a:avLst/>
          </a:prstGeom>
          <a:solidFill>
            <a:srgbClr val="FFFFFF"/>
          </a:solidFill>
          <a:ln w="9525">
            <a:solidFill>
              <a:srgbClr val="000000"/>
            </a:solidFill>
            <a:miter lim="800000"/>
            <a:headEnd/>
            <a:tailEnd/>
          </a:ln>
        </p:spPr>
      </p:sp>
      <p:sp>
        <p:nvSpPr>
          <p:cNvPr id="2051" name="Rectangle 3"/>
          <p:cNvSpPr txBox="1">
            <a:spLocks noGrp="1" noChangeArrowheads="1"/>
          </p:cNvSpPr>
          <p:nvPr>
            <p:ph type="body" idx="1"/>
          </p:nvPr>
        </p:nvSpPr>
        <p:spPr bwMode="auto">
          <a:xfrm>
            <a:off x="4952313" y="20675675"/>
            <a:ext cx="22584765" cy="16517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218751862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ln/>
        </p:spPr>
      </p:sp>
      <p:sp>
        <p:nvSpPr>
          <p:cNvPr id="4099" name="Rectangle 2"/>
          <p:cNvSpPr txBox="1">
            <a:spLocks noGrp="1" noChangeArrowheads="1"/>
          </p:cNvSpPr>
          <p:nvPr>
            <p:ph type="body" idx="1"/>
          </p:nvPr>
        </p:nvSpPr>
        <p:spPr>
          <a:noFill/>
          <a:ln/>
        </p:spPr>
        <p:txBody>
          <a:bodyPr wrap="none" lIns="388942" tIns="194473" rIns="388942" bIns="194473" anchor="ctr"/>
          <a:lstStyle/>
          <a:p>
            <a:endParaRPr lang="en-US" smtClean="0">
              <a:latin typeface="Times New Roman" pitchFamily="18" charset="0"/>
            </a:endParaRPr>
          </a:p>
        </p:txBody>
      </p:sp>
    </p:spTree>
    <p:extLst>
      <p:ext uri="{BB962C8B-B14F-4D97-AF65-F5344CB8AC3E}">
        <p14:creationId xmlns:p14="http://schemas.microsoft.com/office/powerpoint/2010/main" val="228033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auto">
          <a:xfrm>
            <a:off x="304800" y="5257800"/>
            <a:ext cx="36271200" cy="23698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1"/>
              </a:solidFill>
              <a:effectLst/>
              <a:latin typeface="Times New Roman" pitchFamily="16"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20481925"/>
            <a:ext cx="21945600" cy="241935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169150" y="2614613"/>
            <a:ext cx="21945600" cy="175561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7169150" y="22901275"/>
            <a:ext cx="21945600" cy="34337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990850" y="2744788"/>
            <a:ext cx="30616525" cy="4754562"/>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990850" y="8302625"/>
            <a:ext cx="30616525" cy="179466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954038" y="2744788"/>
            <a:ext cx="7653337" cy="23504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90850" y="2744788"/>
            <a:ext cx="22810788" cy="23504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90025"/>
            <a:ext cx="31089600" cy="6272213"/>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438"/>
            <a:ext cx="25603200" cy="747712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0505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90850" y="2744788"/>
            <a:ext cx="30616525" cy="47545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990850" y="8302625"/>
            <a:ext cx="30616525" cy="179466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8802350"/>
            <a:ext cx="31089600" cy="5811838"/>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0" y="12401550"/>
            <a:ext cx="31089600" cy="64008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11"/>
          <p:cNvPicPr>
            <a:picLocks noChangeAspect="1" noChangeArrowheads="1"/>
          </p:cNvPicPr>
          <p:nvPr userDrawn="1"/>
        </p:nvPicPr>
        <p:blipFill>
          <a:blip r:embed="rId2"/>
          <a:srcRect/>
          <a:stretch>
            <a:fillRect/>
          </a:stretch>
        </p:blipFill>
        <p:spPr bwMode="auto">
          <a:xfrm>
            <a:off x="2740025" y="1368425"/>
            <a:ext cx="5484813" cy="3141663"/>
          </a:xfrm>
          <a:prstGeom prst="rect">
            <a:avLst/>
          </a:prstGeom>
          <a:noFill/>
          <a:ln w="9525">
            <a:noFill/>
            <a:miter lim="800000"/>
            <a:headEnd/>
            <a:tailEnd/>
          </a:ln>
        </p:spPr>
      </p:pic>
      <p:pic>
        <p:nvPicPr>
          <p:cNvPr id="9" name="Picture 15"/>
          <p:cNvPicPr>
            <a:picLocks noChangeAspect="1" noChangeArrowheads="1"/>
          </p:cNvPicPr>
          <p:nvPr userDrawn="1"/>
        </p:nvPicPr>
        <p:blipFill>
          <a:blip r:embed="rId3"/>
          <a:srcRect/>
          <a:stretch>
            <a:fillRect/>
          </a:stretch>
        </p:blipFill>
        <p:spPr bwMode="auto">
          <a:xfrm>
            <a:off x="28335288" y="1368425"/>
            <a:ext cx="5484812" cy="3141663"/>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575"/>
            <a:ext cx="32918400" cy="48768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50025"/>
            <a:ext cx="16160750" cy="27289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28800" y="9278938"/>
            <a:ext cx="16160750" cy="168592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0" y="6550025"/>
            <a:ext cx="16167100" cy="27289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80100" y="9278938"/>
            <a:ext cx="16167100" cy="168592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90850" y="2744788"/>
            <a:ext cx="30616525" cy="47545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65225"/>
            <a:ext cx="12033250" cy="495776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4300200" y="1165225"/>
            <a:ext cx="20447000" cy="249729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0" y="6122988"/>
            <a:ext cx="12033250" cy="200152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AutoShape 3"/>
          <p:cNvSpPr>
            <a:spLocks noChangeArrowheads="1"/>
          </p:cNvSpPr>
          <p:nvPr/>
        </p:nvSpPr>
        <p:spPr bwMode="auto">
          <a:xfrm>
            <a:off x="914400" y="5486400"/>
            <a:ext cx="10210800" cy="22936200"/>
          </a:xfrm>
          <a:prstGeom prst="roundRect">
            <a:avLst>
              <a:gd name="adj" fmla="val 28"/>
            </a:avLst>
          </a:prstGeom>
          <a:solidFill>
            <a:srgbClr val="FFFFFF"/>
          </a:solidFill>
          <a:ln w="50760">
            <a:solidFill>
              <a:srgbClr val="3366FF"/>
            </a:solidFill>
            <a:round/>
            <a:headEnd/>
            <a:tailEnd/>
          </a:ln>
          <a:effectLst>
            <a:outerShdw dist="155281" dir="2700000" algn="ctr" rotWithShape="0">
              <a:srgbClr val="808080"/>
            </a:outerShdw>
          </a:effectLst>
        </p:spPr>
        <p:txBody>
          <a:bodyPr wrap="none" anchor="ctr"/>
          <a:lstStyle/>
          <a:p>
            <a:pPr eaLnBrk="0" hangingPunct="0">
              <a:defRPr/>
            </a:pPr>
            <a:endParaRPr lang="en-US" sz="2800">
              <a:latin typeface="Times New Roman" pitchFamily="16" charset="0"/>
            </a:endParaRPr>
          </a:p>
        </p:txBody>
      </p:sp>
      <p:sp>
        <p:nvSpPr>
          <p:cNvPr id="8" name="AutoShape 3"/>
          <p:cNvSpPr>
            <a:spLocks noChangeArrowheads="1"/>
          </p:cNvSpPr>
          <p:nvPr userDrawn="1"/>
        </p:nvSpPr>
        <p:spPr bwMode="auto">
          <a:xfrm>
            <a:off x="12420600" y="5486400"/>
            <a:ext cx="11887200" cy="22936200"/>
          </a:xfrm>
          <a:prstGeom prst="roundRect">
            <a:avLst>
              <a:gd name="adj" fmla="val 28"/>
            </a:avLst>
          </a:prstGeom>
          <a:solidFill>
            <a:srgbClr val="FFFFFF"/>
          </a:solidFill>
          <a:ln w="50760">
            <a:solidFill>
              <a:srgbClr val="3366FF"/>
            </a:solidFill>
            <a:round/>
            <a:headEnd/>
            <a:tailEnd/>
          </a:ln>
          <a:effectLst>
            <a:outerShdw dist="155281" dir="2700000" algn="ctr" rotWithShape="0">
              <a:srgbClr val="808080"/>
            </a:outerShdw>
          </a:effectLst>
        </p:spPr>
        <p:txBody>
          <a:bodyPr wrap="none" anchor="ctr"/>
          <a:lstStyle/>
          <a:p>
            <a:pPr eaLnBrk="0" hangingPunct="0">
              <a:defRPr/>
            </a:pPr>
            <a:endParaRPr lang="en-US" sz="2800">
              <a:latin typeface="Times New Roman" pitchFamily="16" charset="0"/>
            </a:endParaRPr>
          </a:p>
        </p:txBody>
      </p:sp>
      <p:sp>
        <p:nvSpPr>
          <p:cNvPr id="9" name="AutoShape 3"/>
          <p:cNvSpPr>
            <a:spLocks noChangeArrowheads="1"/>
          </p:cNvSpPr>
          <p:nvPr userDrawn="1"/>
        </p:nvSpPr>
        <p:spPr bwMode="auto">
          <a:xfrm>
            <a:off x="25450800" y="5486400"/>
            <a:ext cx="10210800" cy="22936200"/>
          </a:xfrm>
          <a:prstGeom prst="roundRect">
            <a:avLst>
              <a:gd name="adj" fmla="val 28"/>
            </a:avLst>
          </a:prstGeom>
          <a:solidFill>
            <a:srgbClr val="FFFFFF"/>
          </a:solidFill>
          <a:ln w="50760">
            <a:solidFill>
              <a:srgbClr val="3366FF"/>
            </a:solidFill>
            <a:round/>
            <a:headEnd/>
            <a:tailEnd/>
          </a:ln>
          <a:effectLst>
            <a:outerShdw dist="155281" dir="2700000" algn="ctr" rotWithShape="0">
              <a:srgbClr val="808080"/>
            </a:outerShdw>
          </a:effectLst>
        </p:spPr>
        <p:txBody>
          <a:bodyPr wrap="none" anchor="ctr"/>
          <a:lstStyle/>
          <a:p>
            <a:pPr eaLnBrk="0" hangingPunct="0">
              <a:defRPr/>
            </a:pPr>
            <a:endParaRPr lang="en-US" sz="2800">
              <a:latin typeface="Times New Roman" pitchFamily="16" charset="0"/>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fontAlgn="base" hangingPunct="1">
        <a:lnSpc>
          <a:spcPct val="93000"/>
        </a:lnSpc>
        <a:spcBef>
          <a:spcPct val="0"/>
        </a:spcBef>
        <a:spcAft>
          <a:spcPct val="0"/>
        </a:spcAft>
        <a:buClr>
          <a:srgbClr val="000000"/>
        </a:buClr>
        <a:buSzPct val="45000"/>
        <a:buFont typeface="StarSymbol"/>
        <a:defRPr sz="4400">
          <a:solidFill>
            <a:srgbClr val="000000"/>
          </a:solidFill>
          <a:latin typeface="+mj-lt"/>
          <a:ea typeface="+mj-ea"/>
          <a:cs typeface="+mj-cs"/>
        </a:defRPr>
      </a:lvl1pPr>
      <a:lvl2pPr algn="ctr" defTabSz="457200" rtl="0" eaLnBrk="1" fontAlgn="base" hangingPunct="1">
        <a:lnSpc>
          <a:spcPct val="93000"/>
        </a:lnSpc>
        <a:spcBef>
          <a:spcPct val="0"/>
        </a:spcBef>
        <a:spcAft>
          <a:spcPct val="0"/>
        </a:spcAft>
        <a:buClr>
          <a:srgbClr val="000000"/>
        </a:buClr>
        <a:buSzPct val="45000"/>
        <a:buFont typeface="StarSymbol"/>
        <a:defRPr sz="4400">
          <a:solidFill>
            <a:srgbClr val="000000"/>
          </a:solidFill>
          <a:latin typeface="Times New Roman" pitchFamily="16" charset="0"/>
        </a:defRPr>
      </a:lvl2pPr>
      <a:lvl3pPr algn="ctr" defTabSz="457200" rtl="0" eaLnBrk="1" fontAlgn="base" hangingPunct="1">
        <a:lnSpc>
          <a:spcPct val="93000"/>
        </a:lnSpc>
        <a:spcBef>
          <a:spcPct val="0"/>
        </a:spcBef>
        <a:spcAft>
          <a:spcPct val="0"/>
        </a:spcAft>
        <a:buClr>
          <a:srgbClr val="000000"/>
        </a:buClr>
        <a:buSzPct val="45000"/>
        <a:buFont typeface="StarSymbol"/>
        <a:defRPr sz="4400">
          <a:solidFill>
            <a:srgbClr val="000000"/>
          </a:solidFill>
          <a:latin typeface="Times New Roman" pitchFamily="16" charset="0"/>
        </a:defRPr>
      </a:lvl3pPr>
      <a:lvl4pPr algn="ctr" defTabSz="457200" rtl="0" eaLnBrk="1" fontAlgn="base" hangingPunct="1">
        <a:lnSpc>
          <a:spcPct val="93000"/>
        </a:lnSpc>
        <a:spcBef>
          <a:spcPct val="0"/>
        </a:spcBef>
        <a:spcAft>
          <a:spcPct val="0"/>
        </a:spcAft>
        <a:buClr>
          <a:srgbClr val="000000"/>
        </a:buClr>
        <a:buSzPct val="45000"/>
        <a:buFont typeface="StarSymbol"/>
        <a:defRPr sz="4400">
          <a:solidFill>
            <a:srgbClr val="000000"/>
          </a:solidFill>
          <a:latin typeface="Times New Roman" pitchFamily="16" charset="0"/>
        </a:defRPr>
      </a:lvl4pPr>
      <a:lvl5pPr algn="ctr" defTabSz="457200" rtl="0" eaLnBrk="1" fontAlgn="base" hangingPunct="1">
        <a:lnSpc>
          <a:spcPct val="93000"/>
        </a:lnSpc>
        <a:spcBef>
          <a:spcPct val="0"/>
        </a:spcBef>
        <a:spcAft>
          <a:spcPct val="0"/>
        </a:spcAft>
        <a:buClr>
          <a:srgbClr val="000000"/>
        </a:buClr>
        <a:buSzPct val="45000"/>
        <a:buFont typeface="StarSymbol"/>
        <a:defRPr sz="4400">
          <a:solidFill>
            <a:srgbClr val="000000"/>
          </a:solidFill>
          <a:latin typeface="Times New Roman" pitchFamily="16" charset="0"/>
        </a:defRPr>
      </a:lvl5pPr>
      <a:lvl6pPr marL="457200" algn="l" defTabSz="457200" rtl="0" eaLnBrk="1" fontAlgn="base" hangingPunct="1">
        <a:spcBef>
          <a:spcPct val="0"/>
        </a:spcBef>
        <a:spcAft>
          <a:spcPct val="0"/>
        </a:spcAft>
        <a:buClr>
          <a:srgbClr val="000000"/>
        </a:buClr>
        <a:buSzPct val="45000"/>
        <a:buFont typeface="StarSymbol" charset="0"/>
        <a:defRPr sz="4400">
          <a:solidFill>
            <a:srgbClr val="000000"/>
          </a:solidFill>
          <a:latin typeface="Times New Roman" pitchFamily="16" charset="0"/>
        </a:defRPr>
      </a:lvl6pPr>
      <a:lvl7pPr marL="914400" algn="l" defTabSz="457200" rtl="0" eaLnBrk="1" fontAlgn="base" hangingPunct="1">
        <a:spcBef>
          <a:spcPct val="0"/>
        </a:spcBef>
        <a:spcAft>
          <a:spcPct val="0"/>
        </a:spcAft>
        <a:buClr>
          <a:srgbClr val="000000"/>
        </a:buClr>
        <a:buSzPct val="45000"/>
        <a:buFont typeface="StarSymbol" charset="0"/>
        <a:defRPr sz="4400">
          <a:solidFill>
            <a:srgbClr val="000000"/>
          </a:solidFill>
          <a:latin typeface="Times New Roman" pitchFamily="16" charset="0"/>
        </a:defRPr>
      </a:lvl7pPr>
      <a:lvl8pPr marL="1371600" algn="l" defTabSz="457200" rtl="0" eaLnBrk="1" fontAlgn="base" hangingPunct="1">
        <a:spcBef>
          <a:spcPct val="0"/>
        </a:spcBef>
        <a:spcAft>
          <a:spcPct val="0"/>
        </a:spcAft>
        <a:buClr>
          <a:srgbClr val="000000"/>
        </a:buClr>
        <a:buSzPct val="45000"/>
        <a:buFont typeface="StarSymbol" charset="0"/>
        <a:defRPr sz="4400">
          <a:solidFill>
            <a:srgbClr val="000000"/>
          </a:solidFill>
          <a:latin typeface="Times New Roman" pitchFamily="16" charset="0"/>
        </a:defRPr>
      </a:lvl8pPr>
      <a:lvl9pPr marL="1828800" algn="l" defTabSz="457200" rtl="0" eaLnBrk="1" fontAlgn="base" hangingPunct="1">
        <a:spcBef>
          <a:spcPct val="0"/>
        </a:spcBef>
        <a:spcAft>
          <a:spcPct val="0"/>
        </a:spcAft>
        <a:buClr>
          <a:srgbClr val="000000"/>
        </a:buClr>
        <a:buSzPct val="45000"/>
        <a:buFont typeface="StarSymbol" charset="0"/>
        <a:defRPr sz="4400">
          <a:solidFill>
            <a:srgbClr val="000000"/>
          </a:solidFill>
          <a:latin typeface="Times New Roman" pitchFamily="16" charset="0"/>
        </a:defRPr>
      </a:lvl9pPr>
    </p:titleStyle>
    <p:bodyStyle>
      <a:lvl1pPr marL="430213" indent="-323850" algn="l" defTabSz="457200" rtl="0" eaLnBrk="1" fontAlgn="base" hangingPunct="1">
        <a:lnSpc>
          <a:spcPct val="93000"/>
        </a:lnSpc>
        <a:spcBef>
          <a:spcPct val="0"/>
        </a:spcBef>
        <a:spcAft>
          <a:spcPts val="1425"/>
        </a:spcAft>
        <a:buClr>
          <a:srgbClr val="000000"/>
        </a:buClr>
        <a:buSzPct val="45000"/>
        <a:buFont typeface="StarSymbol"/>
        <a:buChar char="●"/>
        <a:defRPr sz="3200">
          <a:solidFill>
            <a:srgbClr val="000000"/>
          </a:solidFill>
          <a:latin typeface="+mn-lt"/>
          <a:ea typeface="+mn-ea"/>
          <a:cs typeface="+mn-cs"/>
        </a:defRPr>
      </a:lvl1pPr>
      <a:lvl2pPr marL="862013" indent="-285750" algn="l" defTabSz="457200" rtl="0" eaLnBrk="1" fontAlgn="base" hangingPunct="1">
        <a:lnSpc>
          <a:spcPct val="93000"/>
        </a:lnSpc>
        <a:spcBef>
          <a:spcPct val="0"/>
        </a:spcBef>
        <a:spcAft>
          <a:spcPts val="1138"/>
        </a:spcAft>
        <a:buClr>
          <a:srgbClr val="000000"/>
        </a:buClr>
        <a:buSzPct val="75000"/>
        <a:buFont typeface="StarSymbol"/>
        <a:buChar char="–"/>
        <a:defRPr sz="2800">
          <a:solidFill>
            <a:srgbClr val="000000"/>
          </a:solidFill>
          <a:latin typeface="+mn-lt"/>
        </a:defRPr>
      </a:lvl2pPr>
      <a:lvl3pPr marL="1293813" indent="-215900" algn="l" defTabSz="457200" rtl="0" eaLnBrk="1" fontAlgn="base" hangingPunct="1">
        <a:lnSpc>
          <a:spcPct val="93000"/>
        </a:lnSpc>
        <a:spcBef>
          <a:spcPct val="0"/>
        </a:spcBef>
        <a:spcAft>
          <a:spcPts val="850"/>
        </a:spcAft>
        <a:buClr>
          <a:srgbClr val="000000"/>
        </a:buClr>
        <a:buSzPct val="45000"/>
        <a:buFont typeface="StarSymbol"/>
        <a:buChar char="●"/>
        <a:defRPr sz="2400">
          <a:solidFill>
            <a:srgbClr val="000000"/>
          </a:solidFill>
          <a:latin typeface="+mn-lt"/>
        </a:defRPr>
      </a:lvl3pPr>
      <a:lvl4pPr marL="1725613" indent="-214313" algn="l" defTabSz="457200" rtl="0" eaLnBrk="1" fontAlgn="base" hangingPunct="1">
        <a:lnSpc>
          <a:spcPct val="93000"/>
        </a:lnSpc>
        <a:spcBef>
          <a:spcPct val="0"/>
        </a:spcBef>
        <a:spcAft>
          <a:spcPts val="575"/>
        </a:spcAft>
        <a:buClr>
          <a:srgbClr val="000000"/>
        </a:buClr>
        <a:buSzPct val="75000"/>
        <a:buFont typeface="StarSymbol"/>
        <a:buChar char="–"/>
        <a:defRPr sz="2000">
          <a:solidFill>
            <a:srgbClr val="000000"/>
          </a:solidFill>
          <a:latin typeface="+mn-lt"/>
        </a:defRPr>
      </a:lvl4pPr>
      <a:lvl5pPr marL="2157413" indent="-215900" algn="l" defTabSz="457200" rtl="0" eaLnBrk="1" fontAlgn="base" hangingPunct="1">
        <a:lnSpc>
          <a:spcPct val="93000"/>
        </a:lnSpc>
        <a:spcBef>
          <a:spcPct val="0"/>
        </a:spcBef>
        <a:spcAft>
          <a:spcPts val="288"/>
        </a:spcAft>
        <a:buClr>
          <a:srgbClr val="000000"/>
        </a:buClr>
        <a:buSzPct val="45000"/>
        <a:buFont typeface="StarSymbol"/>
        <a:buChar char="●"/>
        <a:defRPr sz="2000">
          <a:solidFill>
            <a:srgbClr val="000000"/>
          </a:solidFill>
          <a:latin typeface="+mn-lt"/>
        </a:defRPr>
      </a:lvl5pPr>
      <a:lvl6pPr marL="2614613" indent="-215900" algn="l" defTabSz="457200" rtl="0" eaLnBrk="1" fontAlgn="base" hangingPunct="1">
        <a:lnSpc>
          <a:spcPct val="93000"/>
        </a:lnSpc>
        <a:spcBef>
          <a:spcPct val="0"/>
        </a:spcBef>
        <a:spcAft>
          <a:spcPts val="288"/>
        </a:spcAft>
        <a:buClr>
          <a:srgbClr val="000000"/>
        </a:buClr>
        <a:buSzPct val="45000"/>
        <a:buFont typeface="StarSymbol" charset="0"/>
        <a:buChar char="●"/>
        <a:defRPr sz="2000">
          <a:solidFill>
            <a:srgbClr val="000000"/>
          </a:solidFill>
          <a:latin typeface="+mn-lt"/>
        </a:defRPr>
      </a:lvl6pPr>
      <a:lvl7pPr marL="3071813" indent="-215900" algn="l" defTabSz="457200" rtl="0" eaLnBrk="1" fontAlgn="base" hangingPunct="1">
        <a:lnSpc>
          <a:spcPct val="93000"/>
        </a:lnSpc>
        <a:spcBef>
          <a:spcPct val="0"/>
        </a:spcBef>
        <a:spcAft>
          <a:spcPts val="288"/>
        </a:spcAft>
        <a:buClr>
          <a:srgbClr val="000000"/>
        </a:buClr>
        <a:buSzPct val="45000"/>
        <a:buFont typeface="StarSymbol" charset="0"/>
        <a:buChar char="●"/>
        <a:defRPr sz="2000">
          <a:solidFill>
            <a:srgbClr val="000000"/>
          </a:solidFill>
          <a:latin typeface="+mn-lt"/>
        </a:defRPr>
      </a:lvl7pPr>
      <a:lvl8pPr marL="3529013" indent="-215900" algn="l" defTabSz="457200" rtl="0" eaLnBrk="1" fontAlgn="base" hangingPunct="1">
        <a:lnSpc>
          <a:spcPct val="93000"/>
        </a:lnSpc>
        <a:spcBef>
          <a:spcPct val="0"/>
        </a:spcBef>
        <a:spcAft>
          <a:spcPts val="288"/>
        </a:spcAft>
        <a:buClr>
          <a:srgbClr val="000000"/>
        </a:buClr>
        <a:buSzPct val="45000"/>
        <a:buFont typeface="StarSymbol" charset="0"/>
        <a:buChar char="●"/>
        <a:defRPr sz="2000">
          <a:solidFill>
            <a:srgbClr val="000000"/>
          </a:solidFill>
          <a:latin typeface="+mn-lt"/>
        </a:defRPr>
      </a:lvl8pPr>
      <a:lvl9pPr marL="3986213" indent="-215900" algn="l" defTabSz="457200" rtl="0" eaLnBrk="1" fontAlgn="base" hangingPunct="1">
        <a:lnSpc>
          <a:spcPct val="93000"/>
        </a:lnSpc>
        <a:spcBef>
          <a:spcPct val="0"/>
        </a:spcBef>
        <a:spcAft>
          <a:spcPts val="288"/>
        </a:spcAft>
        <a:buClr>
          <a:srgbClr val="000000"/>
        </a:buClr>
        <a:buSzPct val="45000"/>
        <a:buFont typeface="StarSymbol"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hart" Target="../charts/chart1.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1"/>
          <p:cNvSpPr txBox="1">
            <a:spLocks noChangeArrowheads="1"/>
          </p:cNvSpPr>
          <p:nvPr/>
        </p:nvSpPr>
        <p:spPr bwMode="auto">
          <a:xfrm>
            <a:off x="0" y="1065213"/>
            <a:ext cx="36576000" cy="3678123"/>
          </a:xfrm>
          <a:prstGeom prst="rect">
            <a:avLst/>
          </a:prstGeom>
          <a:noFill/>
          <a:ln w="9525">
            <a:noFill/>
            <a:miter lim="800000"/>
            <a:headEnd/>
            <a:tailEnd/>
          </a:ln>
        </p:spPr>
        <p:txBody>
          <a:bodyPr lIns="0" tIns="0" rIns="0" bIns="0">
            <a:spAutoFit/>
          </a:bodyPr>
          <a:lstStyle/>
          <a:p>
            <a:pPr algn="ctr" hangingPunct="0">
              <a:lnSpc>
                <a:spcPct val="93000"/>
              </a:lnSpc>
              <a:buClr>
                <a:srgbClr val="000000"/>
              </a:buClr>
              <a:buSzPct val="45000"/>
              <a:buFont typeface="StarSymbol"/>
              <a:buNone/>
            </a:pPr>
            <a:r>
              <a:rPr lang="en-GB" sz="7200" dirty="0" smtClean="0">
                <a:solidFill>
                  <a:schemeClr val="tx1"/>
                </a:solidFill>
              </a:rPr>
              <a:t>Gimbal Camera Stabilizer</a:t>
            </a:r>
            <a:endParaRPr lang="en-GB" sz="7200" dirty="0">
              <a:solidFill>
                <a:schemeClr val="tx1"/>
              </a:solidFill>
            </a:endParaRPr>
          </a:p>
          <a:p>
            <a:pPr algn="ctr" hangingPunct="0">
              <a:lnSpc>
                <a:spcPct val="93000"/>
              </a:lnSpc>
              <a:buClr>
                <a:srgbClr val="000000"/>
              </a:buClr>
              <a:buSzPct val="45000"/>
              <a:buFont typeface="StarSymbol"/>
              <a:buNone/>
            </a:pPr>
            <a:r>
              <a:rPr lang="en-GB" sz="5300" dirty="0" smtClean="0">
                <a:solidFill>
                  <a:schemeClr val="tx1"/>
                </a:solidFill>
              </a:rPr>
              <a:t>Developing a 3-Axis Camera Stabilizer with an Arduino and BLDC Motors</a:t>
            </a:r>
          </a:p>
          <a:p>
            <a:pPr algn="ctr" hangingPunct="0">
              <a:lnSpc>
                <a:spcPct val="93000"/>
              </a:lnSpc>
              <a:buClr>
                <a:srgbClr val="000000"/>
              </a:buClr>
              <a:buSzPct val="45000"/>
              <a:buFont typeface="StarSymbol"/>
              <a:buNone/>
            </a:pPr>
            <a:r>
              <a:rPr lang="en-GB" sz="4400" dirty="0" smtClean="0">
                <a:solidFill>
                  <a:schemeClr val="tx1"/>
                </a:solidFill>
              </a:rPr>
              <a:t>Robert Arnold</a:t>
            </a:r>
            <a:endParaRPr lang="en-GB" sz="4400" baseline="30000" dirty="0" smtClean="0">
              <a:solidFill>
                <a:schemeClr val="tx1"/>
              </a:solidFill>
            </a:endParaRPr>
          </a:p>
          <a:p>
            <a:pPr algn="ctr" hangingPunct="0">
              <a:lnSpc>
                <a:spcPct val="93000"/>
              </a:lnSpc>
              <a:buClr>
                <a:srgbClr val="000000"/>
              </a:buClr>
              <a:buSzPct val="45000"/>
              <a:buFont typeface="StarSymbol"/>
              <a:buNone/>
            </a:pPr>
            <a:r>
              <a:rPr lang="en-GB" sz="4400" dirty="0" smtClean="0">
                <a:solidFill>
                  <a:schemeClr val="tx1"/>
                </a:solidFill>
              </a:rPr>
              <a:t>Computer Science </a:t>
            </a:r>
            <a:br>
              <a:rPr lang="en-GB" sz="4400" dirty="0" smtClean="0">
                <a:solidFill>
                  <a:schemeClr val="tx1"/>
                </a:solidFill>
              </a:rPr>
            </a:br>
            <a:r>
              <a:rPr lang="en-GB" sz="4400" dirty="0" smtClean="0">
                <a:solidFill>
                  <a:schemeClr val="tx1"/>
                </a:solidFill>
              </a:rPr>
              <a:t>University of North Carolina Wilmington</a:t>
            </a:r>
            <a:endParaRPr lang="en-GB" sz="4400" dirty="0">
              <a:solidFill>
                <a:schemeClr val="tx1"/>
              </a:solidFill>
            </a:endParaRPr>
          </a:p>
        </p:txBody>
      </p:sp>
      <p:grpSp>
        <p:nvGrpSpPr>
          <p:cNvPr id="2056" name="Group 2"/>
          <p:cNvGrpSpPr>
            <a:grpSpLocks/>
          </p:cNvGrpSpPr>
          <p:nvPr/>
        </p:nvGrpSpPr>
        <p:grpSpPr bwMode="auto">
          <a:xfrm>
            <a:off x="12420600" y="5486400"/>
            <a:ext cx="11887200" cy="1524000"/>
            <a:chOff x="7223" y="3686"/>
            <a:chExt cx="8592" cy="6649"/>
          </a:xfrm>
          <a:noFill/>
        </p:grpSpPr>
        <p:sp>
          <p:nvSpPr>
            <p:cNvPr id="3075" name="AutoShape 3"/>
            <p:cNvSpPr>
              <a:spLocks noChangeArrowheads="1"/>
            </p:cNvSpPr>
            <p:nvPr/>
          </p:nvSpPr>
          <p:spPr bwMode="auto">
            <a:xfrm>
              <a:off x="7223" y="3686"/>
              <a:ext cx="8592" cy="6649"/>
            </a:xfrm>
            <a:prstGeom prst="roundRect">
              <a:avLst>
                <a:gd name="adj" fmla="val 28"/>
              </a:avLst>
            </a:prstGeom>
            <a:grpFill/>
            <a:ln w="50760">
              <a:noFill/>
              <a:round/>
              <a:headEnd/>
              <a:tailEnd/>
            </a:ln>
            <a:effectLst>
              <a:outerShdw dist="155281" dir="2700000" algn="ctr" rotWithShape="0">
                <a:srgbClr val="808080"/>
              </a:outerShdw>
            </a:effectLst>
          </p:spPr>
          <p:txBody>
            <a:bodyPr wrap="none" anchor="ctr"/>
            <a:lstStyle/>
            <a:p>
              <a:pPr eaLnBrk="0" hangingPunct="0">
                <a:defRPr/>
              </a:pPr>
              <a:endParaRPr lang="en-US" sz="2800">
                <a:latin typeface="Times New Roman" pitchFamily="16" charset="0"/>
              </a:endParaRPr>
            </a:p>
          </p:txBody>
        </p:sp>
        <p:sp>
          <p:nvSpPr>
            <p:cNvPr id="2079" name="Text Box 4"/>
            <p:cNvSpPr txBox="1">
              <a:spLocks noChangeArrowheads="1"/>
            </p:cNvSpPr>
            <p:nvPr/>
          </p:nvSpPr>
          <p:spPr bwMode="auto">
            <a:xfrm>
              <a:off x="7223" y="3686"/>
              <a:ext cx="8592" cy="6526"/>
            </a:xfrm>
            <a:prstGeom prst="rect">
              <a:avLst/>
            </a:prstGeom>
            <a:grpFill/>
            <a:ln w="9525">
              <a:noFill/>
              <a:miter lim="800000"/>
              <a:headEnd/>
              <a:tailEnd/>
            </a:ln>
          </p:spPr>
          <p:txBody>
            <a:bodyPr lIns="457200" tIns="457200" rIns="457200" bIns="457200" anchorCtr="1">
              <a:spAutoFit/>
            </a:bodyPr>
            <a:lstStyle/>
            <a:p>
              <a:pPr algn="ctr" hangingPunct="0">
                <a:lnSpc>
                  <a:spcPct val="93000"/>
                </a:lnSpc>
                <a:buClr>
                  <a:srgbClr val="000000"/>
                </a:buClr>
                <a:buSzPct val="45000"/>
                <a:buFont typeface="StarSymbol"/>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pPr>
              <a:r>
                <a:rPr lang="en-US" sz="4000" b="1" dirty="0" smtClean="0">
                  <a:solidFill>
                    <a:schemeClr val="tx1"/>
                  </a:solidFill>
                </a:rPr>
                <a:t>MOTOR CONTROL</a:t>
              </a:r>
              <a:endParaRPr lang="en-US" sz="4000" b="1" dirty="0">
                <a:solidFill>
                  <a:schemeClr val="tx1"/>
                </a:solidFill>
              </a:endParaRPr>
            </a:p>
          </p:txBody>
        </p:sp>
      </p:grpSp>
      <p:sp>
        <p:nvSpPr>
          <p:cNvPr id="2057" name="Text Box 8"/>
          <p:cNvSpPr txBox="1">
            <a:spLocks noChangeArrowheads="1"/>
          </p:cNvSpPr>
          <p:nvPr/>
        </p:nvSpPr>
        <p:spPr bwMode="auto">
          <a:xfrm>
            <a:off x="360363" y="28538488"/>
            <a:ext cx="5049837" cy="396875"/>
          </a:xfrm>
          <a:prstGeom prst="rect">
            <a:avLst/>
          </a:prstGeom>
          <a:noFill/>
          <a:ln w="9525">
            <a:noFill/>
            <a:miter lim="800000"/>
            <a:headEnd/>
            <a:tailEnd/>
          </a:ln>
        </p:spPr>
        <p:txBody>
          <a:bodyPr lIns="0" tIns="0" rIns="0" bIns="0">
            <a:spAutoFit/>
          </a:bodyPr>
          <a:lstStyle/>
          <a:p>
            <a:pPr hangingPunct="0">
              <a:lnSpc>
                <a:spcPct val="93000"/>
              </a:lnSpc>
              <a:buClr>
                <a:srgbClr val="000000"/>
              </a:buClr>
              <a:buSzPct val="45000"/>
              <a:buFont typeface="StarSymbol"/>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i="1" dirty="0" smtClean="0">
                <a:solidFill>
                  <a:schemeClr val="tx1"/>
                </a:solidFill>
              </a:rPr>
              <a:t>rla8371@uncw.edu</a:t>
            </a:r>
            <a:endParaRPr lang="en-GB" sz="2800" i="1" dirty="0">
              <a:solidFill>
                <a:schemeClr val="tx1"/>
              </a:solidFill>
            </a:endParaRPr>
          </a:p>
        </p:txBody>
      </p:sp>
      <p:sp>
        <p:nvSpPr>
          <p:cNvPr id="2058" name="Text Box 9"/>
          <p:cNvSpPr txBox="1">
            <a:spLocks noChangeArrowheads="1"/>
          </p:cNvSpPr>
          <p:nvPr/>
        </p:nvSpPr>
        <p:spPr bwMode="auto">
          <a:xfrm>
            <a:off x="33675638" y="28538488"/>
            <a:ext cx="2538412" cy="400050"/>
          </a:xfrm>
          <a:prstGeom prst="rect">
            <a:avLst/>
          </a:prstGeom>
          <a:noFill/>
          <a:ln w="9525">
            <a:noFill/>
            <a:miter lim="800000"/>
            <a:headEnd/>
            <a:tailEnd/>
          </a:ln>
        </p:spPr>
        <p:txBody>
          <a:bodyPr lIns="0" tIns="0" rIns="0" bIns="0">
            <a:spAutoFit/>
          </a:bodyPr>
          <a:lstStyle/>
          <a:p>
            <a:pPr algn="r" hangingPunct="0">
              <a:lnSpc>
                <a:spcPct val="93000"/>
              </a:lnSpc>
              <a:buClr>
                <a:srgbClr val="000000"/>
              </a:buClr>
              <a:buSzPct val="45000"/>
              <a:buFont typeface="StarSymbol"/>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i="1" dirty="0" smtClean="0">
                <a:solidFill>
                  <a:schemeClr val="tx1"/>
                </a:solidFill>
              </a:rPr>
              <a:t>November 2016</a:t>
            </a:r>
            <a:endParaRPr lang="en-GB" sz="2800" i="1" dirty="0">
              <a:solidFill>
                <a:schemeClr val="tx1"/>
              </a:solidFill>
            </a:endParaRPr>
          </a:p>
        </p:txBody>
      </p:sp>
      <p:sp>
        <p:nvSpPr>
          <p:cNvPr id="34" name="Rectangle 33"/>
          <p:cNvSpPr/>
          <p:nvPr/>
        </p:nvSpPr>
        <p:spPr bwMode="auto">
          <a:xfrm>
            <a:off x="25298400" y="6172200"/>
            <a:ext cx="10363200" cy="1219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b="1" cap="all" dirty="0" smtClean="0">
                <a:solidFill>
                  <a:schemeClr val="tx1"/>
                </a:solidFill>
                <a:latin typeface="Times New Roman" pitchFamily="16" charset="0"/>
              </a:rPr>
              <a:t>Implementation</a:t>
            </a:r>
            <a:endParaRPr kumimoji="0" lang="en-US" sz="3600" b="1" i="0" u="none" strike="noStrike" cap="all" normalizeH="0" dirty="0" smtClean="0">
              <a:ln>
                <a:noFill/>
              </a:ln>
              <a:solidFill>
                <a:schemeClr val="tx1"/>
              </a:solidFill>
              <a:effectLst/>
              <a:latin typeface="Times New Roman" pitchFamily="16" charset="0"/>
            </a:endParaRPr>
          </a:p>
        </p:txBody>
      </p:sp>
      <p:sp>
        <p:nvSpPr>
          <p:cNvPr id="35" name="Rectangle 34"/>
          <p:cNvSpPr/>
          <p:nvPr/>
        </p:nvSpPr>
        <p:spPr bwMode="auto">
          <a:xfrm>
            <a:off x="806450" y="11348933"/>
            <a:ext cx="10363200" cy="1219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b="1" cap="all" dirty="0" smtClean="0">
                <a:solidFill>
                  <a:schemeClr val="tx1"/>
                </a:solidFill>
                <a:latin typeface="Times New Roman" pitchFamily="16" charset="0"/>
              </a:rPr>
              <a:t>What is a Gimbal?</a:t>
            </a:r>
            <a:endParaRPr kumimoji="0" lang="en-US" sz="3600" b="1" i="0" u="none" strike="noStrike" cap="all" normalizeH="0" dirty="0" smtClean="0">
              <a:ln>
                <a:noFill/>
              </a:ln>
              <a:solidFill>
                <a:schemeClr val="tx1"/>
              </a:solidFill>
              <a:effectLst/>
              <a:latin typeface="Times New Roman" pitchFamily="16" charset="0"/>
            </a:endParaRPr>
          </a:p>
        </p:txBody>
      </p:sp>
      <p:graphicFrame>
        <p:nvGraphicFramePr>
          <p:cNvPr id="14" name="Chart 13"/>
          <p:cNvGraphicFramePr>
            <a:graphicFrameLocks/>
          </p:cNvGraphicFramePr>
          <p:nvPr>
            <p:extLst>
              <p:ext uri="{D42A27DB-BD31-4B8C-83A1-F6EECF244321}">
                <p14:modId xmlns:p14="http://schemas.microsoft.com/office/powerpoint/2010/main" val="1871210902"/>
              </p:ext>
            </p:extLst>
          </p:nvPr>
        </p:nvGraphicFramePr>
        <p:xfrm>
          <a:off x="12649200" y="23164800"/>
          <a:ext cx="11430000" cy="48006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23519" y="16456030"/>
            <a:ext cx="10134600" cy="769441"/>
          </a:xfrm>
          <a:prstGeom prst="rect">
            <a:avLst/>
          </a:prstGeom>
          <a:noFill/>
        </p:spPr>
        <p:txBody>
          <a:bodyPr wrap="square" rtlCol="0">
            <a:spAutoFit/>
          </a:bodyPr>
          <a:lstStyle/>
          <a:p>
            <a:endParaRPr lang="en-US" sz="4400" dirty="0"/>
          </a:p>
        </p:txBody>
      </p:sp>
      <p:pic>
        <p:nvPicPr>
          <p:cNvPr id="6" name="Picture 5"/>
          <p:cNvPicPr>
            <a:picLocks noChangeAspect="1"/>
          </p:cNvPicPr>
          <p:nvPr/>
        </p:nvPicPr>
        <p:blipFill>
          <a:blip r:embed="rId4"/>
          <a:stretch>
            <a:fillRect/>
          </a:stretch>
        </p:blipFill>
        <p:spPr>
          <a:xfrm>
            <a:off x="273567" y="12319801"/>
            <a:ext cx="4445000" cy="3936560"/>
          </a:xfrm>
          <a:prstGeom prst="rect">
            <a:avLst/>
          </a:prstGeom>
        </p:spPr>
      </p:pic>
      <p:sp>
        <p:nvSpPr>
          <p:cNvPr id="7" name="TextBox 6"/>
          <p:cNvSpPr txBox="1"/>
          <p:nvPr/>
        </p:nvSpPr>
        <p:spPr>
          <a:xfrm>
            <a:off x="3519119" y="12463725"/>
            <a:ext cx="7239000" cy="3323987"/>
          </a:xfrm>
          <a:prstGeom prst="rect">
            <a:avLst/>
          </a:prstGeom>
          <a:noFill/>
        </p:spPr>
        <p:txBody>
          <a:bodyPr wrap="square" rtlCol="0">
            <a:spAutoFit/>
          </a:bodyPr>
          <a:lstStyle/>
          <a:p>
            <a:pPr marL="571500" indent="-571500">
              <a:buFont typeface="Arial" panose="020B0604020202020204" pitchFamily="34" charset="0"/>
              <a:buChar char="•"/>
            </a:pPr>
            <a:r>
              <a:rPr lang="en-US" sz="3500" dirty="0" smtClean="0">
                <a:solidFill>
                  <a:schemeClr val="tx1"/>
                </a:solidFill>
              </a:rPr>
              <a:t>A gimbal is a pivoted support that allows an object to rotate around a specified axis</a:t>
            </a:r>
          </a:p>
          <a:p>
            <a:pPr marL="571500" indent="-571500">
              <a:buFont typeface="Arial" panose="020B0604020202020204" pitchFamily="34" charset="0"/>
              <a:buChar char="•"/>
            </a:pPr>
            <a:r>
              <a:rPr lang="en-US" sz="3500" dirty="0" smtClean="0">
                <a:solidFill>
                  <a:schemeClr val="tx1"/>
                </a:solidFill>
              </a:rPr>
              <a:t>The picture to the left is an example of a 3-axis gimbal where all 3 axis’ are orthogonal to each other</a:t>
            </a:r>
            <a:endParaRPr lang="en-US" sz="3500" dirty="0">
              <a:solidFill>
                <a:schemeClr val="tx1"/>
              </a:solidFill>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27037" y="7010400"/>
            <a:ext cx="9602787" cy="8763000"/>
          </a:xfrm>
          <a:prstGeom prst="rect">
            <a:avLst/>
          </a:prstGeom>
        </p:spPr>
      </p:pic>
      <p:sp>
        <p:nvSpPr>
          <p:cNvPr id="22" name="Rectangle 21"/>
          <p:cNvSpPr/>
          <p:nvPr/>
        </p:nvSpPr>
        <p:spPr bwMode="auto">
          <a:xfrm>
            <a:off x="546100" y="6181484"/>
            <a:ext cx="10363200" cy="1219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b="1" cap="all" dirty="0" smtClean="0">
                <a:solidFill>
                  <a:schemeClr val="tx1"/>
                </a:solidFill>
                <a:latin typeface="Times New Roman" pitchFamily="16" charset="0"/>
              </a:rPr>
              <a:t>Introduction</a:t>
            </a:r>
            <a:endParaRPr kumimoji="0" lang="en-US" sz="3600" b="1" i="0" u="none" strike="noStrike" cap="all" normalizeH="0" dirty="0" smtClean="0">
              <a:ln>
                <a:noFill/>
              </a:ln>
              <a:solidFill>
                <a:schemeClr val="tx1"/>
              </a:solidFill>
              <a:effectLst/>
              <a:latin typeface="Times New Roman" pitchFamily="16" charset="0"/>
            </a:endParaRPr>
          </a:p>
        </p:txBody>
      </p:sp>
      <p:sp>
        <p:nvSpPr>
          <p:cNvPr id="13" name="TextBox 12"/>
          <p:cNvSpPr txBox="1"/>
          <p:nvPr/>
        </p:nvSpPr>
        <p:spPr>
          <a:xfrm>
            <a:off x="1066800" y="7010400"/>
            <a:ext cx="9842500" cy="3893374"/>
          </a:xfrm>
          <a:prstGeom prst="rect">
            <a:avLst/>
          </a:prstGeom>
          <a:noFill/>
        </p:spPr>
        <p:txBody>
          <a:bodyPr wrap="square" rtlCol="0">
            <a:spAutoFit/>
          </a:bodyPr>
          <a:lstStyle/>
          <a:p>
            <a:r>
              <a:rPr lang="en-US" sz="3500" dirty="0">
                <a:solidFill>
                  <a:schemeClr val="tx1"/>
                </a:solidFill>
              </a:rPr>
              <a:t>Camera stabilizers are becoming increasingly important in amateur film and photography. </a:t>
            </a:r>
            <a:r>
              <a:rPr lang="en-US" sz="3500" dirty="0" smtClean="0">
                <a:solidFill>
                  <a:schemeClr val="tx1"/>
                </a:solidFill>
              </a:rPr>
              <a:t>This project e</a:t>
            </a:r>
            <a:r>
              <a:rPr lang="en-US" sz="3600" dirty="0" smtClean="0">
                <a:solidFill>
                  <a:schemeClr val="tx1"/>
                </a:solidFill>
              </a:rPr>
              <a:t>xplores </a:t>
            </a:r>
            <a:r>
              <a:rPr lang="en-US" sz="3600" dirty="0">
                <a:solidFill>
                  <a:schemeClr val="tx1"/>
                </a:solidFill>
              </a:rPr>
              <a:t>the concepts behind stabilization and brushless DC motor </a:t>
            </a:r>
            <a:r>
              <a:rPr lang="en-US" sz="3600" dirty="0" smtClean="0">
                <a:solidFill>
                  <a:schemeClr val="tx1"/>
                </a:solidFill>
              </a:rPr>
              <a:t>control.</a:t>
            </a:r>
            <a:r>
              <a:rPr lang="en-US" sz="3500" dirty="0" smtClean="0">
                <a:solidFill>
                  <a:schemeClr val="tx1"/>
                </a:solidFill>
              </a:rPr>
              <a:t> </a:t>
            </a:r>
            <a:r>
              <a:rPr lang="en-US" sz="3500" dirty="0">
                <a:solidFill>
                  <a:schemeClr val="tx1"/>
                </a:solidFill>
              </a:rPr>
              <a:t>The outcome </a:t>
            </a:r>
            <a:r>
              <a:rPr lang="en-US" sz="3500" dirty="0" smtClean="0">
                <a:solidFill>
                  <a:schemeClr val="tx1"/>
                </a:solidFill>
              </a:rPr>
              <a:t>is </a:t>
            </a:r>
            <a:r>
              <a:rPr lang="en-US" sz="3500" dirty="0">
                <a:solidFill>
                  <a:schemeClr val="tx1"/>
                </a:solidFill>
              </a:rPr>
              <a:t>to create an easy to implement and low cost gimbal camera </a:t>
            </a:r>
            <a:r>
              <a:rPr lang="en-US" sz="3500" dirty="0" smtClean="0">
                <a:solidFill>
                  <a:schemeClr val="tx1"/>
                </a:solidFill>
              </a:rPr>
              <a:t>stabilizer, through the use of three powered gimbals.</a:t>
            </a:r>
            <a:endParaRPr lang="en-US" sz="3500" dirty="0">
              <a:solidFill>
                <a:schemeClr val="tx1"/>
              </a:solidFill>
            </a:endParaRPr>
          </a:p>
        </p:txBody>
      </p:sp>
      <p:sp>
        <p:nvSpPr>
          <p:cNvPr id="16" name="TextBox 15"/>
          <p:cNvSpPr txBox="1"/>
          <p:nvPr/>
        </p:nvSpPr>
        <p:spPr>
          <a:xfrm>
            <a:off x="1454150" y="17174478"/>
            <a:ext cx="9067800" cy="630942"/>
          </a:xfrm>
          <a:prstGeom prst="rect">
            <a:avLst/>
          </a:prstGeom>
          <a:noFill/>
        </p:spPr>
        <p:txBody>
          <a:bodyPr wrap="square" rtlCol="0">
            <a:spAutoFit/>
          </a:bodyPr>
          <a:lstStyle/>
          <a:p>
            <a:pPr algn="ctr" eaLnBrk="0" hangingPunct="0"/>
            <a:r>
              <a:rPr lang="en-US" sz="3500" b="1" cap="all" dirty="0">
                <a:solidFill>
                  <a:schemeClr val="tx1"/>
                </a:solidFill>
                <a:latin typeface="Times New Roman" pitchFamily="16" charset="0"/>
              </a:rPr>
              <a:t>What is </a:t>
            </a:r>
            <a:r>
              <a:rPr lang="en-US" sz="3500" b="1" cap="all" dirty="0" smtClean="0">
                <a:solidFill>
                  <a:schemeClr val="tx1"/>
                </a:solidFill>
                <a:latin typeface="Times New Roman" pitchFamily="16" charset="0"/>
              </a:rPr>
              <a:t>a ‘powered’ </a:t>
            </a:r>
            <a:r>
              <a:rPr lang="en-US" sz="3500" b="1" cap="all" dirty="0">
                <a:solidFill>
                  <a:schemeClr val="tx1"/>
                </a:solidFill>
                <a:latin typeface="Times New Roman" pitchFamily="16" charset="0"/>
              </a:rPr>
              <a:t>Gimbal?</a:t>
            </a:r>
          </a:p>
        </p:txBody>
      </p:sp>
      <p:sp>
        <p:nvSpPr>
          <p:cNvPr id="17" name="TextBox 16"/>
          <p:cNvSpPr txBox="1"/>
          <p:nvPr/>
        </p:nvSpPr>
        <p:spPr>
          <a:xfrm>
            <a:off x="1219200" y="18059400"/>
            <a:ext cx="9538919" cy="3323987"/>
          </a:xfrm>
          <a:prstGeom prst="rect">
            <a:avLst/>
          </a:prstGeom>
          <a:noFill/>
        </p:spPr>
        <p:txBody>
          <a:bodyPr wrap="square" rtlCol="0">
            <a:spAutoFit/>
          </a:bodyPr>
          <a:lstStyle/>
          <a:p>
            <a:pPr marL="457200" indent="-457200">
              <a:buFont typeface="Arial" panose="020B0604020202020204" pitchFamily="34" charset="0"/>
              <a:buChar char="•"/>
            </a:pPr>
            <a:r>
              <a:rPr lang="en-US" sz="3500" dirty="0" smtClean="0">
                <a:solidFill>
                  <a:schemeClr val="tx1"/>
                </a:solidFill>
              </a:rPr>
              <a:t>A ‘powered’ gimbal controls the objects rotation around a specified axis </a:t>
            </a:r>
          </a:p>
          <a:p>
            <a:pPr marL="457200" indent="-457200">
              <a:buFont typeface="Arial" panose="020B0604020202020204" pitchFamily="34" charset="0"/>
              <a:buChar char="•"/>
            </a:pPr>
            <a:r>
              <a:rPr lang="en-US" sz="3500" dirty="0" smtClean="0">
                <a:solidFill>
                  <a:schemeClr val="tx1"/>
                </a:solidFill>
              </a:rPr>
              <a:t>The gimbal camera stabilizer will utilize three brushless DC motor powered gimbals </a:t>
            </a:r>
          </a:p>
          <a:p>
            <a:pPr marL="457200" indent="-457200">
              <a:buFont typeface="Arial" panose="020B0604020202020204" pitchFamily="34" charset="0"/>
              <a:buChar char="•"/>
            </a:pPr>
            <a:r>
              <a:rPr lang="en-US" sz="3500" dirty="0" smtClean="0">
                <a:solidFill>
                  <a:schemeClr val="tx1"/>
                </a:solidFill>
              </a:rPr>
              <a:t>The image below is an </a:t>
            </a:r>
            <a:r>
              <a:rPr lang="en-US" sz="3500" smtClean="0">
                <a:solidFill>
                  <a:schemeClr val="tx1"/>
                </a:solidFill>
              </a:rPr>
              <a:t>example </a:t>
            </a:r>
            <a:r>
              <a:rPr lang="en-US" sz="3500" smtClean="0">
                <a:solidFill>
                  <a:schemeClr val="tx1"/>
                </a:solidFill>
              </a:rPr>
              <a:t>of what </a:t>
            </a:r>
            <a:r>
              <a:rPr lang="en-US" sz="3500" dirty="0" smtClean="0">
                <a:solidFill>
                  <a:schemeClr val="tx1"/>
                </a:solidFill>
              </a:rPr>
              <a:t>the end product will resemble</a:t>
            </a:r>
            <a:endParaRPr lang="en-US" sz="3500" dirty="0">
              <a:solidFill>
                <a:schemeClr val="tx1"/>
              </a:solidFill>
            </a:endParaRPr>
          </a:p>
        </p:txBody>
      </p:sp>
      <p:sp>
        <p:nvSpPr>
          <p:cNvPr id="19" name="TextBox 18"/>
          <p:cNvSpPr txBox="1"/>
          <p:nvPr/>
        </p:nvSpPr>
        <p:spPr>
          <a:xfrm>
            <a:off x="1454150" y="15773400"/>
            <a:ext cx="2064969" cy="830997"/>
          </a:xfrm>
          <a:prstGeom prst="rect">
            <a:avLst/>
          </a:prstGeom>
          <a:noFill/>
        </p:spPr>
        <p:txBody>
          <a:bodyPr wrap="square" rtlCol="0">
            <a:spAutoFit/>
          </a:bodyPr>
          <a:lstStyle/>
          <a:p>
            <a:r>
              <a:rPr lang="en-US" dirty="0" smtClean="0">
                <a:solidFill>
                  <a:schemeClr val="tx1"/>
                </a:solidFill>
              </a:rPr>
              <a:t>from Wikipedia.com</a:t>
            </a:r>
            <a:endParaRPr lang="en-US" dirty="0">
              <a:solidFill>
                <a:schemeClr val="tx1"/>
              </a:solidFill>
            </a:endParaRPr>
          </a:p>
        </p:txBody>
      </p:sp>
      <p:sp>
        <p:nvSpPr>
          <p:cNvPr id="20" name="TextBox 19"/>
          <p:cNvSpPr txBox="1"/>
          <p:nvPr/>
        </p:nvSpPr>
        <p:spPr>
          <a:xfrm>
            <a:off x="8180160" y="27503735"/>
            <a:ext cx="2604719" cy="461665"/>
          </a:xfrm>
          <a:prstGeom prst="rect">
            <a:avLst/>
          </a:prstGeom>
          <a:noFill/>
        </p:spPr>
        <p:txBody>
          <a:bodyPr wrap="square" rtlCol="0">
            <a:spAutoFit/>
          </a:bodyPr>
          <a:lstStyle/>
          <a:p>
            <a:r>
              <a:rPr lang="en-US" dirty="0" smtClean="0">
                <a:solidFill>
                  <a:schemeClr val="tx1"/>
                </a:solidFill>
              </a:rPr>
              <a:t>From Google.com</a:t>
            </a:r>
            <a:endParaRPr lang="en-US" dirty="0">
              <a:solidFill>
                <a:schemeClr val="tx1"/>
              </a:solidFill>
            </a:endParaRPr>
          </a:p>
        </p:txBody>
      </p:sp>
      <p:sp>
        <p:nvSpPr>
          <p:cNvPr id="23" name="TextBox 22"/>
          <p:cNvSpPr txBox="1"/>
          <p:nvPr/>
        </p:nvSpPr>
        <p:spPr>
          <a:xfrm>
            <a:off x="12496800" y="10903774"/>
            <a:ext cx="11430000" cy="6586418"/>
          </a:xfrm>
          <a:prstGeom prst="rect">
            <a:avLst/>
          </a:prstGeom>
          <a:noFill/>
        </p:spPr>
        <p:txBody>
          <a:bodyPr wrap="square" rtlCol="0">
            <a:spAutoFit/>
          </a:bodyPr>
          <a:lstStyle/>
          <a:p>
            <a:pPr algn="ctr"/>
            <a:r>
              <a:rPr lang="en-US" sz="3600" b="1" dirty="0" smtClean="0">
                <a:solidFill>
                  <a:schemeClr val="tx1"/>
                </a:solidFill>
              </a:rPr>
              <a:t>HOW DOES A BLDC MOTOR WORK?</a:t>
            </a:r>
          </a:p>
          <a:p>
            <a:pPr marL="457200" indent="-457200">
              <a:buFont typeface="Arial" panose="020B0604020202020204" pitchFamily="34" charset="0"/>
              <a:buChar char="•"/>
            </a:pPr>
            <a:r>
              <a:rPr lang="en-US" sz="3500" dirty="0" smtClean="0">
                <a:solidFill>
                  <a:schemeClr val="tx1"/>
                </a:solidFill>
              </a:rPr>
              <a:t>BLDC stands for Brush Less Direct Current </a:t>
            </a:r>
          </a:p>
          <a:p>
            <a:pPr marL="457200" indent="-457200">
              <a:buFont typeface="Arial" panose="020B0604020202020204" pitchFamily="34" charset="0"/>
              <a:buChar char="•"/>
            </a:pPr>
            <a:r>
              <a:rPr lang="en-US" sz="3500" dirty="0" smtClean="0">
                <a:solidFill>
                  <a:schemeClr val="tx1"/>
                </a:solidFill>
              </a:rPr>
              <a:t>The motor is made up of stator coils and permanent magnets</a:t>
            </a:r>
          </a:p>
          <a:p>
            <a:pPr marL="457200" indent="-457200">
              <a:buFont typeface="Arial" panose="020B0604020202020204" pitchFamily="34" charset="0"/>
              <a:buChar char="•"/>
            </a:pPr>
            <a:r>
              <a:rPr lang="en-US" sz="3500" dirty="0" smtClean="0">
                <a:solidFill>
                  <a:schemeClr val="tx1"/>
                </a:solidFill>
              </a:rPr>
              <a:t>By passing a current through the stator coils, an electromagnetic field is generated. The permanent magnets will react with this field by pushing or pulling the stator coil depending on the current sent through the stator coil</a:t>
            </a:r>
          </a:p>
          <a:p>
            <a:pPr marL="457200" indent="-457200">
              <a:buFont typeface="Arial" panose="020B0604020202020204" pitchFamily="34" charset="0"/>
              <a:buChar char="•"/>
            </a:pPr>
            <a:r>
              <a:rPr lang="en-US" sz="3500" dirty="0" smtClean="0">
                <a:solidFill>
                  <a:schemeClr val="tx1"/>
                </a:solidFill>
              </a:rPr>
              <a:t>For this application an outrunner design is used in the motor where the stator coils are stationary as the core of the motor and the permanent magnets rotate on the outside of the stators</a:t>
            </a:r>
          </a:p>
          <a:p>
            <a:pPr algn="ctr"/>
            <a:r>
              <a:rPr lang="en-US" sz="3600" b="1" dirty="0" smtClean="0">
                <a:solidFill>
                  <a:schemeClr val="tx1"/>
                </a:solidFill>
              </a:rPr>
              <a:t>CONTROLLING A BLDC MOTOR</a:t>
            </a:r>
          </a:p>
        </p:txBody>
      </p:sp>
      <p:sp>
        <p:nvSpPr>
          <p:cNvPr id="24" name="TextBox 23"/>
          <p:cNvSpPr txBox="1"/>
          <p:nvPr/>
        </p:nvSpPr>
        <p:spPr>
          <a:xfrm>
            <a:off x="12666966" y="17489949"/>
            <a:ext cx="5628481" cy="5478423"/>
          </a:xfrm>
          <a:prstGeom prst="rect">
            <a:avLst/>
          </a:prstGeom>
          <a:noFill/>
        </p:spPr>
        <p:txBody>
          <a:bodyPr wrap="square" rtlCol="0">
            <a:spAutoFit/>
          </a:bodyPr>
          <a:lstStyle/>
          <a:p>
            <a:r>
              <a:rPr lang="en-US" sz="3500" b="1" dirty="0" smtClean="0">
                <a:solidFill>
                  <a:schemeClr val="tx1"/>
                </a:solidFill>
              </a:rPr>
              <a:t>Digital</a:t>
            </a:r>
            <a:endParaRPr lang="en-US" sz="3500" b="1" dirty="0" smtClean="0">
              <a:solidFill>
                <a:schemeClr val="tx1"/>
              </a:solidFill>
            </a:endParaRPr>
          </a:p>
          <a:p>
            <a:pPr marL="457200" indent="-457200">
              <a:buFont typeface="Arial" panose="020B0604020202020204" pitchFamily="34" charset="0"/>
              <a:buChar char="•"/>
            </a:pPr>
            <a:r>
              <a:rPr lang="en-US" sz="3500" dirty="0" smtClean="0">
                <a:solidFill>
                  <a:schemeClr val="tx1"/>
                </a:solidFill>
              </a:rPr>
              <a:t>Only utilizes on and off states for each stator</a:t>
            </a:r>
          </a:p>
          <a:p>
            <a:pPr marL="457200" indent="-457200">
              <a:buFont typeface="Arial" panose="020B0604020202020204" pitchFamily="34" charset="0"/>
              <a:buChar char="•"/>
            </a:pPr>
            <a:r>
              <a:rPr lang="en-US" sz="3500" dirty="0" smtClean="0">
                <a:solidFill>
                  <a:schemeClr val="tx1"/>
                </a:solidFill>
              </a:rPr>
              <a:t>This provides an easy and comprehendible  implementation for the motor control</a:t>
            </a:r>
          </a:p>
          <a:p>
            <a:pPr marL="457200" indent="-457200">
              <a:buFont typeface="Arial" panose="020B0604020202020204" pitchFamily="34" charset="0"/>
              <a:buChar char="•"/>
            </a:pPr>
            <a:r>
              <a:rPr lang="en-US" sz="3500" dirty="0" smtClean="0">
                <a:solidFill>
                  <a:schemeClr val="tx1"/>
                </a:solidFill>
              </a:rPr>
              <a:t>The downside is that the motor has choppy movement at most speeds</a:t>
            </a:r>
            <a:endParaRPr lang="en-US" sz="3500" dirty="0">
              <a:solidFill>
                <a:schemeClr val="tx1"/>
              </a:solidFill>
            </a:endParaRPr>
          </a:p>
        </p:txBody>
      </p:sp>
      <p:sp>
        <p:nvSpPr>
          <p:cNvPr id="25" name="TextBox 24"/>
          <p:cNvSpPr txBox="1"/>
          <p:nvPr/>
        </p:nvSpPr>
        <p:spPr>
          <a:xfrm>
            <a:off x="18295447" y="17489949"/>
            <a:ext cx="5715000" cy="6017032"/>
          </a:xfrm>
          <a:prstGeom prst="rect">
            <a:avLst/>
          </a:prstGeom>
          <a:noFill/>
        </p:spPr>
        <p:txBody>
          <a:bodyPr wrap="square" rtlCol="0">
            <a:spAutoFit/>
          </a:bodyPr>
          <a:lstStyle/>
          <a:p>
            <a:r>
              <a:rPr lang="en-US" sz="3500" b="1" dirty="0" smtClean="0">
                <a:solidFill>
                  <a:schemeClr val="tx1"/>
                </a:solidFill>
              </a:rPr>
              <a:t>Pulse Width Modulation</a:t>
            </a:r>
          </a:p>
          <a:p>
            <a:pPr marL="457200" indent="-457200">
              <a:buFont typeface="Arial" panose="020B0604020202020204" pitchFamily="34" charset="0"/>
              <a:buChar char="•"/>
            </a:pPr>
            <a:r>
              <a:rPr lang="en-US" sz="3500" dirty="0" smtClean="0">
                <a:solidFill>
                  <a:schemeClr val="tx1"/>
                </a:solidFill>
              </a:rPr>
              <a:t>Implements many more states and the duty cycle follows a sinusoidal pattern to create smooth and precise operation of the motor</a:t>
            </a:r>
          </a:p>
          <a:p>
            <a:pPr marL="457200" indent="-457200">
              <a:buFont typeface="Arial" panose="020B0604020202020204" pitchFamily="34" charset="0"/>
              <a:buChar char="•"/>
            </a:pPr>
            <a:r>
              <a:rPr lang="en-US" sz="3500" dirty="0" smtClean="0">
                <a:solidFill>
                  <a:schemeClr val="tx1"/>
                </a:solidFill>
              </a:rPr>
              <a:t>A high duty cycle will provide more voltage and current than a low duty cycle</a:t>
            </a:r>
          </a:p>
          <a:p>
            <a:pPr marL="457200" indent="-457200">
              <a:buFont typeface="Arial" panose="020B0604020202020204" pitchFamily="34" charset="0"/>
              <a:buChar char="•"/>
            </a:pPr>
            <a:endParaRPr lang="en-US" sz="3500" dirty="0">
              <a:solidFill>
                <a:schemeClr val="tx1"/>
              </a:solidFill>
            </a:endParaRPr>
          </a:p>
        </p:txBody>
      </p:sp>
      <p:pic>
        <p:nvPicPr>
          <p:cNvPr id="26" name="Picture 25"/>
          <p:cNvPicPr>
            <a:picLocks noChangeAspect="1"/>
          </p:cNvPicPr>
          <p:nvPr/>
        </p:nvPicPr>
        <p:blipFill>
          <a:blip r:embed="rId6"/>
          <a:stretch>
            <a:fillRect/>
          </a:stretch>
        </p:blipFill>
        <p:spPr>
          <a:xfrm>
            <a:off x="12834541" y="7006856"/>
            <a:ext cx="3479527" cy="2733916"/>
          </a:xfrm>
          <a:prstGeom prst="rect">
            <a:avLst/>
          </a:prstGeom>
        </p:spPr>
      </p:pic>
      <p:pic>
        <p:nvPicPr>
          <p:cNvPr id="27" name="Picture 26"/>
          <p:cNvPicPr>
            <a:picLocks noChangeAspect="1"/>
          </p:cNvPicPr>
          <p:nvPr/>
        </p:nvPicPr>
        <p:blipFill>
          <a:blip r:embed="rId7"/>
          <a:stretch>
            <a:fillRect/>
          </a:stretch>
        </p:blipFill>
        <p:spPr>
          <a:xfrm>
            <a:off x="16392859" y="6476230"/>
            <a:ext cx="7780307" cy="4648970"/>
          </a:xfrm>
          <a:prstGeom prst="rect">
            <a:avLst/>
          </a:prstGeom>
        </p:spPr>
      </p:pic>
      <p:sp>
        <p:nvSpPr>
          <p:cNvPr id="28" name="TextBox 27"/>
          <p:cNvSpPr txBox="1"/>
          <p:nvPr/>
        </p:nvSpPr>
        <p:spPr>
          <a:xfrm>
            <a:off x="25827037" y="15411271"/>
            <a:ext cx="9377363" cy="4970591"/>
          </a:xfrm>
          <a:prstGeom prst="rect">
            <a:avLst/>
          </a:prstGeom>
          <a:noFill/>
        </p:spPr>
        <p:txBody>
          <a:bodyPr wrap="square" rtlCol="0">
            <a:spAutoFit/>
          </a:bodyPr>
          <a:lstStyle/>
          <a:p>
            <a:pPr algn="ctr"/>
            <a:r>
              <a:rPr lang="en-US" sz="3600" b="1" dirty="0" smtClean="0">
                <a:solidFill>
                  <a:schemeClr val="tx1"/>
                </a:solidFill>
              </a:rPr>
              <a:t>INITIALIZATION</a:t>
            </a:r>
          </a:p>
          <a:p>
            <a:pPr algn="ctr"/>
            <a:endParaRPr lang="en-US" sz="3600" b="1" dirty="0" smtClean="0">
              <a:solidFill>
                <a:schemeClr val="tx1"/>
              </a:solidFill>
            </a:endParaRPr>
          </a:p>
          <a:p>
            <a:pPr marL="457200" indent="-457200">
              <a:buFont typeface="Arial" panose="020B0604020202020204" pitchFamily="34" charset="0"/>
              <a:buChar char="•"/>
            </a:pPr>
            <a:r>
              <a:rPr lang="en-US" sz="3500" dirty="0" smtClean="0">
                <a:solidFill>
                  <a:schemeClr val="tx1"/>
                </a:solidFill>
              </a:rPr>
              <a:t>The Gimbal must initially be placed in a known orientation, such as face down on a flat table</a:t>
            </a:r>
          </a:p>
          <a:p>
            <a:pPr marL="457200" indent="-457200">
              <a:buFont typeface="Arial" panose="020B0604020202020204" pitchFamily="34" charset="0"/>
              <a:buChar char="•"/>
            </a:pPr>
            <a:r>
              <a:rPr lang="en-US" sz="3500" dirty="0" smtClean="0">
                <a:solidFill>
                  <a:schemeClr val="tx1"/>
                </a:solidFill>
              </a:rPr>
              <a:t>Next, the motors will rotate to a preset orientation</a:t>
            </a:r>
          </a:p>
          <a:p>
            <a:pPr marL="914400" lvl="1" indent="-457200">
              <a:buFont typeface="Arial" panose="020B0604020202020204" pitchFamily="34" charset="0"/>
              <a:buChar char="•"/>
            </a:pPr>
            <a:r>
              <a:rPr lang="en-US" sz="3500" dirty="0" smtClean="0">
                <a:solidFill>
                  <a:schemeClr val="tx1"/>
                </a:solidFill>
              </a:rPr>
              <a:t>This eliminates the need to use hall-sensors to keep track of the rotor position, since we are starting with a known orientation and state</a:t>
            </a:r>
          </a:p>
        </p:txBody>
      </p:sp>
      <p:sp>
        <p:nvSpPr>
          <p:cNvPr id="31" name="TextBox 30"/>
          <p:cNvSpPr txBox="1"/>
          <p:nvPr/>
        </p:nvSpPr>
        <p:spPr>
          <a:xfrm>
            <a:off x="25827037" y="21046365"/>
            <a:ext cx="9377363" cy="6047809"/>
          </a:xfrm>
          <a:prstGeom prst="rect">
            <a:avLst/>
          </a:prstGeom>
          <a:noFill/>
        </p:spPr>
        <p:txBody>
          <a:bodyPr wrap="square" rtlCol="0">
            <a:spAutoFit/>
          </a:bodyPr>
          <a:lstStyle/>
          <a:p>
            <a:pPr algn="ctr"/>
            <a:r>
              <a:rPr lang="en-US" sz="3600" b="1" dirty="0" smtClean="0">
                <a:solidFill>
                  <a:schemeClr val="tx1"/>
                </a:solidFill>
              </a:rPr>
              <a:t>ARDUINO LOGIC</a:t>
            </a:r>
          </a:p>
          <a:p>
            <a:pPr algn="ctr"/>
            <a:endParaRPr lang="en-US" sz="3600" b="1" dirty="0" smtClean="0">
              <a:solidFill>
                <a:schemeClr val="tx1"/>
              </a:solidFill>
            </a:endParaRPr>
          </a:p>
          <a:p>
            <a:pPr marL="457200" indent="-457200">
              <a:buFont typeface="Arial" panose="020B0604020202020204" pitchFamily="34" charset="0"/>
              <a:buChar char="•"/>
            </a:pPr>
            <a:r>
              <a:rPr lang="en-US" sz="3500" dirty="0" smtClean="0">
                <a:solidFill>
                  <a:schemeClr val="tx1"/>
                </a:solidFill>
              </a:rPr>
              <a:t>The Arduino will receive data from a gyroscope sensor that determines how far the camera has rotated along a given axis</a:t>
            </a:r>
          </a:p>
          <a:p>
            <a:pPr marL="457200" indent="-457200">
              <a:buFont typeface="Arial" panose="020B0604020202020204" pitchFamily="34" charset="0"/>
              <a:buChar char="•"/>
            </a:pPr>
            <a:r>
              <a:rPr lang="en-US" sz="3500" dirty="0" smtClean="0">
                <a:solidFill>
                  <a:schemeClr val="tx1"/>
                </a:solidFill>
              </a:rPr>
              <a:t>This data is then fed into a PID function to calculate how many the steps the motor must make, and in which direction, to move the camera back to the desired orientation</a:t>
            </a:r>
          </a:p>
          <a:p>
            <a:pPr marL="457200" indent="-457200">
              <a:buFont typeface="Arial" panose="020B0604020202020204" pitchFamily="34" charset="0"/>
              <a:buChar char="•"/>
            </a:pPr>
            <a:r>
              <a:rPr lang="en-US" sz="3500" dirty="0" smtClean="0">
                <a:solidFill>
                  <a:schemeClr val="tx1"/>
                </a:solidFill>
              </a:rPr>
              <a:t>This data is then fed into the motor controller which rotates the motor appropriately</a:t>
            </a:r>
            <a:endParaRPr lang="en-US" sz="3500" dirty="0">
              <a:solidFill>
                <a:schemeClr val="tx1"/>
              </a:solidFill>
            </a:endParaRPr>
          </a:p>
        </p:txBody>
      </p:sp>
      <p:pic>
        <p:nvPicPr>
          <p:cNvPr id="5" name="Picture 4"/>
          <p:cNvPicPr>
            <a:picLocks noChangeAspect="1"/>
          </p:cNvPicPr>
          <p:nvPr/>
        </p:nvPicPr>
        <p:blipFill>
          <a:blip r:embed="rId8"/>
          <a:stretch>
            <a:fillRect/>
          </a:stretch>
        </p:blipFill>
        <p:spPr>
          <a:xfrm>
            <a:off x="2228883" y="22040322"/>
            <a:ext cx="5393724" cy="5393724"/>
          </a:xfrm>
          <a:prstGeom prst="rect">
            <a:avLst/>
          </a:prstGeom>
        </p:spPr>
      </p:pic>
    </p:spTree>
    <p:extLst>
      <p:ext uri="{BB962C8B-B14F-4D97-AF65-F5344CB8AC3E}">
        <p14:creationId xmlns:p14="http://schemas.microsoft.com/office/powerpoint/2010/main" val="289407434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93557D67004F499E44E88322A07960" ma:contentTypeVersion="0" ma:contentTypeDescription="Create a new document." ma:contentTypeScope="" ma:versionID="1aad50fd3ea10f2aa8da1927ce040bb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CB219-A413-45DA-A22E-2BADAC0A10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D8ACA96-6596-48D1-ADF4-B0ABBFEED668}">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A0F968F8-35DD-47E1-AF35-9F04988DFE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template</Template>
  <TotalTime>2283</TotalTime>
  <Words>473</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StarSymbol</vt:lpstr>
      <vt:lpstr>Times New Roman</vt:lpstr>
      <vt:lpstr>Default Design</vt:lpstr>
      <vt:lpstr>PowerPoint Presentation</vt:lpstr>
    </vt:vector>
  </TitlesOfParts>
  <Company>UNCW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iPod</dc:subject>
  <dc:creator>Guinn, Curry</dc:creator>
  <cp:lastModifiedBy>Robbie Arnold</cp:lastModifiedBy>
  <cp:revision>46</cp:revision>
  <cp:lastPrinted>2016-12-01T15:19:51Z</cp:lastPrinted>
  <dcterms:created xsi:type="dcterms:W3CDTF">2015-03-23T16:32:23Z</dcterms:created>
  <dcterms:modified xsi:type="dcterms:W3CDTF">2016-12-12T20:17:08Z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0x0101007593557D67004F499E44E88322A07960</vt:lpwstr>
  </property>
</Properties>
</file>