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5" r:id="rId5"/>
    <p:sldId id="257" r:id="rId6"/>
    <p:sldId id="266" r:id="rId7"/>
    <p:sldId id="267" r:id="rId8"/>
    <p:sldId id="268" r:id="rId9"/>
    <p:sldId id="263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A46B-CD8A-4865-8C65-9346E452F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87BEC-440B-4E40-B130-F3D7C3E29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B63F-7B11-438B-B702-742079D4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1FED-831E-4A22-933B-31E79DB9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74F0-E6E0-4477-9D5D-29CBF32D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6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DAE4-5036-471A-BF93-5C01D34B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27DAC-87F6-4851-97AD-2BC8C503A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9E8B-49F0-4B76-B3B4-19C90EFA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1C1F-C43C-4E87-9089-69BCC87B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F143-008D-4680-86C6-CB43005F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2E3BC-7AF9-49C1-A1FD-A41A9CEFD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97DA-B9AA-49B9-BF43-434996533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9BCE-6D49-4E13-846F-32B0DB03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8C2F-5444-402A-9102-35D4C8BD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3D8C-B57D-436C-B442-ECB696EE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2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2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8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8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97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1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5D5D-9FF5-4679-8C36-0EC34E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E8F8-8866-4F13-9A78-4031726E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193F-C94A-4251-8A2D-8076058B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F60C-B835-41DF-B00B-2E93594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E4B6-8364-4312-82CA-72E576D9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3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5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3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9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6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0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3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6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B5FB-2ABA-4AFC-ABFB-7EA826D3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9B2D-63C9-4911-A3F4-3539319A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F518-1DB5-4A9E-B5E3-C4635D5C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C949-6965-41F0-9FE9-F268FFDF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ACA9-E08E-44F8-B2FD-88836AA3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64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1E9A-1B8B-4534-90D8-E53916A6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3311-2A15-4762-A0AA-80FBA8EDA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2F38-2141-4A9E-8661-F0F1C9CED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0E27-0ACD-4794-9337-6D8D9A8A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13BCA-E36E-4954-BFC6-7312E6E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C0F1-8E47-423F-8B28-8D34AB24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0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A858-D768-4849-9CB5-A7ADFF4E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DABA-667D-4FFC-A62F-E38FEF46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3E6B3-3BCE-4694-815C-D83B6EE8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BB2E6-C0C3-44CF-82BC-5C552B370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0F598-03A8-468F-BB07-C8FFE090C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39972-A285-4215-903B-C37BBEF8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E40A0-77DA-47E9-BA0F-F4FCB4B8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200F2-5590-476A-9855-082BAEA0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8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117E-B0D8-498D-8837-3199F1AD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37654-48A2-410F-A24C-060199D6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BE530-3246-41A9-A780-51B7FFF0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5D677-C492-4772-A3AD-8276419C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7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560E-34AA-4BBE-BEDC-20089B7A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31A19-48B6-4B4B-B164-6719F81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2B10-9C2D-46D6-A18C-E1097480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43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8EC-56A0-4FBB-AA00-A0B6D532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8005-922F-4DC3-A238-77BC6AFE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2252-C5EC-49A4-9A8F-897109166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E370E-12CE-41C8-BB14-B7432D33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72C3-35E3-4125-A316-90B6CA37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C1E47-DC85-41C5-8F03-B0022782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0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28C3-4FDC-4A4D-A1B3-EA997E9D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29EAA-30F8-40E3-A75B-768BCD8E6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CA0FA-DB4B-41BD-A039-AD308A61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91FDE-0DFE-479E-81E1-E5F67B0A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1930E-59CD-4678-A8F1-D69F6AAF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183A-8524-4023-A2CB-6BE06B2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9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C2810-0506-49B9-BB79-903E50BE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A5F6-A916-44F2-BF41-C769024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4D6D-2747-4F1F-A5EB-F0F892944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0291-6B34-4769-8070-273A57B9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792F-C7E0-4D73-B7EC-34211B3CD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7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7045CA-FDFB-458E-912A-1E58DE9EB4E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4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5CAFE-A8B7-4DCF-8405-BEF44E9B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533" y="221289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GB" sz="8800" dirty="0">
                <a:solidFill>
                  <a:srgbClr val="000000"/>
                </a:solidFill>
                <a:latin typeface="Avenir Next LT Pro Light" panose="020B0604020202020204" pitchFamily="34" charset="0"/>
              </a:rPr>
              <a:t>CANE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113FA-525A-4AB3-AD61-C19B2C2E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8784" y="3517936"/>
            <a:ext cx="4805691" cy="634305"/>
          </a:xfrm>
        </p:spPr>
        <p:txBody>
          <a:bodyPr anchor="b">
            <a:normAutofit/>
          </a:bodyPr>
          <a:lstStyle/>
          <a:p>
            <a:pPr algn="l"/>
            <a:r>
              <a:rPr lang="en-GB" sz="2000" i="1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YOUR SIMPLE WAY TO BANK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C93D-228E-4A06-A48F-957909D5A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r="3228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048E260-66AD-4BC3-A3A2-FC5CFD07D32B}"/>
              </a:ext>
            </a:extLst>
          </p:cNvPr>
          <p:cNvSpPr txBox="1">
            <a:spLocks/>
          </p:cNvSpPr>
          <p:nvPr/>
        </p:nvSpPr>
        <p:spPr>
          <a:xfrm>
            <a:off x="6828784" y="4328300"/>
            <a:ext cx="4805691" cy="819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- TEAM 30 -</a:t>
            </a:r>
          </a:p>
        </p:txBody>
      </p:sp>
    </p:spTree>
    <p:extLst>
      <p:ext uri="{BB962C8B-B14F-4D97-AF65-F5344CB8AC3E}">
        <p14:creationId xmlns:p14="http://schemas.microsoft.com/office/powerpoint/2010/main" val="323862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6712-AA4D-40A1-8787-5D0993D9AD13}"/>
              </a:ext>
            </a:extLst>
          </p:cNvPr>
          <p:cNvSpPr txBox="1"/>
          <p:nvPr/>
        </p:nvSpPr>
        <p:spPr>
          <a:xfrm>
            <a:off x="1415844" y="2572914"/>
            <a:ext cx="5877710" cy="255454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The Account Summary page will display the last five transactions made via the user’s account, along with their account balance and other key information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The navigation to the next or home screen will be via tapping onto the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E6654-4AB0-4A05-B74F-5E80122384F6}"/>
              </a:ext>
            </a:extLst>
          </p:cNvPr>
          <p:cNvSpPr txBox="1"/>
          <p:nvPr/>
        </p:nvSpPr>
        <p:spPr>
          <a:xfrm>
            <a:off x="1415844" y="807212"/>
            <a:ext cx="665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Account Summary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17DCEA1-621C-4677-B2BE-508B522A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285" y="807212"/>
            <a:ext cx="2759894" cy="53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0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31C3F-D6B4-4A35-9538-1EAE4F316B32}"/>
              </a:ext>
            </a:extLst>
          </p:cNvPr>
          <p:cNvSpPr txBox="1"/>
          <p:nvPr/>
        </p:nvSpPr>
        <p:spPr>
          <a:xfrm>
            <a:off x="4172114" y="865557"/>
            <a:ext cx="513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Transfer Funds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6712-AA4D-40A1-8787-5D0993D9AD13}"/>
              </a:ext>
            </a:extLst>
          </p:cNvPr>
          <p:cNvSpPr txBox="1"/>
          <p:nvPr/>
        </p:nvSpPr>
        <p:spPr>
          <a:xfrm>
            <a:off x="4172114" y="2031940"/>
            <a:ext cx="6486054" cy="378565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The Transfer Funds page allows the user to transfer money to other beneficiaries using a secure mechanism</a:t>
            </a:r>
          </a:p>
          <a:p>
            <a:endParaRPr lang="en-GB" sz="2000" dirty="0"/>
          </a:p>
          <a:p>
            <a:r>
              <a:rPr lang="en-GB" sz="2000" dirty="0"/>
              <a:t>Core operations permitted are: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/>
              <a:t>Adding new beneficiaries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/>
              <a:t>Transfer funds to existing beneficiaries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/>
              <a:t>Managing/Editing existing beneficiaries</a:t>
            </a:r>
          </a:p>
          <a:p>
            <a:pPr lvl="1"/>
            <a:endParaRPr lang="en-GB" sz="2000" dirty="0"/>
          </a:p>
          <a:p>
            <a:pPr marL="0" lvl="1">
              <a:tabLst>
                <a:tab pos="0" algn="l"/>
              </a:tabLst>
            </a:pPr>
            <a:r>
              <a:rPr lang="en-GB" sz="2000" dirty="0"/>
              <a:t>The screen will use Speech-to-Text and vice versa for input and feedback, confirming all relevant details before committing to an operation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49239C3-66BB-4EDA-ACF1-46059FC67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06" y="924302"/>
            <a:ext cx="2436570" cy="50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6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6712-AA4D-40A1-8787-5D0993D9AD13}"/>
              </a:ext>
            </a:extLst>
          </p:cNvPr>
          <p:cNvSpPr txBox="1"/>
          <p:nvPr/>
        </p:nvSpPr>
        <p:spPr>
          <a:xfrm>
            <a:off x="1415844" y="2572914"/>
            <a:ext cx="5877710" cy="28623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The Nearest Branch page allows the user to automatically initiate navigation to their nearest bank branch from a single tap on the screen </a:t>
            </a:r>
          </a:p>
          <a:p>
            <a:endParaRPr lang="en-GB" sz="2000" dirty="0"/>
          </a:p>
          <a:p>
            <a:r>
              <a:rPr lang="en-GB" sz="2000" dirty="0"/>
              <a:t>Using Google Maps API the application performs a query which retrieves the closest bank </a:t>
            </a:r>
            <a:r>
              <a:rPr lang="en-GB" sz="2000" dirty="0" err="1"/>
              <a:t>branche</a:t>
            </a:r>
            <a:r>
              <a:rPr lang="en-GB" sz="2000" dirty="0"/>
              <a:t> to the user and begins navigation to this branch 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94036E78-6F42-45E3-B06B-F3269973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31" y="759643"/>
            <a:ext cx="2825299" cy="5338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04826-AAED-494E-866F-EE2CB0F932A3}"/>
              </a:ext>
            </a:extLst>
          </p:cNvPr>
          <p:cNvSpPr txBox="1"/>
          <p:nvPr/>
        </p:nvSpPr>
        <p:spPr>
          <a:xfrm>
            <a:off x="1300770" y="1024175"/>
            <a:ext cx="655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Nearest Branch (1)</a:t>
            </a:r>
          </a:p>
        </p:txBody>
      </p:sp>
    </p:spTree>
    <p:extLst>
      <p:ext uri="{BB962C8B-B14F-4D97-AF65-F5344CB8AC3E}">
        <p14:creationId xmlns:p14="http://schemas.microsoft.com/office/powerpoint/2010/main" val="16050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6712-AA4D-40A1-8787-5D0993D9AD13}"/>
              </a:ext>
            </a:extLst>
          </p:cNvPr>
          <p:cNvSpPr txBox="1"/>
          <p:nvPr/>
        </p:nvSpPr>
        <p:spPr>
          <a:xfrm>
            <a:off x="1415844" y="2572914"/>
            <a:ext cx="5877710" cy="255454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Once initiated the user can end navigation at any point</a:t>
            </a:r>
          </a:p>
          <a:p>
            <a:endParaRPr lang="en-GB" sz="2000" dirty="0"/>
          </a:p>
          <a:p>
            <a:r>
              <a:rPr lang="en-GB" sz="2000" dirty="0"/>
              <a:t>The idea is to allow a voice based navigation to their nearest branch without having to bother with the search and selection operations associated with traditional navigational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E6654-4AB0-4A05-B74F-5E80122384F6}"/>
              </a:ext>
            </a:extLst>
          </p:cNvPr>
          <p:cNvSpPr txBox="1"/>
          <p:nvPr/>
        </p:nvSpPr>
        <p:spPr>
          <a:xfrm>
            <a:off x="1300770" y="1024175"/>
            <a:ext cx="655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Nearest Branch (2)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3F40B-43BB-402B-AB37-BF755931A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31" y="799491"/>
            <a:ext cx="2790805" cy="54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6712-AA4D-40A1-8787-5D0993D9AD13}"/>
              </a:ext>
            </a:extLst>
          </p:cNvPr>
          <p:cNvSpPr txBox="1"/>
          <p:nvPr/>
        </p:nvSpPr>
        <p:spPr>
          <a:xfrm>
            <a:off x="1415844" y="2572914"/>
            <a:ext cx="5877710" cy="3170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If the navigation service is no longer required the user can simply return to the Home screen by double tapping the Nearest Branch screen</a:t>
            </a:r>
          </a:p>
          <a:p>
            <a:endParaRPr lang="en-GB" sz="2000" dirty="0"/>
          </a:p>
          <a:p>
            <a:r>
              <a:rPr lang="en-GB" sz="2000" dirty="0"/>
              <a:t>This capability is implemented at every screen to allow easy reset</a:t>
            </a:r>
          </a:p>
          <a:p>
            <a:endParaRPr lang="en-GB" sz="2000" dirty="0"/>
          </a:p>
          <a:p>
            <a:r>
              <a:rPr lang="en-GB" sz="2000" dirty="0"/>
              <a:t>Again confirmation will be required before completing this action and every text will be converted into speech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E6654-4AB0-4A05-B74F-5E80122384F6}"/>
              </a:ext>
            </a:extLst>
          </p:cNvPr>
          <p:cNvSpPr txBox="1"/>
          <p:nvPr/>
        </p:nvSpPr>
        <p:spPr>
          <a:xfrm>
            <a:off x="1300770" y="1024175"/>
            <a:ext cx="655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Nearest Branch (3)</a:t>
            </a:r>
          </a:p>
        </p:txBody>
      </p:sp>
      <p:pic>
        <p:nvPicPr>
          <p:cNvPr id="9" name="Picture 8" descr="A close up of electronics&#10;&#10;Description automatically generated">
            <a:extLst>
              <a:ext uri="{FF2B5EF4-FFF2-40B4-BE49-F238E27FC236}">
                <a16:creationId xmlns:a16="http://schemas.microsoft.com/office/drawing/2014/main" id="{CC99D565-22E9-47A3-B713-B16E211BC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31" y="799491"/>
            <a:ext cx="2756313" cy="53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31C3F-D6B4-4A35-9538-1EAE4F316B32}"/>
              </a:ext>
            </a:extLst>
          </p:cNvPr>
          <p:cNvSpPr txBox="1"/>
          <p:nvPr/>
        </p:nvSpPr>
        <p:spPr>
          <a:xfrm>
            <a:off x="3747709" y="1108610"/>
            <a:ext cx="726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Customer Support (1)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FF3956-1012-490C-B4E9-DE2DE4752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9" y="734402"/>
            <a:ext cx="2745439" cy="538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D4C1E3-5CAC-422E-94CE-C50328CA0478}"/>
              </a:ext>
            </a:extLst>
          </p:cNvPr>
          <p:cNvSpPr txBox="1"/>
          <p:nvPr/>
        </p:nvSpPr>
        <p:spPr>
          <a:xfrm>
            <a:off x="4689987" y="2459503"/>
            <a:ext cx="6111460" cy="255454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The Customer Support screen enables a quick and simple mechanism to connect to the Bank’s customer support team</a:t>
            </a:r>
          </a:p>
          <a:p>
            <a:endParaRPr lang="en-GB" sz="2000" dirty="0"/>
          </a:p>
          <a:p>
            <a:r>
              <a:rPr lang="en-GB" sz="2000" dirty="0"/>
              <a:t>The feature will require permission to make calls on behalf of the user</a:t>
            </a:r>
          </a:p>
          <a:p>
            <a:endParaRPr lang="en-GB" sz="2000" dirty="0"/>
          </a:p>
          <a:p>
            <a:r>
              <a:rPr lang="en-GB" sz="2000" dirty="0"/>
              <a:t>Voice feedback will support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0229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31C3F-D6B4-4A35-9538-1EAE4F316B32}"/>
              </a:ext>
            </a:extLst>
          </p:cNvPr>
          <p:cNvSpPr txBox="1"/>
          <p:nvPr/>
        </p:nvSpPr>
        <p:spPr>
          <a:xfrm>
            <a:off x="3747709" y="1108610"/>
            <a:ext cx="726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Customer Support (2)</a:t>
            </a:r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A5DF6DDE-0074-48A8-B420-634D3388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8" y="771376"/>
            <a:ext cx="2756073" cy="5335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AB7CE-F95B-496C-92B3-DABD80477A5F}"/>
              </a:ext>
            </a:extLst>
          </p:cNvPr>
          <p:cNvSpPr txBox="1"/>
          <p:nvPr/>
        </p:nvSpPr>
        <p:spPr>
          <a:xfrm>
            <a:off x="4689987" y="2459503"/>
            <a:ext cx="6111460" cy="255454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The application connects to the bank’s national helpline from where the user is redirected to the relevant area</a:t>
            </a:r>
          </a:p>
          <a:p>
            <a:endParaRPr lang="en-GB" sz="2000" dirty="0"/>
          </a:p>
          <a:p>
            <a:r>
              <a:rPr lang="en-GB" sz="2000" dirty="0"/>
              <a:t>The idea is to bypass the hassle of finding the customer support contact details and carrying out the calling action to enable a direct one-tap connection to the 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6128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31C3F-D6B4-4A35-9538-1EAE4F316B32}"/>
              </a:ext>
            </a:extLst>
          </p:cNvPr>
          <p:cNvSpPr txBox="1"/>
          <p:nvPr/>
        </p:nvSpPr>
        <p:spPr>
          <a:xfrm>
            <a:off x="3747709" y="1108610"/>
            <a:ext cx="726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Customer Support 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6712-AA4D-40A1-8787-5D0993D9AD13}"/>
              </a:ext>
            </a:extLst>
          </p:cNvPr>
          <p:cNvSpPr txBox="1"/>
          <p:nvPr/>
        </p:nvSpPr>
        <p:spPr>
          <a:xfrm>
            <a:off x="4315393" y="2384299"/>
            <a:ext cx="6486054" cy="34778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If the customer support service is no longer required the user can simply return to the Home screen by double tapping the Customer Support screen</a:t>
            </a:r>
          </a:p>
          <a:p>
            <a:endParaRPr lang="en-GB" sz="2000" dirty="0"/>
          </a:p>
          <a:p>
            <a:r>
              <a:rPr lang="en-GB" sz="2000" dirty="0"/>
              <a:t>This capability is implemented at every screen to allow easy reset</a:t>
            </a:r>
          </a:p>
          <a:p>
            <a:endParaRPr lang="en-GB" sz="2000" dirty="0"/>
          </a:p>
          <a:p>
            <a:r>
              <a:rPr lang="en-GB" sz="2000" dirty="0"/>
              <a:t>Again confirmation will be required before completing this action and every text will be converted into speech </a:t>
            </a:r>
          </a:p>
        </p:txBody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78FA4749-FB9F-4B3C-97DC-05E2F480F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8" y="735661"/>
            <a:ext cx="2745439" cy="5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4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54D-BAC2-4F40-8284-4BF34C48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0539"/>
          </a:xfrm>
        </p:spPr>
        <p:txBody>
          <a:bodyPr>
            <a:normAutofit/>
          </a:bodyPr>
          <a:lstStyle/>
          <a:p>
            <a:r>
              <a:rPr lang="en-GB" sz="5400" b="1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2202-2F04-4478-98F3-9116C8B7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9532"/>
            <a:ext cx="9905998" cy="43488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/>
              <a:t>Our application is a demonstration of how mobile banking operations can become simpler and easier, and there is so much more that can be done…this includes: </a:t>
            </a:r>
          </a:p>
          <a:p>
            <a:pPr marL="982663" lvl="1" indent="-525463">
              <a:buFont typeface="Wingdings" panose="05000000000000000000" pitchFamily="2" charset="2"/>
              <a:buChar char="q"/>
            </a:pPr>
            <a:r>
              <a:rPr lang="en-GB" sz="3000" dirty="0"/>
              <a:t>Developing a complete Audio-based navigation system</a:t>
            </a:r>
          </a:p>
          <a:p>
            <a:pPr marL="982663" lvl="1" indent="-525463">
              <a:buFont typeface="Wingdings" panose="05000000000000000000" pitchFamily="2" charset="2"/>
              <a:buChar char="q"/>
            </a:pPr>
            <a:r>
              <a:rPr lang="en-GB" sz="3000" dirty="0"/>
              <a:t>Simplifying the login process, e.g. using biometrics</a:t>
            </a:r>
          </a:p>
          <a:p>
            <a:pPr marL="982663" lvl="1" indent="-525463">
              <a:buFont typeface="Wingdings" panose="05000000000000000000" pitchFamily="2" charset="2"/>
              <a:buChar char="q"/>
            </a:pPr>
            <a:r>
              <a:rPr lang="en-GB" sz="3000" dirty="0"/>
              <a:t>Implementing additional gestures for greater flexibility</a:t>
            </a:r>
          </a:p>
          <a:p>
            <a:pPr marL="982663" lvl="1" indent="-525463">
              <a:buFont typeface="Wingdings" panose="05000000000000000000" pitchFamily="2" charset="2"/>
              <a:buChar char="q"/>
            </a:pPr>
            <a:r>
              <a:rPr lang="en-GB" sz="3000" dirty="0"/>
              <a:t>An AI Chatbot to assist any queries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9384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0AD01-7B83-4320-B9E0-EDEDB1A39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14" y="620485"/>
            <a:ext cx="5812972" cy="56170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2550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54D-BAC2-4F40-8284-4BF34C48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0539"/>
          </a:xfrm>
        </p:spPr>
        <p:txBody>
          <a:bodyPr>
            <a:normAutofit/>
          </a:bodyPr>
          <a:lstStyle/>
          <a:p>
            <a:r>
              <a:rPr lang="en-GB" sz="5400" b="1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2202-2F04-4478-98F3-9116C8B7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8759"/>
            <a:ext cx="9905998" cy="437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i="1" dirty="0"/>
              <a:t>Making Banking Simple For All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2800" dirty="0"/>
              <a:t>We want to inspire developers to focus on simplicity while creating effective BANKING applications to support people with visual impairments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51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7B58-902E-44BF-827F-7E3E786F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2651503"/>
            <a:ext cx="8676222" cy="1554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32324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7B58-902E-44BF-827F-7E3E786F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48" y="4523186"/>
            <a:ext cx="6075552" cy="9703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400" dirty="0"/>
              <a:t>Improving </a:t>
            </a:r>
            <a:r>
              <a:rPr lang="en-GB" sz="2400" b="1" dirty="0"/>
              <a:t>INCLUSION and DIVERSITY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5DEA85F-E76A-4936-8593-29933A8D0F4F}"/>
              </a:ext>
            </a:extLst>
          </p:cNvPr>
          <p:cNvSpPr txBox="1">
            <a:spLocks/>
          </p:cNvSpPr>
          <p:nvPr/>
        </p:nvSpPr>
        <p:spPr>
          <a:xfrm>
            <a:off x="7826787" y="1663440"/>
            <a:ext cx="3433659" cy="2155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dirty="0"/>
              <a:t>20% of the UK population is classed as Disabled, with more than 3.7 million in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0AF6A2-FF03-45E5-8453-FBFAB099D805}"/>
              </a:ext>
            </a:extLst>
          </p:cNvPr>
          <p:cNvSpPr txBox="1">
            <a:spLocks/>
          </p:cNvSpPr>
          <p:nvPr/>
        </p:nvSpPr>
        <p:spPr>
          <a:xfrm>
            <a:off x="1021448" y="1663440"/>
            <a:ext cx="6075552" cy="1205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b="1" dirty="0"/>
              <a:t>LACK OF CONSIDERATION </a:t>
            </a:r>
            <a:r>
              <a:rPr lang="en-GB" sz="2400" dirty="0"/>
              <a:t>for Mobile Banking users with disabilities</a:t>
            </a:r>
            <a:endParaRPr lang="en-GB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B02755-61DA-4642-B4B8-C7FE4087DA36}"/>
              </a:ext>
            </a:extLst>
          </p:cNvPr>
          <p:cNvSpPr txBox="1">
            <a:spLocks/>
          </p:cNvSpPr>
          <p:nvPr/>
        </p:nvSpPr>
        <p:spPr>
          <a:xfrm>
            <a:off x="1021448" y="2869163"/>
            <a:ext cx="6075552" cy="1119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GB" sz="2400" dirty="0"/>
            </a:br>
            <a:r>
              <a:rPr lang="en-GB" sz="2400" dirty="0"/>
              <a:t>Significant </a:t>
            </a:r>
            <a:r>
              <a:rPr lang="en-GB" sz="2400" b="1" dirty="0"/>
              <a:t>BUSINESS PROFITS,</a:t>
            </a:r>
            <a:r>
              <a:rPr lang="en-GB" sz="2400" dirty="0"/>
              <a:t> with a major potential user base</a:t>
            </a:r>
            <a:endParaRPr lang="en-GB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FF9D-F0EA-4FC7-ADF2-D36F019B8F0E}"/>
              </a:ext>
            </a:extLst>
          </p:cNvPr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GB" b="1" dirty="0"/>
          </a:p>
          <a:p>
            <a:pPr algn="ctr"/>
            <a:endParaRPr lang="en-GB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31F851-2E67-4263-905A-A5111D575E46}"/>
              </a:ext>
            </a:extLst>
          </p:cNvPr>
          <p:cNvSpPr txBox="1">
            <a:spLocks/>
          </p:cNvSpPr>
          <p:nvPr/>
        </p:nvSpPr>
        <p:spPr>
          <a:xfrm>
            <a:off x="7826786" y="3704251"/>
            <a:ext cx="3433659" cy="1637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b="1" dirty="0"/>
              <a:t>350,000</a:t>
            </a:r>
            <a:r>
              <a:rPr lang="en-GB" sz="2000" dirty="0"/>
              <a:t> people in the UK registered with</a:t>
            </a:r>
            <a:r>
              <a:rPr lang="en-GB" sz="2000" b="1" dirty="0"/>
              <a:t> visual impairment</a:t>
            </a:r>
          </a:p>
        </p:txBody>
      </p:sp>
    </p:spTree>
    <p:extLst>
      <p:ext uri="{BB962C8B-B14F-4D97-AF65-F5344CB8AC3E}">
        <p14:creationId xmlns:p14="http://schemas.microsoft.com/office/powerpoint/2010/main" val="352060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7B58-902E-44BF-827F-7E3E786F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2651503"/>
            <a:ext cx="8676222" cy="1554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5424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5DEA85F-E76A-4936-8593-29933A8D0F4F}"/>
              </a:ext>
            </a:extLst>
          </p:cNvPr>
          <p:cNvSpPr txBox="1">
            <a:spLocks/>
          </p:cNvSpPr>
          <p:nvPr/>
        </p:nvSpPr>
        <p:spPr>
          <a:xfrm>
            <a:off x="7791064" y="1040016"/>
            <a:ext cx="3433659" cy="5099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GB" sz="2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F3A807-F868-44A6-A65B-49504CAE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0016"/>
            <a:ext cx="6075552" cy="16193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400" dirty="0"/>
              <a:t>Mobile Application with </a:t>
            </a:r>
            <a:r>
              <a:rPr lang="en-GB" sz="2400" b="1" dirty="0"/>
              <a:t>Gestures </a:t>
            </a:r>
            <a:r>
              <a:rPr lang="en-GB" sz="2400" dirty="0"/>
              <a:t>for Easy navigation across the app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9AD436-3B7D-4285-AF09-5F24D24DA867}"/>
              </a:ext>
            </a:extLst>
          </p:cNvPr>
          <p:cNvSpPr txBox="1">
            <a:spLocks/>
          </p:cNvSpPr>
          <p:nvPr/>
        </p:nvSpPr>
        <p:spPr>
          <a:xfrm>
            <a:off x="7710759" y="1007012"/>
            <a:ext cx="3833615" cy="186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b="1" u="sng" dirty="0"/>
              <a:t>Core technologies</a:t>
            </a:r>
          </a:p>
          <a:p>
            <a:pPr algn="ctr"/>
            <a:endParaRPr lang="en-GB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Android studio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Google maps api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Microsoft Azure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1A3E5D-9D80-4FBF-9353-2DCC33E3E85A}"/>
              </a:ext>
            </a:extLst>
          </p:cNvPr>
          <p:cNvSpPr txBox="1">
            <a:spLocks/>
          </p:cNvSpPr>
          <p:nvPr/>
        </p:nvSpPr>
        <p:spPr>
          <a:xfrm>
            <a:off x="1139337" y="2747865"/>
            <a:ext cx="6075552" cy="1362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Providing </a:t>
            </a:r>
            <a:r>
              <a:rPr lang="en-GB" sz="2400" b="1" dirty="0"/>
              <a:t>core banking </a:t>
            </a:r>
            <a:r>
              <a:rPr lang="en-GB" sz="2400" dirty="0"/>
              <a:t>functionalities via a quick and easy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1D06A8-ECC3-459B-85A3-91856F09B9DF}"/>
              </a:ext>
            </a:extLst>
          </p:cNvPr>
          <p:cNvSpPr txBox="1">
            <a:spLocks/>
          </p:cNvSpPr>
          <p:nvPr/>
        </p:nvSpPr>
        <p:spPr>
          <a:xfrm>
            <a:off x="1053307" y="4560508"/>
            <a:ext cx="6075552" cy="1362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b="1" dirty="0"/>
              <a:t>Voice based </a:t>
            </a:r>
            <a:r>
              <a:rPr lang="en-GB" sz="2400" dirty="0"/>
              <a:t>login system with User-defined security questions and speaker recognition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163917-43A4-4582-BDBF-538F7D293E6F}"/>
              </a:ext>
            </a:extLst>
          </p:cNvPr>
          <p:cNvSpPr txBox="1">
            <a:spLocks/>
          </p:cNvSpPr>
          <p:nvPr/>
        </p:nvSpPr>
        <p:spPr>
          <a:xfrm>
            <a:off x="7710759" y="3067163"/>
            <a:ext cx="3833615" cy="318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b="1" u="sng" dirty="0"/>
              <a:t>Core Features</a:t>
            </a:r>
          </a:p>
          <a:p>
            <a:pPr algn="ctr"/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Speaker recognition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Speech-Text Conversion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Navigation to nearest branch</a:t>
            </a:r>
            <a:endParaRPr lang="en-GB" sz="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Account summary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Transactions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Direct Customer support Connection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034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7B58-902E-44BF-827F-7E3E786F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2651503"/>
            <a:ext cx="8676222" cy="15549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126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31C3F-D6B4-4A35-9538-1EAE4F316B32}"/>
              </a:ext>
            </a:extLst>
          </p:cNvPr>
          <p:cNvSpPr txBox="1"/>
          <p:nvPr/>
        </p:nvSpPr>
        <p:spPr>
          <a:xfrm>
            <a:off x="4898445" y="807213"/>
            <a:ext cx="2395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6712-AA4D-40A1-8787-5D0993D9AD13}"/>
              </a:ext>
            </a:extLst>
          </p:cNvPr>
          <p:cNvSpPr txBox="1"/>
          <p:nvPr/>
        </p:nvSpPr>
        <p:spPr>
          <a:xfrm>
            <a:off x="1415844" y="2233600"/>
            <a:ext cx="5877710" cy="34778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Using Speech-to-Text capabilities and speaker recognition software provided by Microsoft Azure, users will be able to enter their login details by speaking into the application</a:t>
            </a:r>
          </a:p>
          <a:p>
            <a:endParaRPr lang="en-GB" sz="2000" dirty="0"/>
          </a:p>
          <a:p>
            <a:r>
              <a:rPr lang="en-GB" sz="2000" dirty="0"/>
              <a:t>Using a voice feedback system the application will confirm and instruct the user of any relevant information</a:t>
            </a:r>
          </a:p>
          <a:p>
            <a:endParaRPr lang="en-GB" sz="2000" dirty="0"/>
          </a:p>
          <a:p>
            <a:r>
              <a:rPr lang="en-GB" sz="2000" dirty="0"/>
              <a:t>The user will have to tap on the screen to submit their login information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9A5C4-0C7F-40A5-A648-2680E2A2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31" y="823936"/>
            <a:ext cx="2625848" cy="52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8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31C3F-D6B4-4A35-9538-1EAE4F316B32}"/>
              </a:ext>
            </a:extLst>
          </p:cNvPr>
          <p:cNvSpPr txBox="1"/>
          <p:nvPr/>
        </p:nvSpPr>
        <p:spPr>
          <a:xfrm>
            <a:off x="4898445" y="865557"/>
            <a:ext cx="2395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6712-AA4D-40A1-8787-5D0993D9AD13}"/>
              </a:ext>
            </a:extLst>
          </p:cNvPr>
          <p:cNvSpPr txBox="1"/>
          <p:nvPr/>
        </p:nvSpPr>
        <p:spPr>
          <a:xfrm>
            <a:off x="5462243" y="2262772"/>
            <a:ext cx="4796160" cy="34778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The Home screen will inform the user of their successful login attempt</a:t>
            </a:r>
          </a:p>
          <a:p>
            <a:endParaRPr lang="en-GB" sz="2000" dirty="0"/>
          </a:p>
          <a:p>
            <a:r>
              <a:rPr lang="en-GB" sz="2000" dirty="0"/>
              <a:t>This screen will automatically transition into the following screens after a certain time: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/>
              <a:t>Account Summary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/>
              <a:t>Transfer Funds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/>
              <a:t>Nearest Branch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/>
              <a:t>Customer Support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74C27A-5EF2-4E1E-9458-532A0F90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20" y="880563"/>
            <a:ext cx="2565494" cy="50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3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700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Next LT Pro Light</vt:lpstr>
      <vt:lpstr>Calibri</vt:lpstr>
      <vt:lpstr>Calibri Light</vt:lpstr>
      <vt:lpstr>Century Gothic</vt:lpstr>
      <vt:lpstr>Wingdings</vt:lpstr>
      <vt:lpstr>Office Theme</vt:lpstr>
      <vt:lpstr>Mesh</vt:lpstr>
      <vt:lpstr>CANE</vt:lpstr>
      <vt:lpstr>Mission Statement</vt:lpstr>
      <vt:lpstr>Why?</vt:lpstr>
      <vt:lpstr>Improving INCLUSION and DIVERSITY</vt:lpstr>
      <vt:lpstr>Solution</vt:lpstr>
      <vt:lpstr>Mobile Application with Gestures for Easy navigation across the app 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CANE</dc:title>
  <dc:creator>Arjun Khurana</dc:creator>
  <cp:lastModifiedBy>Arjun Khurana</cp:lastModifiedBy>
  <cp:revision>20</cp:revision>
  <dcterms:created xsi:type="dcterms:W3CDTF">2019-09-23T04:08:05Z</dcterms:created>
  <dcterms:modified xsi:type="dcterms:W3CDTF">2019-09-23T09:36:14Z</dcterms:modified>
</cp:coreProperties>
</file>