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87" r:id="rId7"/>
    <p:sldId id="288" r:id="rId8"/>
    <p:sldId id="289" r:id="rId9"/>
    <p:sldId id="290" r:id="rId10"/>
    <p:sldId id="298" r:id="rId11"/>
    <p:sldId id="291" r:id="rId12"/>
    <p:sldId id="292" r:id="rId13"/>
    <p:sldId id="293" r:id="rId14"/>
    <p:sldId id="294" r:id="rId15"/>
    <p:sldId id="283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伟韬" initials="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FB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73826" autoAdjust="0"/>
  </p:normalViewPr>
  <p:slideViewPr>
    <p:cSldViewPr snapToGrid="0" showGuides="1">
      <p:cViewPr varScale="1">
        <p:scale>
          <a:sx n="49" d="100"/>
          <a:sy n="49" d="100"/>
        </p:scale>
        <p:origin x="1336" y="52"/>
      </p:cViewPr>
      <p:guideLst>
        <p:guide orient="horz" pos="213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5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BE1B-14DF-454F-8704-A37C6511F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EFDA-ABF5-4D7B-974B-B6EB1B314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4B9C-8245-4DA3-AD90-A01B8FB10F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tags" Target="../tags/tag4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0869" y="3449791"/>
            <a:ext cx="9006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B7FB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RoboGame2023</a:t>
            </a:r>
            <a:r>
              <a:rPr lang="zh-CN" altLang="en-US" sz="4800" b="1" dirty="0">
                <a:solidFill>
                  <a:srgbClr val="4B7FB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报销指南</a:t>
            </a:r>
            <a:endParaRPr lang="zh-CN" altLang="en-US" sz="4800" b="1" dirty="0">
              <a:solidFill>
                <a:srgbClr val="4B7FB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68880" y="5047031"/>
            <a:ext cx="7284720" cy="0"/>
          </a:xfrm>
          <a:prstGeom prst="line">
            <a:avLst/>
          </a:prstGeom>
          <a:ln w="9525">
            <a:solidFill>
              <a:srgbClr val="4B7F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/>
          <p:cNvSpPr/>
          <p:nvPr>
            <p:custDataLst>
              <p:tags r:id="rId2"/>
            </p:custDataLst>
          </p:nvPr>
        </p:nvSpPr>
        <p:spPr>
          <a:xfrm>
            <a:off x="6954822" y="5307674"/>
            <a:ext cx="3617927" cy="36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马伟韬 </a:t>
            </a:r>
            <a:r>
              <a:rPr lang="en-US" altLang="zh-CN" sz="1600" b="1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PB19111665</a:t>
            </a:r>
            <a:endParaRPr lang="en-US" altLang="zh-CN" sz="1600" b="1" dirty="0">
              <a:solidFill>
                <a:srgbClr val="4B7FB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10892768" cy="50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</a:t>
            </a:r>
            <a:r>
              <a:rPr lang="en-US" altLang="zh-CN" sz="3600" b="1" dirty="0">
                <a:solidFill>
                  <a:srgbClr val="4B7FB1"/>
                </a:solidFill>
              </a:rPr>
              <a:t>-   </a:t>
            </a:r>
            <a:r>
              <a:rPr lang="zh-CN" altLang="en-US" sz="3600" b="1" dirty="0">
                <a:solidFill>
                  <a:srgbClr val="4B7FB1"/>
                </a:solidFill>
              </a:rPr>
              <a:t>纸质发票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 参赛队伍可选择一专门人员负责采购报销事宜，在组委会</a:t>
            </a:r>
            <a:r>
              <a:rPr lang="zh-CN" altLang="en-US" sz="2800" b="1" dirty="0">
                <a:solidFill>
                  <a:srgbClr val="FF0000"/>
                </a:solidFill>
              </a:rPr>
              <a:t>指定的若干日期的指定地点（另行通知）</a:t>
            </a:r>
            <a:r>
              <a:rPr lang="zh-CN" altLang="en-US" sz="2800" b="1" dirty="0">
                <a:solidFill>
                  <a:srgbClr val="4B7FB1"/>
                </a:solidFill>
              </a:rPr>
              <a:t>将纸质发票提交至组委会财务处，若纸质发票附有</a:t>
            </a:r>
            <a:r>
              <a:rPr lang="zh-CN" altLang="en-US" sz="2800" b="1" dirty="0">
                <a:solidFill>
                  <a:srgbClr val="FF0000"/>
                </a:solidFill>
              </a:rPr>
              <a:t>纸质清单等相关材料，一并送来</a:t>
            </a:r>
            <a:r>
              <a:rPr lang="zh-CN" altLang="en-US" sz="2800" b="1" dirty="0">
                <a:solidFill>
                  <a:srgbClr val="4B7FB1"/>
                </a:solidFill>
              </a:rPr>
              <a:t>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4B7FB1"/>
                </a:solidFill>
              </a:rPr>
              <a:t>   -   </a:t>
            </a:r>
            <a:r>
              <a:rPr lang="zh-CN" altLang="en-US" sz="3600" b="1" dirty="0">
                <a:solidFill>
                  <a:srgbClr val="4B7FB1"/>
                </a:solidFill>
              </a:rPr>
              <a:t>电子发票</a:t>
            </a:r>
            <a:endParaRPr lang="zh-CN" altLang="en-US" sz="32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参赛战队可在组委会</a:t>
            </a:r>
            <a:r>
              <a:rPr lang="zh-CN" altLang="en-US" sz="2800" b="1" dirty="0">
                <a:solidFill>
                  <a:srgbClr val="FF0000"/>
                </a:solidFill>
              </a:rPr>
              <a:t>指定的若干日期</a:t>
            </a:r>
            <a:r>
              <a:rPr lang="zh-CN" altLang="en-US" sz="2800" b="1" dirty="0">
                <a:solidFill>
                  <a:srgbClr val="4B7FB1"/>
                </a:solidFill>
              </a:rPr>
              <a:t>将电子发票及其补充材料以压缩包的形式发送至组委会财务处。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单张电子发票命名方式为：姓名 金额，如：张三 </a:t>
            </a:r>
            <a:r>
              <a:rPr lang="en-US" altLang="zh-CN" sz="2800" b="1" dirty="0">
                <a:solidFill>
                  <a:srgbClr val="4B7FB1"/>
                </a:solidFill>
              </a:rPr>
              <a:t>4.3</a:t>
            </a:r>
            <a:r>
              <a:rPr lang="zh-CN" altLang="en-US" sz="2800" b="1" dirty="0">
                <a:solidFill>
                  <a:srgbClr val="4B7FB1"/>
                </a:solidFill>
              </a:rPr>
              <a:t>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压缩包文件夹命名方式为：姓名 总金额，如：张三 </a:t>
            </a:r>
            <a:r>
              <a:rPr lang="en-US" altLang="zh-CN" sz="2800" b="1" dirty="0">
                <a:solidFill>
                  <a:srgbClr val="4B7FB1"/>
                </a:solidFill>
              </a:rPr>
              <a:t>160.1</a:t>
            </a:r>
            <a:r>
              <a:rPr lang="zh-CN" altLang="en-US" sz="2800" b="1" dirty="0">
                <a:solidFill>
                  <a:srgbClr val="4B7FB1"/>
                </a:solidFill>
              </a:rPr>
              <a:t>。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1053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B7FB1"/>
                </a:solidFill>
              </a:rPr>
              <a:t>与组委会财务交接相关事宜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10892768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基于报销的具体情况，还可能需要提供若干补充材料：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商品单位</a:t>
            </a:r>
            <a:r>
              <a:rPr lang="zh-CN" altLang="en-US" sz="2800" b="1" dirty="0">
                <a:solidFill>
                  <a:srgbClr val="4B7FB1"/>
                </a:solidFill>
              </a:rPr>
              <a:t>上：发票中若出现</a:t>
            </a:r>
            <a:r>
              <a:rPr lang="zh-CN" altLang="en-US" sz="2800" b="1" dirty="0">
                <a:solidFill>
                  <a:srgbClr val="FF0000"/>
                </a:solidFill>
              </a:rPr>
              <a:t>无单位物品</a:t>
            </a:r>
            <a:r>
              <a:rPr lang="zh-CN" altLang="en-US" sz="2800" b="1" dirty="0">
                <a:solidFill>
                  <a:srgbClr val="4B7FB1"/>
                </a:solidFill>
              </a:rPr>
              <a:t>，或“</a:t>
            </a:r>
            <a:r>
              <a:rPr lang="zh-CN" altLang="en-US" sz="2800" b="1" dirty="0">
                <a:solidFill>
                  <a:srgbClr val="FF0000"/>
                </a:solidFill>
              </a:rPr>
              <a:t>套</a:t>
            </a:r>
            <a:r>
              <a:rPr lang="zh-CN" altLang="en-US" sz="2800" b="1" dirty="0">
                <a:solidFill>
                  <a:srgbClr val="4B7FB1"/>
                </a:solidFill>
              </a:rPr>
              <a:t>”、“</a:t>
            </a:r>
            <a:r>
              <a:rPr lang="zh-CN" altLang="en-US" sz="2800" b="1" dirty="0">
                <a:solidFill>
                  <a:srgbClr val="FF0000"/>
                </a:solidFill>
              </a:rPr>
              <a:t>批</a:t>
            </a:r>
            <a:r>
              <a:rPr lang="zh-CN" altLang="en-US" sz="2800" b="1" dirty="0">
                <a:solidFill>
                  <a:srgbClr val="4B7FB1"/>
                </a:solidFill>
              </a:rPr>
              <a:t>”、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包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”</a:t>
            </a:r>
            <a:r>
              <a:rPr lang="zh-CN" altLang="en-US" sz="2800" b="1" dirty="0">
                <a:solidFill>
                  <a:srgbClr val="4B7FB1"/>
                </a:solidFill>
              </a:rPr>
              <a:t>等</a:t>
            </a:r>
            <a:r>
              <a:rPr lang="zh-CN" altLang="en-US" sz="2800" b="1" dirty="0">
                <a:solidFill>
                  <a:srgbClr val="FF0000"/>
                </a:solidFill>
              </a:rPr>
              <a:t>模糊</a:t>
            </a:r>
            <a:r>
              <a:rPr lang="zh-CN" altLang="en-US" sz="2800" b="1" dirty="0">
                <a:solidFill>
                  <a:srgbClr val="FF0000"/>
                </a:solidFill>
              </a:rPr>
              <a:t>单位</a:t>
            </a:r>
            <a:r>
              <a:rPr lang="zh-CN" altLang="en-US" sz="2800" b="1" dirty="0">
                <a:solidFill>
                  <a:srgbClr val="4B7FB1"/>
                </a:solidFill>
              </a:rPr>
              <a:t>，需要附加提交</a:t>
            </a:r>
            <a:r>
              <a:rPr lang="zh-CN" altLang="en-US" sz="2800" b="1" dirty="0">
                <a:solidFill>
                  <a:srgbClr val="FF0000"/>
                </a:solidFill>
              </a:rPr>
              <a:t>订单截图</a:t>
            </a:r>
            <a:r>
              <a:rPr lang="zh-CN" altLang="en-US" sz="2800" b="1" dirty="0">
                <a:solidFill>
                  <a:srgbClr val="4B7FB1"/>
                </a:solidFill>
              </a:rPr>
              <a:t>，命名方式为：姓名 金额 订单截图，如：张三 </a:t>
            </a:r>
            <a:r>
              <a:rPr lang="en-US" altLang="zh-CN" sz="2800" b="1" dirty="0">
                <a:solidFill>
                  <a:srgbClr val="4B7FB1"/>
                </a:solidFill>
              </a:rPr>
              <a:t>4.3 </a:t>
            </a:r>
            <a:r>
              <a:rPr lang="zh-CN" altLang="en-US" sz="2800" b="1" dirty="0">
                <a:solidFill>
                  <a:srgbClr val="4B7FB1"/>
                </a:solidFill>
              </a:rPr>
              <a:t>订单截图。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商品种类</a:t>
            </a:r>
            <a:r>
              <a:rPr lang="zh-CN" altLang="en-US" sz="2800" b="1" dirty="0">
                <a:solidFill>
                  <a:srgbClr val="4B7FB1"/>
                </a:solidFill>
              </a:rPr>
              <a:t>上：发票中</a:t>
            </a:r>
            <a:r>
              <a:rPr lang="zh-CN" altLang="en-US" sz="2800" b="1" dirty="0">
                <a:solidFill>
                  <a:srgbClr val="FF0000"/>
                </a:solidFill>
              </a:rPr>
              <a:t>货物或应税劳务、服务名称</a:t>
            </a:r>
            <a:r>
              <a:rPr lang="zh-CN" altLang="en-US" sz="2800" b="1" dirty="0">
                <a:solidFill>
                  <a:srgbClr val="4B7FB1"/>
                </a:solidFill>
              </a:rPr>
              <a:t>以及</a:t>
            </a:r>
            <a:r>
              <a:rPr lang="zh-CN" altLang="en-US" sz="2800" b="1" dirty="0">
                <a:solidFill>
                  <a:srgbClr val="FF0000"/>
                </a:solidFill>
              </a:rPr>
              <a:t>规格型号</a:t>
            </a:r>
            <a:r>
              <a:rPr lang="zh-CN" altLang="en-US" sz="2800" b="1" dirty="0">
                <a:solidFill>
                  <a:srgbClr val="4B7FB1"/>
                </a:solidFill>
              </a:rPr>
              <a:t>处，若出现类似于“</a:t>
            </a:r>
            <a:r>
              <a:rPr lang="zh-CN" altLang="en-US" sz="2800" b="1" dirty="0">
                <a:solidFill>
                  <a:srgbClr val="FF0000"/>
                </a:solidFill>
              </a:rPr>
              <a:t>碳板</a:t>
            </a:r>
            <a:r>
              <a:rPr lang="zh-CN" altLang="en-US" sz="2800" b="1" dirty="0">
                <a:solidFill>
                  <a:srgbClr val="4B7FB1"/>
                </a:solidFill>
              </a:rPr>
              <a:t>”，“</a:t>
            </a:r>
            <a:r>
              <a:rPr lang="zh-CN" altLang="en-US" sz="2800" b="1" dirty="0">
                <a:solidFill>
                  <a:srgbClr val="FF0000"/>
                </a:solidFill>
              </a:rPr>
              <a:t>依照图纸加工</a:t>
            </a:r>
            <a:r>
              <a:rPr lang="zh-CN" altLang="en-US" sz="2800" b="1" dirty="0">
                <a:solidFill>
                  <a:srgbClr val="4B7FB1"/>
                </a:solidFill>
              </a:rPr>
              <a:t>”等模糊内容，需要在压缩包中附加提交</a:t>
            </a:r>
            <a:r>
              <a:rPr lang="zh-CN" altLang="en-US" sz="2800" b="1" dirty="0">
                <a:solidFill>
                  <a:srgbClr val="FF0000"/>
                </a:solidFill>
              </a:rPr>
              <a:t>订单截图</a:t>
            </a:r>
            <a:r>
              <a:rPr lang="zh-CN" altLang="en-US" sz="2800" b="1" dirty="0">
                <a:solidFill>
                  <a:srgbClr val="4B7FB1"/>
                </a:solidFill>
              </a:rPr>
              <a:t>，命名方式为：姓名 金额 订单截图，如：张三 </a:t>
            </a:r>
            <a:r>
              <a:rPr lang="en-US" altLang="zh-CN" sz="2800" b="1" dirty="0">
                <a:solidFill>
                  <a:srgbClr val="4B7FB1"/>
                </a:solidFill>
              </a:rPr>
              <a:t>4.3 </a:t>
            </a:r>
            <a:r>
              <a:rPr lang="zh-CN" altLang="en-US" sz="2800" b="1" dirty="0">
                <a:solidFill>
                  <a:srgbClr val="4B7FB1"/>
                </a:solidFill>
              </a:rPr>
              <a:t>订单截图。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1053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B7FB1"/>
                </a:solidFill>
              </a:rPr>
              <a:t>与组委会财务交接相关事宜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补充材料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10892768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金额</a:t>
            </a:r>
            <a:r>
              <a:rPr lang="zh-CN" altLang="en-US" sz="2800" b="1" dirty="0">
                <a:solidFill>
                  <a:srgbClr val="4B7FB1"/>
                </a:solidFill>
              </a:rPr>
              <a:t>上：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</a:t>
            </a:r>
            <a:r>
              <a:rPr lang="en-US" altLang="zh-CN" sz="2800" b="1" dirty="0">
                <a:solidFill>
                  <a:srgbClr val="4B7FB1"/>
                </a:solidFill>
              </a:rPr>
              <a:t> </a:t>
            </a:r>
            <a:r>
              <a:rPr lang="zh-CN" altLang="en-US" sz="2800" b="1" dirty="0">
                <a:solidFill>
                  <a:srgbClr val="4B7FB1"/>
                </a:solidFill>
              </a:rPr>
              <a:t>单张发票总金额超过</a:t>
            </a:r>
            <a:r>
              <a:rPr lang="en-US" altLang="zh-CN" sz="2800" b="1" dirty="0">
                <a:solidFill>
                  <a:srgbClr val="FF0000"/>
                </a:solidFill>
              </a:rPr>
              <a:t>1000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zh-CN" altLang="en-US" sz="2800" b="1" dirty="0">
                <a:solidFill>
                  <a:srgbClr val="4B7FB1"/>
                </a:solidFill>
              </a:rPr>
              <a:t>时，需要附加提交</a:t>
            </a:r>
            <a:r>
              <a:rPr lang="zh-CN" altLang="en-US" sz="2800" b="1" dirty="0">
                <a:solidFill>
                  <a:srgbClr val="FF0000"/>
                </a:solidFill>
              </a:rPr>
              <a:t>订单截图。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​       </a:t>
            </a:r>
            <a:r>
              <a:rPr lang="en-US" altLang="zh-CN" sz="2800" b="1" dirty="0">
                <a:solidFill>
                  <a:srgbClr val="4B7FB1"/>
                </a:solidFill>
              </a:rPr>
              <a:t> </a:t>
            </a:r>
            <a:r>
              <a:rPr lang="zh-CN" altLang="en-US" sz="2800" b="1" dirty="0">
                <a:solidFill>
                  <a:srgbClr val="4B7FB1"/>
                </a:solidFill>
              </a:rPr>
              <a:t>若单次提交的发票中，在</a:t>
            </a:r>
            <a:r>
              <a:rPr lang="zh-CN" altLang="en-US" sz="2800" b="1" dirty="0">
                <a:solidFill>
                  <a:srgbClr val="FF0000"/>
                </a:solidFill>
              </a:rPr>
              <a:t>同一家公司</a:t>
            </a:r>
            <a:r>
              <a:rPr lang="zh-CN" altLang="en-US" sz="2800" b="1" dirty="0">
                <a:solidFill>
                  <a:srgbClr val="4B7FB1"/>
                </a:solidFill>
              </a:rPr>
              <a:t>采购的所有物品的所有发票总金额超过</a:t>
            </a:r>
            <a:r>
              <a:rPr lang="zh-CN" altLang="en-US" sz="2800" b="1" dirty="0">
                <a:solidFill>
                  <a:srgbClr val="FF0000"/>
                </a:solidFill>
              </a:rPr>
              <a:t>2000元</a:t>
            </a:r>
            <a:r>
              <a:rPr lang="zh-CN" altLang="en-US" sz="2800" b="1" dirty="0">
                <a:solidFill>
                  <a:srgbClr val="4B7FB1"/>
                </a:solidFill>
              </a:rPr>
              <a:t>时，若为自行支付，则需要附加提交</a:t>
            </a:r>
            <a:r>
              <a:rPr lang="zh-CN" altLang="en-US" sz="2800" b="1" dirty="0">
                <a:solidFill>
                  <a:srgbClr val="FF0000"/>
                </a:solidFill>
              </a:rPr>
              <a:t>订单截图</a:t>
            </a:r>
            <a:r>
              <a:rPr lang="zh-CN" altLang="en-US" sz="2800" b="1" dirty="0">
                <a:solidFill>
                  <a:srgbClr val="4B7FB1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支付记录</a:t>
            </a:r>
            <a:r>
              <a:rPr lang="zh-CN" altLang="en-US" sz="2800" b="1" dirty="0">
                <a:solidFill>
                  <a:srgbClr val="4B7FB1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花销说明</a:t>
            </a:r>
            <a:r>
              <a:rPr lang="zh-CN" altLang="en-US" sz="2800" b="1" dirty="0">
                <a:solidFill>
                  <a:srgbClr val="4B7FB1"/>
                </a:solidFill>
              </a:rPr>
              <a:t>（格式参见附件</a:t>
            </a:r>
            <a:r>
              <a:rPr lang="en-US" altLang="zh-CN" sz="2800" b="1" dirty="0">
                <a:solidFill>
                  <a:srgbClr val="4B7FB1"/>
                </a:solidFill>
              </a:rPr>
              <a:t>1</a:t>
            </a:r>
            <a:r>
              <a:rPr lang="zh-CN" altLang="en-US" sz="2800" b="1" dirty="0">
                <a:solidFill>
                  <a:srgbClr val="4B7FB1"/>
                </a:solidFill>
              </a:rPr>
              <a:t>）。</a:t>
            </a:r>
            <a:endParaRPr lang="zh-CN" altLang="en-US" sz="2800" b="1" dirty="0">
              <a:solidFill>
                <a:srgbClr val="4B7FB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订单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发票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中单件商品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单价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超过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1000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元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时，需要附加提交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固定资产认定</a:t>
            </a:r>
            <a:r>
              <a:rPr lang="zh-CN" altLang="en-US" sz="2800" b="1" dirty="0">
                <a:solidFill>
                  <a:srgbClr val="4B7FB1"/>
                </a:solidFill>
              </a:rPr>
              <a:t>​（格式参见附件</a:t>
            </a:r>
            <a:r>
              <a:rPr lang="en-US" altLang="zh-CN" sz="2800" b="1" dirty="0">
                <a:solidFill>
                  <a:srgbClr val="4B7FB1"/>
                </a:solidFill>
              </a:rPr>
              <a:t>2</a:t>
            </a:r>
            <a:r>
              <a:rPr lang="zh-CN" altLang="en-US" sz="2800" b="1" dirty="0">
                <a:solidFill>
                  <a:srgbClr val="4B7FB1"/>
                </a:solidFill>
              </a:rPr>
              <a:t>）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        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命名方式：姓名 金额 </a:t>
            </a: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材料名称，如：张三 </a:t>
            </a: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4.3 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支付记录。</a:t>
            </a:r>
            <a:endParaRPr lang="zh-CN" altLang="en-US" sz="2800" b="1" dirty="0">
              <a:solidFill>
                <a:srgbClr val="4B7FB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   -  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支付方式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上</a:t>
            </a: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 </a:t>
            </a:r>
            <a:endParaRPr lang="en-US" altLang="zh-CN" sz="2800" b="1" dirty="0">
              <a:solidFill>
                <a:srgbClr val="4B7FB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  <a:sym typeface="+mn-ea"/>
              </a:rPr>
              <a:t>        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若采用的是对公转账方式，则需补充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订单截图</a:t>
            </a:r>
            <a:r>
              <a:rPr lang="zh-CN" altLang="en-US" sz="2800" b="1" dirty="0">
                <a:solidFill>
                  <a:srgbClr val="4B7FB1"/>
                </a:solidFill>
                <a:sym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发票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1053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B7FB1"/>
                </a:solidFill>
              </a:rPr>
              <a:t>与组委会财务交接相关事宜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补充材料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5430" y="3803762"/>
            <a:ext cx="73411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200" b="1" dirty="0">
                <a:solidFill>
                  <a:srgbClr val="4B7FB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</a:t>
            </a:r>
            <a:endParaRPr lang="zh-CN" altLang="en-US" sz="6200" b="1" dirty="0">
              <a:solidFill>
                <a:srgbClr val="4B7FB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39390" y="5047031"/>
            <a:ext cx="6713220" cy="0"/>
          </a:xfrm>
          <a:prstGeom prst="line">
            <a:avLst/>
          </a:prstGeom>
          <a:ln w="9525">
            <a:solidFill>
              <a:srgbClr val="4B7F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280685" y="2805241"/>
            <a:ext cx="374196" cy="363804"/>
            <a:chOff x="6215788" y="2181528"/>
            <a:chExt cx="374196" cy="363804"/>
          </a:xfrm>
        </p:grpSpPr>
        <p:sp>
          <p:nvSpPr>
            <p:cNvPr id="7" name="Freeform 102"/>
            <p:cNvSpPr>
              <a:spLocks noEditPoints="1"/>
            </p:cNvSpPr>
            <p:nvPr/>
          </p:nvSpPr>
          <p:spPr bwMode="auto">
            <a:xfrm>
              <a:off x="6215788" y="2181528"/>
              <a:ext cx="349250" cy="338858"/>
            </a:xfrm>
            <a:custGeom>
              <a:avLst/>
              <a:gdLst>
                <a:gd name="T0" fmla="*/ 16 w 71"/>
                <a:gd name="T1" fmla="*/ 35 h 69"/>
                <a:gd name="T2" fmla="*/ 22 w 71"/>
                <a:gd name="T3" fmla="*/ 40 h 69"/>
                <a:gd name="T4" fmla="*/ 53 w 71"/>
                <a:gd name="T5" fmla="*/ 68 h 69"/>
                <a:gd name="T6" fmla="*/ 54 w 71"/>
                <a:gd name="T7" fmla="*/ 69 h 69"/>
                <a:gd name="T8" fmla="*/ 59 w 71"/>
                <a:gd name="T9" fmla="*/ 58 h 69"/>
                <a:gd name="T10" fmla="*/ 71 w 71"/>
                <a:gd name="T11" fmla="*/ 52 h 69"/>
                <a:gd name="T12" fmla="*/ 70 w 71"/>
                <a:gd name="T13" fmla="*/ 50 h 69"/>
                <a:gd name="T14" fmla="*/ 56 w 71"/>
                <a:gd name="T15" fmla="*/ 35 h 69"/>
                <a:gd name="T16" fmla="*/ 57 w 71"/>
                <a:gd name="T17" fmla="*/ 33 h 69"/>
                <a:gd name="T18" fmla="*/ 57 w 71"/>
                <a:gd name="T19" fmla="*/ 33 h 69"/>
                <a:gd name="T20" fmla="*/ 57 w 71"/>
                <a:gd name="T21" fmla="*/ 28 h 69"/>
                <a:gd name="T22" fmla="*/ 31 w 71"/>
                <a:gd name="T23" fmla="*/ 2 h 69"/>
                <a:gd name="T24" fmla="*/ 31 w 71"/>
                <a:gd name="T25" fmla="*/ 2 h 69"/>
                <a:gd name="T26" fmla="*/ 26 w 71"/>
                <a:gd name="T27" fmla="*/ 2 h 69"/>
                <a:gd name="T28" fmla="*/ 24 w 71"/>
                <a:gd name="T29" fmla="*/ 4 h 69"/>
                <a:gd name="T30" fmla="*/ 24 w 71"/>
                <a:gd name="T31" fmla="*/ 4 h 69"/>
                <a:gd name="T32" fmla="*/ 24 w 71"/>
                <a:gd name="T33" fmla="*/ 5 h 69"/>
                <a:gd name="T34" fmla="*/ 14 w 71"/>
                <a:gd name="T35" fmla="*/ 1 h 69"/>
                <a:gd name="T36" fmla="*/ 2 w 71"/>
                <a:gd name="T37" fmla="*/ 13 h 69"/>
                <a:gd name="T38" fmla="*/ 16 w 71"/>
                <a:gd name="T39" fmla="*/ 35 h 69"/>
                <a:gd name="T40" fmla="*/ 25 w 71"/>
                <a:gd name="T41" fmla="*/ 4 h 69"/>
                <a:gd name="T42" fmla="*/ 25 w 71"/>
                <a:gd name="T43" fmla="*/ 4 h 69"/>
                <a:gd name="T44" fmla="*/ 25 w 71"/>
                <a:gd name="T45" fmla="*/ 4 h 69"/>
                <a:gd name="T46" fmla="*/ 26 w 71"/>
                <a:gd name="T47" fmla="*/ 4 h 69"/>
                <a:gd name="T48" fmla="*/ 26 w 71"/>
                <a:gd name="T49" fmla="*/ 4 h 69"/>
                <a:gd name="T50" fmla="*/ 54 w 71"/>
                <a:gd name="T51" fmla="*/ 33 h 69"/>
                <a:gd name="T52" fmla="*/ 42 w 71"/>
                <a:gd name="T53" fmla="*/ 20 h 69"/>
                <a:gd name="T54" fmla="*/ 36 w 71"/>
                <a:gd name="T55" fmla="*/ 14 h 69"/>
                <a:gd name="T56" fmla="*/ 26 w 71"/>
                <a:gd name="T57" fmla="*/ 6 h 69"/>
                <a:gd name="T58" fmla="*/ 28 w 71"/>
                <a:gd name="T59" fmla="*/ 4 h 69"/>
                <a:gd name="T60" fmla="*/ 29 w 71"/>
                <a:gd name="T61" fmla="*/ 4 h 69"/>
                <a:gd name="T62" fmla="*/ 29 w 71"/>
                <a:gd name="T63" fmla="*/ 4 h 69"/>
                <a:gd name="T64" fmla="*/ 55 w 71"/>
                <a:gd name="T65" fmla="*/ 30 h 69"/>
                <a:gd name="T66" fmla="*/ 55 w 71"/>
                <a:gd name="T67" fmla="*/ 31 h 69"/>
                <a:gd name="T68" fmla="*/ 55 w 71"/>
                <a:gd name="T69" fmla="*/ 31 h 69"/>
                <a:gd name="T70" fmla="*/ 54 w 71"/>
                <a:gd name="T71" fmla="*/ 33 h 69"/>
                <a:gd name="T72" fmla="*/ 28 w 71"/>
                <a:gd name="T73" fmla="*/ 41 h 69"/>
                <a:gd name="T74" fmla="*/ 29 w 71"/>
                <a:gd name="T75" fmla="*/ 40 h 69"/>
                <a:gd name="T76" fmla="*/ 31 w 71"/>
                <a:gd name="T77" fmla="*/ 40 h 69"/>
                <a:gd name="T78" fmla="*/ 51 w 71"/>
                <a:gd name="T79" fmla="*/ 58 h 69"/>
                <a:gd name="T80" fmla="*/ 52 w 71"/>
                <a:gd name="T81" fmla="*/ 60 h 69"/>
                <a:gd name="T82" fmla="*/ 51 w 71"/>
                <a:gd name="T83" fmla="*/ 61 h 69"/>
                <a:gd name="T84" fmla="*/ 49 w 71"/>
                <a:gd name="T85" fmla="*/ 61 h 69"/>
                <a:gd name="T86" fmla="*/ 29 w 71"/>
                <a:gd name="T87" fmla="*/ 43 h 69"/>
                <a:gd name="T88" fmla="*/ 28 w 71"/>
                <a:gd name="T8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" h="69">
                  <a:moveTo>
                    <a:pt x="16" y="3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4" y="69"/>
                    <a:pt x="54" y="69"/>
                  </a:cubicBezTo>
                  <a:cubicBezTo>
                    <a:pt x="55" y="64"/>
                    <a:pt x="56" y="61"/>
                    <a:pt x="59" y="58"/>
                  </a:cubicBezTo>
                  <a:cubicBezTo>
                    <a:pt x="63" y="54"/>
                    <a:pt x="66" y="53"/>
                    <a:pt x="71" y="52"/>
                  </a:cubicBezTo>
                  <a:cubicBezTo>
                    <a:pt x="71" y="51"/>
                    <a:pt x="71" y="51"/>
                    <a:pt x="70" y="50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9" y="32"/>
                    <a:pt x="59" y="30"/>
                    <a:pt x="57" y="2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1"/>
                    <a:pt x="26" y="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2"/>
                    <a:pt x="15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14" y="32"/>
                    <a:pt x="16" y="35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lose/>
                  <a:moveTo>
                    <a:pt x="54" y="33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3"/>
                    <a:pt x="31" y="10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lnTo>
                    <a:pt x="54" y="33"/>
                  </a:lnTo>
                  <a:close/>
                  <a:moveTo>
                    <a:pt x="28" y="41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9" y="39"/>
                    <a:pt x="30" y="40"/>
                    <a:pt x="31" y="40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9"/>
                    <a:pt x="52" y="60"/>
                    <a:pt x="52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2"/>
                    <a:pt x="50" y="61"/>
                    <a:pt x="49" y="61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2"/>
                    <a:pt x="27" y="41"/>
                    <a:pt x="28" y="41"/>
                  </a:cubicBez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  <p:sp>
          <p:nvSpPr>
            <p:cNvPr id="8" name="Freeform 103"/>
            <p:cNvSpPr>
              <a:spLocks noEditPoints="1"/>
            </p:cNvSpPr>
            <p:nvPr/>
          </p:nvSpPr>
          <p:spPr bwMode="auto">
            <a:xfrm>
              <a:off x="6490198" y="2451782"/>
              <a:ext cx="99786" cy="93550"/>
            </a:xfrm>
            <a:custGeom>
              <a:avLst/>
              <a:gdLst>
                <a:gd name="T0" fmla="*/ 0 w 20"/>
                <a:gd name="T1" fmla="*/ 14 h 19"/>
                <a:gd name="T2" fmla="*/ 1 w 20"/>
                <a:gd name="T3" fmla="*/ 14 h 19"/>
                <a:gd name="T4" fmla="*/ 2 w 20"/>
                <a:gd name="T5" fmla="*/ 15 h 19"/>
                <a:gd name="T6" fmla="*/ 14 w 20"/>
                <a:gd name="T7" fmla="*/ 18 h 19"/>
                <a:gd name="T8" fmla="*/ 19 w 20"/>
                <a:gd name="T9" fmla="*/ 13 h 19"/>
                <a:gd name="T10" fmla="*/ 15 w 20"/>
                <a:gd name="T11" fmla="*/ 1 h 19"/>
                <a:gd name="T12" fmla="*/ 15 w 20"/>
                <a:gd name="T13" fmla="*/ 0 h 19"/>
                <a:gd name="T14" fmla="*/ 15 w 20"/>
                <a:gd name="T15" fmla="*/ 0 h 19"/>
                <a:gd name="T16" fmla="*/ 5 w 20"/>
                <a:gd name="T17" fmla="*/ 5 h 19"/>
                <a:gd name="T18" fmla="*/ 0 w 20"/>
                <a:gd name="T19" fmla="*/ 14 h 19"/>
                <a:gd name="T20" fmla="*/ 4 w 20"/>
                <a:gd name="T21" fmla="*/ 12 h 19"/>
                <a:gd name="T22" fmla="*/ 4 w 20"/>
                <a:gd name="T23" fmla="*/ 12 h 19"/>
                <a:gd name="T24" fmla="*/ 5 w 20"/>
                <a:gd name="T25" fmla="*/ 12 h 19"/>
                <a:gd name="T26" fmla="*/ 13 w 20"/>
                <a:gd name="T27" fmla="*/ 15 h 19"/>
                <a:gd name="T28" fmla="*/ 13 w 20"/>
                <a:gd name="T29" fmla="*/ 15 h 19"/>
                <a:gd name="T30" fmla="*/ 13 w 20"/>
                <a:gd name="T31" fmla="*/ 16 h 19"/>
                <a:gd name="T32" fmla="*/ 13 w 20"/>
                <a:gd name="T33" fmla="*/ 16 h 19"/>
                <a:gd name="T34" fmla="*/ 5 w 20"/>
                <a:gd name="T35" fmla="*/ 13 h 19"/>
                <a:gd name="T36" fmla="*/ 4 w 20"/>
                <a:gd name="T3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14"/>
                  </a:moveTo>
                  <a:cubicBezTo>
                    <a:pt x="0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19"/>
                    <a:pt x="20" y="16"/>
                    <a:pt x="19" y="1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8" y="1"/>
                    <a:pt x="5" y="5"/>
                  </a:cubicBezTo>
                  <a:cubicBezTo>
                    <a:pt x="2" y="8"/>
                    <a:pt x="1" y="10"/>
                    <a:pt x="0" y="14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3107583" y="2626943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9480" y="2704694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购买阶段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1" name="Freeform 125"/>
          <p:cNvSpPr>
            <a:spLocks noEditPoints="1"/>
          </p:cNvSpPr>
          <p:nvPr/>
        </p:nvSpPr>
        <p:spPr bwMode="auto">
          <a:xfrm>
            <a:off x="3288119" y="3864615"/>
            <a:ext cx="359328" cy="376198"/>
          </a:xfrm>
          <a:custGeom>
            <a:avLst/>
            <a:gdLst>
              <a:gd name="T0" fmla="*/ 46 w 90"/>
              <a:gd name="T1" fmla="*/ 52 h 94"/>
              <a:gd name="T2" fmla="*/ 44 w 90"/>
              <a:gd name="T3" fmla="*/ 51 h 94"/>
              <a:gd name="T4" fmla="*/ 44 w 90"/>
              <a:gd name="T5" fmla="*/ 50 h 94"/>
              <a:gd name="T6" fmla="*/ 30 w 90"/>
              <a:gd name="T7" fmla="*/ 37 h 94"/>
              <a:gd name="T8" fmla="*/ 12 w 90"/>
              <a:gd name="T9" fmla="*/ 19 h 94"/>
              <a:gd name="T10" fmla="*/ 0 w 90"/>
              <a:gd name="T11" fmla="*/ 50 h 94"/>
              <a:gd name="T12" fmla="*/ 45 w 90"/>
              <a:gd name="T13" fmla="*/ 94 h 94"/>
              <a:gd name="T14" fmla="*/ 86 w 90"/>
              <a:gd name="T15" fmla="*/ 66 h 94"/>
              <a:gd name="T16" fmla="*/ 73 w 90"/>
              <a:gd name="T17" fmla="*/ 61 h 94"/>
              <a:gd name="T18" fmla="*/ 46 w 90"/>
              <a:gd name="T19" fmla="*/ 52 h 94"/>
              <a:gd name="T20" fmla="*/ 42 w 90"/>
              <a:gd name="T21" fmla="*/ 41 h 94"/>
              <a:gd name="T22" fmla="*/ 42 w 90"/>
              <a:gd name="T23" fmla="*/ 0 h 94"/>
              <a:gd name="T24" fmla="*/ 13 w 90"/>
              <a:gd name="T25" fmla="*/ 12 h 94"/>
              <a:gd name="T26" fmla="*/ 36 w 90"/>
              <a:gd name="T27" fmla="*/ 35 h 94"/>
              <a:gd name="T28" fmla="*/ 42 w 90"/>
              <a:gd name="T29" fmla="*/ 41 h 94"/>
              <a:gd name="T30" fmla="*/ 47 w 90"/>
              <a:gd name="T31" fmla="*/ 2 h 94"/>
              <a:gd name="T32" fmla="*/ 47 w 90"/>
              <a:gd name="T33" fmla="*/ 45 h 94"/>
              <a:gd name="T34" fmla="*/ 88 w 90"/>
              <a:gd name="T35" fmla="*/ 60 h 94"/>
              <a:gd name="T36" fmla="*/ 90 w 90"/>
              <a:gd name="T37" fmla="*/ 46 h 94"/>
              <a:gd name="T38" fmla="*/ 47 w 90"/>
              <a:gd name="T3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94">
                <a:moveTo>
                  <a:pt x="46" y="52"/>
                </a:moveTo>
                <a:cubicBezTo>
                  <a:pt x="44" y="51"/>
                  <a:pt x="44" y="51"/>
                  <a:pt x="44" y="51"/>
                </a:cubicBezTo>
                <a:cubicBezTo>
                  <a:pt x="44" y="50"/>
                  <a:pt x="44" y="50"/>
                  <a:pt x="44" y="50"/>
                </a:cubicBezTo>
                <a:cubicBezTo>
                  <a:pt x="30" y="37"/>
                  <a:pt x="30" y="37"/>
                  <a:pt x="30" y="37"/>
                </a:cubicBezTo>
                <a:cubicBezTo>
                  <a:pt x="12" y="19"/>
                  <a:pt x="12" y="19"/>
                  <a:pt x="12" y="19"/>
                </a:cubicBezTo>
                <a:cubicBezTo>
                  <a:pt x="5" y="27"/>
                  <a:pt x="0" y="38"/>
                  <a:pt x="0" y="50"/>
                </a:cubicBezTo>
                <a:cubicBezTo>
                  <a:pt x="0" y="74"/>
                  <a:pt x="20" y="94"/>
                  <a:pt x="45" y="94"/>
                </a:cubicBezTo>
                <a:cubicBezTo>
                  <a:pt x="64" y="94"/>
                  <a:pt x="80" y="82"/>
                  <a:pt x="86" y="66"/>
                </a:cubicBezTo>
                <a:cubicBezTo>
                  <a:pt x="73" y="61"/>
                  <a:pt x="73" y="61"/>
                  <a:pt x="73" y="61"/>
                </a:cubicBezTo>
                <a:lnTo>
                  <a:pt x="46" y="52"/>
                </a:lnTo>
                <a:close/>
                <a:moveTo>
                  <a:pt x="42" y="41"/>
                </a:moveTo>
                <a:cubicBezTo>
                  <a:pt x="42" y="0"/>
                  <a:pt x="42" y="0"/>
                  <a:pt x="42" y="0"/>
                </a:cubicBezTo>
                <a:cubicBezTo>
                  <a:pt x="31" y="1"/>
                  <a:pt x="20" y="5"/>
                  <a:pt x="13" y="12"/>
                </a:cubicBezTo>
                <a:cubicBezTo>
                  <a:pt x="36" y="35"/>
                  <a:pt x="36" y="35"/>
                  <a:pt x="36" y="35"/>
                </a:cubicBezTo>
                <a:lnTo>
                  <a:pt x="42" y="41"/>
                </a:lnTo>
                <a:close/>
                <a:moveTo>
                  <a:pt x="47" y="2"/>
                </a:moveTo>
                <a:cubicBezTo>
                  <a:pt x="47" y="45"/>
                  <a:pt x="47" y="45"/>
                  <a:pt x="47" y="45"/>
                </a:cubicBezTo>
                <a:cubicBezTo>
                  <a:pt x="88" y="60"/>
                  <a:pt x="88" y="60"/>
                  <a:pt x="88" y="60"/>
                </a:cubicBezTo>
                <a:cubicBezTo>
                  <a:pt x="90" y="56"/>
                  <a:pt x="90" y="51"/>
                  <a:pt x="90" y="46"/>
                </a:cubicBezTo>
                <a:cubicBezTo>
                  <a:pt x="90" y="22"/>
                  <a:pt x="71" y="3"/>
                  <a:pt x="47" y="2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07583" y="3692514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9480" y="3748015"/>
            <a:ext cx="4648760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与组委会财务交接相关事宜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84830" y="1442795"/>
            <a:ext cx="2222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目 录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65416" y="379975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4300" y="1084580"/>
            <a:ext cx="8641715" cy="4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单张发票、同一笔订单金额超过</a:t>
            </a:r>
            <a:r>
              <a:rPr lang="en-US" altLang="zh-CN" sz="2800" b="1" dirty="0">
                <a:solidFill>
                  <a:srgbClr val="FF0000"/>
                </a:solidFill>
              </a:rPr>
              <a:t>2000</a:t>
            </a:r>
            <a:r>
              <a:rPr lang="zh-CN" altLang="en-US" sz="2800" b="1" dirty="0">
                <a:solidFill>
                  <a:srgbClr val="FF0000"/>
                </a:solidFill>
              </a:rPr>
              <a:t>元、不超过</a:t>
            </a:r>
            <a:r>
              <a:rPr lang="en-US" altLang="zh-CN" sz="2800" b="1" dirty="0">
                <a:solidFill>
                  <a:srgbClr val="FF0000"/>
                </a:solidFill>
              </a:rPr>
              <a:t>50000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zh-CN" altLang="en-US" sz="2800" b="1" dirty="0">
                <a:solidFill>
                  <a:srgbClr val="4B7FB1"/>
                </a:solidFill>
              </a:rPr>
              <a:t>时，应采用</a:t>
            </a:r>
            <a:r>
              <a:rPr lang="zh-CN" altLang="en-US" sz="2800" b="1" dirty="0">
                <a:solidFill>
                  <a:srgbClr val="FF0000"/>
                </a:solidFill>
              </a:rPr>
              <a:t>对公转账</a:t>
            </a:r>
            <a:r>
              <a:rPr lang="zh-CN" altLang="en-US" sz="2800" b="1" dirty="0">
                <a:solidFill>
                  <a:srgbClr val="4B7FB1"/>
                </a:solidFill>
              </a:rPr>
              <a:t>或老师公务卡垫付。如自行垫付，需补充花销说明。</a:t>
            </a: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所采购的商品必须给出</a:t>
            </a:r>
            <a:r>
              <a:rPr lang="zh-CN" altLang="en-US" sz="2800" b="1" dirty="0">
                <a:solidFill>
                  <a:srgbClr val="FF0000"/>
                </a:solidFill>
              </a:rPr>
              <a:t>正当理由</a:t>
            </a:r>
            <a:r>
              <a:rPr lang="zh-CN" altLang="en-US" sz="2800" b="1" dirty="0">
                <a:solidFill>
                  <a:srgbClr val="4B7FB1"/>
                </a:solidFill>
              </a:rPr>
              <a:t>，确为</a:t>
            </a:r>
            <a:r>
              <a:rPr lang="zh-CN" altLang="en-US" sz="2800" b="1" dirty="0">
                <a:solidFill>
                  <a:srgbClr val="FF0000"/>
                </a:solidFill>
              </a:rPr>
              <a:t>参赛所需</a:t>
            </a:r>
            <a:r>
              <a:rPr lang="zh-CN" altLang="en-US" sz="2800" b="1" dirty="0">
                <a:solidFill>
                  <a:srgbClr val="4B7FB1"/>
                </a:solidFill>
              </a:rPr>
              <a:t>商品，否则</a:t>
            </a:r>
            <a:r>
              <a:rPr lang="zh-CN" altLang="en-US" sz="2800" b="1" dirty="0">
                <a:solidFill>
                  <a:srgbClr val="FF0000"/>
                </a:solidFill>
              </a:rPr>
              <a:t>不予报销</a:t>
            </a:r>
            <a:r>
              <a:rPr lang="zh-CN" altLang="en-US" sz="2800" b="1" dirty="0">
                <a:solidFill>
                  <a:srgbClr val="4B7FB1"/>
                </a:solidFill>
              </a:rPr>
              <a:t>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623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购买阶段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购买方式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5884" y="1495382"/>
            <a:ext cx="12095633" cy="478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选好要买的物品后一定要向店家询问是否能开发票。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如果能开发票，可先将下面一段话复制粘贴给店家：</a:t>
            </a: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单位名称：</a:t>
            </a:r>
            <a:r>
              <a:rPr lang="zh-CN" altLang="en-US" sz="2000" b="1" dirty="0">
                <a:solidFill>
                  <a:srgbClr val="FF0000"/>
                </a:solidFill>
              </a:rPr>
              <a:t>中国科学技术大学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税  号：</a:t>
            </a:r>
            <a:r>
              <a:rPr lang="en-US" altLang="zh-CN" sz="2000" b="1" dirty="0">
                <a:solidFill>
                  <a:srgbClr val="FF0000"/>
                </a:solidFill>
              </a:rPr>
              <a:t>12100000485001086E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开户银行：中国银行合肥蜀山支行营业部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银行账号：</a:t>
            </a:r>
            <a:r>
              <a:rPr lang="en-US" altLang="zh-CN" sz="2000" b="1" dirty="0">
                <a:solidFill>
                  <a:srgbClr val="4B7FB1"/>
                </a:solidFill>
              </a:rPr>
              <a:t>184203468850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企业地址：安徽省合肥市金寨路</a:t>
            </a:r>
            <a:r>
              <a:rPr lang="en-US" altLang="zh-CN" sz="2000" b="1" dirty="0">
                <a:solidFill>
                  <a:srgbClr val="4B7FB1"/>
                </a:solidFill>
              </a:rPr>
              <a:t>96</a:t>
            </a:r>
            <a:r>
              <a:rPr lang="zh-CN" altLang="en-US" sz="2000" b="1" dirty="0">
                <a:solidFill>
                  <a:srgbClr val="4B7FB1"/>
                </a:solidFill>
              </a:rPr>
              <a:t>号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电  话：</a:t>
            </a:r>
            <a:r>
              <a:rPr lang="en-US" altLang="zh-CN" sz="2000" b="1" dirty="0">
                <a:solidFill>
                  <a:srgbClr val="4B7FB1"/>
                </a:solidFill>
              </a:rPr>
              <a:t>0551-63637262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邮编：</a:t>
            </a:r>
            <a:r>
              <a:rPr lang="en-US" altLang="zh-CN" sz="2000" b="1" dirty="0">
                <a:solidFill>
                  <a:srgbClr val="4B7FB1"/>
                </a:solidFill>
              </a:rPr>
              <a:t>230026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收货地址：安徽省合肥市蜀山区黄山路中国科学技术大学</a:t>
            </a:r>
            <a:r>
              <a:rPr lang="en-US" altLang="zh-CN" sz="2000" b="1" dirty="0">
                <a:solidFill>
                  <a:srgbClr val="4B7FB1"/>
                </a:solidFill>
              </a:rPr>
              <a:t>X</a:t>
            </a:r>
            <a:r>
              <a:rPr lang="zh-CN" altLang="en-US" sz="2000" b="1" dirty="0">
                <a:solidFill>
                  <a:srgbClr val="4B7FB1"/>
                </a:solidFill>
              </a:rPr>
              <a:t>校区</a:t>
            </a:r>
            <a:r>
              <a:rPr lang="en-US" altLang="zh-CN" sz="2000" b="1" dirty="0">
                <a:solidFill>
                  <a:srgbClr val="4B7FB1"/>
                </a:solidFill>
              </a:rPr>
              <a:t>XXX</a:t>
            </a:r>
            <a:r>
              <a:rPr lang="zh-CN" altLang="en-US" sz="2000" b="1" dirty="0">
                <a:solidFill>
                  <a:srgbClr val="4B7FB1"/>
                </a:solidFill>
              </a:rPr>
              <a:t>（即你自己的收货地址）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电子邮箱：</a:t>
            </a:r>
            <a:r>
              <a:rPr lang="en-US" altLang="zh-CN" sz="2000" b="1" dirty="0">
                <a:solidFill>
                  <a:srgbClr val="4B7FB1"/>
                </a:solidFill>
              </a:rPr>
              <a:t>xxxx@mail.ustc.edu.cn</a:t>
            </a:r>
            <a:endParaRPr lang="en-US" altLang="zh-CN" sz="20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623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购买阶段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开具发票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84257" y="314941"/>
            <a:ext cx="623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购买阶段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开具发票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31" b="27267"/>
          <a:stretch>
            <a:fillRect/>
          </a:stretch>
        </p:blipFill>
        <p:spPr>
          <a:xfrm>
            <a:off x="876619" y="1516354"/>
            <a:ext cx="5160133" cy="43347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2" b="11809"/>
          <a:stretch>
            <a:fillRect/>
          </a:stretch>
        </p:blipFill>
        <p:spPr>
          <a:xfrm>
            <a:off x="6895555" y="1516125"/>
            <a:ext cx="4042410" cy="4277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7888312" cy="521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点击进入后，可照右图填写详细信息并申请开票。</a:t>
            </a: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商家可能会开具</a:t>
            </a:r>
            <a:r>
              <a:rPr lang="zh-CN" altLang="en-US" sz="2800" b="1" dirty="0">
                <a:solidFill>
                  <a:srgbClr val="FF0000"/>
                </a:solidFill>
              </a:rPr>
              <a:t>纸质发票</a:t>
            </a:r>
            <a:r>
              <a:rPr lang="zh-CN" altLang="en-US" sz="2800" b="1" dirty="0">
                <a:solidFill>
                  <a:srgbClr val="4B7FB1"/>
                </a:solidFill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</a:rPr>
              <a:t>电子版发票</a:t>
            </a:r>
            <a:r>
              <a:rPr lang="zh-CN" altLang="en-US" sz="2800" b="1" dirty="0">
                <a:solidFill>
                  <a:srgbClr val="4B7FB1"/>
                </a:solidFill>
              </a:rPr>
              <a:t>，纸质发票一般会</a:t>
            </a:r>
            <a:r>
              <a:rPr lang="zh-CN" altLang="en-US" sz="2800" b="1" dirty="0">
                <a:solidFill>
                  <a:srgbClr val="FF0000"/>
                </a:solidFill>
              </a:rPr>
              <a:t>随货寄出</a:t>
            </a:r>
            <a:r>
              <a:rPr lang="zh-CN" altLang="en-US" sz="2800" b="1" dirty="0">
                <a:solidFill>
                  <a:srgbClr val="4B7FB1"/>
                </a:solidFill>
              </a:rPr>
              <a:t>（也可能单独寄出）；电子版发票可能会发送到你的电子邮箱，或需要你自行到订单界面“</a:t>
            </a:r>
            <a:r>
              <a:rPr lang="zh-CN" altLang="en-US" sz="2800" b="1" dirty="0">
                <a:solidFill>
                  <a:srgbClr val="FF0000"/>
                </a:solidFill>
              </a:rPr>
              <a:t>申请开票</a:t>
            </a:r>
            <a:r>
              <a:rPr lang="zh-CN" altLang="en-US" sz="2800" b="1" dirty="0">
                <a:solidFill>
                  <a:srgbClr val="4B7FB1"/>
                </a:solidFill>
              </a:rPr>
              <a:t>”选项处</a:t>
            </a:r>
            <a:r>
              <a:rPr lang="zh-CN" altLang="en-US" sz="2800" b="1" dirty="0">
                <a:solidFill>
                  <a:srgbClr val="FF0000"/>
                </a:solidFill>
              </a:rPr>
              <a:t>自行下载</a:t>
            </a:r>
            <a:r>
              <a:rPr lang="zh-CN" altLang="en-US" sz="2800" b="1" dirty="0">
                <a:solidFill>
                  <a:srgbClr val="4B7FB1"/>
                </a:solidFill>
              </a:rPr>
              <a:t>。</a:t>
            </a: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推荐在淘宝开票界面申请的同时，将开票信息私发给商家，强调你的要求，防止商家漏看。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623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购买阶段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开具发票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57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9704048" cy="548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r>
              <a:rPr lang="zh-CN" altLang="en-US" sz="2800" b="1" dirty="0">
                <a:solidFill>
                  <a:srgbClr val="4B7FB1"/>
                </a:solidFill>
              </a:rPr>
              <a:t>部分商家在开票时，可能有对“</a:t>
            </a:r>
            <a:r>
              <a:rPr lang="zh-CN" altLang="en-US" sz="2800" b="1" dirty="0">
                <a:solidFill>
                  <a:srgbClr val="FF0000"/>
                </a:solidFill>
              </a:rPr>
              <a:t>补税点</a:t>
            </a:r>
            <a:r>
              <a:rPr lang="zh-CN" altLang="en-US" sz="2800" b="1" dirty="0">
                <a:solidFill>
                  <a:srgbClr val="4B7FB1"/>
                </a:solidFill>
              </a:rPr>
              <a:t>”，即开发票手续费的要求，需要你补交一定金额的费用。</a:t>
            </a:r>
            <a:endParaRPr lang="en-US" altLang="zh-CN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       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   </a:t>
            </a:r>
            <a:r>
              <a:rPr lang="en-US" altLang="zh-CN" sz="2000" b="1" dirty="0">
                <a:solidFill>
                  <a:srgbClr val="4B7FB1"/>
                </a:solidFill>
              </a:rPr>
              <a:t>-   </a:t>
            </a:r>
            <a:r>
              <a:rPr lang="zh-CN" altLang="en-US" sz="2000" b="1" dirty="0">
                <a:solidFill>
                  <a:srgbClr val="4B7FB1"/>
                </a:solidFill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</a:rPr>
              <a:t>金额</a:t>
            </a:r>
            <a:r>
              <a:rPr lang="zh-CN" altLang="en-US" sz="2000" b="1" dirty="0">
                <a:solidFill>
                  <a:srgbClr val="4B7FB1"/>
                </a:solidFill>
              </a:rPr>
              <a:t>上，举例说明，商家若要求你补费“</a:t>
            </a:r>
            <a:r>
              <a:rPr lang="en-US" altLang="zh-CN" sz="2000" b="1" dirty="0">
                <a:solidFill>
                  <a:srgbClr val="4B7FB1"/>
                </a:solidFill>
              </a:rPr>
              <a:t>3</a:t>
            </a:r>
            <a:r>
              <a:rPr lang="zh-CN" altLang="en-US" sz="2000" b="1" dirty="0">
                <a:solidFill>
                  <a:srgbClr val="4B7FB1"/>
                </a:solidFill>
              </a:rPr>
              <a:t>个点”、“</a:t>
            </a:r>
            <a:r>
              <a:rPr lang="en-US" altLang="zh-CN" sz="2000" b="1" dirty="0">
                <a:solidFill>
                  <a:srgbClr val="4B7FB1"/>
                </a:solidFill>
              </a:rPr>
              <a:t>3</a:t>
            </a:r>
            <a:r>
              <a:rPr lang="zh-CN" altLang="en-US" sz="2000" b="1" dirty="0">
                <a:solidFill>
                  <a:srgbClr val="4B7FB1"/>
                </a:solidFill>
              </a:rPr>
              <a:t>个税点”，意为“不含税金额  乘以   </a:t>
            </a:r>
            <a:r>
              <a:rPr lang="en-US" altLang="zh-CN" sz="2000" b="1" dirty="0">
                <a:solidFill>
                  <a:srgbClr val="4B7FB1"/>
                </a:solidFill>
              </a:rPr>
              <a:t>3%”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4B7FB1"/>
                </a:solidFill>
              </a:rPr>
              <a:t>   -   </a:t>
            </a:r>
            <a:r>
              <a:rPr lang="zh-CN" altLang="en-US" sz="2000" b="1" dirty="0">
                <a:solidFill>
                  <a:srgbClr val="4B7FB1"/>
                </a:solidFill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</a:rPr>
              <a:t>支付方式</a:t>
            </a:r>
            <a:r>
              <a:rPr lang="zh-CN" altLang="en-US" sz="2000" b="1" dirty="0">
                <a:solidFill>
                  <a:srgbClr val="4B7FB1"/>
                </a:solidFill>
              </a:rPr>
              <a:t>上，这可能会有如下方式：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​       </a:t>
            </a:r>
            <a:r>
              <a:rPr lang="en-US" altLang="zh-CN" sz="2000" b="1" dirty="0">
                <a:solidFill>
                  <a:srgbClr val="4B7FB1"/>
                </a:solidFill>
              </a:rPr>
              <a:t>1</a:t>
            </a:r>
            <a:r>
              <a:rPr lang="zh-CN" altLang="en-US" sz="2000" b="1" dirty="0">
                <a:solidFill>
                  <a:srgbClr val="4B7FB1"/>
                </a:solidFill>
              </a:rPr>
              <a:t>、发送</a:t>
            </a:r>
            <a:r>
              <a:rPr lang="zh-CN" altLang="en-US" sz="2000" b="1" dirty="0">
                <a:solidFill>
                  <a:srgbClr val="FF0000"/>
                </a:solidFill>
              </a:rPr>
              <a:t>淘宝红包</a:t>
            </a:r>
            <a:r>
              <a:rPr lang="zh-CN" altLang="en-US" sz="2000" b="1" dirty="0">
                <a:solidFill>
                  <a:srgbClr val="4B7FB1"/>
                </a:solidFill>
              </a:rPr>
              <a:t>给商家，注意红包备注清楚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“销售商品</a:t>
            </a:r>
            <a:r>
              <a:rPr lang="en-US" altLang="zh-CN" sz="2000" b="1" dirty="0">
                <a:solidFill>
                  <a:srgbClr val="4B7FB1"/>
                </a:solidFill>
              </a:rPr>
              <a:t>xxx  </a:t>
            </a:r>
            <a:r>
              <a:rPr lang="zh-CN" altLang="en-US" sz="2000" b="1" dirty="0">
                <a:solidFill>
                  <a:srgbClr val="4B7FB1"/>
                </a:solidFill>
              </a:rPr>
              <a:t>补税点”；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​       </a:t>
            </a:r>
            <a:r>
              <a:rPr lang="en-US" altLang="zh-CN" sz="2000" b="1" dirty="0">
                <a:solidFill>
                  <a:srgbClr val="4B7FB1"/>
                </a:solidFill>
              </a:rPr>
              <a:t>2</a:t>
            </a:r>
            <a:r>
              <a:rPr lang="zh-CN" altLang="en-US" sz="2000" b="1" dirty="0">
                <a:solidFill>
                  <a:srgbClr val="4B7FB1"/>
                </a:solidFill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下单补差价</a:t>
            </a:r>
            <a:r>
              <a:rPr lang="zh-CN" altLang="en-US" sz="2000" b="1" dirty="0">
                <a:solidFill>
                  <a:srgbClr val="4B7FB1"/>
                </a:solidFill>
              </a:rPr>
              <a:t>，如右图示例。</a:t>
            </a:r>
            <a:endParaRPr lang="zh-CN" altLang="en-US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B7FB1"/>
                </a:solidFill>
              </a:rPr>
              <a:t> </a:t>
            </a:r>
            <a:r>
              <a:rPr lang="en-US" altLang="zh-CN" sz="2000" b="1" dirty="0">
                <a:solidFill>
                  <a:srgbClr val="4B7FB1"/>
                </a:solidFill>
              </a:rPr>
              <a:t>      3</a:t>
            </a:r>
            <a:r>
              <a:rPr lang="zh-CN" altLang="en-US" sz="2000" b="1" dirty="0">
                <a:solidFill>
                  <a:srgbClr val="4B7FB1"/>
                </a:solidFill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下单商家改价。</a:t>
            </a:r>
            <a:endParaRPr lang="en-US" altLang="zh-CN" sz="20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最后，记得提醒商家在开具的发票上写入的</a:t>
            </a:r>
            <a:r>
              <a:rPr lang="zh-CN" altLang="en-US" sz="2800" b="1" dirty="0">
                <a:solidFill>
                  <a:srgbClr val="FF0000"/>
                </a:solidFill>
              </a:rPr>
              <a:t>总金额中加入补税点的额外费用</a:t>
            </a:r>
            <a:r>
              <a:rPr lang="zh-CN" altLang="en-US" sz="2800" b="1" dirty="0">
                <a:solidFill>
                  <a:srgbClr val="4B7FB1"/>
                </a:solidFill>
              </a:rPr>
              <a:t>，防止开发票有误。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623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7FB1"/>
                </a:solidFill>
              </a:rPr>
              <a:t>购买阶段</a:t>
            </a:r>
            <a:r>
              <a:rPr lang="en-US" altLang="zh-CN" sz="4400" b="1" dirty="0">
                <a:solidFill>
                  <a:srgbClr val="4B7FB1"/>
                </a:solidFill>
              </a:rPr>
              <a:t>——</a:t>
            </a:r>
            <a:r>
              <a:rPr lang="zh-CN" altLang="en-US" sz="4400" b="1" dirty="0">
                <a:solidFill>
                  <a:srgbClr val="4B7FB1"/>
                </a:solidFill>
              </a:rPr>
              <a:t>开具发票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946400"/>
            <a:ext cx="3701415" cy="2204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9704048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3507740"/>
            <a:ext cx="4808855" cy="297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5240" y="314960"/>
            <a:ext cx="4783455" cy="3077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56960" y="314960"/>
            <a:ext cx="4895215" cy="3077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56960" y="3507740"/>
            <a:ext cx="4895850" cy="2975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44794" y="93851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5975" y="1125042"/>
            <a:ext cx="9704048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4B7FB1"/>
                </a:solidFill>
              </a:rPr>
              <a:t>   -    </a:t>
            </a:r>
            <a:r>
              <a:rPr lang="zh-CN" altLang="en-US" sz="2800" b="1" dirty="0">
                <a:solidFill>
                  <a:srgbClr val="4B7FB1"/>
                </a:solidFill>
              </a:rPr>
              <a:t>将发票提交给财务后到报销款发放时，同学们记得核对</a:t>
            </a:r>
            <a:r>
              <a:rPr lang="zh-CN" altLang="en-US" sz="2800" b="1" dirty="0">
                <a:solidFill>
                  <a:srgbClr val="FF0000"/>
                </a:solidFill>
              </a:rPr>
              <a:t>发放金额是否正确</a:t>
            </a:r>
            <a:r>
              <a:rPr lang="zh-CN" altLang="en-US" sz="2800" b="1" dirty="0">
                <a:solidFill>
                  <a:srgbClr val="4B7FB1"/>
                </a:solidFill>
              </a:rPr>
              <a:t>，如果出现问题，及时与财务沟通，防止造成同学们的财产损失。</a:t>
            </a: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srgbClr val="4B7FB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4B7FB1"/>
                </a:solidFill>
              </a:rPr>
              <a:t>   </a:t>
            </a:r>
            <a:r>
              <a:rPr lang="en-US" altLang="zh-CN" sz="2800" b="1" dirty="0">
                <a:solidFill>
                  <a:srgbClr val="4B7FB1"/>
                </a:solidFill>
              </a:rPr>
              <a:t>-   </a:t>
            </a:r>
            <a:r>
              <a:rPr lang="zh-CN" altLang="en-US" sz="2800" b="1" dirty="0">
                <a:solidFill>
                  <a:srgbClr val="4B7FB1"/>
                </a:solidFill>
              </a:rPr>
              <a:t>财务在核对材料的过程中可能会请同学们</a:t>
            </a:r>
            <a:r>
              <a:rPr lang="zh-CN" altLang="en-US" sz="2800" b="1" dirty="0">
                <a:solidFill>
                  <a:srgbClr val="FF0000"/>
                </a:solidFill>
              </a:rPr>
              <a:t>提供补充材料</a:t>
            </a:r>
            <a:r>
              <a:rPr lang="zh-CN" altLang="en-US" sz="2800" b="1" dirty="0">
                <a:solidFill>
                  <a:srgbClr val="4B7FB1"/>
                </a:solidFill>
              </a:rPr>
              <a:t>，请同学们积极配合。</a:t>
            </a:r>
            <a:endParaRPr lang="zh-CN" altLang="en-US" sz="2800" b="1" dirty="0">
              <a:solidFill>
                <a:srgbClr val="4B7FB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257" y="314941"/>
            <a:ext cx="1053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B7FB1"/>
                </a:solidFill>
              </a:rPr>
              <a:t>与组委会财务交接相关事宜</a:t>
            </a:r>
            <a:endParaRPr lang="zh-CN" altLang="en-US" sz="4400" b="1" dirty="0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20307ea4-70bb-432c-b283-9643cc05bc71"/>
  <p:tag name="COMMONDATA" val="eyJoZGlkIjoiNTMzNjAwMjYzMTE3MmFlMDIwNDMyZGFkZWVlOWRiZ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89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方正正纤黑简体</vt:lpstr>
      <vt:lpstr>黑体</vt:lpstr>
      <vt:lpstr>微软雅黑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Glimm</cp:lastModifiedBy>
  <cp:revision>142</cp:revision>
  <dcterms:created xsi:type="dcterms:W3CDTF">2017-03-12T01:40:00Z</dcterms:created>
  <dcterms:modified xsi:type="dcterms:W3CDTF">2023-05-07T06:42:46Z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A52AC05B2D5D4B1E9CD02FA1C883163E_12</vt:lpwstr>
  </property>
</Properties>
</file>