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9" r:id="rId1"/>
    <p:sldMasterId id="2147483685" r:id="rId2"/>
  </p:sldMasterIdLst>
  <p:notesMasterIdLst>
    <p:notesMasterId r:id="rId44"/>
  </p:notesMasterIdLst>
  <p:handoutMasterIdLst>
    <p:handoutMasterId r:id="rId45"/>
  </p:handoutMasterIdLst>
  <p:sldIdLst>
    <p:sldId id="256" r:id="rId3"/>
    <p:sldId id="299" r:id="rId4"/>
    <p:sldId id="266" r:id="rId5"/>
    <p:sldId id="267" r:id="rId6"/>
    <p:sldId id="305" r:id="rId7"/>
    <p:sldId id="306" r:id="rId8"/>
    <p:sldId id="307" r:id="rId9"/>
    <p:sldId id="277" r:id="rId10"/>
    <p:sldId id="302" r:id="rId11"/>
    <p:sldId id="269" r:id="rId12"/>
    <p:sldId id="279" r:id="rId13"/>
    <p:sldId id="303" r:id="rId14"/>
    <p:sldId id="278" r:id="rId15"/>
    <p:sldId id="280" r:id="rId16"/>
    <p:sldId id="304" r:id="rId17"/>
    <p:sldId id="281" r:id="rId18"/>
    <p:sldId id="283" r:id="rId19"/>
    <p:sldId id="285" r:id="rId20"/>
    <p:sldId id="286" r:id="rId21"/>
    <p:sldId id="287" r:id="rId22"/>
    <p:sldId id="288" r:id="rId23"/>
    <p:sldId id="289" r:id="rId24"/>
    <p:sldId id="291" r:id="rId25"/>
    <p:sldId id="290" r:id="rId26"/>
    <p:sldId id="292" r:id="rId27"/>
    <p:sldId id="294" r:id="rId28"/>
    <p:sldId id="295" r:id="rId29"/>
    <p:sldId id="296" r:id="rId30"/>
    <p:sldId id="297" r:id="rId31"/>
    <p:sldId id="308" r:id="rId32"/>
    <p:sldId id="309" r:id="rId33"/>
    <p:sldId id="300" r:id="rId34"/>
    <p:sldId id="298" r:id="rId35"/>
    <p:sldId id="301" r:id="rId36"/>
    <p:sldId id="270" r:id="rId37"/>
    <p:sldId id="271" r:id="rId38"/>
    <p:sldId id="272" r:id="rId39"/>
    <p:sldId id="273" r:id="rId40"/>
    <p:sldId id="274" r:id="rId41"/>
    <p:sldId id="275" r:id="rId42"/>
    <p:sldId id="276" r:id="rId43"/>
  </p:sldIdLst>
  <p:sldSz cx="9144000" cy="6858000" type="screen4x3"/>
  <p:notesSz cx="6858000" cy="9144000"/>
  <p:embeddedFontLst>
    <p:embeddedFont>
      <p:font typeface="Arial Narrow" pitchFamily="34" charset="0"/>
      <p:regular r:id="rId46"/>
      <p:bold r:id="rId47"/>
      <p:italic r:id="rId48"/>
      <p:boldItalic r:id="rId49"/>
    </p:embeddedFont>
    <p:embeddedFont>
      <p:font typeface="Times" pitchFamily="18" charset="0"/>
      <p:regular r:id="rId50"/>
      <p:bold r:id="rId51"/>
      <p:italic r:id="rId52"/>
      <p:boldItalic r:id="rId53"/>
    </p:embeddedFont>
  </p:embeddedFontLst>
  <p:defaultTextStyle>
    <a:defPPr>
      <a:defRPr lang="en-US"/>
    </a:defPPr>
    <a:lvl1pPr algn="l" rtl="0" eaLnBrk="0" fontAlgn="base" hangingPunct="0">
      <a:spcBef>
        <a:spcPct val="0"/>
      </a:spcBef>
      <a:spcAft>
        <a:spcPct val="0"/>
      </a:spcAft>
      <a:defRPr sz="2400"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7E0"/>
    <a:srgbClr val="FFEEBF"/>
    <a:srgbClr val="FFDD7F"/>
    <a:srgbClr val="FFD666"/>
    <a:srgbClr val="065FA8"/>
    <a:srgbClr val="FFBB00"/>
    <a:srgbClr val="E6EFF6"/>
    <a:srgbClr val="A8C7D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4880" autoAdjust="0"/>
  </p:normalViewPr>
  <p:slideViewPr>
    <p:cSldViewPr>
      <p:cViewPr varScale="1">
        <p:scale>
          <a:sx n="83" d="100"/>
          <a:sy n="83" d="100"/>
        </p:scale>
        <p:origin x="-177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3"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8" charset="0"/>
              </a:defRPr>
            </a:lvl1pPr>
          </a:lstStyle>
          <a:p>
            <a:pPr>
              <a:defRPr/>
            </a:pPr>
            <a:fld id="{ED3A37F2-6954-4EF2-9BB3-B7B7D970D8D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8" charset="0"/>
              </a:defRPr>
            </a:lvl1pPr>
          </a:lstStyle>
          <a:p>
            <a:pPr>
              <a:defRPr/>
            </a:pPr>
            <a:fld id="{700C159B-3807-4063-BD97-AC3ECA18B34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8490B982-E171-4D8F-A858-725D8CA0108C}" type="slidenum">
              <a:rPr lang="en-US" smtClean="0"/>
              <a:pPr/>
              <a:t>1</a:t>
            </a:fld>
            <a:endParaRPr lang="en-US"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Don’t bother with performance. </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Route</a:t>
            </a:r>
            <a:r>
              <a:rPr lang="en-US" baseline="0" dirty="0" smtClean="0"/>
              <a:t> minimizing is the process of reducing the cost of procedure based on a fixed number of decisions.  The most famous route minimizing problem is the traveling salesman.  The concept is you have a salesman who starts in City A.  He needs to get to Cities B, C, D to visit his customers, and he wants to find the most efficient travel plans.  Other applications include logistics, automated soldering, and machine planning.</a:t>
            </a:r>
          </a:p>
          <a:p>
            <a:endParaRPr lang="en-US" baseline="0" dirty="0" smtClean="0"/>
          </a:p>
          <a:p>
            <a:r>
              <a:rPr lang="en-US" baseline="0" dirty="0" smtClean="0"/>
              <a:t>Based on the information of we start in City A, and we need to get to Cities B, C, D we can diagram how we might solve the problem.  Lets take a closer look.</a:t>
            </a:r>
          </a:p>
          <a:p>
            <a:endParaRPr lang="en-US" baseline="0" dirty="0" smtClean="0"/>
          </a:p>
          <a:p>
            <a:r>
              <a:rPr lang="en-US" baseline="0" dirty="0" smtClean="0"/>
              <a:t>If we take each set of cities, and replace them with nodes, the structure that best represents the problem is a tree.</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Trees are similar to linked lists with a slight twist.  Instead of previous and next nodes,</a:t>
            </a:r>
            <a:r>
              <a:rPr lang="en-US" baseline="0" dirty="0" smtClean="0"/>
              <a:t> they have a parent and children.  The parent node is the node above, and the children nodes are the nodes below.</a:t>
            </a:r>
          </a:p>
          <a:p>
            <a:endParaRPr lang="en-US" baseline="0" dirty="0" smtClean="0"/>
          </a:p>
          <a:p>
            <a:r>
              <a:rPr lang="en-US" baseline="0" dirty="0" smtClean="0"/>
              <a:t>As such, each node has a Data Value Reference to its parent node, and an array of Data Value References that go to it’s children.</a:t>
            </a:r>
          </a:p>
          <a:p>
            <a:endParaRPr lang="en-US" baseline="0" dirty="0" smtClean="0"/>
          </a:p>
          <a:p>
            <a:r>
              <a:rPr lang="en-US" baseline="0" dirty="0" smtClean="0"/>
              <a:t>Once again the tree will be a </a:t>
            </a:r>
            <a:r>
              <a:rPr lang="en-US" baseline="0" dirty="0" err="1" smtClean="0"/>
              <a:t>LabVIEW</a:t>
            </a:r>
            <a:r>
              <a:rPr lang="en-US" baseline="0" dirty="0" smtClean="0"/>
              <a:t> class that encapsulates the Tree Nodes.</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largest difference</a:t>
            </a:r>
            <a:r>
              <a:rPr lang="en-US" baseline="0" dirty="0" smtClean="0"/>
              <a:t> between linked lists and trees is how we search through the data structure.  In a  linked list we could go in a linear fashion from node to next node.  In a tree we have diverging paths.  As such there are different searching methods, with different advantages.</a:t>
            </a:r>
          </a:p>
          <a:p>
            <a:endParaRPr lang="en-US" baseline="0" dirty="0" smtClean="0"/>
          </a:p>
          <a:p>
            <a:r>
              <a:rPr lang="en-US" baseline="0" dirty="0" smtClean="0"/>
              <a:t>Depth-based search.  The pattern is to always be moving to the bottom of the tree.  If we reach a </a:t>
            </a:r>
            <a:r>
              <a:rPr lang="en-US" baseline="0" dirty="0" err="1" smtClean="0"/>
              <a:t>deadend</a:t>
            </a:r>
            <a:r>
              <a:rPr lang="en-US" baseline="0" dirty="0" smtClean="0"/>
              <a:t>, backtrack slightly and try another route.  This is good if we know our tree has a bottom, there are multiple solutions, and we are just trying to find one as fast as possible.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Breadth-based search.  Focus on searching the nodes closest to the root before moving down the tree.  Good if we don’t know if there is a bottom to the tree, or if a solution is not necessarily at the bottom.</a:t>
            </a:r>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Heuristic\Best First Search.  A search where we apply the knowledge of the tree to produce faster results.  The search is only as good as our heuristic.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final note on solutions.  A search can have more than one solution.  We can search for the first solution we find (which is fastest), or we can exhaustively search the tree to find the best solution.  Exhaustive search typically take a VERY long time.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Walk-through the steps on the slide.</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Walk-through the steps on the slide.  Need to talk about</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aseline="0" dirty="0" smtClean="0"/>
              <a:t>There is some sort of F that defines if we are doing better or worse.</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aseline="0" dirty="0" smtClean="0"/>
              <a:t>The goal is a good enough</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endParaRPr lang="en-US" dirty="0" smtClean="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let’s make a heuristic for the route minimizing .   G is our cost to make it to this goal so far.  In this example that would be the distance of A to B to C to F to E.  </a:t>
            </a:r>
          </a:p>
          <a:p>
            <a:endParaRPr lang="en-US" baseline="0" dirty="0" smtClean="0"/>
          </a:p>
          <a:p>
            <a:r>
              <a:rPr lang="en-US" baseline="0" dirty="0" smtClean="0"/>
              <a:t>The difficult part is making a function for finding the estimated distance to our goal.  There are many white papers on how to do that best.  I took the easy road and picked a function that chooses the nearest neighbor path.</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final application is a common mobile robotics problem.  The goal is to get from point A to point B without running into an obstacle.  </a:t>
            </a:r>
          </a:p>
          <a:p>
            <a:endParaRPr lang="en-US" dirty="0" smtClean="0"/>
          </a:p>
          <a:p>
            <a:r>
              <a:rPr lang="en-US" dirty="0" smtClean="0"/>
              <a:t>We</a:t>
            </a:r>
            <a:r>
              <a:rPr lang="en-US" baseline="0" dirty="0" smtClean="0"/>
              <a:t> start by placing a grid on the map.  This creates what is referred to as a occupancy map.  Each square or cell is a discrete location we can move into.  Cells with obstacles are considered to be invalid cells.  The goal is to find the least number of cells to enter.</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Basically read the slide.  Just a good starting point.</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a:t>
            </a:r>
            <a:r>
              <a:rPr lang="en-US" baseline="0" dirty="0" smtClean="0"/>
              <a:t> cell becomes a node.  That node is linked to 8 other adjacent nodes.  A is the starting node, and B is the goal node.  In this way it becomes very similar to tree, with a large exception that we will cover.</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node has an array of Data Value References to is adjacent nodes.  These are simply called Linked nodes.  There is no concept of parent or children, just linked nodes that the graph uses to navigate through the structure.</a:t>
            </a:r>
            <a:r>
              <a:rPr lang="en-US" baseline="0" dirty="0" smtClean="0"/>
              <a:t>  Similar to the tree we have a list called OPEN which keeps track of the nodes we are searching through.  Unlike the tree, when we move a node from OPEN we place it on CLOSED.  This prevent us from opening the same node twice.</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LabVIEW</a:t>
            </a:r>
            <a:r>
              <a:rPr lang="en-US" dirty="0" smtClean="0"/>
              <a:t> comes with native data structures.  The</a:t>
            </a:r>
            <a:r>
              <a:rPr lang="en-US" baseline="0" dirty="0" smtClean="0"/>
              <a:t> simplest data would be standard controls like the Double or Boolean.  We build upon the basic data types to make Arrays of Doubles and Booleans.  This would be our first basic data structure in that, we organize the data into a contiguous memory space.  Strings are similar in that they are characters lined into a row.  Clusters are custom combinations of the primitive data types.  Queues are a data structure used to synchronize data transfer.  Variant is a data structure that all other data types can be transformed into.  Finally a </a:t>
            </a:r>
            <a:r>
              <a:rPr lang="en-US" baseline="0" dirty="0" err="1" smtClean="0"/>
              <a:t>LabVIEW</a:t>
            </a:r>
            <a:r>
              <a:rPr lang="en-US" baseline="0" dirty="0" smtClean="0"/>
              <a:t> Object is a data structure (cluster) with the concepts of encapsulation and inheritance added.</a:t>
            </a:r>
          </a:p>
          <a:p>
            <a:endParaRPr lang="en-US" baseline="0" dirty="0" smtClean="0"/>
          </a:p>
          <a:p>
            <a:r>
              <a:rPr lang="en-US" baseline="0" dirty="0" smtClean="0"/>
              <a:t>But that about ends the Native Data Structures.  Which leaves a hole for some more advanced and customized data structures like the linked list, Tree, or Graph.  Those three data structures are what we will be discussing for the rest of the presentation.</a:t>
            </a:r>
          </a:p>
          <a:p>
            <a:endParaRPr lang="en-US" dirty="0" smtClean="0"/>
          </a:p>
          <a:p>
            <a:r>
              <a:rPr lang="en-US" dirty="0" smtClean="0"/>
              <a:t>Note:  This slide shows the blending of Data and Data Structures.</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Move slower,</a:t>
            </a:r>
            <a:r>
              <a:rPr lang="en-US" baseline="0" dirty="0" smtClean="0"/>
              <a:t> insert in the middle, increase</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linked list is</a:t>
            </a:r>
            <a:r>
              <a:rPr lang="en-US" baseline="0" dirty="0" smtClean="0"/>
              <a:t> a sequence of data “nodes” linked together.  Each node is simply a data point the added information of who their next and previous nodes are.  A list has a front and a back.  </a:t>
            </a:r>
          </a:p>
          <a:p>
            <a:endParaRPr lang="en-US" baseline="0" dirty="0" smtClean="0"/>
          </a:p>
          <a:p>
            <a:r>
              <a:rPr lang="en-US" baseline="0" dirty="0" smtClean="0"/>
              <a:t>The job of the linked list is two fold:</a:t>
            </a:r>
          </a:p>
          <a:p>
            <a:pPr marL="228600" indent="-228600">
              <a:buAutoNum type="arabicParenBoth"/>
            </a:pPr>
            <a:r>
              <a:rPr lang="en-US" baseline="0" dirty="0" smtClean="0"/>
              <a:t>Encapsulate the nodes. Similar to how a cluster encapsulates basic data types.</a:t>
            </a:r>
          </a:p>
          <a:p>
            <a:pPr marL="228600" indent="-228600">
              <a:buAutoNum type="arabicParenBoth"/>
            </a:pPr>
            <a:r>
              <a:rPr lang="en-US" baseline="0" dirty="0" smtClean="0"/>
              <a:t> Coordinate the assignment of links.  Even though the nodes contain the links to next and previous, they are assigned the information from the linked list.</a:t>
            </a:r>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value references were a </a:t>
            </a:r>
            <a:r>
              <a:rPr lang="en-US" dirty="0" err="1" smtClean="0"/>
              <a:t>LabVIEW</a:t>
            </a:r>
            <a:r>
              <a:rPr lang="en-US" baseline="0" dirty="0" smtClean="0"/>
              <a:t> feature introduced in LV 2009.  They provide a way to access data in </a:t>
            </a:r>
            <a:r>
              <a:rPr lang="en-US" baseline="0" dirty="0" err="1" smtClean="0"/>
              <a:t>LabVIEW</a:t>
            </a:r>
            <a:r>
              <a:rPr lang="en-US" baseline="0" dirty="0" smtClean="0"/>
              <a:t> by reference, while still following data flow principles.  By reference is necessary to have a bidirectional linked list (</a:t>
            </a:r>
            <a:r>
              <a:rPr lang="en-US" baseline="0" dirty="0" err="1" smtClean="0"/>
              <a:t>a.k.a</a:t>
            </a:r>
            <a:r>
              <a:rPr lang="en-US" baseline="0" dirty="0" smtClean="0"/>
              <a:t> Node A knows how to find Node B by its Data Value Reference “Next”, and Node B knows how to find Node A by its Data Value Reference “previous”).</a:t>
            </a:r>
          </a:p>
          <a:p>
            <a:endParaRPr lang="en-US" baseline="0" dirty="0" smtClean="0"/>
          </a:p>
          <a:p>
            <a:r>
              <a:rPr lang="en-US" baseline="0" dirty="0" smtClean="0"/>
              <a:t>Thus we can navigate or search from node to node by a system of links in a linear fashion.</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Sequence</a:t>
            </a:r>
            <a:r>
              <a:rPr lang="en-US" baseline="0" dirty="0" smtClean="0"/>
              <a:t> structure on bottom picture</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going to solve the priority queue application via a linked</a:t>
            </a:r>
            <a:r>
              <a:rPr lang="en-US" baseline="0" dirty="0" smtClean="0"/>
              <a:t> list, but it would be nice to separate the generic linked list operations from the specific priority queue operations.</a:t>
            </a:r>
          </a:p>
          <a:p>
            <a:endParaRPr lang="en-US" baseline="0" dirty="0" smtClean="0"/>
          </a:p>
          <a:p>
            <a:r>
              <a:rPr lang="en-US" baseline="0" dirty="0" smtClean="0"/>
              <a:t>We do so by making two base classes, Linked List and Linked List Node.  Then the specific implementation for Priority queue and Priority queue Message are a new class that inherits from the previous.</a:t>
            </a:r>
          </a:p>
          <a:p>
            <a:endParaRPr lang="en-US" baseline="0" dirty="0" smtClean="0"/>
          </a:p>
          <a:p>
            <a:r>
              <a:rPr lang="en-US" baseline="0" dirty="0" smtClean="0"/>
              <a:t>P Queue.  And mention inheritance in presentation.</a:t>
            </a:r>
            <a:endParaRPr lang="en-US" dirty="0"/>
          </a:p>
        </p:txBody>
      </p:sp>
      <p:sp>
        <p:nvSpPr>
          <p:cNvPr id="4" name="Slide Number Placeholder 3"/>
          <p:cNvSpPr>
            <a:spLocks noGrp="1"/>
          </p:cNvSpPr>
          <p:nvPr>
            <p:ph type="sldNum" sz="quarter" idx="10"/>
          </p:nvPr>
        </p:nvSpPr>
        <p:spPr/>
        <p:txBody>
          <a:bodyPr/>
          <a:lstStyle/>
          <a:p>
            <a:pPr>
              <a:defRPr/>
            </a:pPr>
            <a:fld id="{700C159B-3807-4063-BD97-AC3ECA18B34A}"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2" name="Rectangle 6"/>
          <p:cNvSpPr>
            <a:spLocks noGrp="1" noChangeArrowheads="1"/>
          </p:cNvSpPr>
          <p:nvPr>
            <p:ph type="ctrTitle" sz="quarter"/>
          </p:nvPr>
        </p:nvSpPr>
        <p:spPr>
          <a:xfrm>
            <a:off x="685800" y="2286000"/>
            <a:ext cx="7772400" cy="1143000"/>
          </a:xfrm>
        </p:spPr>
        <p:txBody>
          <a:bodyPr/>
          <a:lstStyle>
            <a:lvl1pPr algn="ctr">
              <a:defRPr/>
            </a:lvl1pPr>
          </a:lstStyle>
          <a:p>
            <a:r>
              <a:rPr lang="en-US"/>
              <a:t>Click to edit Master title style</a:t>
            </a:r>
          </a:p>
        </p:txBody>
      </p:sp>
      <p:sp>
        <p:nvSpPr>
          <p:cNvPr id="4103" name="Rectangle 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2" name="Rectangle 6"/>
          <p:cNvSpPr>
            <a:spLocks noGrp="1" noChangeArrowheads="1"/>
          </p:cNvSpPr>
          <p:nvPr>
            <p:ph type="ctrTitle" sz="quarter"/>
          </p:nvPr>
        </p:nvSpPr>
        <p:spPr>
          <a:xfrm>
            <a:off x="685800" y="2286000"/>
            <a:ext cx="7772400" cy="1143000"/>
          </a:xfrm>
        </p:spPr>
        <p:txBody>
          <a:bodyPr/>
          <a:lstStyle>
            <a:lvl1pPr algn="ctr">
              <a:defRPr/>
            </a:lvl1pPr>
          </a:lstStyle>
          <a:p>
            <a:r>
              <a:rPr lang="en-US"/>
              <a:t>Click to edit Master title style</a:t>
            </a:r>
          </a:p>
        </p:txBody>
      </p:sp>
      <p:sp>
        <p:nvSpPr>
          <p:cNvPr id="4103" name="Rectangle 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2535"/>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2535"/>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screen"/>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4800" y="22860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04800" y="1676400"/>
            <a:ext cx="8458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5"/>
          <p:cNvSpPr>
            <a:spLocks noChangeArrowheads="1"/>
          </p:cNvSpPr>
          <p:nvPr/>
        </p:nvSpPr>
        <p:spPr bwMode="auto">
          <a:xfrm>
            <a:off x="5638800" y="6553200"/>
            <a:ext cx="990600" cy="228600"/>
          </a:xfrm>
          <a:prstGeom prst="rect">
            <a:avLst/>
          </a:prstGeom>
          <a:noFill/>
          <a:ln w="9525">
            <a:noFill/>
            <a:miter lim="800000"/>
            <a:headEnd/>
            <a:tailEnd/>
          </a:ln>
          <a:effectLst/>
        </p:spPr>
        <p:txBody>
          <a:bodyPr/>
          <a:lstStyle/>
          <a:p>
            <a:pPr algn="r">
              <a:defRPr/>
            </a:pPr>
            <a:fld id="{21A28EE8-9C19-4659-A8D0-E414940E312F}" type="slidenum">
              <a:rPr lang="en-US" sz="800">
                <a:solidFill>
                  <a:srgbClr val="E3E3E3"/>
                </a:solidFill>
                <a:latin typeface="Arial" charset="0"/>
              </a:rPr>
              <a:pPr algn="r">
                <a:defRPr/>
              </a:pPr>
              <a:t>‹#›</a:t>
            </a:fld>
            <a:endParaRPr lang="en-US" sz="800">
              <a:solidFill>
                <a:srgbClr val="E3E3E3"/>
              </a:solidFill>
              <a:latin typeface="Arial" charset="0"/>
            </a:endParaRPr>
          </a:p>
        </p:txBody>
      </p:sp>
      <p:sp>
        <p:nvSpPr>
          <p:cNvPr id="3079" name="Rectangle 7"/>
          <p:cNvSpPr>
            <a:spLocks noChangeArrowheads="1"/>
          </p:cNvSpPr>
          <p:nvPr/>
        </p:nvSpPr>
        <p:spPr bwMode="auto">
          <a:xfrm>
            <a:off x="3127375" y="-241300"/>
            <a:ext cx="184150" cy="457200"/>
          </a:xfrm>
          <a:prstGeom prst="rect">
            <a:avLst/>
          </a:prstGeom>
          <a:noFill/>
          <a:ln w="9525">
            <a:noFill/>
            <a:miter lim="800000"/>
            <a:headEnd/>
            <a:tailEnd/>
          </a:ln>
          <a:effectLst/>
        </p:spPr>
        <p:txBody>
          <a:bodyPr wrap="none">
            <a:spAutoFit/>
          </a:bodyPr>
          <a:lstStyle/>
          <a:p>
            <a:pPr>
              <a:defRPr/>
            </a:pPr>
            <a:endParaRPr lang="en-US">
              <a:latin typeface="Times" pitchFamily="18" charset="0"/>
            </a:endParaRPr>
          </a:p>
        </p:txBody>
      </p:sp>
    </p:spTree>
  </p:cSld>
  <p:clrMap bg1="lt1" tx1="dk1" bg2="lt2" tx2="dk2" accent1="accent1" accent2="accent2" accent3="accent3" accent4="accent4" accent5="accent5" accent6="accent6" hlink="hlink" folHlink="folHlink"/>
  <p:sldLayoutIdLst>
    <p:sldLayoutId id="214748371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000" b="1">
          <a:solidFill>
            <a:srgbClr val="065FA8"/>
          </a:solidFill>
          <a:latin typeface="+mj-lt"/>
          <a:ea typeface="+mj-ea"/>
          <a:cs typeface="+mj-cs"/>
        </a:defRPr>
      </a:lvl1pPr>
      <a:lvl2pPr algn="l" rtl="0" eaLnBrk="0" fontAlgn="base" hangingPunct="0">
        <a:spcBef>
          <a:spcPct val="0"/>
        </a:spcBef>
        <a:spcAft>
          <a:spcPct val="0"/>
        </a:spcAft>
        <a:defRPr sz="4000" b="1">
          <a:solidFill>
            <a:srgbClr val="065FA8"/>
          </a:solidFill>
          <a:latin typeface="Arial Narrow" pitchFamily="34" charset="0"/>
        </a:defRPr>
      </a:lvl2pPr>
      <a:lvl3pPr algn="l" rtl="0" eaLnBrk="0" fontAlgn="base" hangingPunct="0">
        <a:spcBef>
          <a:spcPct val="0"/>
        </a:spcBef>
        <a:spcAft>
          <a:spcPct val="0"/>
        </a:spcAft>
        <a:defRPr sz="4000" b="1">
          <a:solidFill>
            <a:srgbClr val="065FA8"/>
          </a:solidFill>
          <a:latin typeface="Arial Narrow" pitchFamily="34" charset="0"/>
        </a:defRPr>
      </a:lvl3pPr>
      <a:lvl4pPr algn="l" rtl="0" eaLnBrk="0" fontAlgn="base" hangingPunct="0">
        <a:spcBef>
          <a:spcPct val="0"/>
        </a:spcBef>
        <a:spcAft>
          <a:spcPct val="0"/>
        </a:spcAft>
        <a:defRPr sz="4000" b="1">
          <a:solidFill>
            <a:srgbClr val="065FA8"/>
          </a:solidFill>
          <a:latin typeface="Arial Narrow" pitchFamily="34" charset="0"/>
        </a:defRPr>
      </a:lvl4pPr>
      <a:lvl5pPr algn="l" rtl="0" eaLnBrk="0" fontAlgn="base" hangingPunct="0">
        <a:spcBef>
          <a:spcPct val="0"/>
        </a:spcBef>
        <a:spcAft>
          <a:spcPct val="0"/>
        </a:spcAft>
        <a:defRPr sz="4000" b="1">
          <a:solidFill>
            <a:srgbClr val="065FA8"/>
          </a:solidFill>
          <a:latin typeface="Arial Narrow" pitchFamily="34" charset="0"/>
        </a:defRPr>
      </a:lvl5pPr>
      <a:lvl6pPr marL="457200" algn="l" rtl="0" fontAlgn="base">
        <a:spcBef>
          <a:spcPct val="0"/>
        </a:spcBef>
        <a:spcAft>
          <a:spcPct val="0"/>
        </a:spcAft>
        <a:defRPr sz="4000" b="1">
          <a:solidFill>
            <a:srgbClr val="006699"/>
          </a:solidFill>
          <a:latin typeface="Arial Narrow" pitchFamily="34" charset="0"/>
        </a:defRPr>
      </a:lvl6pPr>
      <a:lvl7pPr marL="914400" algn="l" rtl="0" fontAlgn="base">
        <a:spcBef>
          <a:spcPct val="0"/>
        </a:spcBef>
        <a:spcAft>
          <a:spcPct val="0"/>
        </a:spcAft>
        <a:defRPr sz="4000" b="1">
          <a:solidFill>
            <a:srgbClr val="006699"/>
          </a:solidFill>
          <a:latin typeface="Arial Narrow" pitchFamily="34" charset="0"/>
        </a:defRPr>
      </a:lvl7pPr>
      <a:lvl8pPr marL="1371600" algn="l" rtl="0" fontAlgn="base">
        <a:spcBef>
          <a:spcPct val="0"/>
        </a:spcBef>
        <a:spcAft>
          <a:spcPct val="0"/>
        </a:spcAft>
        <a:defRPr sz="4000" b="1">
          <a:solidFill>
            <a:srgbClr val="006699"/>
          </a:solidFill>
          <a:latin typeface="Arial Narrow" pitchFamily="34" charset="0"/>
        </a:defRPr>
      </a:lvl8pPr>
      <a:lvl9pPr marL="1828800" algn="l" rtl="0" fontAlgn="base">
        <a:spcBef>
          <a:spcPct val="0"/>
        </a:spcBef>
        <a:spcAft>
          <a:spcPct val="0"/>
        </a:spcAft>
        <a:defRPr sz="4000" b="1">
          <a:solidFill>
            <a:srgbClr val="006699"/>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screen"/>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4800" y="22860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304800" y="1676400"/>
            <a:ext cx="84582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5"/>
          <p:cNvSpPr>
            <a:spLocks noChangeArrowheads="1"/>
          </p:cNvSpPr>
          <p:nvPr/>
        </p:nvSpPr>
        <p:spPr bwMode="auto">
          <a:xfrm>
            <a:off x="5638800" y="6553200"/>
            <a:ext cx="990600" cy="228600"/>
          </a:xfrm>
          <a:prstGeom prst="rect">
            <a:avLst/>
          </a:prstGeom>
          <a:noFill/>
          <a:ln w="9525">
            <a:noFill/>
            <a:miter lim="800000"/>
            <a:headEnd/>
            <a:tailEnd/>
          </a:ln>
          <a:effectLst/>
        </p:spPr>
        <p:txBody>
          <a:bodyPr/>
          <a:lstStyle/>
          <a:p>
            <a:pPr algn="r">
              <a:defRPr/>
            </a:pPr>
            <a:fld id="{4E0891EB-B943-4704-886B-4FB9BAA6DE5B}" type="slidenum">
              <a:rPr lang="en-US" sz="800">
                <a:solidFill>
                  <a:srgbClr val="E3E3E3"/>
                </a:solidFill>
                <a:latin typeface="Arial" charset="0"/>
              </a:rPr>
              <a:pPr algn="r">
                <a:defRPr/>
              </a:pPr>
              <a:t>‹#›</a:t>
            </a:fld>
            <a:endParaRPr lang="en-US" sz="800">
              <a:solidFill>
                <a:srgbClr val="E3E3E3"/>
              </a:solidFill>
              <a:latin typeface="Arial" charset="0"/>
            </a:endParaRPr>
          </a:p>
        </p:txBody>
      </p:sp>
      <p:sp>
        <p:nvSpPr>
          <p:cNvPr id="3079" name="Rectangle 7"/>
          <p:cNvSpPr>
            <a:spLocks noChangeArrowheads="1"/>
          </p:cNvSpPr>
          <p:nvPr/>
        </p:nvSpPr>
        <p:spPr bwMode="auto">
          <a:xfrm>
            <a:off x="3127375" y="-241300"/>
            <a:ext cx="184150" cy="457200"/>
          </a:xfrm>
          <a:prstGeom prst="rect">
            <a:avLst/>
          </a:prstGeom>
          <a:noFill/>
          <a:ln w="9525">
            <a:noFill/>
            <a:miter lim="800000"/>
            <a:headEnd/>
            <a:tailEnd/>
          </a:ln>
          <a:effectLst/>
        </p:spPr>
        <p:txBody>
          <a:bodyPr wrap="none">
            <a:spAutoFit/>
          </a:bodyPr>
          <a:lstStyle/>
          <a:p>
            <a:pPr>
              <a:defRPr/>
            </a:pPr>
            <a:endParaRPr lang="en-US">
              <a:latin typeface="Times" pitchFamily="18" charset="0"/>
            </a:endParaRPr>
          </a:p>
        </p:txBody>
      </p:sp>
    </p:spTree>
  </p:cSld>
  <p:clrMap bg1="lt1" tx1="dk1" bg2="lt2" tx2="dk2" accent1="accent1" accent2="accent2" accent3="accent3" accent4="accent4" accent5="accent5" accent6="accent6" hlink="hlink" folHlink="folHlink"/>
  <p:sldLayoutIdLst>
    <p:sldLayoutId id="2147483720"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eaLnBrk="0" fontAlgn="base" hangingPunct="0">
        <a:spcBef>
          <a:spcPct val="0"/>
        </a:spcBef>
        <a:spcAft>
          <a:spcPct val="0"/>
        </a:spcAft>
        <a:defRPr sz="4000" b="1">
          <a:solidFill>
            <a:srgbClr val="065FA8"/>
          </a:solidFill>
          <a:latin typeface="+mj-lt"/>
          <a:ea typeface="+mj-ea"/>
          <a:cs typeface="+mj-cs"/>
        </a:defRPr>
      </a:lvl1pPr>
      <a:lvl2pPr algn="l" rtl="0" eaLnBrk="0" fontAlgn="base" hangingPunct="0">
        <a:spcBef>
          <a:spcPct val="0"/>
        </a:spcBef>
        <a:spcAft>
          <a:spcPct val="0"/>
        </a:spcAft>
        <a:defRPr sz="4000" b="1">
          <a:solidFill>
            <a:srgbClr val="065FA8"/>
          </a:solidFill>
          <a:latin typeface="Arial Narrow" pitchFamily="34" charset="0"/>
        </a:defRPr>
      </a:lvl2pPr>
      <a:lvl3pPr algn="l" rtl="0" eaLnBrk="0" fontAlgn="base" hangingPunct="0">
        <a:spcBef>
          <a:spcPct val="0"/>
        </a:spcBef>
        <a:spcAft>
          <a:spcPct val="0"/>
        </a:spcAft>
        <a:defRPr sz="4000" b="1">
          <a:solidFill>
            <a:srgbClr val="065FA8"/>
          </a:solidFill>
          <a:latin typeface="Arial Narrow" pitchFamily="34" charset="0"/>
        </a:defRPr>
      </a:lvl3pPr>
      <a:lvl4pPr algn="l" rtl="0" eaLnBrk="0" fontAlgn="base" hangingPunct="0">
        <a:spcBef>
          <a:spcPct val="0"/>
        </a:spcBef>
        <a:spcAft>
          <a:spcPct val="0"/>
        </a:spcAft>
        <a:defRPr sz="4000" b="1">
          <a:solidFill>
            <a:srgbClr val="065FA8"/>
          </a:solidFill>
          <a:latin typeface="Arial Narrow" pitchFamily="34" charset="0"/>
        </a:defRPr>
      </a:lvl4pPr>
      <a:lvl5pPr algn="l" rtl="0" eaLnBrk="0" fontAlgn="base" hangingPunct="0">
        <a:spcBef>
          <a:spcPct val="0"/>
        </a:spcBef>
        <a:spcAft>
          <a:spcPct val="0"/>
        </a:spcAft>
        <a:defRPr sz="4000" b="1">
          <a:solidFill>
            <a:srgbClr val="065FA8"/>
          </a:solidFill>
          <a:latin typeface="Arial Narrow" pitchFamily="34" charset="0"/>
        </a:defRPr>
      </a:lvl5pPr>
      <a:lvl6pPr marL="457200" algn="l" rtl="0" fontAlgn="base">
        <a:spcBef>
          <a:spcPct val="0"/>
        </a:spcBef>
        <a:spcAft>
          <a:spcPct val="0"/>
        </a:spcAft>
        <a:defRPr sz="4000" b="1">
          <a:solidFill>
            <a:srgbClr val="006699"/>
          </a:solidFill>
          <a:latin typeface="Arial Narrow" pitchFamily="34" charset="0"/>
        </a:defRPr>
      </a:lvl6pPr>
      <a:lvl7pPr marL="914400" algn="l" rtl="0" fontAlgn="base">
        <a:spcBef>
          <a:spcPct val="0"/>
        </a:spcBef>
        <a:spcAft>
          <a:spcPct val="0"/>
        </a:spcAft>
        <a:defRPr sz="4000" b="1">
          <a:solidFill>
            <a:srgbClr val="006699"/>
          </a:solidFill>
          <a:latin typeface="Arial Narrow" pitchFamily="34" charset="0"/>
        </a:defRPr>
      </a:lvl7pPr>
      <a:lvl8pPr marL="1371600" algn="l" rtl="0" fontAlgn="base">
        <a:spcBef>
          <a:spcPct val="0"/>
        </a:spcBef>
        <a:spcAft>
          <a:spcPct val="0"/>
        </a:spcAft>
        <a:defRPr sz="4000" b="1">
          <a:solidFill>
            <a:srgbClr val="006699"/>
          </a:solidFill>
          <a:latin typeface="Arial Narrow" pitchFamily="34" charset="0"/>
        </a:defRPr>
      </a:lvl8pPr>
      <a:lvl9pPr marL="1828800" algn="l" rtl="0" fontAlgn="base">
        <a:spcBef>
          <a:spcPct val="0"/>
        </a:spcBef>
        <a:spcAft>
          <a:spcPct val="0"/>
        </a:spcAft>
        <a:defRPr sz="4000" b="1">
          <a:solidFill>
            <a:srgbClr val="006699"/>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ClassBased/Applications/PriorityQueue/PQMain.v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ClassBased/Applications/RouteSearch/FindRouteExample.v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ClassBased/Applications/Occupancy/ShortestPath.v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decibel.ni.com/content/docs/DOC-12668"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NonclassBased/Variant/BasicVariantAttr.vi"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905000" y="914400"/>
            <a:ext cx="5448300" cy="1685925"/>
          </a:xfrm>
          <a:prstGeom prst="rect">
            <a:avLst/>
          </a:prstGeom>
          <a:noFill/>
          <a:ln w="9525">
            <a:noFill/>
            <a:miter lim="800000"/>
            <a:headEnd/>
            <a:tailEnd/>
          </a:ln>
        </p:spPr>
      </p:pic>
      <p:sp>
        <p:nvSpPr>
          <p:cNvPr id="5" name="TextBox 4"/>
          <p:cNvSpPr txBox="1"/>
          <p:nvPr/>
        </p:nvSpPr>
        <p:spPr>
          <a:xfrm>
            <a:off x="2133600" y="2667000"/>
            <a:ext cx="5181600" cy="1077218"/>
          </a:xfrm>
          <a:prstGeom prst="rect">
            <a:avLst/>
          </a:prstGeom>
          <a:noFill/>
        </p:spPr>
        <p:txBody>
          <a:bodyPr wrap="square" rtlCol="0">
            <a:spAutoFit/>
          </a:bodyPr>
          <a:lstStyle/>
          <a:p>
            <a:pPr algn="ctr"/>
            <a:r>
              <a:rPr lang="en-US" sz="3200" b="1" dirty="0" smtClean="0"/>
              <a:t>More </a:t>
            </a:r>
            <a:r>
              <a:rPr lang="en-US" sz="3200" b="1" dirty="0" smtClean="0"/>
              <a:t>Advanced </a:t>
            </a:r>
            <a:r>
              <a:rPr lang="en-US" sz="3200" b="1" dirty="0" smtClean="0"/>
              <a:t>Data Structures in </a:t>
            </a:r>
            <a:r>
              <a:rPr lang="en-US" sz="3200" b="1" dirty="0" err="1" smtClean="0"/>
              <a:t>LabVIEW</a:t>
            </a:r>
            <a:endParaRPr lang="en-US" sz="3200" dirty="0"/>
          </a:p>
        </p:txBody>
      </p:sp>
      <p:sp>
        <p:nvSpPr>
          <p:cNvPr id="6" name="TextBox 5"/>
          <p:cNvSpPr txBox="1"/>
          <p:nvPr/>
        </p:nvSpPr>
        <p:spPr>
          <a:xfrm>
            <a:off x="1752600" y="4191000"/>
            <a:ext cx="5943600" cy="954107"/>
          </a:xfrm>
          <a:prstGeom prst="rect">
            <a:avLst/>
          </a:prstGeom>
          <a:noFill/>
        </p:spPr>
        <p:txBody>
          <a:bodyPr wrap="square" rtlCol="0">
            <a:spAutoFit/>
          </a:bodyPr>
          <a:lstStyle/>
          <a:p>
            <a:pPr algn="ctr"/>
            <a:r>
              <a:rPr lang="en-US" sz="3200" b="1" dirty="0" smtClean="0"/>
              <a:t>Brian </a:t>
            </a:r>
            <a:r>
              <a:rPr lang="en-US" sz="3200" b="1" dirty="0" err="1" smtClean="0"/>
              <a:t>Kindinger</a:t>
            </a:r>
            <a:endParaRPr lang="en-US" sz="3200" b="1" dirty="0" smtClean="0"/>
          </a:p>
          <a:p>
            <a:pPr algn="ctr"/>
            <a:r>
              <a:rPr lang="en-US" b="1" dirty="0" smtClean="0"/>
              <a:t>Systems Engineer (CLA)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 via Linked List</a:t>
            </a:r>
            <a:endParaRPr lang="en-US" dirty="0"/>
          </a:p>
        </p:txBody>
      </p:sp>
      <p:sp>
        <p:nvSpPr>
          <p:cNvPr id="3" name="Content Placeholder 2"/>
          <p:cNvSpPr>
            <a:spLocks noGrp="1"/>
          </p:cNvSpPr>
          <p:nvPr>
            <p:ph idx="1"/>
          </p:nvPr>
        </p:nvSpPr>
        <p:spPr>
          <a:xfrm>
            <a:off x="304800" y="1447800"/>
            <a:ext cx="8458200" cy="609600"/>
          </a:xfrm>
        </p:spPr>
        <p:txBody>
          <a:bodyPr/>
          <a:lstStyle/>
          <a:p>
            <a:pPr>
              <a:buNone/>
            </a:pPr>
            <a:r>
              <a:rPr lang="en-US" dirty="0" smtClean="0"/>
              <a:t>A sequence of data “nodes” linked together</a:t>
            </a:r>
            <a:endParaRPr lang="en-US" dirty="0"/>
          </a:p>
        </p:txBody>
      </p:sp>
      <p:sp>
        <p:nvSpPr>
          <p:cNvPr id="4" name="Rectangle 3"/>
          <p:cNvSpPr/>
          <p:nvPr/>
        </p:nvSpPr>
        <p:spPr>
          <a:xfrm>
            <a:off x="1676400" y="2286000"/>
            <a:ext cx="5486400" cy="1524000"/>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en-US" sz="2800" dirty="0" smtClean="0">
                <a:solidFill>
                  <a:schemeClr val="tx1"/>
                </a:solidFill>
              </a:rPr>
              <a:t>Linked List</a:t>
            </a:r>
            <a:endParaRPr lang="en-US" sz="2800" dirty="0">
              <a:solidFill>
                <a:schemeClr val="tx1"/>
              </a:solidFill>
            </a:endParaRPr>
          </a:p>
        </p:txBody>
      </p:sp>
      <p:sp>
        <p:nvSpPr>
          <p:cNvPr id="5" name="Rectangle 4"/>
          <p:cNvSpPr/>
          <p:nvPr/>
        </p:nvSpPr>
        <p:spPr>
          <a:xfrm>
            <a:off x="2667000" y="2895600"/>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NodeA</a:t>
            </a:r>
            <a:endParaRPr lang="en-US" dirty="0">
              <a:solidFill>
                <a:schemeClr val="tx1"/>
              </a:solidFill>
            </a:endParaRPr>
          </a:p>
        </p:txBody>
      </p:sp>
      <p:sp>
        <p:nvSpPr>
          <p:cNvPr id="7" name="Rectangle 6"/>
          <p:cNvSpPr/>
          <p:nvPr/>
        </p:nvSpPr>
        <p:spPr>
          <a:xfrm>
            <a:off x="4038600" y="2895600"/>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NodeB</a:t>
            </a:r>
            <a:endParaRPr lang="en-US" dirty="0">
              <a:solidFill>
                <a:schemeClr val="tx1"/>
              </a:solidFill>
            </a:endParaRPr>
          </a:p>
        </p:txBody>
      </p:sp>
      <p:sp>
        <p:nvSpPr>
          <p:cNvPr id="9" name="Rectangle 8"/>
          <p:cNvSpPr/>
          <p:nvPr/>
        </p:nvSpPr>
        <p:spPr>
          <a:xfrm>
            <a:off x="5410200" y="2895600"/>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NodeD</a:t>
            </a:r>
            <a:endParaRPr lang="en-US" dirty="0">
              <a:solidFill>
                <a:schemeClr val="tx1"/>
              </a:solidFill>
            </a:endParaRPr>
          </a:p>
        </p:txBody>
      </p:sp>
      <p:sp>
        <p:nvSpPr>
          <p:cNvPr id="10" name="Rectangle 9"/>
          <p:cNvSpPr/>
          <p:nvPr/>
        </p:nvSpPr>
        <p:spPr>
          <a:xfrm>
            <a:off x="5410200" y="2895600"/>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NodeC</a:t>
            </a:r>
            <a:endParaRPr lang="en-US" dirty="0">
              <a:solidFill>
                <a:schemeClr val="tx1"/>
              </a:solidFill>
            </a:endParaRPr>
          </a:p>
        </p:txBody>
      </p:sp>
      <p:cxnSp>
        <p:nvCxnSpPr>
          <p:cNvPr id="11" name="Straight Arrow Connector 10"/>
          <p:cNvCxnSpPr>
            <a:stCxn id="5" idx="3"/>
            <a:endCxn id="7" idx="1"/>
          </p:cNvCxnSpPr>
          <p:nvPr/>
        </p:nvCxnSpPr>
        <p:spPr>
          <a:xfrm>
            <a:off x="3505200" y="3200400"/>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10" idx="1"/>
          </p:cNvCxnSpPr>
          <p:nvPr/>
        </p:nvCxnSpPr>
        <p:spPr>
          <a:xfrm>
            <a:off x="4876800" y="3200400"/>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a:off x="2057400" y="3200400"/>
            <a:ext cx="609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9" idx="1"/>
          </p:cNvCxnSpPr>
          <p:nvPr/>
        </p:nvCxnSpPr>
        <p:spPr>
          <a:xfrm>
            <a:off x="4876800" y="3200400"/>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95400" y="3810000"/>
            <a:ext cx="838200" cy="461665"/>
          </a:xfrm>
          <a:prstGeom prst="rect">
            <a:avLst/>
          </a:prstGeom>
          <a:noFill/>
        </p:spPr>
        <p:txBody>
          <a:bodyPr wrap="square" rtlCol="0">
            <a:spAutoFit/>
          </a:bodyPr>
          <a:lstStyle/>
          <a:p>
            <a:r>
              <a:rPr lang="en-US" dirty="0" smtClean="0"/>
              <a:t>Front</a:t>
            </a:r>
            <a:endParaRPr lang="en-US" dirty="0"/>
          </a:p>
        </p:txBody>
      </p:sp>
      <p:sp>
        <p:nvSpPr>
          <p:cNvPr id="17" name="TextBox 16"/>
          <p:cNvSpPr txBox="1"/>
          <p:nvPr/>
        </p:nvSpPr>
        <p:spPr>
          <a:xfrm>
            <a:off x="6553200" y="3810000"/>
            <a:ext cx="838200" cy="461665"/>
          </a:xfrm>
          <a:prstGeom prst="rect">
            <a:avLst/>
          </a:prstGeom>
          <a:noFill/>
        </p:spPr>
        <p:txBody>
          <a:bodyPr wrap="square" rtlCol="0">
            <a:spAutoFit/>
          </a:bodyPr>
          <a:lstStyle/>
          <a:p>
            <a:r>
              <a:rPr lang="en-US" dirty="0" smtClean="0"/>
              <a:t>Back</a:t>
            </a:r>
            <a:endParaRPr lang="en-US" dirty="0"/>
          </a:p>
        </p:txBody>
      </p:sp>
      <p:cxnSp>
        <p:nvCxnSpPr>
          <p:cNvPr id="19" name="Straight Arrow Connector 18"/>
          <p:cNvCxnSpPr/>
          <p:nvPr/>
        </p:nvCxnSpPr>
        <p:spPr bwMode="auto">
          <a:xfrm flipV="1">
            <a:off x="2133600" y="4038600"/>
            <a:ext cx="4343400" cy="2232"/>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
        <p:nvSpPr>
          <p:cNvPr id="21" name="TextBox 20"/>
          <p:cNvSpPr txBox="1"/>
          <p:nvPr/>
        </p:nvSpPr>
        <p:spPr>
          <a:xfrm>
            <a:off x="228600" y="4876800"/>
            <a:ext cx="8305800" cy="1077218"/>
          </a:xfrm>
          <a:prstGeom prst="rect">
            <a:avLst/>
          </a:prstGeom>
          <a:noFill/>
        </p:spPr>
        <p:txBody>
          <a:bodyPr wrap="square" rtlCol="0">
            <a:spAutoFit/>
          </a:bodyPr>
          <a:lstStyle/>
          <a:p>
            <a:r>
              <a:rPr lang="en-US" sz="3200" dirty="0" smtClean="0">
                <a:latin typeface="+mn-lt"/>
              </a:rPr>
              <a:t>Arrows indicate “links” between the nodes.  Links are used to navigate through Linked List.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 via Linked List</a:t>
            </a:r>
            <a:endParaRPr lang="en-US" dirty="0"/>
          </a:p>
        </p:txBody>
      </p:sp>
      <p:sp>
        <p:nvSpPr>
          <p:cNvPr id="4" name="Rectangle 3"/>
          <p:cNvSpPr/>
          <p:nvPr/>
        </p:nvSpPr>
        <p:spPr>
          <a:xfrm>
            <a:off x="838200" y="1371600"/>
            <a:ext cx="7162800" cy="2438400"/>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en-US" sz="2800" dirty="0" smtClean="0">
                <a:solidFill>
                  <a:schemeClr val="tx1"/>
                </a:solidFill>
              </a:rPr>
              <a:t>Linked List</a:t>
            </a:r>
            <a:endParaRPr lang="en-US" sz="2800" dirty="0">
              <a:solidFill>
                <a:schemeClr val="tx1"/>
              </a:solidFill>
            </a:endParaRPr>
          </a:p>
        </p:txBody>
      </p:sp>
      <p:sp>
        <p:nvSpPr>
          <p:cNvPr id="10" name="Rectangle 9"/>
          <p:cNvSpPr/>
          <p:nvPr/>
        </p:nvSpPr>
        <p:spPr>
          <a:xfrm>
            <a:off x="6477000" y="2133600"/>
            <a:ext cx="1146810" cy="160401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solidFill>
                  <a:schemeClr val="tx1"/>
                </a:solidFill>
              </a:rPr>
              <a:t>Node C</a:t>
            </a:r>
            <a:endParaRPr lang="en-US" dirty="0">
              <a:solidFill>
                <a:schemeClr val="tx1"/>
              </a:solidFill>
            </a:endParaRPr>
          </a:p>
        </p:txBody>
      </p:sp>
      <p:sp>
        <p:nvSpPr>
          <p:cNvPr id="21" name="TextBox 20"/>
          <p:cNvSpPr txBox="1"/>
          <p:nvPr/>
        </p:nvSpPr>
        <p:spPr>
          <a:xfrm>
            <a:off x="838200" y="3962400"/>
            <a:ext cx="7315200" cy="1569660"/>
          </a:xfrm>
          <a:prstGeom prst="rect">
            <a:avLst/>
          </a:prstGeom>
          <a:noFill/>
        </p:spPr>
        <p:txBody>
          <a:bodyPr wrap="square" rtlCol="0">
            <a:spAutoFit/>
          </a:bodyPr>
          <a:lstStyle/>
          <a:p>
            <a:r>
              <a:rPr lang="en-US" sz="3200" dirty="0" smtClean="0">
                <a:latin typeface="+mn-lt"/>
              </a:rPr>
              <a:t>A Structure that organizes Nodes of Data together by linking them sequentially like a Chain</a:t>
            </a:r>
          </a:p>
        </p:txBody>
      </p:sp>
      <p:sp>
        <p:nvSpPr>
          <p:cNvPr id="13" name="Rectangle 12"/>
          <p:cNvSpPr/>
          <p:nvPr/>
        </p:nvSpPr>
        <p:spPr>
          <a:xfrm>
            <a:off x="2590800" y="2133600"/>
            <a:ext cx="1143000" cy="16002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solidFill>
                  <a:schemeClr val="tx1"/>
                </a:solidFill>
              </a:rPr>
              <a:t>Node A</a:t>
            </a:r>
            <a:endParaRPr lang="en-US" dirty="0">
              <a:solidFill>
                <a:schemeClr val="tx1"/>
              </a:solidFill>
            </a:endParaRPr>
          </a:p>
        </p:txBody>
      </p:sp>
      <p:sp>
        <p:nvSpPr>
          <p:cNvPr id="14" name="Rectangle 13"/>
          <p:cNvSpPr/>
          <p:nvPr/>
        </p:nvSpPr>
        <p:spPr>
          <a:xfrm>
            <a:off x="4572000" y="2133600"/>
            <a:ext cx="1143000" cy="16002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solidFill>
                  <a:schemeClr val="tx1"/>
                </a:solidFill>
              </a:rPr>
              <a:t>Node B</a:t>
            </a:r>
            <a:endParaRPr lang="en-US" dirty="0">
              <a:solidFill>
                <a:schemeClr val="tx1"/>
              </a:solidFill>
            </a:endParaRPr>
          </a:p>
        </p:txBody>
      </p:sp>
      <p:pic>
        <p:nvPicPr>
          <p:cNvPr id="2050" name="Picture 2"/>
          <p:cNvPicPr>
            <a:picLocks noChangeAspect="1" noChangeArrowheads="1"/>
          </p:cNvPicPr>
          <p:nvPr/>
        </p:nvPicPr>
        <p:blipFill>
          <a:blip r:embed="rId3" cstate="print"/>
          <a:srcRect/>
          <a:stretch>
            <a:fillRect/>
          </a:stretch>
        </p:blipFill>
        <p:spPr bwMode="auto">
          <a:xfrm>
            <a:off x="2819400" y="2514600"/>
            <a:ext cx="781050" cy="1190625"/>
          </a:xfrm>
          <a:prstGeom prst="rect">
            <a:avLst/>
          </a:prstGeom>
          <a:noFill/>
          <a:ln w="9525">
            <a:noFill/>
            <a:miter lim="800000"/>
            <a:headEnd/>
            <a:tailEnd/>
          </a:ln>
        </p:spPr>
      </p:pic>
      <p:pic>
        <p:nvPicPr>
          <p:cNvPr id="16" name="Picture 2"/>
          <p:cNvPicPr>
            <a:picLocks noChangeAspect="1" noChangeArrowheads="1"/>
          </p:cNvPicPr>
          <p:nvPr/>
        </p:nvPicPr>
        <p:blipFill>
          <a:blip r:embed="rId3" cstate="print"/>
          <a:srcRect/>
          <a:stretch>
            <a:fillRect/>
          </a:stretch>
        </p:blipFill>
        <p:spPr bwMode="auto">
          <a:xfrm>
            <a:off x="4800600" y="2514600"/>
            <a:ext cx="781050" cy="1190625"/>
          </a:xfrm>
          <a:prstGeom prst="rect">
            <a:avLst/>
          </a:prstGeom>
          <a:noFill/>
          <a:ln w="9525">
            <a:noFill/>
            <a:miter lim="800000"/>
            <a:headEnd/>
            <a:tailEnd/>
          </a:ln>
        </p:spPr>
      </p:pic>
      <p:sp>
        <p:nvSpPr>
          <p:cNvPr id="20" name="Right Arrow 19"/>
          <p:cNvSpPr/>
          <p:nvPr/>
        </p:nvSpPr>
        <p:spPr bwMode="auto">
          <a:xfrm>
            <a:off x="3505200" y="2667000"/>
            <a:ext cx="1371600" cy="228600"/>
          </a:xfrm>
          <a:prstGeom prst="righ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2" name="Left Arrow 21"/>
          <p:cNvSpPr/>
          <p:nvPr/>
        </p:nvSpPr>
        <p:spPr bwMode="auto">
          <a:xfrm>
            <a:off x="3505200" y="3352800"/>
            <a:ext cx="1371600" cy="228600"/>
          </a:xfrm>
          <a:prstGeom prst="lef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pic>
        <p:nvPicPr>
          <p:cNvPr id="17" name="Picture 2"/>
          <p:cNvPicPr>
            <a:picLocks noChangeAspect="1" noChangeArrowheads="1"/>
          </p:cNvPicPr>
          <p:nvPr/>
        </p:nvPicPr>
        <p:blipFill>
          <a:blip r:embed="rId3" cstate="print"/>
          <a:srcRect/>
          <a:stretch>
            <a:fillRect/>
          </a:stretch>
        </p:blipFill>
        <p:spPr bwMode="auto">
          <a:xfrm>
            <a:off x="6705600" y="2514600"/>
            <a:ext cx="781050" cy="1190625"/>
          </a:xfrm>
          <a:prstGeom prst="rect">
            <a:avLst/>
          </a:prstGeom>
          <a:noFill/>
          <a:ln w="9525">
            <a:noFill/>
            <a:miter lim="800000"/>
            <a:headEnd/>
            <a:tailEnd/>
          </a:ln>
        </p:spPr>
      </p:pic>
      <p:sp>
        <p:nvSpPr>
          <p:cNvPr id="25" name="Right Arrow 24"/>
          <p:cNvSpPr/>
          <p:nvPr/>
        </p:nvSpPr>
        <p:spPr bwMode="auto">
          <a:xfrm>
            <a:off x="5410200" y="2667000"/>
            <a:ext cx="1447800" cy="228600"/>
          </a:xfrm>
          <a:prstGeom prst="righ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4" name="Left Arrow 23"/>
          <p:cNvSpPr/>
          <p:nvPr/>
        </p:nvSpPr>
        <p:spPr bwMode="auto">
          <a:xfrm>
            <a:off x="5410200" y="3352800"/>
            <a:ext cx="1447800" cy="228600"/>
          </a:xfrm>
          <a:prstGeom prst="lef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914400" y="2057400"/>
            <a:ext cx="1050131" cy="1600200"/>
          </a:xfrm>
          <a:prstGeom prst="rect">
            <a:avLst/>
          </a:prstGeom>
          <a:noFill/>
          <a:ln w="9525">
            <a:noFill/>
            <a:miter lim="800000"/>
            <a:headEnd/>
            <a:tailEnd/>
          </a:ln>
        </p:spPr>
      </p:pic>
      <p:sp>
        <p:nvSpPr>
          <p:cNvPr id="18" name="Right Arrow 17"/>
          <p:cNvSpPr/>
          <p:nvPr/>
        </p:nvSpPr>
        <p:spPr bwMode="auto">
          <a:xfrm>
            <a:off x="1447800" y="2286000"/>
            <a:ext cx="1219200" cy="609600"/>
          </a:xfrm>
          <a:prstGeom prst="righ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DVRs and LVOOP</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524000" y="1524000"/>
            <a:ext cx="5334000" cy="4498554"/>
          </a:xfrm>
          <a:prstGeom prst="rect">
            <a:avLst/>
          </a:prstGeom>
          <a:noFill/>
          <a:ln w="9525">
            <a:noFill/>
            <a:miter lim="800000"/>
            <a:headEnd/>
            <a:tailEnd/>
          </a:ln>
        </p:spPr>
      </p:pic>
      <p:cxnSp>
        <p:nvCxnSpPr>
          <p:cNvPr id="6" name="Straight Connector 5"/>
          <p:cNvCxnSpPr/>
          <p:nvPr/>
        </p:nvCxnSpPr>
        <p:spPr bwMode="auto">
          <a:xfrm>
            <a:off x="914400" y="2743200"/>
            <a:ext cx="65532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sp>
        <p:nvSpPr>
          <p:cNvPr id="7" name="TextBox 6"/>
          <p:cNvSpPr txBox="1"/>
          <p:nvPr/>
        </p:nvSpPr>
        <p:spPr>
          <a:xfrm>
            <a:off x="1676400" y="1752600"/>
            <a:ext cx="914400" cy="461665"/>
          </a:xfrm>
          <a:prstGeom prst="rect">
            <a:avLst/>
          </a:prstGeom>
          <a:noFill/>
        </p:spPr>
        <p:txBody>
          <a:bodyPr wrap="square" rtlCol="0">
            <a:spAutoFit/>
          </a:bodyPr>
          <a:lstStyle/>
          <a:p>
            <a:r>
              <a:rPr lang="en-US" dirty="0" smtClean="0"/>
              <a:t>Object</a:t>
            </a:r>
            <a:endParaRPr lang="en-US" dirty="0"/>
          </a:p>
        </p:txBody>
      </p:sp>
      <p:sp>
        <p:nvSpPr>
          <p:cNvPr id="8" name="Right Arrow 7"/>
          <p:cNvSpPr/>
          <p:nvPr/>
        </p:nvSpPr>
        <p:spPr bwMode="auto">
          <a:xfrm>
            <a:off x="3810000" y="1752600"/>
            <a:ext cx="9906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9" name="TextBox 8"/>
          <p:cNvSpPr txBox="1"/>
          <p:nvPr/>
        </p:nvSpPr>
        <p:spPr>
          <a:xfrm>
            <a:off x="5715000" y="1752600"/>
            <a:ext cx="2362200" cy="461665"/>
          </a:xfrm>
          <a:prstGeom prst="rect">
            <a:avLst/>
          </a:prstGeom>
          <a:noFill/>
        </p:spPr>
        <p:txBody>
          <a:bodyPr wrap="square" rtlCol="0">
            <a:spAutoFit/>
          </a:bodyPr>
          <a:lstStyle/>
          <a:p>
            <a:r>
              <a:rPr lang="en-US" dirty="0" smtClean="0"/>
              <a:t>“Special Cluster”</a:t>
            </a:r>
            <a:endParaRPr lang="en-US" dirty="0"/>
          </a:p>
        </p:txBody>
      </p:sp>
      <p:sp>
        <p:nvSpPr>
          <p:cNvPr id="10" name="TextBox 9"/>
          <p:cNvSpPr txBox="1"/>
          <p:nvPr/>
        </p:nvSpPr>
        <p:spPr>
          <a:xfrm>
            <a:off x="228600" y="4191000"/>
            <a:ext cx="2819400" cy="461665"/>
          </a:xfrm>
          <a:prstGeom prst="rect">
            <a:avLst/>
          </a:prstGeom>
          <a:noFill/>
        </p:spPr>
        <p:txBody>
          <a:bodyPr wrap="square" rtlCol="0">
            <a:spAutoFit/>
          </a:bodyPr>
          <a:lstStyle/>
          <a:p>
            <a:r>
              <a:rPr lang="en-US" dirty="0" smtClean="0"/>
              <a:t>Data Value Reference</a:t>
            </a:r>
            <a:endParaRPr lang="en-US" dirty="0"/>
          </a:p>
        </p:txBody>
      </p:sp>
      <p:cxnSp>
        <p:nvCxnSpPr>
          <p:cNvPr id="12" name="Straight Arrow Connector 11"/>
          <p:cNvCxnSpPr/>
          <p:nvPr/>
        </p:nvCxnSpPr>
        <p:spPr bwMode="auto">
          <a:xfrm>
            <a:off x="2209800" y="4648200"/>
            <a:ext cx="685800" cy="533400"/>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pic>
        <p:nvPicPr>
          <p:cNvPr id="3075" name="Picture 3"/>
          <p:cNvPicPr>
            <a:picLocks noChangeAspect="1" noChangeArrowheads="1"/>
          </p:cNvPicPr>
          <p:nvPr/>
        </p:nvPicPr>
        <p:blipFill>
          <a:blip r:embed="rId4" cstate="print"/>
          <a:srcRect/>
          <a:stretch>
            <a:fillRect/>
          </a:stretch>
        </p:blipFill>
        <p:spPr bwMode="auto">
          <a:xfrm>
            <a:off x="7391400" y="3810000"/>
            <a:ext cx="1242181"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 Implementation</a:t>
            </a:r>
            <a:endParaRPr lang="en-US" dirty="0"/>
          </a:p>
        </p:txBody>
      </p:sp>
      <p:sp>
        <p:nvSpPr>
          <p:cNvPr id="25" name="TextBox 24"/>
          <p:cNvSpPr txBox="1"/>
          <p:nvPr/>
        </p:nvSpPr>
        <p:spPr>
          <a:xfrm>
            <a:off x="685800" y="1600200"/>
            <a:ext cx="5486400" cy="1815882"/>
          </a:xfrm>
          <a:prstGeom prst="rect">
            <a:avLst/>
          </a:prstGeom>
          <a:noFill/>
        </p:spPr>
        <p:txBody>
          <a:bodyPr wrap="square" rtlCol="0">
            <a:spAutoFit/>
          </a:bodyPr>
          <a:lstStyle/>
          <a:p>
            <a:r>
              <a:rPr lang="en-US" sz="2800" u="sng" dirty="0" smtClean="0"/>
              <a:t>Generic Linked List Operations</a:t>
            </a:r>
          </a:p>
          <a:p>
            <a:pPr lvl="1"/>
            <a:r>
              <a:rPr lang="en-US" sz="2800" dirty="0" smtClean="0"/>
              <a:t>Search</a:t>
            </a:r>
          </a:p>
          <a:p>
            <a:pPr lvl="1"/>
            <a:r>
              <a:rPr lang="en-US" sz="2800" dirty="0" smtClean="0"/>
              <a:t>Insert</a:t>
            </a:r>
          </a:p>
          <a:p>
            <a:pPr lvl="1"/>
            <a:r>
              <a:rPr lang="en-US" sz="2800" dirty="0" smtClean="0"/>
              <a:t>Remove</a:t>
            </a:r>
            <a:endParaRPr lang="en-US" sz="2800" dirty="0"/>
          </a:p>
        </p:txBody>
      </p:sp>
      <p:sp>
        <p:nvSpPr>
          <p:cNvPr id="26" name="TextBox 25"/>
          <p:cNvSpPr txBox="1"/>
          <p:nvPr/>
        </p:nvSpPr>
        <p:spPr>
          <a:xfrm>
            <a:off x="685800" y="3620631"/>
            <a:ext cx="4114800" cy="2246769"/>
          </a:xfrm>
          <a:prstGeom prst="rect">
            <a:avLst/>
          </a:prstGeom>
          <a:noFill/>
        </p:spPr>
        <p:txBody>
          <a:bodyPr wrap="square" rtlCol="0">
            <a:spAutoFit/>
          </a:bodyPr>
          <a:lstStyle/>
          <a:p>
            <a:r>
              <a:rPr lang="en-US" sz="2800" u="sng" dirty="0" smtClean="0"/>
              <a:t>Priority Queue</a:t>
            </a:r>
          </a:p>
          <a:p>
            <a:pPr lvl="1"/>
            <a:r>
              <a:rPr lang="en-US" sz="2800" dirty="0" smtClean="0"/>
              <a:t>Create Priority Queue</a:t>
            </a:r>
          </a:p>
          <a:p>
            <a:pPr lvl="1"/>
            <a:r>
              <a:rPr lang="en-US" sz="2800" dirty="0" smtClean="0"/>
              <a:t>Insert Message</a:t>
            </a:r>
          </a:p>
          <a:p>
            <a:pPr lvl="1"/>
            <a:r>
              <a:rPr lang="en-US" sz="2800" dirty="0" smtClean="0"/>
              <a:t>Remove Message</a:t>
            </a:r>
          </a:p>
          <a:p>
            <a:pPr lvl="1"/>
            <a:r>
              <a:rPr lang="en-US" sz="2800" dirty="0" smtClean="0"/>
              <a:t>Destroy Priority Queue</a:t>
            </a:r>
            <a:endParaRPr lang="en-US" sz="2800" dirty="0"/>
          </a:p>
        </p:txBody>
      </p:sp>
      <p:pic>
        <p:nvPicPr>
          <p:cNvPr id="1026" name="Picture 2"/>
          <p:cNvPicPr>
            <a:picLocks noChangeAspect="1" noChangeArrowheads="1"/>
          </p:cNvPicPr>
          <p:nvPr/>
        </p:nvPicPr>
        <p:blipFill>
          <a:blip r:embed="rId3" cstate="print"/>
          <a:srcRect/>
          <a:stretch>
            <a:fillRect/>
          </a:stretch>
        </p:blipFill>
        <p:spPr bwMode="auto">
          <a:xfrm>
            <a:off x="5029200" y="2133600"/>
            <a:ext cx="790755" cy="8382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7162800" y="2133600"/>
            <a:ext cx="762000" cy="762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5029200" y="3962400"/>
            <a:ext cx="732692" cy="762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7162800" y="3962400"/>
            <a:ext cx="733777" cy="762000"/>
          </a:xfrm>
          <a:prstGeom prst="rect">
            <a:avLst/>
          </a:prstGeom>
          <a:noFill/>
          <a:ln w="9525">
            <a:noFill/>
            <a:miter lim="800000"/>
            <a:headEnd/>
            <a:tailEnd/>
          </a:ln>
        </p:spPr>
      </p:pic>
      <p:sp>
        <p:nvSpPr>
          <p:cNvPr id="28" name="Down Arrow 27"/>
          <p:cNvSpPr/>
          <p:nvPr/>
        </p:nvSpPr>
        <p:spPr bwMode="auto">
          <a:xfrm>
            <a:off x="5257800" y="3124200"/>
            <a:ext cx="304800" cy="685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9" name="Down Arrow 28"/>
          <p:cNvSpPr/>
          <p:nvPr/>
        </p:nvSpPr>
        <p:spPr bwMode="auto">
          <a:xfrm>
            <a:off x="7391400" y="3124200"/>
            <a:ext cx="304800" cy="685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 Implementation</a:t>
            </a:r>
            <a:endParaRPr lang="en-US" dirty="0"/>
          </a:p>
        </p:txBody>
      </p:sp>
      <p:sp>
        <p:nvSpPr>
          <p:cNvPr id="3" name="Content Placeholder 2"/>
          <p:cNvSpPr>
            <a:spLocks noGrp="1"/>
          </p:cNvSpPr>
          <p:nvPr>
            <p:ph idx="1"/>
          </p:nvPr>
        </p:nvSpPr>
        <p:spPr/>
        <p:txBody>
          <a:bodyPr/>
          <a:lstStyle/>
          <a:p>
            <a:r>
              <a:rPr lang="en-US" dirty="0" smtClean="0"/>
              <a:t>Demo (Search Linked List)</a:t>
            </a:r>
            <a:endParaRPr lang="en-US" dirty="0"/>
          </a:p>
        </p:txBody>
      </p:sp>
      <p:pic>
        <p:nvPicPr>
          <p:cNvPr id="1026" name="Picture 2">
            <a:hlinkClick r:id="rId3" action="ppaction://hlinkfile"/>
          </p:cNvPr>
          <p:cNvPicPr>
            <a:picLocks noChangeAspect="1" noChangeArrowheads="1"/>
          </p:cNvPicPr>
          <p:nvPr/>
        </p:nvPicPr>
        <p:blipFill>
          <a:blip r:embed="rId4" cstate="print"/>
          <a:srcRect/>
          <a:stretch>
            <a:fillRect/>
          </a:stretch>
        </p:blipFill>
        <p:spPr bwMode="auto">
          <a:xfrm>
            <a:off x="7924800" y="5105400"/>
            <a:ext cx="639396" cy="56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Minimizing (Traveling Salesman)</a:t>
            </a:r>
            <a:endParaRPr lang="en-US" dirty="0"/>
          </a:p>
        </p:txBody>
      </p:sp>
      <p:sp>
        <p:nvSpPr>
          <p:cNvPr id="5" name="Oval 4"/>
          <p:cNvSpPr/>
          <p:nvPr/>
        </p:nvSpPr>
        <p:spPr bwMode="auto">
          <a:xfrm>
            <a:off x="2590800" y="2286000"/>
            <a:ext cx="228600" cy="2286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 name="Oval 5"/>
          <p:cNvSpPr/>
          <p:nvPr/>
        </p:nvSpPr>
        <p:spPr bwMode="auto">
          <a:xfrm>
            <a:off x="4648200" y="26670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7" name="Oval 6"/>
          <p:cNvSpPr/>
          <p:nvPr/>
        </p:nvSpPr>
        <p:spPr bwMode="auto">
          <a:xfrm>
            <a:off x="4648200" y="38862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8" name="Oval 7"/>
          <p:cNvSpPr/>
          <p:nvPr/>
        </p:nvSpPr>
        <p:spPr bwMode="auto">
          <a:xfrm>
            <a:off x="2819400" y="41148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1" name="TextBox 10"/>
          <p:cNvSpPr txBox="1"/>
          <p:nvPr/>
        </p:nvSpPr>
        <p:spPr>
          <a:xfrm>
            <a:off x="2590800" y="1905000"/>
            <a:ext cx="304800" cy="461665"/>
          </a:xfrm>
          <a:prstGeom prst="rect">
            <a:avLst/>
          </a:prstGeom>
          <a:noFill/>
        </p:spPr>
        <p:txBody>
          <a:bodyPr wrap="square" rtlCol="0">
            <a:spAutoFit/>
          </a:bodyPr>
          <a:lstStyle/>
          <a:p>
            <a:r>
              <a:rPr lang="en-US" dirty="0" smtClean="0"/>
              <a:t>A</a:t>
            </a:r>
            <a:endParaRPr lang="en-US" dirty="0"/>
          </a:p>
        </p:txBody>
      </p:sp>
      <p:sp>
        <p:nvSpPr>
          <p:cNvPr id="12" name="TextBox 11"/>
          <p:cNvSpPr txBox="1"/>
          <p:nvPr/>
        </p:nvSpPr>
        <p:spPr>
          <a:xfrm>
            <a:off x="4572000" y="2209800"/>
            <a:ext cx="304800" cy="461665"/>
          </a:xfrm>
          <a:prstGeom prst="rect">
            <a:avLst/>
          </a:prstGeom>
          <a:noFill/>
        </p:spPr>
        <p:txBody>
          <a:bodyPr wrap="square" rtlCol="0">
            <a:spAutoFit/>
          </a:bodyPr>
          <a:lstStyle/>
          <a:p>
            <a:r>
              <a:rPr lang="en-US" dirty="0" smtClean="0"/>
              <a:t>B</a:t>
            </a:r>
            <a:endParaRPr lang="en-US" dirty="0"/>
          </a:p>
        </p:txBody>
      </p:sp>
      <p:sp>
        <p:nvSpPr>
          <p:cNvPr id="13" name="TextBox 12"/>
          <p:cNvSpPr txBox="1"/>
          <p:nvPr/>
        </p:nvSpPr>
        <p:spPr>
          <a:xfrm>
            <a:off x="2895600" y="3733800"/>
            <a:ext cx="304800" cy="461665"/>
          </a:xfrm>
          <a:prstGeom prst="rect">
            <a:avLst/>
          </a:prstGeom>
          <a:noFill/>
        </p:spPr>
        <p:txBody>
          <a:bodyPr wrap="square" rtlCol="0">
            <a:spAutoFit/>
          </a:bodyPr>
          <a:lstStyle/>
          <a:p>
            <a:r>
              <a:rPr lang="en-US" dirty="0" smtClean="0"/>
              <a:t>C</a:t>
            </a:r>
            <a:endParaRPr lang="en-US" dirty="0"/>
          </a:p>
        </p:txBody>
      </p:sp>
      <p:sp>
        <p:nvSpPr>
          <p:cNvPr id="14" name="TextBox 13"/>
          <p:cNvSpPr txBox="1"/>
          <p:nvPr/>
        </p:nvSpPr>
        <p:spPr>
          <a:xfrm>
            <a:off x="4648200" y="3505200"/>
            <a:ext cx="304800" cy="461665"/>
          </a:xfrm>
          <a:prstGeom prst="rect">
            <a:avLst/>
          </a:prstGeom>
          <a:noFill/>
        </p:spPr>
        <p:txBody>
          <a:bodyPr wrap="square" rtlCol="0">
            <a:spAutoFit/>
          </a:bodyPr>
          <a:lstStyle/>
          <a:p>
            <a:r>
              <a:rPr lang="en-US" dirty="0" smtClean="0"/>
              <a:t>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Minimizing (Traveling Salesman)</a:t>
            </a:r>
            <a:endParaRPr lang="en-US" dirty="0"/>
          </a:p>
        </p:txBody>
      </p:sp>
      <p:sp>
        <p:nvSpPr>
          <p:cNvPr id="95" name="TextBox 94"/>
          <p:cNvSpPr txBox="1"/>
          <p:nvPr/>
        </p:nvSpPr>
        <p:spPr>
          <a:xfrm>
            <a:off x="152400" y="4942582"/>
            <a:ext cx="8915400" cy="1077218"/>
          </a:xfrm>
          <a:prstGeom prst="rect">
            <a:avLst/>
          </a:prstGeom>
          <a:noFill/>
        </p:spPr>
        <p:txBody>
          <a:bodyPr wrap="square" rtlCol="0">
            <a:spAutoFit/>
          </a:bodyPr>
          <a:lstStyle/>
          <a:p>
            <a:pPr>
              <a:buFont typeface="Arial" pitchFamily="34" charset="0"/>
              <a:buChar char="•"/>
            </a:pPr>
            <a:r>
              <a:rPr lang="en-US" sz="3200" dirty="0" smtClean="0"/>
              <a:t> Used in logistics, automated soldering, machine planning</a:t>
            </a:r>
          </a:p>
          <a:p>
            <a:pPr>
              <a:buFont typeface="Arial" pitchFamily="34" charset="0"/>
              <a:buChar char="•"/>
            </a:pPr>
            <a:r>
              <a:rPr lang="en-US" sz="3200" dirty="0" smtClean="0"/>
              <a:t> Factorial solutions  (n!)</a:t>
            </a:r>
            <a:endParaRPr lang="en-US" sz="3200" dirty="0"/>
          </a:p>
        </p:txBody>
      </p:sp>
      <p:grpSp>
        <p:nvGrpSpPr>
          <p:cNvPr id="119" name="Group 118"/>
          <p:cNvGrpSpPr/>
          <p:nvPr/>
        </p:nvGrpSpPr>
        <p:grpSpPr>
          <a:xfrm>
            <a:off x="1828800" y="1600200"/>
            <a:ext cx="6019800" cy="3124200"/>
            <a:chOff x="2895600" y="1295400"/>
            <a:chExt cx="6019800" cy="3124200"/>
          </a:xfrm>
        </p:grpSpPr>
        <p:sp>
          <p:nvSpPr>
            <p:cNvPr id="96" name="Rectangle 95"/>
            <p:cNvSpPr/>
            <p:nvPr/>
          </p:nvSpPr>
          <p:spPr bwMode="auto">
            <a:xfrm>
              <a:off x="2895600" y="1295400"/>
              <a:ext cx="5943600" cy="31242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5" name="TextBox 64"/>
            <p:cNvSpPr txBox="1"/>
            <p:nvPr/>
          </p:nvSpPr>
          <p:spPr>
            <a:xfrm>
              <a:off x="7772400" y="3657600"/>
              <a:ext cx="1143000" cy="461665"/>
            </a:xfrm>
            <a:prstGeom prst="rect">
              <a:avLst/>
            </a:prstGeom>
            <a:noFill/>
          </p:spPr>
          <p:txBody>
            <a:bodyPr wrap="square" rtlCol="0">
              <a:spAutoFit/>
            </a:bodyPr>
            <a:lstStyle/>
            <a:p>
              <a:r>
                <a:rPr lang="en-US" dirty="0" smtClean="0"/>
                <a:t>[ADCB]</a:t>
              </a:r>
              <a:endParaRPr lang="en-US" dirty="0"/>
            </a:p>
          </p:txBody>
        </p:sp>
        <p:sp>
          <p:nvSpPr>
            <p:cNvPr id="31" name="TextBox 30"/>
            <p:cNvSpPr txBox="1"/>
            <p:nvPr/>
          </p:nvSpPr>
          <p:spPr>
            <a:xfrm>
              <a:off x="5562600" y="1447800"/>
              <a:ext cx="838200" cy="461665"/>
            </a:xfrm>
            <a:prstGeom prst="rect">
              <a:avLst/>
            </a:prstGeom>
            <a:noFill/>
          </p:spPr>
          <p:txBody>
            <a:bodyPr wrap="square" rtlCol="0">
              <a:spAutoFit/>
            </a:bodyPr>
            <a:lstStyle/>
            <a:p>
              <a:r>
                <a:rPr lang="en-US" dirty="0" smtClean="0"/>
                <a:t>[A]</a:t>
              </a:r>
              <a:endParaRPr lang="en-US" dirty="0"/>
            </a:p>
          </p:txBody>
        </p:sp>
        <p:sp>
          <p:nvSpPr>
            <p:cNvPr id="32" name="TextBox 31"/>
            <p:cNvSpPr txBox="1"/>
            <p:nvPr/>
          </p:nvSpPr>
          <p:spPr>
            <a:xfrm>
              <a:off x="3657600" y="2133600"/>
              <a:ext cx="838200" cy="461665"/>
            </a:xfrm>
            <a:prstGeom prst="rect">
              <a:avLst/>
            </a:prstGeom>
            <a:noFill/>
          </p:spPr>
          <p:txBody>
            <a:bodyPr wrap="square" rtlCol="0">
              <a:spAutoFit/>
            </a:bodyPr>
            <a:lstStyle/>
            <a:p>
              <a:r>
                <a:rPr lang="en-US" dirty="0" smtClean="0"/>
                <a:t>[AB]</a:t>
              </a:r>
              <a:endParaRPr lang="en-US" dirty="0"/>
            </a:p>
          </p:txBody>
        </p:sp>
        <p:sp>
          <p:nvSpPr>
            <p:cNvPr id="41" name="TextBox 40"/>
            <p:cNvSpPr txBox="1"/>
            <p:nvPr/>
          </p:nvSpPr>
          <p:spPr>
            <a:xfrm>
              <a:off x="5486400" y="2133600"/>
              <a:ext cx="838200" cy="461665"/>
            </a:xfrm>
            <a:prstGeom prst="rect">
              <a:avLst/>
            </a:prstGeom>
            <a:noFill/>
          </p:spPr>
          <p:txBody>
            <a:bodyPr wrap="square" rtlCol="0">
              <a:spAutoFit/>
            </a:bodyPr>
            <a:lstStyle/>
            <a:p>
              <a:r>
                <a:rPr lang="en-US" dirty="0" smtClean="0"/>
                <a:t>[AC]</a:t>
              </a:r>
              <a:endParaRPr lang="en-US" dirty="0"/>
            </a:p>
          </p:txBody>
        </p:sp>
        <p:sp>
          <p:nvSpPr>
            <p:cNvPr id="42" name="TextBox 41"/>
            <p:cNvSpPr txBox="1"/>
            <p:nvPr/>
          </p:nvSpPr>
          <p:spPr>
            <a:xfrm>
              <a:off x="7391400" y="2133600"/>
              <a:ext cx="838200" cy="461665"/>
            </a:xfrm>
            <a:prstGeom prst="rect">
              <a:avLst/>
            </a:prstGeom>
            <a:noFill/>
          </p:spPr>
          <p:txBody>
            <a:bodyPr wrap="square" rtlCol="0">
              <a:spAutoFit/>
            </a:bodyPr>
            <a:lstStyle/>
            <a:p>
              <a:r>
                <a:rPr lang="en-US" dirty="0" smtClean="0"/>
                <a:t>[AD]</a:t>
              </a:r>
              <a:endParaRPr lang="en-US" dirty="0"/>
            </a:p>
          </p:txBody>
        </p:sp>
        <p:sp>
          <p:nvSpPr>
            <p:cNvPr id="44" name="TextBox 43"/>
            <p:cNvSpPr txBox="1"/>
            <p:nvPr/>
          </p:nvSpPr>
          <p:spPr>
            <a:xfrm>
              <a:off x="3124200" y="2895600"/>
              <a:ext cx="838200" cy="461665"/>
            </a:xfrm>
            <a:prstGeom prst="rect">
              <a:avLst/>
            </a:prstGeom>
            <a:noFill/>
          </p:spPr>
          <p:txBody>
            <a:bodyPr wrap="square" rtlCol="0">
              <a:spAutoFit/>
            </a:bodyPr>
            <a:lstStyle/>
            <a:p>
              <a:r>
                <a:rPr lang="en-US" dirty="0" smtClean="0"/>
                <a:t>[ABC]</a:t>
              </a:r>
              <a:endParaRPr lang="en-US" dirty="0"/>
            </a:p>
          </p:txBody>
        </p:sp>
        <p:sp>
          <p:nvSpPr>
            <p:cNvPr id="45" name="TextBox 44"/>
            <p:cNvSpPr txBox="1"/>
            <p:nvPr/>
          </p:nvSpPr>
          <p:spPr>
            <a:xfrm>
              <a:off x="3962400" y="2895600"/>
              <a:ext cx="838200" cy="461665"/>
            </a:xfrm>
            <a:prstGeom prst="rect">
              <a:avLst/>
            </a:prstGeom>
            <a:noFill/>
          </p:spPr>
          <p:txBody>
            <a:bodyPr wrap="square" rtlCol="0">
              <a:spAutoFit/>
            </a:bodyPr>
            <a:lstStyle/>
            <a:p>
              <a:r>
                <a:rPr lang="en-US" dirty="0" smtClean="0"/>
                <a:t>[ABD]</a:t>
              </a:r>
              <a:endParaRPr lang="en-US" dirty="0"/>
            </a:p>
          </p:txBody>
        </p:sp>
        <p:sp>
          <p:nvSpPr>
            <p:cNvPr id="48" name="TextBox 47"/>
            <p:cNvSpPr txBox="1"/>
            <p:nvPr/>
          </p:nvSpPr>
          <p:spPr>
            <a:xfrm>
              <a:off x="5029200" y="2895600"/>
              <a:ext cx="838200" cy="461665"/>
            </a:xfrm>
            <a:prstGeom prst="rect">
              <a:avLst/>
            </a:prstGeom>
            <a:noFill/>
          </p:spPr>
          <p:txBody>
            <a:bodyPr wrap="square" rtlCol="0">
              <a:spAutoFit/>
            </a:bodyPr>
            <a:lstStyle/>
            <a:p>
              <a:r>
                <a:rPr lang="en-US" dirty="0" smtClean="0"/>
                <a:t>[ACB]</a:t>
              </a:r>
              <a:endParaRPr lang="en-US" dirty="0"/>
            </a:p>
          </p:txBody>
        </p:sp>
        <p:sp>
          <p:nvSpPr>
            <p:cNvPr id="49" name="TextBox 48"/>
            <p:cNvSpPr txBox="1"/>
            <p:nvPr/>
          </p:nvSpPr>
          <p:spPr>
            <a:xfrm>
              <a:off x="5791200" y="2895600"/>
              <a:ext cx="990600" cy="461665"/>
            </a:xfrm>
            <a:prstGeom prst="rect">
              <a:avLst/>
            </a:prstGeom>
            <a:noFill/>
          </p:spPr>
          <p:txBody>
            <a:bodyPr wrap="square" rtlCol="0">
              <a:spAutoFit/>
            </a:bodyPr>
            <a:lstStyle/>
            <a:p>
              <a:r>
                <a:rPr lang="en-US" dirty="0" smtClean="0"/>
                <a:t>[ACD]</a:t>
              </a:r>
              <a:endParaRPr lang="en-US" dirty="0"/>
            </a:p>
          </p:txBody>
        </p:sp>
        <p:sp>
          <p:nvSpPr>
            <p:cNvPr id="57" name="TextBox 56"/>
            <p:cNvSpPr txBox="1"/>
            <p:nvPr/>
          </p:nvSpPr>
          <p:spPr>
            <a:xfrm>
              <a:off x="6934200" y="2891135"/>
              <a:ext cx="838200" cy="461665"/>
            </a:xfrm>
            <a:prstGeom prst="rect">
              <a:avLst/>
            </a:prstGeom>
            <a:noFill/>
          </p:spPr>
          <p:txBody>
            <a:bodyPr wrap="square" rtlCol="0">
              <a:spAutoFit/>
            </a:bodyPr>
            <a:lstStyle/>
            <a:p>
              <a:r>
                <a:rPr lang="en-US" dirty="0" smtClean="0"/>
                <a:t>[ADB]</a:t>
              </a:r>
              <a:endParaRPr lang="en-US" dirty="0"/>
            </a:p>
          </p:txBody>
        </p:sp>
        <p:sp>
          <p:nvSpPr>
            <p:cNvPr id="58" name="TextBox 57"/>
            <p:cNvSpPr txBox="1"/>
            <p:nvPr/>
          </p:nvSpPr>
          <p:spPr>
            <a:xfrm>
              <a:off x="7696200" y="2891135"/>
              <a:ext cx="914400" cy="461665"/>
            </a:xfrm>
            <a:prstGeom prst="rect">
              <a:avLst/>
            </a:prstGeom>
            <a:noFill/>
          </p:spPr>
          <p:txBody>
            <a:bodyPr wrap="square" rtlCol="0">
              <a:spAutoFit/>
            </a:bodyPr>
            <a:lstStyle/>
            <a:p>
              <a:r>
                <a:rPr lang="en-US" dirty="0" smtClean="0"/>
                <a:t>[ADC]</a:t>
              </a:r>
              <a:endParaRPr lang="en-US" dirty="0"/>
            </a:p>
          </p:txBody>
        </p:sp>
        <p:sp>
          <p:nvSpPr>
            <p:cNvPr id="59" name="TextBox 58"/>
            <p:cNvSpPr txBox="1"/>
            <p:nvPr/>
          </p:nvSpPr>
          <p:spPr>
            <a:xfrm>
              <a:off x="2971800" y="3653135"/>
              <a:ext cx="1066800" cy="461665"/>
            </a:xfrm>
            <a:prstGeom prst="rect">
              <a:avLst/>
            </a:prstGeom>
            <a:noFill/>
          </p:spPr>
          <p:txBody>
            <a:bodyPr wrap="square" rtlCol="0">
              <a:spAutoFit/>
            </a:bodyPr>
            <a:lstStyle/>
            <a:p>
              <a:r>
                <a:rPr lang="en-US" dirty="0" smtClean="0"/>
                <a:t>[ABCD]</a:t>
              </a:r>
              <a:endParaRPr lang="en-US" dirty="0"/>
            </a:p>
          </p:txBody>
        </p:sp>
        <p:sp>
          <p:nvSpPr>
            <p:cNvPr id="61" name="TextBox 60"/>
            <p:cNvSpPr txBox="1"/>
            <p:nvPr/>
          </p:nvSpPr>
          <p:spPr>
            <a:xfrm>
              <a:off x="3886200" y="3657600"/>
              <a:ext cx="1066800" cy="461665"/>
            </a:xfrm>
            <a:prstGeom prst="rect">
              <a:avLst/>
            </a:prstGeom>
            <a:noFill/>
          </p:spPr>
          <p:txBody>
            <a:bodyPr wrap="square" rtlCol="0">
              <a:spAutoFit/>
            </a:bodyPr>
            <a:lstStyle/>
            <a:p>
              <a:r>
                <a:rPr lang="en-US" dirty="0" smtClean="0"/>
                <a:t>[ABDC]</a:t>
              </a:r>
              <a:endParaRPr lang="en-US" dirty="0"/>
            </a:p>
          </p:txBody>
        </p:sp>
        <p:sp>
          <p:nvSpPr>
            <p:cNvPr id="62" name="TextBox 61"/>
            <p:cNvSpPr txBox="1"/>
            <p:nvPr/>
          </p:nvSpPr>
          <p:spPr>
            <a:xfrm>
              <a:off x="4953000" y="3657600"/>
              <a:ext cx="1066800" cy="461665"/>
            </a:xfrm>
            <a:prstGeom prst="rect">
              <a:avLst/>
            </a:prstGeom>
            <a:noFill/>
          </p:spPr>
          <p:txBody>
            <a:bodyPr wrap="square" rtlCol="0">
              <a:spAutoFit/>
            </a:bodyPr>
            <a:lstStyle/>
            <a:p>
              <a:r>
                <a:rPr lang="en-US" dirty="0" smtClean="0"/>
                <a:t>[ACBD]</a:t>
              </a:r>
              <a:endParaRPr lang="en-US" dirty="0"/>
            </a:p>
          </p:txBody>
        </p:sp>
        <p:sp>
          <p:nvSpPr>
            <p:cNvPr id="63" name="TextBox 62"/>
            <p:cNvSpPr txBox="1"/>
            <p:nvPr/>
          </p:nvSpPr>
          <p:spPr>
            <a:xfrm>
              <a:off x="5867400" y="3657600"/>
              <a:ext cx="1066800" cy="461665"/>
            </a:xfrm>
            <a:prstGeom prst="rect">
              <a:avLst/>
            </a:prstGeom>
            <a:noFill/>
          </p:spPr>
          <p:txBody>
            <a:bodyPr wrap="square" rtlCol="0">
              <a:spAutoFit/>
            </a:bodyPr>
            <a:lstStyle/>
            <a:p>
              <a:r>
                <a:rPr lang="en-US" dirty="0" smtClean="0"/>
                <a:t>[ACDB]</a:t>
              </a:r>
              <a:endParaRPr lang="en-US" dirty="0"/>
            </a:p>
          </p:txBody>
        </p:sp>
        <p:sp>
          <p:nvSpPr>
            <p:cNvPr id="64" name="TextBox 63"/>
            <p:cNvSpPr txBox="1"/>
            <p:nvPr/>
          </p:nvSpPr>
          <p:spPr>
            <a:xfrm>
              <a:off x="6934200" y="3657600"/>
              <a:ext cx="1143000" cy="461665"/>
            </a:xfrm>
            <a:prstGeom prst="rect">
              <a:avLst/>
            </a:prstGeom>
            <a:noFill/>
          </p:spPr>
          <p:txBody>
            <a:bodyPr wrap="square" rtlCol="0">
              <a:spAutoFit/>
            </a:bodyPr>
            <a:lstStyle/>
            <a:p>
              <a:r>
                <a:rPr lang="en-US" dirty="0" smtClean="0"/>
                <a:t>[ADBC]</a:t>
              </a:r>
              <a:endParaRPr lang="en-US" dirty="0"/>
            </a:p>
          </p:txBody>
        </p:sp>
        <p:cxnSp>
          <p:nvCxnSpPr>
            <p:cNvPr id="69" name="Straight Arrow Connector 68"/>
            <p:cNvCxnSpPr/>
            <p:nvPr/>
          </p:nvCxnSpPr>
          <p:spPr bwMode="auto">
            <a:xfrm rot="10800000" flipV="1">
              <a:off x="4343400" y="1752600"/>
              <a:ext cx="1066800" cy="4572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0" name="Straight Arrow Connector 69"/>
            <p:cNvCxnSpPr/>
            <p:nvPr/>
          </p:nvCxnSpPr>
          <p:spPr bwMode="auto">
            <a:xfrm>
              <a:off x="6172200" y="1752600"/>
              <a:ext cx="1143000" cy="4572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2" name="Straight Arrow Connector 71"/>
            <p:cNvCxnSpPr/>
            <p:nvPr/>
          </p:nvCxnSpPr>
          <p:spPr bwMode="auto">
            <a:xfrm rot="5400000">
              <a:off x="5638800" y="2057400"/>
              <a:ext cx="304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4" name="Straight Arrow Connector 73"/>
            <p:cNvCxnSpPr>
              <a:endCxn id="59" idx="0"/>
            </p:cNvCxnSpPr>
            <p:nvPr/>
          </p:nvCxnSpPr>
          <p:spPr bwMode="auto">
            <a:xfrm rot="5400000">
              <a:off x="3374083" y="3483917"/>
              <a:ext cx="300335" cy="381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7" name="Straight Arrow Connector 76"/>
            <p:cNvCxnSpPr>
              <a:stCxn id="32" idx="2"/>
              <a:endCxn id="45" idx="0"/>
            </p:cNvCxnSpPr>
            <p:nvPr/>
          </p:nvCxnSpPr>
          <p:spPr bwMode="auto">
            <a:xfrm rot="16200000" flipH="1">
              <a:off x="4078933" y="2593032"/>
              <a:ext cx="300335"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0" name="Straight Arrow Connector 79"/>
            <p:cNvCxnSpPr/>
            <p:nvPr/>
          </p:nvCxnSpPr>
          <p:spPr bwMode="auto">
            <a:xfrm rot="16200000" flipH="1">
              <a:off x="5869633" y="2588568"/>
              <a:ext cx="300335"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1" name="Straight Arrow Connector 80"/>
            <p:cNvCxnSpPr/>
            <p:nvPr/>
          </p:nvCxnSpPr>
          <p:spPr bwMode="auto">
            <a:xfrm rot="16200000" flipH="1">
              <a:off x="7774633" y="2588568"/>
              <a:ext cx="300335"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rot="10800000" flipV="1">
              <a:off x="5410200" y="2590800"/>
              <a:ext cx="41910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3" name="Straight Arrow Connector 82"/>
            <p:cNvCxnSpPr/>
            <p:nvPr/>
          </p:nvCxnSpPr>
          <p:spPr bwMode="auto">
            <a:xfrm rot="10800000" flipV="1">
              <a:off x="7239000" y="2590800"/>
              <a:ext cx="41910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8" name="Straight Arrow Connector 87"/>
            <p:cNvCxnSpPr/>
            <p:nvPr/>
          </p:nvCxnSpPr>
          <p:spPr bwMode="auto">
            <a:xfrm rot="5400000">
              <a:off x="4212282" y="3483918"/>
              <a:ext cx="300335" cy="381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9" name="Straight Arrow Connector 88"/>
            <p:cNvCxnSpPr/>
            <p:nvPr/>
          </p:nvCxnSpPr>
          <p:spPr bwMode="auto">
            <a:xfrm rot="5400000">
              <a:off x="5279082" y="3483918"/>
              <a:ext cx="300335" cy="381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a:off x="6117282" y="3483918"/>
              <a:ext cx="300335" cy="381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3" name="Straight Arrow Connector 92"/>
            <p:cNvCxnSpPr/>
            <p:nvPr/>
          </p:nvCxnSpPr>
          <p:spPr bwMode="auto">
            <a:xfrm rot="5400000">
              <a:off x="7260282" y="3483918"/>
              <a:ext cx="300335" cy="381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rot="5400000">
              <a:off x="8022282" y="3483918"/>
              <a:ext cx="300335" cy="381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7" name="Straight Arrow Connector 96"/>
            <p:cNvCxnSpPr/>
            <p:nvPr/>
          </p:nvCxnSpPr>
          <p:spPr bwMode="auto">
            <a:xfrm rot="10800000" flipV="1">
              <a:off x="3505200" y="2590800"/>
              <a:ext cx="41910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grpSp>
        <p:nvGrpSpPr>
          <p:cNvPr id="117" name="Group 116"/>
          <p:cNvGrpSpPr/>
          <p:nvPr/>
        </p:nvGrpSpPr>
        <p:grpSpPr>
          <a:xfrm>
            <a:off x="2133600" y="1828800"/>
            <a:ext cx="5257800" cy="2590800"/>
            <a:chOff x="3352800" y="1524000"/>
            <a:chExt cx="5257800" cy="2590800"/>
          </a:xfrm>
        </p:grpSpPr>
        <p:sp>
          <p:nvSpPr>
            <p:cNvPr id="101" name="Rectangle 100"/>
            <p:cNvSpPr/>
            <p:nvPr/>
          </p:nvSpPr>
          <p:spPr bwMode="auto">
            <a:xfrm>
              <a:off x="5715000" y="15240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A</a:t>
              </a:r>
            </a:p>
          </p:txBody>
        </p:sp>
        <p:sp>
          <p:nvSpPr>
            <p:cNvPr id="102" name="Rectangle 101"/>
            <p:cNvSpPr/>
            <p:nvPr/>
          </p:nvSpPr>
          <p:spPr bwMode="auto">
            <a:xfrm>
              <a:off x="3886200" y="2209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B</a:t>
              </a:r>
            </a:p>
          </p:txBody>
        </p:sp>
        <p:sp>
          <p:nvSpPr>
            <p:cNvPr id="103" name="Rectangle 102"/>
            <p:cNvSpPr/>
            <p:nvPr/>
          </p:nvSpPr>
          <p:spPr bwMode="auto">
            <a:xfrm>
              <a:off x="5715000" y="2209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C</a:t>
              </a:r>
            </a:p>
          </p:txBody>
        </p:sp>
        <p:sp>
          <p:nvSpPr>
            <p:cNvPr id="104" name="Rectangle 103"/>
            <p:cNvSpPr/>
            <p:nvPr/>
          </p:nvSpPr>
          <p:spPr bwMode="auto">
            <a:xfrm>
              <a:off x="7620000" y="2209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D</a:t>
              </a:r>
            </a:p>
          </p:txBody>
        </p:sp>
        <p:sp>
          <p:nvSpPr>
            <p:cNvPr id="105" name="Rectangle 104"/>
            <p:cNvSpPr/>
            <p:nvPr/>
          </p:nvSpPr>
          <p:spPr bwMode="auto">
            <a:xfrm>
              <a:off x="3505200" y="2971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E</a:t>
              </a:r>
            </a:p>
          </p:txBody>
        </p:sp>
        <p:sp>
          <p:nvSpPr>
            <p:cNvPr id="106" name="Rectangle 105"/>
            <p:cNvSpPr/>
            <p:nvPr/>
          </p:nvSpPr>
          <p:spPr bwMode="auto">
            <a:xfrm>
              <a:off x="4343400" y="2971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F</a:t>
              </a:r>
            </a:p>
          </p:txBody>
        </p:sp>
        <p:sp>
          <p:nvSpPr>
            <p:cNvPr id="107" name="Rectangle 106"/>
            <p:cNvSpPr/>
            <p:nvPr/>
          </p:nvSpPr>
          <p:spPr bwMode="auto">
            <a:xfrm>
              <a:off x="5334000" y="2971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G</a:t>
              </a:r>
            </a:p>
          </p:txBody>
        </p:sp>
        <p:sp>
          <p:nvSpPr>
            <p:cNvPr id="108" name="Rectangle 107"/>
            <p:cNvSpPr/>
            <p:nvPr/>
          </p:nvSpPr>
          <p:spPr bwMode="auto">
            <a:xfrm>
              <a:off x="6172200" y="2971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H</a:t>
              </a:r>
            </a:p>
          </p:txBody>
        </p:sp>
        <p:sp>
          <p:nvSpPr>
            <p:cNvPr id="109" name="Rectangle 108"/>
            <p:cNvSpPr/>
            <p:nvPr/>
          </p:nvSpPr>
          <p:spPr bwMode="auto">
            <a:xfrm>
              <a:off x="7239000" y="2971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I</a:t>
              </a:r>
            </a:p>
          </p:txBody>
        </p:sp>
        <p:sp>
          <p:nvSpPr>
            <p:cNvPr id="110" name="Rectangle 109"/>
            <p:cNvSpPr/>
            <p:nvPr/>
          </p:nvSpPr>
          <p:spPr bwMode="auto">
            <a:xfrm>
              <a:off x="8077200" y="2971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J</a:t>
              </a:r>
            </a:p>
          </p:txBody>
        </p:sp>
        <p:sp>
          <p:nvSpPr>
            <p:cNvPr id="111" name="Rectangle 110"/>
            <p:cNvSpPr/>
            <p:nvPr/>
          </p:nvSpPr>
          <p:spPr bwMode="auto">
            <a:xfrm>
              <a:off x="3352800" y="3733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K</a:t>
              </a:r>
            </a:p>
          </p:txBody>
        </p:sp>
        <p:sp>
          <p:nvSpPr>
            <p:cNvPr id="112" name="Rectangle 111"/>
            <p:cNvSpPr/>
            <p:nvPr/>
          </p:nvSpPr>
          <p:spPr bwMode="auto">
            <a:xfrm>
              <a:off x="4343400" y="3733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L</a:t>
              </a:r>
            </a:p>
          </p:txBody>
        </p:sp>
        <p:sp>
          <p:nvSpPr>
            <p:cNvPr id="113" name="Rectangle 112"/>
            <p:cNvSpPr/>
            <p:nvPr/>
          </p:nvSpPr>
          <p:spPr bwMode="auto">
            <a:xfrm>
              <a:off x="5410200" y="3733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M</a:t>
              </a:r>
            </a:p>
          </p:txBody>
        </p:sp>
        <p:sp>
          <p:nvSpPr>
            <p:cNvPr id="114" name="Rectangle 113"/>
            <p:cNvSpPr/>
            <p:nvPr/>
          </p:nvSpPr>
          <p:spPr bwMode="auto">
            <a:xfrm>
              <a:off x="6324600" y="3733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N</a:t>
              </a:r>
            </a:p>
          </p:txBody>
        </p:sp>
        <p:sp>
          <p:nvSpPr>
            <p:cNvPr id="115" name="Rectangle 114"/>
            <p:cNvSpPr/>
            <p:nvPr/>
          </p:nvSpPr>
          <p:spPr bwMode="auto">
            <a:xfrm>
              <a:off x="7391400" y="3733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O</a:t>
              </a:r>
            </a:p>
          </p:txBody>
        </p:sp>
        <p:sp>
          <p:nvSpPr>
            <p:cNvPr id="116" name="Rectangle 115"/>
            <p:cNvSpPr/>
            <p:nvPr/>
          </p:nvSpPr>
          <p:spPr bwMode="auto">
            <a:xfrm>
              <a:off x="8153400" y="3733800"/>
              <a:ext cx="457200" cy="3810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Implementation</a:t>
            </a:r>
            <a:endParaRPr lang="en-US" dirty="0"/>
          </a:p>
        </p:txBody>
      </p:sp>
      <p:sp>
        <p:nvSpPr>
          <p:cNvPr id="3" name="Rectangle 2"/>
          <p:cNvSpPr/>
          <p:nvPr/>
        </p:nvSpPr>
        <p:spPr>
          <a:xfrm>
            <a:off x="1066800" y="1143000"/>
            <a:ext cx="71628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t>Tree</a:t>
            </a:r>
            <a:endParaRPr lang="en-US" sz="2400" dirty="0"/>
          </a:p>
        </p:txBody>
      </p:sp>
      <p:sp>
        <p:nvSpPr>
          <p:cNvPr id="4" name="Rectangle 3"/>
          <p:cNvSpPr/>
          <p:nvPr/>
        </p:nvSpPr>
        <p:spPr>
          <a:xfrm>
            <a:off x="4114800" y="1600200"/>
            <a:ext cx="1280160" cy="17526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t>A</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4114800" y="1981200"/>
            <a:ext cx="1247775" cy="1333500"/>
          </a:xfrm>
          <a:prstGeom prst="rect">
            <a:avLst/>
          </a:prstGeom>
          <a:noFill/>
          <a:ln w="9525">
            <a:noFill/>
            <a:miter lim="800000"/>
            <a:headEnd/>
            <a:tailEnd/>
          </a:ln>
        </p:spPr>
      </p:pic>
      <p:sp>
        <p:nvSpPr>
          <p:cNvPr id="42" name="Rectangle 41"/>
          <p:cNvSpPr/>
          <p:nvPr/>
        </p:nvSpPr>
        <p:spPr>
          <a:xfrm>
            <a:off x="5943600" y="2133600"/>
            <a:ext cx="1280160" cy="17526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t>F</a:t>
            </a:r>
            <a:endParaRPr lang="en-US" dirty="0"/>
          </a:p>
        </p:txBody>
      </p:sp>
      <p:pic>
        <p:nvPicPr>
          <p:cNvPr id="43" name="Picture 2"/>
          <p:cNvPicPr>
            <a:picLocks noChangeAspect="1" noChangeArrowheads="1"/>
          </p:cNvPicPr>
          <p:nvPr/>
        </p:nvPicPr>
        <p:blipFill>
          <a:blip r:embed="rId3" cstate="print"/>
          <a:srcRect/>
          <a:stretch>
            <a:fillRect/>
          </a:stretch>
        </p:blipFill>
        <p:spPr bwMode="auto">
          <a:xfrm>
            <a:off x="5943600" y="2514600"/>
            <a:ext cx="1247775" cy="1333500"/>
          </a:xfrm>
          <a:prstGeom prst="rect">
            <a:avLst/>
          </a:prstGeom>
          <a:noFill/>
          <a:ln w="9525">
            <a:noFill/>
            <a:miter lim="800000"/>
            <a:headEnd/>
            <a:tailEnd/>
          </a:ln>
        </p:spPr>
      </p:pic>
      <p:sp>
        <p:nvSpPr>
          <p:cNvPr id="44" name="Rectangle 43"/>
          <p:cNvSpPr/>
          <p:nvPr/>
        </p:nvSpPr>
        <p:spPr>
          <a:xfrm>
            <a:off x="6797040" y="4267200"/>
            <a:ext cx="1280160" cy="17526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t>G</a:t>
            </a:r>
            <a:endParaRPr lang="en-US" dirty="0"/>
          </a:p>
        </p:txBody>
      </p:sp>
      <p:pic>
        <p:nvPicPr>
          <p:cNvPr id="45" name="Picture 2"/>
          <p:cNvPicPr>
            <a:picLocks noChangeAspect="1" noChangeArrowheads="1"/>
          </p:cNvPicPr>
          <p:nvPr/>
        </p:nvPicPr>
        <p:blipFill>
          <a:blip r:embed="rId3" cstate="print"/>
          <a:srcRect/>
          <a:stretch>
            <a:fillRect/>
          </a:stretch>
        </p:blipFill>
        <p:spPr bwMode="auto">
          <a:xfrm>
            <a:off x="6797040" y="4648200"/>
            <a:ext cx="1247775" cy="1333500"/>
          </a:xfrm>
          <a:prstGeom prst="rect">
            <a:avLst/>
          </a:prstGeom>
          <a:noFill/>
          <a:ln w="9525">
            <a:noFill/>
            <a:miter lim="800000"/>
            <a:headEnd/>
            <a:tailEnd/>
          </a:ln>
        </p:spPr>
      </p:pic>
      <p:sp>
        <p:nvSpPr>
          <p:cNvPr id="46" name="Rectangle 45"/>
          <p:cNvSpPr/>
          <p:nvPr/>
        </p:nvSpPr>
        <p:spPr>
          <a:xfrm>
            <a:off x="2362200" y="2209800"/>
            <a:ext cx="1280160" cy="17526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t>B</a:t>
            </a:r>
            <a:endParaRPr lang="en-US" dirty="0"/>
          </a:p>
        </p:txBody>
      </p:sp>
      <p:pic>
        <p:nvPicPr>
          <p:cNvPr id="47" name="Picture 2"/>
          <p:cNvPicPr>
            <a:picLocks noChangeAspect="1" noChangeArrowheads="1"/>
          </p:cNvPicPr>
          <p:nvPr/>
        </p:nvPicPr>
        <p:blipFill>
          <a:blip r:embed="rId3" cstate="print"/>
          <a:srcRect/>
          <a:stretch>
            <a:fillRect/>
          </a:stretch>
        </p:blipFill>
        <p:spPr bwMode="auto">
          <a:xfrm>
            <a:off x="2362200" y="2590800"/>
            <a:ext cx="1247775" cy="1333500"/>
          </a:xfrm>
          <a:prstGeom prst="rect">
            <a:avLst/>
          </a:prstGeom>
          <a:noFill/>
          <a:ln w="9525">
            <a:noFill/>
            <a:miter lim="800000"/>
            <a:headEnd/>
            <a:tailEnd/>
          </a:ln>
        </p:spPr>
      </p:pic>
      <p:sp>
        <p:nvSpPr>
          <p:cNvPr id="48" name="Rectangle 47"/>
          <p:cNvSpPr/>
          <p:nvPr/>
        </p:nvSpPr>
        <p:spPr>
          <a:xfrm>
            <a:off x="1219200" y="4267200"/>
            <a:ext cx="1280160" cy="17526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t>C</a:t>
            </a:r>
            <a:endParaRPr lang="en-US" dirty="0"/>
          </a:p>
        </p:txBody>
      </p:sp>
      <p:pic>
        <p:nvPicPr>
          <p:cNvPr id="49" name="Picture 2"/>
          <p:cNvPicPr>
            <a:picLocks noChangeAspect="1" noChangeArrowheads="1"/>
          </p:cNvPicPr>
          <p:nvPr/>
        </p:nvPicPr>
        <p:blipFill>
          <a:blip r:embed="rId3" cstate="print"/>
          <a:srcRect/>
          <a:stretch>
            <a:fillRect/>
          </a:stretch>
        </p:blipFill>
        <p:spPr bwMode="auto">
          <a:xfrm>
            <a:off x="1219200" y="4648200"/>
            <a:ext cx="1247775" cy="1333500"/>
          </a:xfrm>
          <a:prstGeom prst="rect">
            <a:avLst/>
          </a:prstGeom>
          <a:noFill/>
          <a:ln w="9525">
            <a:noFill/>
            <a:miter lim="800000"/>
            <a:headEnd/>
            <a:tailEnd/>
          </a:ln>
        </p:spPr>
      </p:pic>
      <p:sp>
        <p:nvSpPr>
          <p:cNvPr id="50" name="Rectangle 49"/>
          <p:cNvSpPr/>
          <p:nvPr/>
        </p:nvSpPr>
        <p:spPr>
          <a:xfrm>
            <a:off x="2971800" y="4267200"/>
            <a:ext cx="1280160" cy="17526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t>D</a:t>
            </a:r>
            <a:endParaRPr lang="en-US" dirty="0"/>
          </a:p>
        </p:txBody>
      </p:sp>
      <p:pic>
        <p:nvPicPr>
          <p:cNvPr id="51" name="Picture 2"/>
          <p:cNvPicPr>
            <a:picLocks noChangeAspect="1" noChangeArrowheads="1"/>
          </p:cNvPicPr>
          <p:nvPr/>
        </p:nvPicPr>
        <p:blipFill>
          <a:blip r:embed="rId3" cstate="print"/>
          <a:srcRect/>
          <a:stretch>
            <a:fillRect/>
          </a:stretch>
        </p:blipFill>
        <p:spPr bwMode="auto">
          <a:xfrm>
            <a:off x="2971800" y="4648200"/>
            <a:ext cx="1247775" cy="1333500"/>
          </a:xfrm>
          <a:prstGeom prst="rect">
            <a:avLst/>
          </a:prstGeom>
          <a:noFill/>
          <a:ln w="9525">
            <a:noFill/>
            <a:miter lim="800000"/>
            <a:headEnd/>
            <a:tailEnd/>
          </a:ln>
        </p:spPr>
      </p:pic>
      <p:sp>
        <p:nvSpPr>
          <p:cNvPr id="52" name="Rectangle 51"/>
          <p:cNvSpPr/>
          <p:nvPr/>
        </p:nvSpPr>
        <p:spPr>
          <a:xfrm>
            <a:off x="4572000" y="4267200"/>
            <a:ext cx="1280160" cy="1752600"/>
          </a:xfrm>
          <a:prstGeom prst="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US" dirty="0" smtClean="0"/>
              <a:t>E</a:t>
            </a:r>
            <a:endParaRPr lang="en-US" dirty="0"/>
          </a:p>
        </p:txBody>
      </p:sp>
      <p:pic>
        <p:nvPicPr>
          <p:cNvPr id="53" name="Picture 2"/>
          <p:cNvPicPr>
            <a:picLocks noChangeAspect="1" noChangeArrowheads="1"/>
          </p:cNvPicPr>
          <p:nvPr/>
        </p:nvPicPr>
        <p:blipFill>
          <a:blip r:embed="rId3" cstate="print"/>
          <a:srcRect/>
          <a:stretch>
            <a:fillRect/>
          </a:stretch>
        </p:blipFill>
        <p:spPr bwMode="auto">
          <a:xfrm>
            <a:off x="4572000" y="4648200"/>
            <a:ext cx="1247775" cy="1333500"/>
          </a:xfrm>
          <a:prstGeom prst="rect">
            <a:avLst/>
          </a:prstGeom>
          <a:noFill/>
          <a:ln w="9525">
            <a:noFill/>
            <a:miter lim="800000"/>
            <a:headEnd/>
            <a:tailEnd/>
          </a:ln>
        </p:spPr>
      </p:pic>
      <p:sp>
        <p:nvSpPr>
          <p:cNvPr id="56" name="Down Arrow 55"/>
          <p:cNvSpPr/>
          <p:nvPr/>
        </p:nvSpPr>
        <p:spPr bwMode="auto">
          <a:xfrm>
            <a:off x="4038600" y="1295400"/>
            <a:ext cx="304800" cy="914400"/>
          </a:xfrm>
          <a:prstGeom prst="down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59" name="Left-Right Arrow 58"/>
          <p:cNvSpPr/>
          <p:nvPr/>
        </p:nvSpPr>
        <p:spPr bwMode="auto">
          <a:xfrm>
            <a:off x="5181600" y="2819400"/>
            <a:ext cx="990600" cy="228600"/>
          </a:xfrm>
          <a:prstGeom prst="leftRigh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0" name="Up-Down Arrow 59"/>
          <p:cNvSpPr/>
          <p:nvPr/>
        </p:nvSpPr>
        <p:spPr bwMode="auto">
          <a:xfrm>
            <a:off x="6858000" y="3657600"/>
            <a:ext cx="228600" cy="1447800"/>
          </a:xfrm>
          <a:prstGeom prst="upDown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1" name="Up-Down Arrow 60"/>
          <p:cNvSpPr/>
          <p:nvPr/>
        </p:nvSpPr>
        <p:spPr bwMode="auto">
          <a:xfrm>
            <a:off x="3200400" y="3657600"/>
            <a:ext cx="228600" cy="1295400"/>
          </a:xfrm>
          <a:prstGeom prst="upDown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2" name="Left-Up Arrow 61"/>
          <p:cNvSpPr/>
          <p:nvPr/>
        </p:nvSpPr>
        <p:spPr bwMode="auto">
          <a:xfrm flipV="1">
            <a:off x="3429000" y="3505200"/>
            <a:ext cx="1600200" cy="1447800"/>
          </a:xfrm>
          <a:prstGeom prst="leftUpArrow">
            <a:avLst>
              <a:gd name="adj1" fmla="val 6050"/>
              <a:gd name="adj2" fmla="val 10592"/>
              <a:gd name="adj3" fmla="val 8533"/>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3" name="Left-Right Arrow 62"/>
          <p:cNvSpPr/>
          <p:nvPr/>
        </p:nvSpPr>
        <p:spPr bwMode="auto">
          <a:xfrm>
            <a:off x="2895600" y="2895600"/>
            <a:ext cx="1828800" cy="228600"/>
          </a:xfrm>
          <a:prstGeom prst="leftRightArrow">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4" name="Left-Up Arrow 63"/>
          <p:cNvSpPr/>
          <p:nvPr/>
        </p:nvSpPr>
        <p:spPr bwMode="auto">
          <a:xfrm flipH="1" flipV="1">
            <a:off x="1371600" y="3505200"/>
            <a:ext cx="1600200" cy="1447800"/>
          </a:xfrm>
          <a:prstGeom prst="leftUpArrow">
            <a:avLst>
              <a:gd name="adj1" fmla="val 6050"/>
              <a:gd name="adj2" fmla="val 10592"/>
              <a:gd name="adj3" fmla="val 8533"/>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pic>
        <p:nvPicPr>
          <p:cNvPr id="4099" name="Picture 3"/>
          <p:cNvPicPr>
            <a:picLocks noChangeAspect="1" noChangeArrowheads="1"/>
          </p:cNvPicPr>
          <p:nvPr/>
        </p:nvPicPr>
        <p:blipFill>
          <a:blip r:embed="rId4" cstate="print"/>
          <a:srcRect/>
          <a:stretch>
            <a:fillRect/>
          </a:stretch>
        </p:blipFill>
        <p:spPr bwMode="auto">
          <a:xfrm>
            <a:off x="1143000" y="1219200"/>
            <a:ext cx="809625" cy="1238250"/>
          </a:xfrm>
          <a:prstGeom prst="rect">
            <a:avLst/>
          </a:prstGeom>
          <a:noFill/>
          <a:ln w="9525">
            <a:noFill/>
            <a:miter lim="800000"/>
            <a:headEnd/>
            <a:tailEnd/>
          </a:ln>
        </p:spPr>
      </p:pic>
      <p:cxnSp>
        <p:nvCxnSpPr>
          <p:cNvPr id="68" name="Straight Arrow Connector 67"/>
          <p:cNvCxnSpPr/>
          <p:nvPr/>
        </p:nvCxnSpPr>
        <p:spPr bwMode="auto">
          <a:xfrm>
            <a:off x="1600200" y="1600200"/>
            <a:ext cx="2667000" cy="152400"/>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Implementation – Searching</a:t>
            </a:r>
            <a:endParaRPr lang="en-US" dirty="0"/>
          </a:p>
        </p:txBody>
      </p:sp>
      <p:sp>
        <p:nvSpPr>
          <p:cNvPr id="4" name="Rectangle 3"/>
          <p:cNvSpPr/>
          <p:nvPr/>
        </p:nvSpPr>
        <p:spPr>
          <a:xfrm>
            <a:off x="685800" y="1676400"/>
            <a:ext cx="40386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t>Tree</a:t>
            </a:r>
            <a:endParaRPr lang="en-US" sz="2400" dirty="0"/>
          </a:p>
        </p:txBody>
      </p:sp>
      <p:sp>
        <p:nvSpPr>
          <p:cNvPr id="5" name="Rectangle 4"/>
          <p:cNvSpPr/>
          <p:nvPr/>
        </p:nvSpPr>
        <p:spPr>
          <a:xfrm>
            <a:off x="2743200" y="25146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a:t>
            </a:r>
            <a:endParaRPr lang="en-US" dirty="0"/>
          </a:p>
        </p:txBody>
      </p:sp>
      <p:sp>
        <p:nvSpPr>
          <p:cNvPr id="6" name="Rectangle 5"/>
          <p:cNvSpPr/>
          <p:nvPr/>
        </p:nvSpPr>
        <p:spPr>
          <a:xfrm>
            <a:off x="1828800" y="34290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t>
            </a:r>
            <a:endParaRPr lang="en-US" dirty="0"/>
          </a:p>
        </p:txBody>
      </p:sp>
      <p:sp>
        <p:nvSpPr>
          <p:cNvPr id="7" name="Rectangle 6"/>
          <p:cNvSpPr/>
          <p:nvPr/>
        </p:nvSpPr>
        <p:spPr>
          <a:xfrm>
            <a:off x="3581400" y="34290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F</a:t>
            </a:r>
            <a:endParaRPr lang="en-US" dirty="0"/>
          </a:p>
        </p:txBody>
      </p:sp>
      <p:sp>
        <p:nvSpPr>
          <p:cNvPr id="8" name="Rectangle 7"/>
          <p:cNvSpPr/>
          <p:nvPr/>
        </p:nvSpPr>
        <p:spPr>
          <a:xfrm>
            <a:off x="9144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a:t>
            </a:r>
            <a:endParaRPr lang="en-US" dirty="0"/>
          </a:p>
        </p:txBody>
      </p:sp>
      <p:sp>
        <p:nvSpPr>
          <p:cNvPr id="9" name="Rectangle 8"/>
          <p:cNvSpPr/>
          <p:nvPr/>
        </p:nvSpPr>
        <p:spPr>
          <a:xfrm>
            <a:off x="18288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
            </a:r>
            <a:endParaRPr lang="en-US" dirty="0"/>
          </a:p>
        </p:txBody>
      </p:sp>
      <p:sp>
        <p:nvSpPr>
          <p:cNvPr id="10" name="Rectangle 9"/>
          <p:cNvSpPr/>
          <p:nvPr/>
        </p:nvSpPr>
        <p:spPr>
          <a:xfrm>
            <a:off x="27432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a:t>
            </a:r>
            <a:endParaRPr lang="en-US" dirty="0"/>
          </a:p>
        </p:txBody>
      </p:sp>
      <p:sp>
        <p:nvSpPr>
          <p:cNvPr id="11" name="Rectangle 10"/>
          <p:cNvSpPr/>
          <p:nvPr/>
        </p:nvSpPr>
        <p:spPr>
          <a:xfrm>
            <a:off x="39624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G</a:t>
            </a:r>
            <a:endParaRPr lang="en-US" dirty="0"/>
          </a:p>
        </p:txBody>
      </p:sp>
      <p:cxnSp>
        <p:nvCxnSpPr>
          <p:cNvPr id="12" name="Straight Arrow Connector 11"/>
          <p:cNvCxnSpPr>
            <a:endCxn id="5" idx="0"/>
          </p:cNvCxnSpPr>
          <p:nvPr/>
        </p:nvCxnSpPr>
        <p:spPr>
          <a:xfrm rot="5400000">
            <a:off x="2781302" y="2324099"/>
            <a:ext cx="380999" cy="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0"/>
          </p:cNvCxnSpPr>
          <p:nvPr/>
        </p:nvCxnSpPr>
        <p:spPr>
          <a:xfrm rot="5400000">
            <a:off x="2247900" y="27051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7" idx="0"/>
          </p:cNvCxnSpPr>
          <p:nvPr/>
        </p:nvCxnSpPr>
        <p:spPr>
          <a:xfrm rot="16200000" flipH="1">
            <a:off x="3124200" y="2743200"/>
            <a:ext cx="533400" cy="8382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8" idx="0"/>
          </p:cNvCxnSpPr>
          <p:nvPr/>
        </p:nvCxnSpPr>
        <p:spPr>
          <a:xfrm rot="5400000">
            <a:off x="1333500" y="36195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9" idx="0"/>
          </p:cNvCxnSpPr>
          <p:nvPr/>
        </p:nvCxnSpPr>
        <p:spPr>
          <a:xfrm rot="5400000">
            <a:off x="1790700" y="4076700"/>
            <a:ext cx="533400" cy="1588"/>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0"/>
          </p:cNvCxnSpPr>
          <p:nvPr/>
        </p:nvCxnSpPr>
        <p:spPr>
          <a:xfrm rot="16200000" flipH="1">
            <a:off x="2247900" y="36195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2"/>
            <a:endCxn id="11" idx="0"/>
          </p:cNvCxnSpPr>
          <p:nvPr/>
        </p:nvCxnSpPr>
        <p:spPr>
          <a:xfrm rot="16200000" flipH="1">
            <a:off x="3733800" y="3886200"/>
            <a:ext cx="533400" cy="3810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43200" y="4343400"/>
            <a:ext cx="457200" cy="381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E</a:t>
            </a:r>
            <a:endParaRPr lang="en-US" dirty="0"/>
          </a:p>
        </p:txBody>
      </p:sp>
      <p:sp>
        <p:nvSpPr>
          <p:cNvPr id="20" name="Right Arrow 19"/>
          <p:cNvSpPr/>
          <p:nvPr/>
        </p:nvSpPr>
        <p:spPr>
          <a:xfrm>
            <a:off x="1905000" y="2590800"/>
            <a:ext cx="685800" cy="3048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1" name="TextBox 20"/>
          <p:cNvSpPr txBox="1"/>
          <p:nvPr/>
        </p:nvSpPr>
        <p:spPr>
          <a:xfrm>
            <a:off x="5105400" y="1905000"/>
            <a:ext cx="2971800" cy="1569660"/>
          </a:xfrm>
          <a:prstGeom prst="rect">
            <a:avLst/>
          </a:prstGeom>
          <a:noFill/>
        </p:spPr>
        <p:txBody>
          <a:bodyPr wrap="square" rtlCol="0">
            <a:spAutoFit/>
          </a:bodyPr>
          <a:lstStyle/>
          <a:p>
            <a:r>
              <a:rPr lang="en-US" sz="2400" dirty="0" smtClean="0"/>
              <a:t>Methods</a:t>
            </a:r>
          </a:p>
          <a:p>
            <a:pPr>
              <a:buFont typeface="Arial" pitchFamily="34" charset="0"/>
              <a:buChar char="•"/>
            </a:pPr>
            <a:r>
              <a:rPr lang="en-US" sz="2400" dirty="0" smtClean="0"/>
              <a:t>  Depth</a:t>
            </a:r>
          </a:p>
          <a:p>
            <a:pPr>
              <a:buFont typeface="Arial" pitchFamily="34" charset="0"/>
              <a:buChar char="•"/>
            </a:pPr>
            <a:r>
              <a:rPr lang="en-US" sz="2400" dirty="0"/>
              <a:t> </a:t>
            </a:r>
            <a:r>
              <a:rPr lang="en-US" sz="2400" dirty="0" smtClean="0"/>
              <a:t> Breadth</a:t>
            </a:r>
          </a:p>
          <a:p>
            <a:pPr>
              <a:buFont typeface="Arial" pitchFamily="34" charset="0"/>
              <a:buChar char="•"/>
            </a:pPr>
            <a:r>
              <a:rPr lang="en-US" sz="2400" dirty="0"/>
              <a:t> </a:t>
            </a:r>
            <a:r>
              <a:rPr lang="en-US" sz="2400" dirty="0" smtClean="0"/>
              <a:t> Heuristic\Best First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21">
                                            <p:txEl>
                                              <p:pRg st="1" end="1"/>
                                            </p:txEl>
                                          </p:spTgt>
                                        </p:tgtEl>
                                        <p:attrNameLst>
                                          <p:attrName>style.fontStyle</p:attrName>
                                        </p:attrNameLst>
                                      </p:cBhvr>
                                      <p:to>
                                        <p:strVal val="normal"/>
                                      </p:to>
                                    </p:set>
                                    <p:set>
                                      <p:cBhvr override="childStyle">
                                        <p:cTn id="7" dur="indefinite"/>
                                        <p:tgtEl>
                                          <p:spTgt spid="21">
                                            <p:txEl>
                                              <p:pRg st="1" end="1"/>
                                            </p:txEl>
                                          </p:spTgt>
                                        </p:tgtEl>
                                        <p:attrNameLst>
                                          <p:attrName>style.fontWeight</p:attrName>
                                        </p:attrNameLst>
                                      </p:cBhvr>
                                      <p:to>
                                        <p:strVal val="bold"/>
                                      </p:to>
                                    </p:set>
                                    <p:set>
                                      <p:cBhvr override="childStyle">
                                        <p:cTn id="8" dur="indefinite"/>
                                        <p:tgtEl>
                                          <p:spTgt spid="21">
                                            <p:txEl>
                                              <p:pRg st="1" end="1"/>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125 -2.01249E-6 L -0.09166 0.14435 " pathEditMode="relative" rAng="0" ptsTypes="AA">
                                      <p:cBhvr>
                                        <p:cTn id="16" dur="2000" fill="hold"/>
                                        <p:tgtEl>
                                          <p:spTgt spid="20"/>
                                        </p:tgtEl>
                                        <p:attrNameLst>
                                          <p:attrName>ppt_x</p:attrName>
                                          <p:attrName>ppt_y</p:attrName>
                                        </p:attrNameLst>
                                      </p:cBhvr>
                                      <p:rCtr x="-52" y="72"/>
                                    </p:animMotion>
                                  </p:childTnLst>
                                </p:cTn>
                              </p:par>
                            </p:childTnLst>
                          </p:cTn>
                        </p:par>
                        <p:par>
                          <p:cTn id="17" fill="hold">
                            <p:stCondLst>
                              <p:cond delay="2000"/>
                            </p:stCondLst>
                            <p:childTnLst>
                              <p:par>
                                <p:cTn id="18" presetID="0" presetClass="path" presetSubtype="0" accel="50000" decel="50000" fill="hold" grpId="2" nodeType="afterEffect">
                                  <p:stCondLst>
                                    <p:cond delay="0"/>
                                  </p:stCondLst>
                                  <p:childTnLst>
                                    <p:animMotion origin="layout" path="M -0.09167 0.14435 L -0.1875 0.26648 " pathEditMode="relative" rAng="0" ptsTypes="AA">
                                      <p:cBhvr>
                                        <p:cTn id="19" dur="2000" fill="hold"/>
                                        <p:tgtEl>
                                          <p:spTgt spid="20"/>
                                        </p:tgtEl>
                                        <p:attrNameLst>
                                          <p:attrName>ppt_x</p:attrName>
                                          <p:attrName>ppt_y</p:attrName>
                                        </p:attrNameLst>
                                      </p:cBhvr>
                                      <p:rCtr x="-48" y="61"/>
                                    </p:animMotion>
                                  </p:childTnLst>
                                </p:cTn>
                              </p:par>
                            </p:childTnLst>
                          </p:cTn>
                        </p:par>
                        <p:par>
                          <p:cTn id="20" fill="hold">
                            <p:stCondLst>
                              <p:cond delay="4000"/>
                            </p:stCondLst>
                            <p:childTnLst>
                              <p:par>
                                <p:cTn id="21" presetID="0" presetClass="path" presetSubtype="0" accel="50000" decel="50000" fill="hold" grpId="3" nodeType="afterEffect">
                                  <p:stCondLst>
                                    <p:cond delay="0"/>
                                  </p:stCondLst>
                                  <p:childTnLst>
                                    <p:animMotion origin="layout" path="M -0.1875 0.26648 C -0.15208 0.23062 -0.11666 0.19477 -0.09635 0.19407 C -0.07604 0.19338 -0.07083 0.25075 -0.06562 0.26254 " pathEditMode="relative" rAng="0" ptsTypes="aaA">
                                      <p:cBhvr>
                                        <p:cTn id="22" dur="2000" fill="hold"/>
                                        <p:tgtEl>
                                          <p:spTgt spid="20"/>
                                        </p:tgtEl>
                                        <p:attrNameLst>
                                          <p:attrName>ppt_x</p:attrName>
                                          <p:attrName>ppt_y</p:attrName>
                                        </p:attrNameLst>
                                      </p:cBhvr>
                                      <p:rCtr x="61" y="-37"/>
                                    </p:animMotion>
                                  </p:childTnLst>
                                </p:cTn>
                              </p:par>
                            </p:childTnLst>
                          </p:cTn>
                        </p:par>
                        <p:par>
                          <p:cTn id="23" fill="hold">
                            <p:stCondLst>
                              <p:cond delay="6000"/>
                            </p:stCondLst>
                            <p:childTnLst>
                              <p:par>
                                <p:cTn id="24" presetID="0" presetClass="path" presetSubtype="0" accel="50000" decel="50000" fill="hold" grpId="4" nodeType="afterEffect">
                                  <p:stCondLst>
                                    <p:cond delay="0"/>
                                  </p:stCondLst>
                                  <p:childTnLst>
                                    <p:animMotion origin="layout" path="M -0.06563 0.26255 C -0.04322 0.23017 -0.02066 0.19801 -0.00329 0.19778 C 0.01407 0.19755 0.03143 0.25052 0.03837 0.26116 " pathEditMode="relative" rAng="0" ptsTypes="aaA">
                                      <p:cBhvr>
                                        <p:cTn id="25" dur="2000" fill="hold"/>
                                        <p:tgtEl>
                                          <p:spTgt spid="20"/>
                                        </p:tgtEl>
                                        <p:attrNameLst>
                                          <p:attrName>ppt_x</p:attrName>
                                          <p:attrName>ppt_y</p:attrName>
                                        </p:attrNameLst>
                                      </p:cBhvr>
                                      <p:rCtr x="52" y="-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0" grpId="3" animBg="1"/>
      <p:bldP spid="20" grpId="4"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Implementation - Searching</a:t>
            </a:r>
            <a:endParaRPr lang="en-US" dirty="0"/>
          </a:p>
        </p:txBody>
      </p:sp>
      <p:sp>
        <p:nvSpPr>
          <p:cNvPr id="4" name="Rectangle 3"/>
          <p:cNvSpPr/>
          <p:nvPr/>
        </p:nvSpPr>
        <p:spPr>
          <a:xfrm>
            <a:off x="685800" y="1676400"/>
            <a:ext cx="40386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t>Tree</a:t>
            </a:r>
            <a:endParaRPr lang="en-US" sz="2400" dirty="0"/>
          </a:p>
        </p:txBody>
      </p:sp>
      <p:sp>
        <p:nvSpPr>
          <p:cNvPr id="5" name="Rectangle 4"/>
          <p:cNvSpPr/>
          <p:nvPr/>
        </p:nvSpPr>
        <p:spPr>
          <a:xfrm>
            <a:off x="2743200" y="25146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a:t>
            </a:r>
            <a:endParaRPr lang="en-US" dirty="0"/>
          </a:p>
        </p:txBody>
      </p:sp>
      <p:sp>
        <p:nvSpPr>
          <p:cNvPr id="6" name="Rectangle 5"/>
          <p:cNvSpPr/>
          <p:nvPr/>
        </p:nvSpPr>
        <p:spPr>
          <a:xfrm>
            <a:off x="1828800" y="34290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t>
            </a:r>
            <a:endParaRPr lang="en-US" dirty="0"/>
          </a:p>
        </p:txBody>
      </p:sp>
      <p:sp>
        <p:nvSpPr>
          <p:cNvPr id="7" name="Rectangle 6"/>
          <p:cNvSpPr/>
          <p:nvPr/>
        </p:nvSpPr>
        <p:spPr>
          <a:xfrm>
            <a:off x="3581400" y="34290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F</a:t>
            </a:r>
            <a:endParaRPr lang="en-US" dirty="0"/>
          </a:p>
        </p:txBody>
      </p:sp>
      <p:sp>
        <p:nvSpPr>
          <p:cNvPr id="8" name="Rectangle 7"/>
          <p:cNvSpPr/>
          <p:nvPr/>
        </p:nvSpPr>
        <p:spPr>
          <a:xfrm>
            <a:off x="9144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a:t>
            </a:r>
            <a:endParaRPr lang="en-US" dirty="0"/>
          </a:p>
        </p:txBody>
      </p:sp>
      <p:sp>
        <p:nvSpPr>
          <p:cNvPr id="9" name="Rectangle 8"/>
          <p:cNvSpPr/>
          <p:nvPr/>
        </p:nvSpPr>
        <p:spPr>
          <a:xfrm>
            <a:off x="18288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
            </a:r>
            <a:endParaRPr lang="en-US" dirty="0"/>
          </a:p>
        </p:txBody>
      </p:sp>
      <p:sp>
        <p:nvSpPr>
          <p:cNvPr id="10" name="Rectangle 9"/>
          <p:cNvSpPr/>
          <p:nvPr/>
        </p:nvSpPr>
        <p:spPr>
          <a:xfrm>
            <a:off x="27432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a:t>
            </a:r>
            <a:endParaRPr lang="en-US" dirty="0"/>
          </a:p>
        </p:txBody>
      </p:sp>
      <p:sp>
        <p:nvSpPr>
          <p:cNvPr id="11" name="Rectangle 10"/>
          <p:cNvSpPr/>
          <p:nvPr/>
        </p:nvSpPr>
        <p:spPr>
          <a:xfrm>
            <a:off x="39624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G</a:t>
            </a:r>
            <a:endParaRPr lang="en-US" dirty="0"/>
          </a:p>
        </p:txBody>
      </p:sp>
      <p:cxnSp>
        <p:nvCxnSpPr>
          <p:cNvPr id="12" name="Straight Arrow Connector 11"/>
          <p:cNvCxnSpPr>
            <a:endCxn id="5" idx="0"/>
          </p:cNvCxnSpPr>
          <p:nvPr/>
        </p:nvCxnSpPr>
        <p:spPr>
          <a:xfrm rot="5400000">
            <a:off x="2781302" y="2324099"/>
            <a:ext cx="380999" cy="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0"/>
          </p:cNvCxnSpPr>
          <p:nvPr/>
        </p:nvCxnSpPr>
        <p:spPr>
          <a:xfrm rot="5400000">
            <a:off x="2247900" y="27051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7" idx="0"/>
          </p:cNvCxnSpPr>
          <p:nvPr/>
        </p:nvCxnSpPr>
        <p:spPr>
          <a:xfrm rot="16200000" flipH="1">
            <a:off x="3124200" y="2743200"/>
            <a:ext cx="533400" cy="8382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8" idx="0"/>
          </p:cNvCxnSpPr>
          <p:nvPr/>
        </p:nvCxnSpPr>
        <p:spPr>
          <a:xfrm rot="5400000">
            <a:off x="1333500" y="36195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9" idx="0"/>
          </p:cNvCxnSpPr>
          <p:nvPr/>
        </p:nvCxnSpPr>
        <p:spPr>
          <a:xfrm rot="5400000">
            <a:off x="1790700" y="4076700"/>
            <a:ext cx="533400" cy="1588"/>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0"/>
          </p:cNvCxnSpPr>
          <p:nvPr/>
        </p:nvCxnSpPr>
        <p:spPr>
          <a:xfrm rot="16200000" flipH="1">
            <a:off x="2247900" y="36195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2"/>
            <a:endCxn id="11" idx="0"/>
          </p:cNvCxnSpPr>
          <p:nvPr/>
        </p:nvCxnSpPr>
        <p:spPr>
          <a:xfrm rot="16200000" flipH="1">
            <a:off x="3733800" y="3886200"/>
            <a:ext cx="533400" cy="3810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43200" y="4343400"/>
            <a:ext cx="457200" cy="381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E</a:t>
            </a:r>
            <a:endParaRPr lang="en-US" dirty="0"/>
          </a:p>
        </p:txBody>
      </p:sp>
      <p:sp>
        <p:nvSpPr>
          <p:cNvPr id="20" name="Right Arrow 19"/>
          <p:cNvSpPr/>
          <p:nvPr/>
        </p:nvSpPr>
        <p:spPr>
          <a:xfrm>
            <a:off x="1905000" y="2590800"/>
            <a:ext cx="685800" cy="3048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1" name="TextBox 20"/>
          <p:cNvSpPr txBox="1"/>
          <p:nvPr/>
        </p:nvSpPr>
        <p:spPr>
          <a:xfrm>
            <a:off x="5105400" y="1905000"/>
            <a:ext cx="2971800" cy="1569660"/>
          </a:xfrm>
          <a:prstGeom prst="rect">
            <a:avLst/>
          </a:prstGeom>
          <a:noFill/>
        </p:spPr>
        <p:txBody>
          <a:bodyPr wrap="square" rtlCol="0">
            <a:spAutoFit/>
          </a:bodyPr>
          <a:lstStyle/>
          <a:p>
            <a:r>
              <a:rPr lang="en-US" sz="2400" dirty="0" smtClean="0"/>
              <a:t>Methods</a:t>
            </a:r>
          </a:p>
          <a:p>
            <a:pPr>
              <a:buFont typeface="Arial" pitchFamily="34" charset="0"/>
              <a:buChar char="•"/>
            </a:pPr>
            <a:r>
              <a:rPr lang="en-US" sz="2400" dirty="0" smtClean="0"/>
              <a:t>  Depth</a:t>
            </a:r>
          </a:p>
          <a:p>
            <a:pPr>
              <a:buFont typeface="Arial" pitchFamily="34" charset="0"/>
              <a:buChar char="•"/>
            </a:pPr>
            <a:r>
              <a:rPr lang="en-US" sz="2400" dirty="0"/>
              <a:t> </a:t>
            </a:r>
            <a:r>
              <a:rPr lang="en-US" sz="2400" dirty="0" smtClean="0"/>
              <a:t> Breadth</a:t>
            </a:r>
          </a:p>
          <a:p>
            <a:pPr>
              <a:buFont typeface="Arial" pitchFamily="34" charset="0"/>
              <a:buChar char="•"/>
            </a:pPr>
            <a:r>
              <a:rPr lang="en-US" sz="2400" dirty="0"/>
              <a:t> </a:t>
            </a:r>
            <a:r>
              <a:rPr lang="en-US" sz="2400" dirty="0" smtClean="0"/>
              <a:t> Heuristic\Best First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mph" presetSubtype="1" nodeType="afterEffect">
                                  <p:stCondLst>
                                    <p:cond delay="0"/>
                                  </p:stCondLst>
                                  <p:childTnLst>
                                    <p:set>
                                      <p:cBhvr override="childStyle">
                                        <p:cTn id="6" dur="indefinite"/>
                                        <p:tgtEl>
                                          <p:spTgt spid="21">
                                            <p:txEl>
                                              <p:pRg st="2" end="2"/>
                                            </p:txEl>
                                          </p:spTgt>
                                        </p:tgtEl>
                                        <p:attrNameLst>
                                          <p:attrName>style.fontStyle</p:attrName>
                                        </p:attrNameLst>
                                      </p:cBhvr>
                                      <p:to>
                                        <p:strVal val="normal"/>
                                      </p:to>
                                    </p:set>
                                    <p:set>
                                      <p:cBhvr override="childStyle">
                                        <p:cTn id="7" dur="indefinite"/>
                                        <p:tgtEl>
                                          <p:spTgt spid="21">
                                            <p:txEl>
                                              <p:pRg st="2" end="2"/>
                                            </p:txEl>
                                          </p:spTgt>
                                        </p:tgtEl>
                                        <p:attrNameLst>
                                          <p:attrName>style.fontWeight</p:attrName>
                                        </p:attrNameLst>
                                      </p:cBhvr>
                                      <p:to>
                                        <p:strVal val="bold"/>
                                      </p:to>
                                    </p:set>
                                    <p:set>
                                      <p:cBhvr override="childStyle">
                                        <p:cTn id="8" dur="indefinite"/>
                                        <p:tgtEl>
                                          <p:spTgt spid="21">
                                            <p:txEl>
                                              <p:pRg st="2" end="2"/>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125 -2.01249E-6 L -0.09166 0.14435 " pathEditMode="relative" rAng="0" ptsTypes="AA">
                                      <p:cBhvr>
                                        <p:cTn id="16" dur="2000" fill="hold"/>
                                        <p:tgtEl>
                                          <p:spTgt spid="20"/>
                                        </p:tgtEl>
                                        <p:attrNameLst>
                                          <p:attrName>ppt_x</p:attrName>
                                          <p:attrName>ppt_y</p:attrName>
                                        </p:attrNameLst>
                                      </p:cBhvr>
                                      <p:rCtr x="-52" y="72"/>
                                    </p:animMotion>
                                  </p:childTnLst>
                                </p:cTn>
                              </p:par>
                            </p:childTnLst>
                          </p:cTn>
                        </p:par>
                        <p:par>
                          <p:cTn id="17" fill="hold">
                            <p:stCondLst>
                              <p:cond delay="2000"/>
                            </p:stCondLst>
                            <p:childTnLst>
                              <p:par>
                                <p:cTn id="18" presetID="0" presetClass="path" presetSubtype="0" accel="50000" decel="50000" fill="hold" grpId="2" nodeType="afterEffect">
                                  <p:stCondLst>
                                    <p:cond delay="0"/>
                                  </p:stCondLst>
                                  <p:childTnLst>
                                    <p:animMotion origin="layout" path="M -0.09167 0.14434 C -0.02952 0.10178 0.03264 0.05945 0.06771 0.05713 C 0.10277 0.05482 0.11059 0.11728 0.11927 0.12977 " pathEditMode="relative" rAng="0" ptsTypes="aaA">
                                      <p:cBhvr>
                                        <p:cTn id="19" dur="2000" fill="hold"/>
                                        <p:tgtEl>
                                          <p:spTgt spid="20"/>
                                        </p:tgtEl>
                                        <p:attrNameLst>
                                          <p:attrName>ppt_x</p:attrName>
                                          <p:attrName>ppt_y</p:attrName>
                                        </p:attrNameLst>
                                      </p:cBhvr>
                                      <p:rCtr x="105" y="-45"/>
                                    </p:animMotion>
                                  </p:childTnLst>
                                </p:cTn>
                              </p:par>
                            </p:childTnLst>
                          </p:cTn>
                        </p:par>
                        <p:par>
                          <p:cTn id="20" fill="hold">
                            <p:stCondLst>
                              <p:cond delay="4000"/>
                            </p:stCondLst>
                            <p:childTnLst>
                              <p:par>
                                <p:cTn id="21" presetID="0" presetClass="path" presetSubtype="0" accel="50000" decel="50000" fill="hold" grpId="3" nodeType="afterEffect">
                                  <p:stCondLst>
                                    <p:cond delay="0"/>
                                  </p:stCondLst>
                                  <p:childTnLst>
                                    <p:animMotion origin="layout" path="M 0.11927 0.12977 L -0.17239 0.27411 " pathEditMode="relative" rAng="0" ptsTypes="AA">
                                      <p:cBhvr>
                                        <p:cTn id="22" dur="2000" fill="hold"/>
                                        <p:tgtEl>
                                          <p:spTgt spid="20"/>
                                        </p:tgtEl>
                                        <p:attrNameLst>
                                          <p:attrName>ppt_x</p:attrName>
                                          <p:attrName>ppt_y</p:attrName>
                                        </p:attrNameLst>
                                      </p:cBhvr>
                                      <p:rCtr x="-146" y="72"/>
                                    </p:animMotion>
                                  </p:childTnLst>
                                </p:cTn>
                              </p:par>
                            </p:childTnLst>
                          </p:cTn>
                        </p:par>
                        <p:par>
                          <p:cTn id="23" fill="hold">
                            <p:stCondLst>
                              <p:cond delay="6000"/>
                            </p:stCondLst>
                            <p:childTnLst>
                              <p:par>
                                <p:cTn id="24" presetID="0" presetClass="path" presetSubtype="0" accel="50000" decel="50000" fill="hold" grpId="4" nodeType="afterEffect">
                                  <p:stCondLst>
                                    <p:cond delay="0"/>
                                  </p:stCondLst>
                                  <p:childTnLst>
                                    <p:animMotion origin="layout" path="M -0.1724 0.27411 C -0.14271 0.23918 -0.11302 0.20425 -0.09514 0.20148 C -0.07726 0.1987 -0.07032 0.24867 -0.06546 0.25815 " pathEditMode="relative" rAng="0" ptsTypes="aaA">
                                      <p:cBhvr>
                                        <p:cTn id="25" dur="2000" fill="hold"/>
                                        <p:tgtEl>
                                          <p:spTgt spid="20"/>
                                        </p:tgtEl>
                                        <p:attrNameLst>
                                          <p:attrName>ppt_x</p:attrName>
                                          <p:attrName>ppt_y</p:attrName>
                                        </p:attrNameLst>
                                      </p:cBhvr>
                                      <p:rCtr x="53" y="-38"/>
                                    </p:animMotion>
                                  </p:childTnLst>
                                </p:cTn>
                              </p:par>
                            </p:childTnLst>
                          </p:cTn>
                        </p:par>
                        <p:par>
                          <p:cTn id="26" fill="hold">
                            <p:stCondLst>
                              <p:cond delay="8000"/>
                            </p:stCondLst>
                            <p:childTnLst>
                              <p:par>
                                <p:cTn id="27" presetID="0" presetClass="path" presetSubtype="0" accel="50000" decel="50000" fill="hold" grpId="5" nodeType="afterEffect">
                                  <p:stCondLst>
                                    <p:cond delay="0"/>
                                  </p:stCondLst>
                                  <p:childTnLst>
                                    <p:animMotion origin="layout" path="M -0.06545 0.25816 C -0.04323 0.2304 -0.02083 0.20287 -0.00399 0.20287 C 0.01285 0.20287 0.02899 0.24891 0.03559 0.25816 " pathEditMode="relative" rAng="0" ptsTypes="aaA">
                                      <p:cBhvr>
                                        <p:cTn id="28" dur="2000" fill="hold"/>
                                        <p:tgtEl>
                                          <p:spTgt spid="20"/>
                                        </p:tgtEl>
                                        <p:attrNameLst>
                                          <p:attrName>ppt_x</p:attrName>
                                          <p:attrName>ppt_y</p:attrName>
                                        </p:attrNameLst>
                                      </p:cBhvr>
                                      <p:rCtr x="51" y="-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0" grpId="3" animBg="1"/>
      <p:bldP spid="20" grpId="4" animBg="1"/>
      <p:bldP spid="20" grpId="5"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err="1" smtClean="0"/>
              <a:t>LabVIEW</a:t>
            </a:r>
            <a:r>
              <a:rPr lang="en-US" dirty="0" smtClean="0"/>
              <a:t> Native Data Structures</a:t>
            </a:r>
          </a:p>
          <a:p>
            <a:r>
              <a:rPr lang="en-US" dirty="0" smtClean="0"/>
              <a:t>Applications of Advanced Data Structures</a:t>
            </a:r>
          </a:p>
          <a:p>
            <a:pPr lvl="1"/>
            <a:r>
              <a:rPr lang="en-US" dirty="0" smtClean="0"/>
              <a:t>Priority Queue</a:t>
            </a:r>
          </a:p>
          <a:p>
            <a:pPr lvl="1"/>
            <a:r>
              <a:rPr lang="en-US" dirty="0" smtClean="0"/>
              <a:t>Route Minimizing</a:t>
            </a:r>
          </a:p>
          <a:p>
            <a:pPr lvl="1"/>
            <a:r>
              <a:rPr lang="en-US" dirty="0" smtClean="0"/>
              <a:t>Path Discovery</a:t>
            </a:r>
          </a:p>
          <a:p>
            <a:r>
              <a:rPr lang="en-US" dirty="0" smtClean="0"/>
              <a:t>Content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Implementation - Search</a:t>
            </a:r>
            <a:endParaRPr lang="en-US" dirty="0"/>
          </a:p>
        </p:txBody>
      </p:sp>
      <p:sp>
        <p:nvSpPr>
          <p:cNvPr id="4" name="Rectangle 3"/>
          <p:cNvSpPr/>
          <p:nvPr/>
        </p:nvSpPr>
        <p:spPr>
          <a:xfrm>
            <a:off x="685800" y="1676400"/>
            <a:ext cx="40386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t>Tree</a:t>
            </a:r>
            <a:endParaRPr lang="en-US" sz="2400" dirty="0"/>
          </a:p>
        </p:txBody>
      </p:sp>
      <p:sp>
        <p:nvSpPr>
          <p:cNvPr id="5" name="Rectangle 4"/>
          <p:cNvSpPr/>
          <p:nvPr/>
        </p:nvSpPr>
        <p:spPr>
          <a:xfrm>
            <a:off x="2743200" y="25146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a:t>
            </a:r>
            <a:endParaRPr lang="en-US" dirty="0"/>
          </a:p>
        </p:txBody>
      </p:sp>
      <p:sp>
        <p:nvSpPr>
          <p:cNvPr id="6" name="Rectangle 5"/>
          <p:cNvSpPr/>
          <p:nvPr/>
        </p:nvSpPr>
        <p:spPr>
          <a:xfrm>
            <a:off x="1828800" y="34290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t>
            </a:r>
            <a:endParaRPr lang="en-US" dirty="0"/>
          </a:p>
        </p:txBody>
      </p:sp>
      <p:sp>
        <p:nvSpPr>
          <p:cNvPr id="7" name="Rectangle 6"/>
          <p:cNvSpPr/>
          <p:nvPr/>
        </p:nvSpPr>
        <p:spPr>
          <a:xfrm>
            <a:off x="3581400" y="34290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F</a:t>
            </a:r>
            <a:endParaRPr lang="en-US" dirty="0"/>
          </a:p>
        </p:txBody>
      </p:sp>
      <p:sp>
        <p:nvSpPr>
          <p:cNvPr id="8" name="Rectangle 7"/>
          <p:cNvSpPr/>
          <p:nvPr/>
        </p:nvSpPr>
        <p:spPr>
          <a:xfrm>
            <a:off x="9144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a:t>
            </a:r>
            <a:endParaRPr lang="en-US" dirty="0"/>
          </a:p>
        </p:txBody>
      </p:sp>
      <p:sp>
        <p:nvSpPr>
          <p:cNvPr id="9" name="Rectangle 8"/>
          <p:cNvSpPr/>
          <p:nvPr/>
        </p:nvSpPr>
        <p:spPr>
          <a:xfrm>
            <a:off x="18288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
            </a:r>
            <a:endParaRPr lang="en-US" dirty="0"/>
          </a:p>
        </p:txBody>
      </p:sp>
      <p:sp>
        <p:nvSpPr>
          <p:cNvPr id="10" name="Rectangle 9"/>
          <p:cNvSpPr/>
          <p:nvPr/>
        </p:nvSpPr>
        <p:spPr>
          <a:xfrm>
            <a:off x="27432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a:t>
            </a:r>
            <a:endParaRPr lang="en-US" dirty="0"/>
          </a:p>
        </p:txBody>
      </p:sp>
      <p:sp>
        <p:nvSpPr>
          <p:cNvPr id="11" name="Rectangle 10"/>
          <p:cNvSpPr/>
          <p:nvPr/>
        </p:nvSpPr>
        <p:spPr>
          <a:xfrm>
            <a:off x="3962400" y="4343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G</a:t>
            </a:r>
            <a:endParaRPr lang="en-US" dirty="0"/>
          </a:p>
        </p:txBody>
      </p:sp>
      <p:cxnSp>
        <p:nvCxnSpPr>
          <p:cNvPr id="12" name="Straight Arrow Connector 11"/>
          <p:cNvCxnSpPr>
            <a:endCxn id="5" idx="0"/>
          </p:cNvCxnSpPr>
          <p:nvPr/>
        </p:nvCxnSpPr>
        <p:spPr>
          <a:xfrm rot="5400000">
            <a:off x="2781302" y="2324099"/>
            <a:ext cx="380999" cy="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0"/>
          </p:cNvCxnSpPr>
          <p:nvPr/>
        </p:nvCxnSpPr>
        <p:spPr>
          <a:xfrm rot="5400000">
            <a:off x="2247900" y="27051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7" idx="0"/>
          </p:cNvCxnSpPr>
          <p:nvPr/>
        </p:nvCxnSpPr>
        <p:spPr>
          <a:xfrm rot="16200000" flipH="1">
            <a:off x="3124200" y="2743200"/>
            <a:ext cx="533400" cy="8382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8" idx="0"/>
          </p:cNvCxnSpPr>
          <p:nvPr/>
        </p:nvCxnSpPr>
        <p:spPr>
          <a:xfrm rot="5400000">
            <a:off x="1333500" y="36195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9" idx="0"/>
          </p:cNvCxnSpPr>
          <p:nvPr/>
        </p:nvCxnSpPr>
        <p:spPr>
          <a:xfrm rot="5400000">
            <a:off x="1790700" y="4076700"/>
            <a:ext cx="533400" cy="1588"/>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0"/>
          </p:cNvCxnSpPr>
          <p:nvPr/>
        </p:nvCxnSpPr>
        <p:spPr>
          <a:xfrm rot="16200000" flipH="1">
            <a:off x="2247900" y="3619500"/>
            <a:ext cx="533400"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2"/>
            <a:endCxn id="11" idx="0"/>
          </p:cNvCxnSpPr>
          <p:nvPr/>
        </p:nvCxnSpPr>
        <p:spPr>
          <a:xfrm rot="16200000" flipH="1">
            <a:off x="3733800" y="3886200"/>
            <a:ext cx="533400" cy="3810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43200" y="4343400"/>
            <a:ext cx="457200" cy="381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E</a:t>
            </a:r>
            <a:endParaRPr lang="en-US" dirty="0"/>
          </a:p>
        </p:txBody>
      </p:sp>
      <p:sp>
        <p:nvSpPr>
          <p:cNvPr id="20" name="Right Arrow 19"/>
          <p:cNvSpPr/>
          <p:nvPr/>
        </p:nvSpPr>
        <p:spPr>
          <a:xfrm>
            <a:off x="1981200" y="2514600"/>
            <a:ext cx="685800" cy="3048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1" name="TextBox 20"/>
          <p:cNvSpPr txBox="1"/>
          <p:nvPr/>
        </p:nvSpPr>
        <p:spPr>
          <a:xfrm>
            <a:off x="5105400" y="1905000"/>
            <a:ext cx="2971800" cy="1569660"/>
          </a:xfrm>
          <a:prstGeom prst="rect">
            <a:avLst/>
          </a:prstGeom>
          <a:noFill/>
        </p:spPr>
        <p:txBody>
          <a:bodyPr wrap="square" rtlCol="0">
            <a:spAutoFit/>
          </a:bodyPr>
          <a:lstStyle/>
          <a:p>
            <a:r>
              <a:rPr lang="en-US" sz="2400" dirty="0" smtClean="0"/>
              <a:t>Methods</a:t>
            </a:r>
          </a:p>
          <a:p>
            <a:pPr>
              <a:buFont typeface="Arial" pitchFamily="34" charset="0"/>
              <a:buChar char="•"/>
            </a:pPr>
            <a:r>
              <a:rPr lang="en-US" sz="2400" dirty="0" smtClean="0"/>
              <a:t>  Depth</a:t>
            </a:r>
          </a:p>
          <a:p>
            <a:pPr>
              <a:buFont typeface="Arial" pitchFamily="34" charset="0"/>
              <a:buChar char="•"/>
            </a:pPr>
            <a:r>
              <a:rPr lang="en-US" sz="2400" dirty="0"/>
              <a:t> </a:t>
            </a:r>
            <a:r>
              <a:rPr lang="en-US" sz="2400" dirty="0" smtClean="0"/>
              <a:t> Breadth</a:t>
            </a:r>
          </a:p>
          <a:p>
            <a:pPr>
              <a:buFont typeface="Arial" pitchFamily="34" charset="0"/>
              <a:buChar char="•"/>
            </a:pPr>
            <a:r>
              <a:rPr lang="en-US" sz="2400" dirty="0"/>
              <a:t> </a:t>
            </a:r>
            <a:r>
              <a:rPr lang="en-US" sz="2400" dirty="0" smtClean="0"/>
              <a:t> Heuristic\Best First</a:t>
            </a:r>
            <a:endParaRPr lang="en-US" sz="2400" dirty="0"/>
          </a:p>
        </p:txBody>
      </p:sp>
      <p:sp>
        <p:nvSpPr>
          <p:cNvPr id="23" name="TextBox 22"/>
          <p:cNvSpPr txBox="1"/>
          <p:nvPr/>
        </p:nvSpPr>
        <p:spPr>
          <a:xfrm>
            <a:off x="1371600" y="5105400"/>
            <a:ext cx="5943600" cy="1200329"/>
          </a:xfrm>
          <a:prstGeom prst="rect">
            <a:avLst/>
          </a:prstGeom>
          <a:noFill/>
        </p:spPr>
        <p:txBody>
          <a:bodyPr wrap="square" rtlCol="0">
            <a:spAutoFit/>
          </a:bodyPr>
          <a:lstStyle/>
          <a:p>
            <a:r>
              <a:rPr lang="en-US" dirty="0" smtClean="0"/>
              <a:t>Heuristic Search uses knowledge of the trees structure to reduce the number of nodes we must search through.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mph" presetSubtype="1" nodeType="afterEffect">
                                  <p:stCondLst>
                                    <p:cond delay="0"/>
                                  </p:stCondLst>
                                  <p:childTnLst>
                                    <p:set>
                                      <p:cBhvr override="childStyle">
                                        <p:cTn id="6" dur="indefinite"/>
                                        <p:tgtEl>
                                          <p:spTgt spid="21">
                                            <p:txEl>
                                              <p:pRg st="3" end="3"/>
                                            </p:txEl>
                                          </p:spTgt>
                                        </p:tgtEl>
                                        <p:attrNameLst>
                                          <p:attrName>style.fontStyle</p:attrName>
                                        </p:attrNameLst>
                                      </p:cBhvr>
                                      <p:to>
                                        <p:strVal val="normal"/>
                                      </p:to>
                                    </p:set>
                                    <p:set>
                                      <p:cBhvr override="childStyle">
                                        <p:cTn id="7" dur="indefinite"/>
                                        <p:tgtEl>
                                          <p:spTgt spid="21">
                                            <p:txEl>
                                              <p:pRg st="3" end="3"/>
                                            </p:txEl>
                                          </p:spTgt>
                                        </p:tgtEl>
                                        <p:attrNameLst>
                                          <p:attrName>style.fontWeight</p:attrName>
                                        </p:attrNameLst>
                                      </p:cBhvr>
                                      <p:to>
                                        <p:strVal val="bold"/>
                                      </p:to>
                                    </p:set>
                                    <p:set>
                                      <p:cBhvr override="childStyle">
                                        <p:cTn id="8" dur="indefinite"/>
                                        <p:tgtEl>
                                          <p:spTgt spid="21">
                                            <p:txEl>
                                              <p:pRg st="3" end="3"/>
                                            </p:txEl>
                                          </p:spTgt>
                                        </p:tgtEl>
                                        <p:attrNameLst>
                                          <p:attrName>style.textDecorationUnderline</p:attrName>
                                        </p:attrNameLst>
                                      </p:cBhvr>
                                      <p:to>
                                        <p:strVal val="fals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3.33333E-6 1.38793E-6 L -0.11667 0.14434 " pathEditMode="relative" rAng="0" ptsTypes="AA">
                                      <p:cBhvr>
                                        <p:cTn id="18" dur="2000" fill="hold"/>
                                        <p:tgtEl>
                                          <p:spTgt spid="20"/>
                                        </p:tgtEl>
                                        <p:attrNameLst>
                                          <p:attrName>ppt_x</p:attrName>
                                          <p:attrName>ppt_y</p:attrName>
                                        </p:attrNameLst>
                                      </p:cBhvr>
                                      <p:rCtr x="-58" y="72"/>
                                    </p:animMotion>
                                  </p:childTnLst>
                                </p:cTn>
                              </p:par>
                            </p:childTnLst>
                          </p:cTn>
                        </p:par>
                        <p:par>
                          <p:cTn id="19" fill="hold">
                            <p:stCondLst>
                              <p:cond delay="2000"/>
                            </p:stCondLst>
                            <p:childTnLst>
                              <p:par>
                                <p:cTn id="20" presetID="0" presetClass="path" presetSubtype="0" accel="50000" decel="50000" fill="hold" grpId="2" nodeType="afterEffect">
                                  <p:stCondLst>
                                    <p:cond delay="0"/>
                                  </p:stCondLst>
                                  <p:childTnLst>
                                    <p:animMotion origin="layout" path="M -0.11667 0.14434 L 0.00416 0.26648 " pathEditMode="relative" rAng="0" ptsTypes="AA">
                                      <p:cBhvr>
                                        <p:cTn id="21" dur="2000" fill="hold"/>
                                        <p:tgtEl>
                                          <p:spTgt spid="20"/>
                                        </p:tgtEl>
                                        <p:attrNameLst>
                                          <p:attrName>ppt_x</p:attrName>
                                          <p:attrName>ppt_y</p:attrName>
                                        </p:attrNameLst>
                                      </p:cBhvr>
                                      <p:rCtr x="60" y="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Implementation – Search (Depth)</a:t>
            </a:r>
            <a:endParaRPr lang="en-US" dirty="0"/>
          </a:p>
        </p:txBody>
      </p:sp>
      <p:sp>
        <p:nvSpPr>
          <p:cNvPr id="4" name="Rectangle 3"/>
          <p:cNvSpPr/>
          <p:nvPr/>
        </p:nvSpPr>
        <p:spPr>
          <a:xfrm>
            <a:off x="685800" y="1371600"/>
            <a:ext cx="77724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t>Tree</a:t>
            </a:r>
            <a:endParaRPr lang="en-US" sz="2400" dirty="0"/>
          </a:p>
        </p:txBody>
      </p:sp>
      <p:sp>
        <p:nvSpPr>
          <p:cNvPr id="5" name="Rectangle 4"/>
          <p:cNvSpPr/>
          <p:nvPr/>
        </p:nvSpPr>
        <p:spPr>
          <a:xfrm>
            <a:off x="4114800" y="1828800"/>
            <a:ext cx="41910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2743200" y="3700894"/>
            <a:ext cx="457200" cy="337705"/>
          </a:xfrm>
          <a:prstGeom prst="rect">
            <a:avLst/>
          </a:prstGeom>
          <a:solidFill>
            <a:schemeClr val="accent3">
              <a:alpha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E</a:t>
            </a:r>
            <a:endParaRPr lang="en-US" dirty="0"/>
          </a:p>
        </p:txBody>
      </p:sp>
      <p:sp>
        <p:nvSpPr>
          <p:cNvPr id="7" name="Rectangle 6"/>
          <p:cNvSpPr/>
          <p:nvPr/>
        </p:nvSpPr>
        <p:spPr>
          <a:xfrm>
            <a:off x="1828800" y="3700894"/>
            <a:ext cx="457200" cy="337705"/>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
            </a:r>
            <a:endParaRPr lang="en-US" dirty="0"/>
          </a:p>
        </p:txBody>
      </p:sp>
      <p:sp>
        <p:nvSpPr>
          <p:cNvPr id="8" name="Rectangle 7"/>
          <p:cNvSpPr/>
          <p:nvPr/>
        </p:nvSpPr>
        <p:spPr>
          <a:xfrm>
            <a:off x="914400" y="3700894"/>
            <a:ext cx="457200" cy="337705"/>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a:t>
            </a:r>
            <a:endParaRPr lang="en-US" dirty="0"/>
          </a:p>
        </p:txBody>
      </p:sp>
      <p:sp>
        <p:nvSpPr>
          <p:cNvPr id="9" name="Rectangle 8"/>
          <p:cNvSpPr/>
          <p:nvPr/>
        </p:nvSpPr>
        <p:spPr>
          <a:xfrm>
            <a:off x="3581400" y="2786494"/>
            <a:ext cx="457200" cy="337705"/>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F</a:t>
            </a:r>
            <a:endParaRPr lang="en-US" dirty="0"/>
          </a:p>
        </p:txBody>
      </p:sp>
      <p:sp>
        <p:nvSpPr>
          <p:cNvPr id="10" name="Rectangle 9"/>
          <p:cNvSpPr/>
          <p:nvPr/>
        </p:nvSpPr>
        <p:spPr>
          <a:xfrm>
            <a:off x="1828800" y="2786494"/>
            <a:ext cx="457200" cy="337705"/>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t>
            </a:r>
            <a:endParaRPr lang="en-US" dirty="0"/>
          </a:p>
        </p:txBody>
      </p:sp>
      <p:sp>
        <p:nvSpPr>
          <p:cNvPr id="11" name="Rectangle 10"/>
          <p:cNvSpPr/>
          <p:nvPr/>
        </p:nvSpPr>
        <p:spPr>
          <a:xfrm>
            <a:off x="1828800" y="2786494"/>
            <a:ext cx="457200" cy="33770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t>
            </a:r>
            <a:endParaRPr lang="en-US" dirty="0"/>
          </a:p>
        </p:txBody>
      </p:sp>
      <p:sp>
        <p:nvSpPr>
          <p:cNvPr id="12" name="Rectangle 11"/>
          <p:cNvSpPr/>
          <p:nvPr/>
        </p:nvSpPr>
        <p:spPr>
          <a:xfrm>
            <a:off x="2743200" y="1948294"/>
            <a:ext cx="457200" cy="337705"/>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2743200" y="1948294"/>
            <a:ext cx="457200" cy="33770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a:t>
            </a:r>
            <a:endParaRPr lang="en-US" dirty="0"/>
          </a:p>
        </p:txBody>
      </p:sp>
      <p:sp>
        <p:nvSpPr>
          <p:cNvPr id="14" name="Rectangle 13"/>
          <p:cNvSpPr/>
          <p:nvPr/>
        </p:nvSpPr>
        <p:spPr>
          <a:xfrm>
            <a:off x="3581400" y="2786494"/>
            <a:ext cx="457200" cy="33770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F</a:t>
            </a:r>
            <a:endParaRPr lang="en-US" dirty="0"/>
          </a:p>
        </p:txBody>
      </p:sp>
      <p:sp>
        <p:nvSpPr>
          <p:cNvPr id="15" name="Rectangle 14"/>
          <p:cNvSpPr/>
          <p:nvPr/>
        </p:nvSpPr>
        <p:spPr>
          <a:xfrm>
            <a:off x="914400" y="3700894"/>
            <a:ext cx="457200" cy="33770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a:t>
            </a:r>
            <a:endParaRPr lang="en-US" dirty="0"/>
          </a:p>
        </p:txBody>
      </p:sp>
      <p:sp>
        <p:nvSpPr>
          <p:cNvPr id="16" name="Rectangle 15"/>
          <p:cNvSpPr/>
          <p:nvPr/>
        </p:nvSpPr>
        <p:spPr>
          <a:xfrm>
            <a:off x="1828800" y="3700894"/>
            <a:ext cx="457200" cy="33770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
            </a:r>
            <a:endParaRPr lang="en-US" dirty="0"/>
          </a:p>
        </p:txBody>
      </p:sp>
      <p:sp>
        <p:nvSpPr>
          <p:cNvPr id="17" name="Rectangle 16"/>
          <p:cNvSpPr/>
          <p:nvPr/>
        </p:nvSpPr>
        <p:spPr>
          <a:xfrm>
            <a:off x="3962400" y="3700894"/>
            <a:ext cx="457200" cy="33770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G</a:t>
            </a:r>
            <a:endParaRPr lang="en-US" dirty="0"/>
          </a:p>
        </p:txBody>
      </p:sp>
      <p:cxnSp>
        <p:nvCxnSpPr>
          <p:cNvPr id="18" name="Straight Arrow Connector 17"/>
          <p:cNvCxnSpPr/>
          <p:nvPr/>
        </p:nvCxnSpPr>
        <p:spPr>
          <a:xfrm rot="5400000">
            <a:off x="2781303" y="1790698"/>
            <a:ext cx="380999" cy="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2"/>
            <a:endCxn id="11" idx="0"/>
          </p:cNvCxnSpPr>
          <p:nvPr/>
        </p:nvCxnSpPr>
        <p:spPr>
          <a:xfrm rot="5400000">
            <a:off x="2264353" y="2079046"/>
            <a:ext cx="500495"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3" idx="2"/>
            <a:endCxn id="14" idx="0"/>
          </p:cNvCxnSpPr>
          <p:nvPr/>
        </p:nvCxnSpPr>
        <p:spPr>
          <a:xfrm rot="16200000" flipH="1">
            <a:off x="3140653" y="2117146"/>
            <a:ext cx="500495" cy="8382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2"/>
            <a:endCxn id="15" idx="0"/>
          </p:cNvCxnSpPr>
          <p:nvPr/>
        </p:nvCxnSpPr>
        <p:spPr>
          <a:xfrm rot="5400000">
            <a:off x="1311853" y="2955346"/>
            <a:ext cx="576695"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1" idx="2"/>
            <a:endCxn id="16" idx="0"/>
          </p:cNvCxnSpPr>
          <p:nvPr/>
        </p:nvCxnSpPr>
        <p:spPr>
          <a:xfrm rot="5400000">
            <a:off x="1769053" y="3412546"/>
            <a:ext cx="576695" cy="1588"/>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4" idx="2"/>
            <a:endCxn id="17" idx="0"/>
          </p:cNvCxnSpPr>
          <p:nvPr/>
        </p:nvCxnSpPr>
        <p:spPr>
          <a:xfrm rot="16200000" flipH="1">
            <a:off x="3712153" y="3222046"/>
            <a:ext cx="576695" cy="3810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43200" y="3700894"/>
            <a:ext cx="457200" cy="33770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E</a:t>
            </a:r>
            <a:endParaRPr lang="en-US" dirty="0"/>
          </a:p>
        </p:txBody>
      </p:sp>
      <p:sp>
        <p:nvSpPr>
          <p:cNvPr id="25" name="Right Arrow 24"/>
          <p:cNvSpPr/>
          <p:nvPr/>
        </p:nvSpPr>
        <p:spPr>
          <a:xfrm>
            <a:off x="1905000" y="2015836"/>
            <a:ext cx="685800" cy="270164"/>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26" name="Straight Connector 25"/>
          <p:cNvCxnSpPr/>
          <p:nvPr/>
        </p:nvCxnSpPr>
        <p:spPr>
          <a:xfrm rot="5400000">
            <a:off x="4610100" y="2171700"/>
            <a:ext cx="6858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2"/>
            <a:endCxn id="24" idx="0"/>
          </p:cNvCxnSpPr>
          <p:nvPr/>
        </p:nvCxnSpPr>
        <p:spPr>
          <a:xfrm rot="16200000" flipH="1">
            <a:off x="2226253" y="2955346"/>
            <a:ext cx="576695" cy="914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91200" y="1447800"/>
            <a:ext cx="914400" cy="461665"/>
          </a:xfrm>
          <a:prstGeom prst="rect">
            <a:avLst/>
          </a:prstGeom>
          <a:noFill/>
        </p:spPr>
        <p:txBody>
          <a:bodyPr wrap="square" rtlCol="0">
            <a:spAutoFit/>
          </a:bodyPr>
          <a:lstStyle/>
          <a:p>
            <a:r>
              <a:rPr lang="en-US" dirty="0" smtClean="0"/>
              <a:t>OPEN</a:t>
            </a:r>
            <a:endParaRPr lang="en-US" dirty="0"/>
          </a:p>
        </p:txBody>
      </p:sp>
      <p:sp>
        <p:nvSpPr>
          <p:cNvPr id="36" name="TextBox 35"/>
          <p:cNvSpPr txBox="1"/>
          <p:nvPr/>
        </p:nvSpPr>
        <p:spPr>
          <a:xfrm>
            <a:off x="381000" y="4343400"/>
            <a:ext cx="4267200" cy="1200329"/>
          </a:xfrm>
          <a:prstGeom prst="rect">
            <a:avLst/>
          </a:prstGeom>
          <a:noFill/>
        </p:spPr>
        <p:txBody>
          <a:bodyPr wrap="square" rtlCol="0">
            <a:spAutoFit/>
          </a:bodyPr>
          <a:lstStyle/>
          <a:p>
            <a:pPr marL="342900" indent="-342900">
              <a:buFont typeface="+mj-lt"/>
              <a:buAutoNum type="arabicPeriod"/>
            </a:pPr>
            <a:r>
              <a:rPr lang="en-US" dirty="0" smtClean="0"/>
              <a:t>Place root node in OPEN</a:t>
            </a:r>
          </a:p>
          <a:p>
            <a:pPr marL="342900" indent="-342900">
              <a:buFont typeface="+mj-lt"/>
              <a:buAutoNum type="arabicPeriod"/>
            </a:pPr>
            <a:r>
              <a:rPr lang="en-US" dirty="0" smtClean="0"/>
              <a:t>Check for goal node (if goal stop)</a:t>
            </a:r>
          </a:p>
          <a:p>
            <a:pPr marL="342900" indent="-342900">
              <a:buFont typeface="+mj-lt"/>
              <a:buAutoNum type="arabicPeriod"/>
            </a:pPr>
            <a:r>
              <a:rPr lang="en-US" dirty="0" smtClean="0"/>
              <a:t>Expand search to children</a:t>
            </a:r>
          </a:p>
        </p:txBody>
      </p:sp>
      <p:sp>
        <p:nvSpPr>
          <p:cNvPr id="37" name="TextBox 36"/>
          <p:cNvSpPr txBox="1"/>
          <p:nvPr/>
        </p:nvSpPr>
        <p:spPr>
          <a:xfrm>
            <a:off x="4800600" y="4343400"/>
            <a:ext cx="3962400" cy="1200329"/>
          </a:xfrm>
          <a:prstGeom prst="rect">
            <a:avLst/>
          </a:prstGeom>
          <a:noFill/>
        </p:spPr>
        <p:txBody>
          <a:bodyPr wrap="square" rtlCol="0">
            <a:spAutoFit/>
          </a:bodyPr>
          <a:lstStyle/>
          <a:p>
            <a:pPr marL="342900" indent="-342900"/>
            <a:r>
              <a:rPr lang="en-US" dirty="0" smtClean="0"/>
              <a:t>4. Add children to the front of OPEN</a:t>
            </a:r>
          </a:p>
          <a:p>
            <a:pPr marL="342900" indent="-342900"/>
            <a:r>
              <a:rPr lang="en-US" dirty="0" smtClean="0"/>
              <a:t>5.  Repeat step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63" presetClass="path" presetSubtype="0" accel="50000" decel="50000" fill="hold" grpId="0" nodeType="withEffect">
                                  <p:stCondLst>
                                    <p:cond delay="0"/>
                                  </p:stCondLst>
                                  <p:childTnLst>
                                    <p:animMotion origin="layout" path="M 5.55112E-17 0.00555 L 0.16667 0.00555 " pathEditMode="relative" rAng="0" ptsTypes="AA">
                                      <p:cBhvr>
                                        <p:cTn id="8" dur="2000" fill="hold"/>
                                        <p:tgtEl>
                                          <p:spTgt spid="12"/>
                                        </p:tgtEl>
                                        <p:attrNameLst>
                                          <p:attrName>ppt_x</p:attrName>
                                          <p:attrName>ppt_y</p:attrName>
                                        </p:attrNameLst>
                                      </p:cBhvr>
                                      <p:rCtr x="83" y="0"/>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2.77556E-17 -1.11728E-6 L 0.26667 -0.10548 " pathEditMode="relative" rAng="0" ptsTypes="AA">
                                      <p:cBhvr>
                                        <p:cTn id="12" dur="2000" fill="hold"/>
                                        <p:tgtEl>
                                          <p:spTgt spid="10"/>
                                        </p:tgtEl>
                                        <p:attrNameLst>
                                          <p:attrName>ppt_x</p:attrName>
                                          <p:attrName>ppt_y</p:attrName>
                                        </p:attrNameLst>
                                      </p:cBhvr>
                                      <p:rCtr x="133" y="-53"/>
                                    </p:animMotion>
                                  </p:childTnLst>
                                </p:cTn>
                              </p:par>
                              <p:par>
                                <p:cTn id="13" presetID="0" presetClass="path" presetSubtype="0" accel="50000" decel="50000" fill="hold" grpId="0" nodeType="withEffect">
                                  <p:stCondLst>
                                    <p:cond delay="0"/>
                                  </p:stCondLst>
                                  <p:childTnLst>
                                    <p:animMotion origin="layout" path="M 3.33333E-6 5.82929E-7 L 0.16666 -0.11103 " pathEditMode="relative" rAng="0" ptsTypes="AA">
                                      <p:cBhvr>
                                        <p:cTn id="14" dur="2000" fill="hold"/>
                                        <p:tgtEl>
                                          <p:spTgt spid="9"/>
                                        </p:tgtEl>
                                        <p:attrNameLst>
                                          <p:attrName>ppt_x</p:attrName>
                                          <p:attrName>ppt_y</p:attrName>
                                        </p:attrNameLst>
                                      </p:cBhvr>
                                      <p:rCtr x="83" y="-56"/>
                                    </p:animMotion>
                                  </p:childTnLst>
                                </p:cTn>
                              </p:par>
                              <p:par>
                                <p:cTn id="15" presetID="1" presetClass="exit" presetSubtype="0" fill="hold" grpId="1"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0" presetClass="path" presetSubtype="0" accel="50000" decel="50000" fill="hold" grpId="1" nodeType="withEffect">
                                  <p:stCondLst>
                                    <p:cond delay="0"/>
                                  </p:stCondLst>
                                  <p:childTnLst>
                                    <p:animMotion origin="layout" path="M -3.33333E-6 4.58709E-6 L -0.1 0.12213 " pathEditMode="relative" rAng="0" ptsTypes="AA">
                                      <p:cBhvr>
                                        <p:cTn id="18" dur="2000" fill="hold"/>
                                        <p:tgtEl>
                                          <p:spTgt spid="25"/>
                                        </p:tgtEl>
                                        <p:attrNameLst>
                                          <p:attrName>ppt_x</p:attrName>
                                          <p:attrName>ppt_y</p:attrName>
                                        </p:attrNameLst>
                                      </p:cBhvr>
                                      <p:rCtr x="-50" y="61"/>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0" presetClass="path" presetSubtype="0" accel="50000" decel="50000" fill="hold" grpId="0" nodeType="withEffect">
                                  <p:stCondLst>
                                    <p:cond delay="0"/>
                                  </p:stCondLst>
                                  <p:childTnLst>
                                    <p:animMotion origin="layout" path="M 0 -1.92228E-6 L 0.375 -0.24982 " pathEditMode="relative" rAng="0" ptsTypes="AA">
                                      <p:cBhvr>
                                        <p:cTn id="24" dur="2000" fill="hold"/>
                                        <p:tgtEl>
                                          <p:spTgt spid="8"/>
                                        </p:tgtEl>
                                        <p:attrNameLst>
                                          <p:attrName>ppt_x</p:attrName>
                                          <p:attrName>ppt_y</p:attrName>
                                        </p:attrNameLst>
                                      </p:cBhvr>
                                      <p:rCtr x="188" y="-125"/>
                                    </p:animMotion>
                                  </p:childTnLst>
                                </p:cTn>
                              </p:par>
                              <p:par>
                                <p:cTn id="25" presetID="0" presetClass="path" presetSubtype="0" accel="50000" decel="50000" fill="hold" grpId="0" nodeType="withEffect">
                                  <p:stCondLst>
                                    <p:cond delay="0"/>
                                  </p:stCondLst>
                                  <p:childTnLst>
                                    <p:animMotion origin="layout" path="M 2.77556E-17 0.00555 L 0.35833 -0.24982 " pathEditMode="relative" rAng="0" ptsTypes="AA">
                                      <p:cBhvr>
                                        <p:cTn id="26" dur="2000" fill="hold"/>
                                        <p:tgtEl>
                                          <p:spTgt spid="7"/>
                                        </p:tgtEl>
                                        <p:attrNameLst>
                                          <p:attrName>ppt_x</p:attrName>
                                          <p:attrName>ppt_y</p:attrName>
                                        </p:attrNameLst>
                                      </p:cBhvr>
                                      <p:rCtr x="179" y="-128"/>
                                    </p:animMotion>
                                  </p:childTnLst>
                                </p:cTn>
                              </p:par>
                              <p:par>
                                <p:cTn id="27" presetID="0" presetClass="path" presetSubtype="0" accel="50000" decel="50000" fill="hold" grpId="0" nodeType="withEffect">
                                  <p:stCondLst>
                                    <p:cond delay="0"/>
                                  </p:stCondLst>
                                  <p:childTnLst>
                                    <p:animMotion origin="layout" path="M 5.55112E-17 -0.00555 L 0.325 -0.24982 " pathEditMode="relative" rAng="0" ptsTypes="AA">
                                      <p:cBhvr>
                                        <p:cTn id="28" dur="2000" fill="hold"/>
                                        <p:tgtEl>
                                          <p:spTgt spid="6"/>
                                        </p:tgtEl>
                                        <p:attrNameLst>
                                          <p:attrName>ppt_x</p:attrName>
                                          <p:attrName>ppt_y</p:attrName>
                                        </p:attrNameLst>
                                      </p:cBhvr>
                                      <p:rCtr x="162" y="-122"/>
                                    </p:animMotion>
                                  </p:childTnLst>
                                </p:cTn>
                              </p:par>
                              <p:par>
                                <p:cTn id="29" presetID="63" presetClass="path" presetSubtype="0" accel="50000" decel="50000" fill="hold" grpId="1" nodeType="withEffect">
                                  <p:stCondLst>
                                    <p:cond delay="0"/>
                                  </p:stCondLst>
                                  <p:childTnLst>
                                    <p:animMotion origin="layout" path="M 0.16666 -0.11658 L 0.30833 -0.11658 " pathEditMode="relative" rAng="0" ptsTypes="AA">
                                      <p:cBhvr>
                                        <p:cTn id="30" dur="2000" fill="hold"/>
                                        <p:tgtEl>
                                          <p:spTgt spid="9"/>
                                        </p:tgtEl>
                                        <p:attrNameLst>
                                          <p:attrName>ppt_x</p:attrName>
                                          <p:attrName>ppt_y</p:attrName>
                                        </p:attrNameLst>
                                      </p:cBhvr>
                                      <p:rCtr x="71" y="0"/>
                                    </p:animMotion>
                                  </p:childTnLst>
                                </p:cTn>
                              </p:par>
                              <p:par>
                                <p:cTn id="31" presetID="0" presetClass="path" presetSubtype="0" accel="50000" decel="50000" fill="hold" grpId="2" nodeType="withEffect">
                                  <p:stCondLst>
                                    <p:cond delay="0"/>
                                  </p:stCondLst>
                                  <p:childTnLst>
                                    <p:animMotion origin="layout" path="M -0.1 0.12213 L -0.1875 0.26648 " pathEditMode="relative" rAng="0" ptsTypes="AA">
                                      <p:cBhvr>
                                        <p:cTn id="32" dur="2000" fill="hold"/>
                                        <p:tgtEl>
                                          <p:spTgt spid="25"/>
                                        </p:tgtEl>
                                        <p:attrNameLst>
                                          <p:attrName>ppt_x</p:attrName>
                                          <p:attrName>ppt_y</p:attrName>
                                        </p:attrNameLst>
                                      </p:cBhvr>
                                      <p:rCtr x="-44" y="72"/>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35" presetClass="path" presetSubtype="0" accel="50000" decel="50000" fill="hold" grpId="2" nodeType="withEffect">
                                  <p:stCondLst>
                                    <p:cond delay="0"/>
                                  </p:stCondLst>
                                  <p:childTnLst>
                                    <p:animMotion origin="layout" path="M 0.30833 -0.11658 L 0.23333 -0.11658 " pathEditMode="relative" rAng="0" ptsTypes="AA">
                                      <p:cBhvr>
                                        <p:cTn id="38" dur="2000" fill="hold"/>
                                        <p:tgtEl>
                                          <p:spTgt spid="9"/>
                                        </p:tgtEl>
                                        <p:attrNameLst>
                                          <p:attrName>ppt_x</p:attrName>
                                          <p:attrName>ppt_y</p:attrName>
                                        </p:attrNameLst>
                                      </p:cBhvr>
                                      <p:rCtr x="-38" y="0"/>
                                    </p:animMotion>
                                  </p:childTnLst>
                                </p:cTn>
                              </p:par>
                              <p:par>
                                <p:cTn id="39" presetID="35" presetClass="path" presetSubtype="0" accel="50000" decel="50000" fill="hold" grpId="1" nodeType="withEffect">
                                  <p:stCondLst>
                                    <p:cond delay="0"/>
                                  </p:stCondLst>
                                  <p:childTnLst>
                                    <p:animMotion origin="layout" path="M 0.325 -0.24982 L 0.25833 -0.24982 " pathEditMode="relative" rAng="0" ptsTypes="AA">
                                      <p:cBhvr>
                                        <p:cTn id="40" dur="2000" fill="hold"/>
                                        <p:tgtEl>
                                          <p:spTgt spid="6"/>
                                        </p:tgtEl>
                                        <p:attrNameLst>
                                          <p:attrName>ppt_x</p:attrName>
                                          <p:attrName>ppt_y</p:attrName>
                                        </p:attrNameLst>
                                      </p:cBhvr>
                                      <p:rCtr x="-33" y="0"/>
                                    </p:animMotion>
                                  </p:childTnLst>
                                </p:cTn>
                              </p:par>
                              <p:par>
                                <p:cTn id="41" presetID="35" presetClass="path" presetSubtype="0" accel="50000" decel="50000" fill="hold" grpId="1" nodeType="withEffect">
                                  <p:stCondLst>
                                    <p:cond delay="0"/>
                                  </p:stCondLst>
                                  <p:childTnLst>
                                    <p:animMotion origin="layout" path="M 0.35833 -0.24982 L 0.26667 -0.24982 " pathEditMode="relative" rAng="0" ptsTypes="AA">
                                      <p:cBhvr>
                                        <p:cTn id="42" dur="2000" fill="hold"/>
                                        <p:tgtEl>
                                          <p:spTgt spid="7"/>
                                        </p:tgtEl>
                                        <p:attrNameLst>
                                          <p:attrName>ppt_x</p:attrName>
                                          <p:attrName>ppt_y</p:attrName>
                                        </p:attrNameLst>
                                      </p:cBhvr>
                                      <p:rCtr x="-46" y="0"/>
                                    </p:animMotion>
                                  </p:childTnLst>
                                </p:cTn>
                              </p:par>
                              <p:par>
                                <p:cTn id="43" presetID="0" presetClass="path" presetSubtype="0" accel="50000" decel="50000" fill="hold" grpId="3" nodeType="withEffect">
                                  <p:stCondLst>
                                    <p:cond delay="0"/>
                                  </p:stCondLst>
                                  <p:childTnLst>
                                    <p:animMotion origin="layout" path="M -0.1875 0.26648 C -0.15208 0.23062 -0.11666 0.19477 -0.09635 0.19407 C -0.07604 0.19338 -0.07083 0.25075 -0.06562 0.26254 " pathEditMode="relative" rAng="0" ptsTypes="aaA">
                                      <p:cBhvr>
                                        <p:cTn id="44" dur="2000" fill="hold"/>
                                        <p:tgtEl>
                                          <p:spTgt spid="25"/>
                                        </p:tgtEl>
                                        <p:attrNameLst>
                                          <p:attrName>ppt_x</p:attrName>
                                          <p:attrName>ppt_y</p:attrName>
                                        </p:attrNameLst>
                                      </p:cBhvr>
                                      <p:rCtr x="61" y="-37"/>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4" nodeType="clickEffect">
                                  <p:stCondLst>
                                    <p:cond delay="0"/>
                                  </p:stCondLst>
                                  <p:childTnLst>
                                    <p:animMotion origin="layout" path="M -0.06562 0.25537 C -0.04323 0.22299 -0.02066 0.19084 -0.0033 0.1906 C 0.01407 0.19037 0.03143 0.24334 0.03837 0.25399 " pathEditMode="relative" rAng="0" ptsTypes="aaA">
                                      <p:cBhvr>
                                        <p:cTn id="48" dur="2000" fill="hold"/>
                                        <p:tgtEl>
                                          <p:spTgt spid="25"/>
                                        </p:tgtEl>
                                        <p:attrNameLst>
                                          <p:attrName>ppt_x</p:attrName>
                                          <p:attrName>ppt_y</p:attrName>
                                        </p:attrNameLst>
                                      </p:cBhvr>
                                      <p:rCtr x="52" y="-33"/>
                                    </p:animMotion>
                                  </p:childTnLst>
                                </p:cTn>
                              </p:par>
                              <p:par>
                                <p:cTn id="49" presetID="1" presetClass="exit" presetSubtype="0" fill="hold" grpId="2"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35" presetClass="path" presetSubtype="0" accel="50000" decel="50000" fill="hold" grpId="2" nodeType="withEffect">
                                  <p:stCondLst>
                                    <p:cond delay="0"/>
                                  </p:stCondLst>
                                  <p:childTnLst>
                                    <p:animMotion origin="layout" path="M 0.25833 -0.24982 L 0.16667 -0.24982 " pathEditMode="relative" rAng="0" ptsTypes="AA">
                                      <p:cBhvr>
                                        <p:cTn id="52" dur="2000" fill="hold"/>
                                        <p:tgtEl>
                                          <p:spTgt spid="6"/>
                                        </p:tgtEl>
                                        <p:attrNameLst>
                                          <p:attrName>ppt_x</p:attrName>
                                          <p:attrName>ppt_y</p:attrName>
                                        </p:attrNameLst>
                                      </p:cBhvr>
                                      <p:rCtr x="-46" y="0"/>
                                    </p:animMotion>
                                  </p:childTnLst>
                                </p:cTn>
                              </p:par>
                              <p:par>
                                <p:cTn id="53" presetID="35" presetClass="path" presetSubtype="0" accel="50000" decel="50000" fill="hold" grpId="3" nodeType="withEffect">
                                  <p:stCondLst>
                                    <p:cond delay="0"/>
                                  </p:stCondLst>
                                  <p:childTnLst>
                                    <p:animMotion origin="layout" path="M 0.23333 -0.11658 L 0.16666 -0.11658 " pathEditMode="relative" rAng="0" ptsTypes="AA">
                                      <p:cBhvr>
                                        <p:cTn id="54" dur="2000" fill="hold"/>
                                        <p:tgtEl>
                                          <p:spTgt spid="9"/>
                                        </p:tgtEl>
                                        <p:attrNameLst>
                                          <p:attrName>ppt_x</p:attrName>
                                          <p:attrName>ppt_y</p:attrName>
                                        </p:attrNameLst>
                                      </p:cBhvr>
                                      <p:rCtr x="-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9" grpId="0" animBg="1"/>
      <p:bldP spid="9" grpId="1" animBg="1"/>
      <p:bldP spid="9" grpId="2" animBg="1"/>
      <p:bldP spid="9" grpId="3" animBg="1"/>
      <p:bldP spid="10" grpId="0" animBg="1"/>
      <p:bldP spid="10" grpId="1" animBg="1"/>
      <p:bldP spid="12" grpId="0" animBg="1"/>
      <p:bldP spid="12" grpId="1" animBg="1"/>
      <p:bldP spid="25" grpId="0" animBg="1"/>
      <p:bldP spid="25" grpId="1" animBg="1"/>
      <p:bldP spid="25" grpId="2" animBg="1"/>
      <p:bldP spid="25" grpId="3" animBg="1"/>
      <p:bldP spid="25" grpId="4"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Implementation – Search (Heuristic)</a:t>
            </a:r>
            <a:endParaRPr lang="en-US" dirty="0"/>
          </a:p>
        </p:txBody>
      </p:sp>
      <p:sp>
        <p:nvSpPr>
          <p:cNvPr id="4" name="Rectangle 3"/>
          <p:cNvSpPr/>
          <p:nvPr/>
        </p:nvSpPr>
        <p:spPr>
          <a:xfrm>
            <a:off x="685800" y="1371600"/>
            <a:ext cx="7772400" cy="2970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t>Tree</a:t>
            </a:r>
            <a:endParaRPr lang="en-US" sz="2400" dirty="0"/>
          </a:p>
        </p:txBody>
      </p:sp>
      <p:sp>
        <p:nvSpPr>
          <p:cNvPr id="5" name="Rectangle 4"/>
          <p:cNvSpPr/>
          <p:nvPr/>
        </p:nvSpPr>
        <p:spPr>
          <a:xfrm>
            <a:off x="4114800" y="1827074"/>
            <a:ext cx="41910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6" name="Group 5"/>
          <p:cNvGrpSpPr/>
          <p:nvPr/>
        </p:nvGrpSpPr>
        <p:grpSpPr>
          <a:xfrm>
            <a:off x="2667000" y="3655874"/>
            <a:ext cx="685800" cy="429399"/>
            <a:chOff x="6172200" y="6172200"/>
            <a:chExt cx="685800" cy="429399"/>
          </a:xfrm>
        </p:grpSpPr>
        <p:grpSp>
          <p:nvGrpSpPr>
            <p:cNvPr id="7" name="Group 51"/>
            <p:cNvGrpSpPr/>
            <p:nvPr/>
          </p:nvGrpSpPr>
          <p:grpSpPr>
            <a:xfrm>
              <a:off x="6248400" y="6172200"/>
              <a:ext cx="609600" cy="429399"/>
              <a:chOff x="2743200" y="4114800"/>
              <a:chExt cx="609600" cy="429399"/>
            </a:xfrm>
          </p:grpSpPr>
          <p:sp>
            <p:nvSpPr>
              <p:cNvPr id="9" name="Rectangle 8"/>
              <p:cNvSpPr/>
              <p:nvPr/>
            </p:nvSpPr>
            <p:spPr>
              <a:xfrm>
                <a:off x="2743200" y="4114800"/>
                <a:ext cx="457200" cy="381000"/>
              </a:xfrm>
              <a:prstGeom prst="rect">
                <a:avLst/>
              </a:prstGeom>
              <a:solidFill>
                <a:schemeClr val="accent3">
                  <a:alpha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E</a:t>
                </a:r>
                <a:endParaRPr lang="en-US" dirty="0"/>
              </a:p>
            </p:txBody>
          </p:sp>
          <p:sp>
            <p:nvSpPr>
              <p:cNvPr id="10" name="TextBox 9"/>
              <p:cNvSpPr txBox="1"/>
              <p:nvPr/>
            </p:nvSpPr>
            <p:spPr>
              <a:xfrm>
                <a:off x="2971800" y="4267200"/>
                <a:ext cx="381000" cy="276999"/>
              </a:xfrm>
              <a:prstGeom prst="rect">
                <a:avLst/>
              </a:prstGeom>
              <a:noFill/>
            </p:spPr>
            <p:txBody>
              <a:bodyPr wrap="square" rtlCol="0">
                <a:spAutoFit/>
              </a:bodyPr>
              <a:lstStyle/>
              <a:p>
                <a:endParaRPr lang="en-US" sz="1200" dirty="0"/>
              </a:p>
            </p:txBody>
          </p:sp>
        </p:grpSp>
        <p:sp>
          <p:nvSpPr>
            <p:cNvPr id="8" name="TextBox 7"/>
            <p:cNvSpPr txBox="1"/>
            <p:nvPr/>
          </p:nvSpPr>
          <p:spPr>
            <a:xfrm>
              <a:off x="6172200" y="6324600"/>
              <a:ext cx="533400" cy="276999"/>
            </a:xfrm>
            <a:prstGeom prst="rect">
              <a:avLst/>
            </a:prstGeom>
            <a:noFill/>
          </p:spPr>
          <p:txBody>
            <a:bodyPr wrap="square" rtlCol="0">
              <a:spAutoFit/>
            </a:bodyPr>
            <a:lstStyle/>
            <a:p>
              <a:r>
                <a:rPr lang="en-US" sz="1200" dirty="0" smtClean="0"/>
                <a:t>28</a:t>
              </a:r>
              <a:endParaRPr lang="en-US" sz="1200" dirty="0"/>
            </a:p>
          </p:txBody>
        </p:sp>
      </p:grpSp>
      <p:grpSp>
        <p:nvGrpSpPr>
          <p:cNvPr id="11" name="Group 10"/>
          <p:cNvGrpSpPr/>
          <p:nvPr/>
        </p:nvGrpSpPr>
        <p:grpSpPr>
          <a:xfrm>
            <a:off x="1752600" y="3655874"/>
            <a:ext cx="685800" cy="429399"/>
            <a:chOff x="7315200" y="5791200"/>
            <a:chExt cx="685800" cy="429399"/>
          </a:xfrm>
        </p:grpSpPr>
        <p:grpSp>
          <p:nvGrpSpPr>
            <p:cNvPr id="12" name="Group 48"/>
            <p:cNvGrpSpPr/>
            <p:nvPr/>
          </p:nvGrpSpPr>
          <p:grpSpPr>
            <a:xfrm>
              <a:off x="7391400" y="5791200"/>
              <a:ext cx="609600" cy="429399"/>
              <a:chOff x="1828800" y="4038600"/>
              <a:chExt cx="609600" cy="429399"/>
            </a:xfrm>
          </p:grpSpPr>
          <p:sp>
            <p:nvSpPr>
              <p:cNvPr id="14" name="Rectangle 13"/>
              <p:cNvSpPr/>
              <p:nvPr/>
            </p:nvSpPr>
            <p:spPr>
              <a:xfrm>
                <a:off x="1828800" y="4038600"/>
                <a:ext cx="457200" cy="381000"/>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
                </a:r>
                <a:endParaRPr lang="en-US" dirty="0"/>
              </a:p>
            </p:txBody>
          </p:sp>
          <p:sp>
            <p:nvSpPr>
              <p:cNvPr id="15" name="TextBox 14"/>
              <p:cNvSpPr txBox="1"/>
              <p:nvPr/>
            </p:nvSpPr>
            <p:spPr>
              <a:xfrm>
                <a:off x="1981200" y="4191000"/>
                <a:ext cx="457200" cy="276999"/>
              </a:xfrm>
              <a:prstGeom prst="rect">
                <a:avLst/>
              </a:prstGeom>
              <a:noFill/>
            </p:spPr>
            <p:txBody>
              <a:bodyPr wrap="square" rtlCol="0">
                <a:spAutoFit/>
              </a:bodyPr>
              <a:lstStyle/>
              <a:p>
                <a:endParaRPr lang="en-US" sz="1200" dirty="0"/>
              </a:p>
            </p:txBody>
          </p:sp>
        </p:grpSp>
        <p:sp>
          <p:nvSpPr>
            <p:cNvPr id="13" name="TextBox 12"/>
            <p:cNvSpPr txBox="1"/>
            <p:nvPr/>
          </p:nvSpPr>
          <p:spPr>
            <a:xfrm>
              <a:off x="7315200" y="5943600"/>
              <a:ext cx="381000" cy="276999"/>
            </a:xfrm>
            <a:prstGeom prst="rect">
              <a:avLst/>
            </a:prstGeom>
            <a:noFill/>
          </p:spPr>
          <p:txBody>
            <a:bodyPr wrap="square" rtlCol="0">
              <a:spAutoFit/>
            </a:bodyPr>
            <a:lstStyle/>
            <a:p>
              <a:r>
                <a:rPr lang="en-US" sz="1200" dirty="0" smtClean="0"/>
                <a:t>38</a:t>
              </a:r>
              <a:endParaRPr lang="en-US" sz="1200" dirty="0"/>
            </a:p>
          </p:txBody>
        </p:sp>
      </p:grpSp>
      <p:grpSp>
        <p:nvGrpSpPr>
          <p:cNvPr id="16" name="Group 15"/>
          <p:cNvGrpSpPr/>
          <p:nvPr/>
        </p:nvGrpSpPr>
        <p:grpSpPr>
          <a:xfrm>
            <a:off x="838200" y="3655874"/>
            <a:ext cx="609600" cy="429399"/>
            <a:chOff x="6553200" y="5486400"/>
            <a:chExt cx="609600" cy="429399"/>
          </a:xfrm>
        </p:grpSpPr>
        <p:grpSp>
          <p:nvGrpSpPr>
            <p:cNvPr id="17" name="Group 42"/>
            <p:cNvGrpSpPr/>
            <p:nvPr/>
          </p:nvGrpSpPr>
          <p:grpSpPr>
            <a:xfrm>
              <a:off x="6629400" y="5486400"/>
              <a:ext cx="533400" cy="429399"/>
              <a:chOff x="914400" y="4114800"/>
              <a:chExt cx="533400" cy="429399"/>
            </a:xfrm>
          </p:grpSpPr>
          <p:sp>
            <p:nvSpPr>
              <p:cNvPr id="19" name="Rectangle 18"/>
              <p:cNvSpPr/>
              <p:nvPr/>
            </p:nvSpPr>
            <p:spPr>
              <a:xfrm>
                <a:off x="914400" y="4114800"/>
                <a:ext cx="457200" cy="381000"/>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a:t>
                </a:r>
                <a:endParaRPr lang="en-US" dirty="0"/>
              </a:p>
            </p:txBody>
          </p:sp>
          <p:sp>
            <p:nvSpPr>
              <p:cNvPr id="20" name="TextBox 19"/>
              <p:cNvSpPr txBox="1"/>
              <p:nvPr/>
            </p:nvSpPr>
            <p:spPr>
              <a:xfrm>
                <a:off x="1066800" y="4267200"/>
                <a:ext cx="381000" cy="276999"/>
              </a:xfrm>
              <a:prstGeom prst="rect">
                <a:avLst/>
              </a:prstGeom>
              <a:noFill/>
            </p:spPr>
            <p:txBody>
              <a:bodyPr wrap="square" rtlCol="0">
                <a:spAutoFit/>
              </a:bodyPr>
              <a:lstStyle/>
              <a:p>
                <a:endParaRPr lang="en-US" sz="1200" dirty="0"/>
              </a:p>
            </p:txBody>
          </p:sp>
        </p:grpSp>
        <p:sp>
          <p:nvSpPr>
            <p:cNvPr id="18" name="TextBox 17"/>
            <p:cNvSpPr txBox="1"/>
            <p:nvPr/>
          </p:nvSpPr>
          <p:spPr>
            <a:xfrm>
              <a:off x="6553200" y="5638800"/>
              <a:ext cx="381000" cy="276999"/>
            </a:xfrm>
            <a:prstGeom prst="rect">
              <a:avLst/>
            </a:prstGeom>
            <a:noFill/>
          </p:spPr>
          <p:txBody>
            <a:bodyPr wrap="square" rtlCol="0">
              <a:spAutoFit/>
            </a:bodyPr>
            <a:lstStyle/>
            <a:p>
              <a:r>
                <a:rPr lang="en-US" sz="1200" dirty="0" smtClean="0"/>
                <a:t>40</a:t>
              </a:r>
              <a:endParaRPr lang="en-US" sz="1200" dirty="0"/>
            </a:p>
          </p:txBody>
        </p:sp>
      </p:grpSp>
      <p:grpSp>
        <p:nvGrpSpPr>
          <p:cNvPr id="21" name="Group 20"/>
          <p:cNvGrpSpPr/>
          <p:nvPr/>
        </p:nvGrpSpPr>
        <p:grpSpPr>
          <a:xfrm>
            <a:off x="1524000" y="2741476"/>
            <a:ext cx="668866" cy="429399"/>
            <a:chOff x="7086600" y="5105410"/>
            <a:chExt cx="668866" cy="429399"/>
          </a:xfrm>
        </p:grpSpPr>
        <p:grpSp>
          <p:nvGrpSpPr>
            <p:cNvPr id="22" name="Group 39"/>
            <p:cNvGrpSpPr/>
            <p:nvPr/>
          </p:nvGrpSpPr>
          <p:grpSpPr>
            <a:xfrm>
              <a:off x="7162800" y="5105410"/>
              <a:ext cx="592666" cy="429399"/>
              <a:chOff x="6343628" y="4876800"/>
              <a:chExt cx="571497" cy="511974"/>
            </a:xfrm>
          </p:grpSpPr>
          <p:sp>
            <p:nvSpPr>
              <p:cNvPr id="24" name="Rectangle 23"/>
              <p:cNvSpPr/>
              <p:nvPr/>
            </p:nvSpPr>
            <p:spPr>
              <a:xfrm>
                <a:off x="6343628" y="4876800"/>
                <a:ext cx="457200" cy="454269"/>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t>
                </a:r>
                <a:endParaRPr lang="en-US" dirty="0"/>
              </a:p>
            </p:txBody>
          </p:sp>
          <p:sp>
            <p:nvSpPr>
              <p:cNvPr id="25" name="TextBox 24"/>
              <p:cNvSpPr txBox="1"/>
              <p:nvPr/>
            </p:nvSpPr>
            <p:spPr>
              <a:xfrm>
                <a:off x="6564062" y="5058507"/>
                <a:ext cx="351063" cy="330267"/>
              </a:xfrm>
              <a:prstGeom prst="rect">
                <a:avLst/>
              </a:prstGeom>
              <a:noFill/>
            </p:spPr>
            <p:txBody>
              <a:bodyPr wrap="square" rtlCol="0">
                <a:spAutoFit/>
              </a:bodyPr>
              <a:lstStyle/>
              <a:p>
                <a:endParaRPr lang="en-US" sz="1200" dirty="0"/>
              </a:p>
            </p:txBody>
          </p:sp>
        </p:grpSp>
        <p:sp>
          <p:nvSpPr>
            <p:cNvPr id="23" name="TextBox 22"/>
            <p:cNvSpPr txBox="1"/>
            <p:nvPr/>
          </p:nvSpPr>
          <p:spPr>
            <a:xfrm>
              <a:off x="7086600" y="5257808"/>
              <a:ext cx="381000" cy="276999"/>
            </a:xfrm>
            <a:prstGeom prst="rect">
              <a:avLst/>
            </a:prstGeom>
            <a:noFill/>
          </p:spPr>
          <p:txBody>
            <a:bodyPr wrap="square" rtlCol="0">
              <a:spAutoFit/>
            </a:bodyPr>
            <a:lstStyle/>
            <a:p>
              <a:r>
                <a:rPr lang="en-US" sz="1200" dirty="0" smtClean="0"/>
                <a:t>28</a:t>
              </a:r>
              <a:endParaRPr lang="en-US" sz="1200" dirty="0"/>
            </a:p>
          </p:txBody>
        </p:sp>
      </p:grpSp>
      <p:grpSp>
        <p:nvGrpSpPr>
          <p:cNvPr id="26" name="Group 25"/>
          <p:cNvGrpSpPr/>
          <p:nvPr/>
        </p:nvGrpSpPr>
        <p:grpSpPr>
          <a:xfrm>
            <a:off x="3352800" y="2741474"/>
            <a:ext cx="609600" cy="429399"/>
            <a:chOff x="4191000" y="4724400"/>
            <a:chExt cx="609600" cy="429399"/>
          </a:xfrm>
        </p:grpSpPr>
        <p:grpSp>
          <p:nvGrpSpPr>
            <p:cNvPr id="27" name="Group 36"/>
            <p:cNvGrpSpPr/>
            <p:nvPr/>
          </p:nvGrpSpPr>
          <p:grpSpPr>
            <a:xfrm>
              <a:off x="4267200" y="4724400"/>
              <a:ext cx="533400" cy="429399"/>
              <a:chOff x="3505200" y="3048000"/>
              <a:chExt cx="533400" cy="429399"/>
            </a:xfrm>
          </p:grpSpPr>
          <p:sp>
            <p:nvSpPr>
              <p:cNvPr id="29" name="Rectangle 28"/>
              <p:cNvSpPr/>
              <p:nvPr/>
            </p:nvSpPr>
            <p:spPr>
              <a:xfrm>
                <a:off x="3505200" y="3048000"/>
                <a:ext cx="457200" cy="381000"/>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F</a:t>
                </a:r>
                <a:endParaRPr lang="en-US" dirty="0"/>
              </a:p>
            </p:txBody>
          </p:sp>
          <p:sp>
            <p:nvSpPr>
              <p:cNvPr id="30" name="TextBox 29"/>
              <p:cNvSpPr txBox="1"/>
              <p:nvPr/>
            </p:nvSpPr>
            <p:spPr>
              <a:xfrm>
                <a:off x="3657600" y="3200400"/>
                <a:ext cx="381000" cy="276999"/>
              </a:xfrm>
              <a:prstGeom prst="rect">
                <a:avLst/>
              </a:prstGeom>
              <a:noFill/>
            </p:spPr>
            <p:txBody>
              <a:bodyPr wrap="square" rtlCol="0">
                <a:spAutoFit/>
              </a:bodyPr>
              <a:lstStyle/>
              <a:p>
                <a:endParaRPr lang="en-US" sz="1200" dirty="0"/>
              </a:p>
            </p:txBody>
          </p:sp>
        </p:grpSp>
        <p:sp>
          <p:nvSpPr>
            <p:cNvPr id="28" name="TextBox 27"/>
            <p:cNvSpPr txBox="1"/>
            <p:nvPr/>
          </p:nvSpPr>
          <p:spPr>
            <a:xfrm>
              <a:off x="4191000" y="4876800"/>
              <a:ext cx="381000" cy="276999"/>
            </a:xfrm>
            <a:prstGeom prst="rect">
              <a:avLst/>
            </a:prstGeom>
            <a:noFill/>
          </p:spPr>
          <p:txBody>
            <a:bodyPr wrap="square" rtlCol="0">
              <a:spAutoFit/>
            </a:bodyPr>
            <a:lstStyle/>
            <a:p>
              <a:r>
                <a:rPr lang="en-US" sz="1200" dirty="0" smtClean="0"/>
                <a:t>47</a:t>
              </a:r>
              <a:endParaRPr lang="en-US" sz="1200" dirty="0"/>
            </a:p>
          </p:txBody>
        </p:sp>
      </p:grpSp>
      <p:grpSp>
        <p:nvGrpSpPr>
          <p:cNvPr id="31" name="Group 30"/>
          <p:cNvGrpSpPr/>
          <p:nvPr/>
        </p:nvGrpSpPr>
        <p:grpSpPr>
          <a:xfrm>
            <a:off x="2667000" y="1903274"/>
            <a:ext cx="533400" cy="429400"/>
            <a:chOff x="6019800" y="4800600"/>
            <a:chExt cx="533400" cy="429400"/>
          </a:xfrm>
        </p:grpSpPr>
        <p:grpSp>
          <p:nvGrpSpPr>
            <p:cNvPr id="32" name="Group 32"/>
            <p:cNvGrpSpPr/>
            <p:nvPr/>
          </p:nvGrpSpPr>
          <p:grpSpPr>
            <a:xfrm>
              <a:off x="6019800" y="4800600"/>
              <a:ext cx="533400" cy="429400"/>
              <a:chOff x="2743200" y="1600200"/>
              <a:chExt cx="533400" cy="429400"/>
            </a:xfrm>
          </p:grpSpPr>
          <p:sp>
            <p:nvSpPr>
              <p:cNvPr id="34" name="Rectangle 33"/>
              <p:cNvSpPr/>
              <p:nvPr/>
            </p:nvSpPr>
            <p:spPr>
              <a:xfrm>
                <a:off x="2743200" y="1600200"/>
                <a:ext cx="457200" cy="381000"/>
              </a:xfrm>
              <a:prstGeom prst="rect">
                <a:avLst/>
              </a:prstGeom>
              <a:solidFill>
                <a:schemeClr val="accent6">
                  <a:alpha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a:t>
                </a:r>
                <a:endParaRPr lang="en-US" dirty="0"/>
              </a:p>
            </p:txBody>
          </p:sp>
          <p:sp>
            <p:nvSpPr>
              <p:cNvPr id="35" name="TextBox 31"/>
              <p:cNvSpPr txBox="1"/>
              <p:nvPr/>
            </p:nvSpPr>
            <p:spPr>
              <a:xfrm>
                <a:off x="2895600" y="1752601"/>
                <a:ext cx="381000" cy="276999"/>
              </a:xfrm>
              <a:prstGeom prst="rect">
                <a:avLst/>
              </a:prstGeom>
              <a:noFill/>
            </p:spPr>
            <p:txBody>
              <a:bodyPr wrap="square" rtlCol="0">
                <a:spAutoFit/>
              </a:bodyPr>
              <a:lstStyle/>
              <a:p>
                <a:endParaRPr lang="en-US" sz="1200" dirty="0"/>
              </a:p>
            </p:txBody>
          </p:sp>
        </p:grpSp>
        <p:sp>
          <p:nvSpPr>
            <p:cNvPr id="33" name="TextBox 32"/>
            <p:cNvSpPr txBox="1"/>
            <p:nvPr/>
          </p:nvSpPr>
          <p:spPr>
            <a:xfrm>
              <a:off x="6019800" y="4953000"/>
              <a:ext cx="304800" cy="276999"/>
            </a:xfrm>
            <a:prstGeom prst="rect">
              <a:avLst/>
            </a:prstGeom>
            <a:noFill/>
          </p:spPr>
          <p:txBody>
            <a:bodyPr wrap="square" rtlCol="0">
              <a:spAutoFit/>
            </a:bodyPr>
            <a:lstStyle/>
            <a:p>
              <a:r>
                <a:rPr lang="en-US" sz="1200" dirty="0" smtClean="0"/>
                <a:t>0</a:t>
              </a:r>
              <a:endParaRPr lang="en-US" sz="1200" dirty="0"/>
            </a:p>
          </p:txBody>
        </p:sp>
      </p:grpSp>
      <p:sp>
        <p:nvSpPr>
          <p:cNvPr id="36" name="Rectangle 35"/>
          <p:cNvSpPr/>
          <p:nvPr/>
        </p:nvSpPr>
        <p:spPr>
          <a:xfrm>
            <a:off x="1600200" y="2741474"/>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t>
            </a:r>
            <a:endParaRPr lang="en-US" dirty="0"/>
          </a:p>
        </p:txBody>
      </p:sp>
      <p:sp>
        <p:nvSpPr>
          <p:cNvPr id="37" name="Rectangle 5"/>
          <p:cNvSpPr/>
          <p:nvPr/>
        </p:nvSpPr>
        <p:spPr>
          <a:xfrm>
            <a:off x="2667000" y="1903274"/>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a:t>
            </a:r>
            <a:endParaRPr lang="en-US" dirty="0"/>
          </a:p>
        </p:txBody>
      </p:sp>
      <p:sp>
        <p:nvSpPr>
          <p:cNvPr id="38" name="Rectangle 37"/>
          <p:cNvSpPr/>
          <p:nvPr/>
        </p:nvSpPr>
        <p:spPr>
          <a:xfrm>
            <a:off x="3429000" y="2741474"/>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H</a:t>
            </a:r>
            <a:endParaRPr lang="en-US" dirty="0"/>
          </a:p>
        </p:txBody>
      </p:sp>
      <p:sp>
        <p:nvSpPr>
          <p:cNvPr id="39" name="Rectangle 38"/>
          <p:cNvSpPr/>
          <p:nvPr/>
        </p:nvSpPr>
        <p:spPr>
          <a:xfrm>
            <a:off x="914400" y="3655874"/>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a:t>
            </a:r>
            <a:endParaRPr lang="en-US" dirty="0"/>
          </a:p>
        </p:txBody>
      </p:sp>
      <p:sp>
        <p:nvSpPr>
          <p:cNvPr id="40" name="Rectangle 9"/>
          <p:cNvSpPr/>
          <p:nvPr/>
        </p:nvSpPr>
        <p:spPr>
          <a:xfrm>
            <a:off x="1828800" y="3655874"/>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
            </a:r>
            <a:endParaRPr lang="en-US" dirty="0"/>
          </a:p>
        </p:txBody>
      </p:sp>
      <p:sp>
        <p:nvSpPr>
          <p:cNvPr id="41" name="Rectangle 40"/>
          <p:cNvSpPr/>
          <p:nvPr/>
        </p:nvSpPr>
        <p:spPr>
          <a:xfrm>
            <a:off x="3962400" y="3655874"/>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G</a:t>
            </a:r>
            <a:endParaRPr lang="en-US" dirty="0"/>
          </a:p>
        </p:txBody>
      </p:sp>
      <p:cxnSp>
        <p:nvCxnSpPr>
          <p:cNvPr id="42" name="Straight Arrow Connector 41"/>
          <p:cNvCxnSpPr/>
          <p:nvPr/>
        </p:nvCxnSpPr>
        <p:spPr>
          <a:xfrm rot="5400000">
            <a:off x="2743201" y="1750875"/>
            <a:ext cx="304798"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36" idx="0"/>
          </p:cNvCxnSpPr>
          <p:nvPr/>
        </p:nvCxnSpPr>
        <p:spPr>
          <a:xfrm rot="5400000">
            <a:off x="2133600" y="1979474"/>
            <a:ext cx="457200" cy="10668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38" idx="0"/>
          </p:cNvCxnSpPr>
          <p:nvPr/>
        </p:nvCxnSpPr>
        <p:spPr>
          <a:xfrm rot="16200000" flipH="1">
            <a:off x="3048000" y="2131874"/>
            <a:ext cx="457200" cy="7620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6" idx="2"/>
            <a:endCxn id="39" idx="0"/>
          </p:cNvCxnSpPr>
          <p:nvPr/>
        </p:nvCxnSpPr>
        <p:spPr>
          <a:xfrm rot="5400000">
            <a:off x="1219200" y="3046274"/>
            <a:ext cx="533400" cy="6858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6" idx="2"/>
          </p:cNvCxnSpPr>
          <p:nvPr/>
        </p:nvCxnSpPr>
        <p:spPr>
          <a:xfrm rot="16200000" flipH="1">
            <a:off x="1676400" y="3274874"/>
            <a:ext cx="533400" cy="2286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8" idx="2"/>
            <a:endCxn id="41" idx="0"/>
          </p:cNvCxnSpPr>
          <p:nvPr/>
        </p:nvCxnSpPr>
        <p:spPr>
          <a:xfrm rot="16200000" flipH="1">
            <a:off x="3657600" y="3122474"/>
            <a:ext cx="533400" cy="5334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743200" y="3655874"/>
            <a:ext cx="457200" cy="381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E</a:t>
            </a:r>
            <a:endParaRPr lang="en-US" dirty="0"/>
          </a:p>
        </p:txBody>
      </p:sp>
      <p:sp>
        <p:nvSpPr>
          <p:cNvPr id="49" name="Right Arrow 48"/>
          <p:cNvSpPr/>
          <p:nvPr/>
        </p:nvSpPr>
        <p:spPr>
          <a:xfrm>
            <a:off x="1905000" y="1979474"/>
            <a:ext cx="685800" cy="3048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50" name="Straight Connector 49"/>
          <p:cNvCxnSpPr/>
          <p:nvPr/>
        </p:nvCxnSpPr>
        <p:spPr>
          <a:xfrm rot="5400000">
            <a:off x="4610100" y="2169974"/>
            <a:ext cx="6858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36" idx="2"/>
            <a:endCxn id="48" idx="0"/>
          </p:cNvCxnSpPr>
          <p:nvPr/>
        </p:nvCxnSpPr>
        <p:spPr>
          <a:xfrm rot="16200000" flipH="1">
            <a:off x="2133600" y="2817674"/>
            <a:ext cx="533400" cy="1143000"/>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81000" y="4343400"/>
            <a:ext cx="4267200" cy="1938992"/>
          </a:xfrm>
          <a:prstGeom prst="rect">
            <a:avLst/>
          </a:prstGeom>
          <a:noFill/>
        </p:spPr>
        <p:txBody>
          <a:bodyPr wrap="square" rtlCol="0">
            <a:spAutoFit/>
          </a:bodyPr>
          <a:lstStyle/>
          <a:p>
            <a:pPr marL="342900" indent="-342900">
              <a:buFont typeface="+mj-lt"/>
              <a:buAutoNum type="arabicPeriod"/>
            </a:pPr>
            <a:r>
              <a:rPr lang="en-US" dirty="0" smtClean="0"/>
              <a:t>Place root node in OPEN</a:t>
            </a:r>
          </a:p>
          <a:p>
            <a:pPr marL="342900" indent="-342900">
              <a:buFont typeface="+mj-lt"/>
              <a:buAutoNum type="arabicPeriod"/>
            </a:pPr>
            <a:r>
              <a:rPr lang="en-US" dirty="0" smtClean="0"/>
              <a:t>Check for goal node (if goal stop)</a:t>
            </a:r>
          </a:p>
          <a:p>
            <a:pPr marL="342900" indent="-342900">
              <a:buFont typeface="+mj-lt"/>
              <a:buAutoNum type="arabicPeriod"/>
            </a:pPr>
            <a:r>
              <a:rPr lang="en-US" dirty="0" smtClean="0"/>
              <a:t>Expand search to children</a:t>
            </a:r>
          </a:p>
          <a:p>
            <a:pPr marL="342900" indent="-342900">
              <a:buFont typeface="+mj-lt"/>
              <a:buAutoNum type="arabicPeriod"/>
            </a:pPr>
            <a:r>
              <a:rPr lang="en-US" dirty="0" smtClean="0"/>
              <a:t>Evaluate each node</a:t>
            </a:r>
          </a:p>
          <a:p>
            <a:pPr marL="342900" indent="-342900">
              <a:buFont typeface="+mj-lt"/>
              <a:buAutoNum type="arabicPeriod"/>
            </a:pPr>
            <a:endParaRPr lang="en-US" dirty="0" smtClean="0"/>
          </a:p>
        </p:txBody>
      </p:sp>
      <p:sp>
        <p:nvSpPr>
          <p:cNvPr id="53" name="Rectangle 52"/>
          <p:cNvSpPr/>
          <p:nvPr/>
        </p:nvSpPr>
        <p:spPr>
          <a:xfrm>
            <a:off x="5638800" y="2895600"/>
            <a:ext cx="2743200" cy="12936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638800" y="2895600"/>
            <a:ext cx="3200400" cy="1077218"/>
          </a:xfrm>
          <a:prstGeom prst="rect">
            <a:avLst/>
          </a:prstGeom>
          <a:noFill/>
        </p:spPr>
        <p:txBody>
          <a:bodyPr wrap="square" rtlCol="0">
            <a:spAutoFit/>
          </a:bodyPr>
          <a:lstStyle/>
          <a:p>
            <a:r>
              <a:rPr lang="en-US" sz="3200" dirty="0" smtClean="0"/>
              <a:t>Evaluation F sets the order</a:t>
            </a:r>
          </a:p>
        </p:txBody>
      </p:sp>
      <p:grpSp>
        <p:nvGrpSpPr>
          <p:cNvPr id="55" name="Group 54"/>
          <p:cNvGrpSpPr/>
          <p:nvPr/>
        </p:nvGrpSpPr>
        <p:grpSpPr>
          <a:xfrm>
            <a:off x="7448550" y="3401080"/>
            <a:ext cx="933450" cy="789920"/>
            <a:chOff x="5943600" y="3962400"/>
            <a:chExt cx="533400" cy="451383"/>
          </a:xfrm>
        </p:grpSpPr>
        <p:sp>
          <p:nvSpPr>
            <p:cNvPr id="56" name="Rectangle 55"/>
            <p:cNvSpPr/>
            <p:nvPr/>
          </p:nvSpPr>
          <p:spPr>
            <a:xfrm>
              <a:off x="5943600" y="3962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dirty="0" smtClean="0"/>
                <a:t>X</a:t>
              </a:r>
              <a:endParaRPr lang="en-US" sz="3200" dirty="0"/>
            </a:p>
          </p:txBody>
        </p:sp>
        <p:sp>
          <p:nvSpPr>
            <p:cNvPr id="57" name="TextBox 56"/>
            <p:cNvSpPr txBox="1"/>
            <p:nvPr/>
          </p:nvSpPr>
          <p:spPr>
            <a:xfrm>
              <a:off x="5954486" y="4114800"/>
              <a:ext cx="381000" cy="298983"/>
            </a:xfrm>
            <a:prstGeom prst="rect">
              <a:avLst/>
            </a:prstGeom>
            <a:noFill/>
          </p:spPr>
          <p:txBody>
            <a:bodyPr wrap="square" rtlCol="0">
              <a:spAutoFit/>
            </a:bodyPr>
            <a:lstStyle/>
            <a:p>
              <a:r>
                <a:rPr lang="en-US" sz="2800" dirty="0" smtClean="0"/>
                <a:t>F</a:t>
              </a:r>
              <a:endParaRPr lang="en-US" sz="2800" dirty="0"/>
            </a:p>
          </p:txBody>
        </p:sp>
        <p:sp>
          <p:nvSpPr>
            <p:cNvPr id="58" name="TextBox 57"/>
            <p:cNvSpPr txBox="1"/>
            <p:nvPr/>
          </p:nvSpPr>
          <p:spPr>
            <a:xfrm>
              <a:off x="6172200" y="4114800"/>
              <a:ext cx="304800" cy="276999"/>
            </a:xfrm>
            <a:prstGeom prst="rect">
              <a:avLst/>
            </a:prstGeom>
            <a:noFill/>
          </p:spPr>
          <p:txBody>
            <a:bodyPr wrap="square" rtlCol="0">
              <a:spAutoFit/>
            </a:bodyPr>
            <a:lstStyle/>
            <a:p>
              <a:endParaRPr lang="en-US" sz="1200" dirty="0"/>
            </a:p>
          </p:txBody>
        </p:sp>
      </p:grpSp>
      <p:sp>
        <p:nvSpPr>
          <p:cNvPr id="59" name="TextBox 58"/>
          <p:cNvSpPr txBox="1"/>
          <p:nvPr/>
        </p:nvSpPr>
        <p:spPr>
          <a:xfrm>
            <a:off x="5791200" y="1446074"/>
            <a:ext cx="1143000" cy="461665"/>
          </a:xfrm>
          <a:prstGeom prst="rect">
            <a:avLst/>
          </a:prstGeom>
          <a:noFill/>
        </p:spPr>
        <p:txBody>
          <a:bodyPr wrap="square" rtlCol="0">
            <a:spAutoFit/>
          </a:bodyPr>
          <a:lstStyle/>
          <a:p>
            <a:r>
              <a:rPr lang="en-US" dirty="0" smtClean="0"/>
              <a:t>OPEN</a:t>
            </a:r>
            <a:endParaRPr lang="en-US" dirty="0"/>
          </a:p>
        </p:txBody>
      </p:sp>
      <p:sp>
        <p:nvSpPr>
          <p:cNvPr id="61" name="TextBox 60"/>
          <p:cNvSpPr txBox="1"/>
          <p:nvPr/>
        </p:nvSpPr>
        <p:spPr>
          <a:xfrm>
            <a:off x="4800600" y="4343400"/>
            <a:ext cx="3962400" cy="1200329"/>
          </a:xfrm>
          <a:prstGeom prst="rect">
            <a:avLst/>
          </a:prstGeom>
          <a:noFill/>
        </p:spPr>
        <p:txBody>
          <a:bodyPr wrap="square" rtlCol="0">
            <a:spAutoFit/>
          </a:bodyPr>
          <a:lstStyle/>
          <a:p>
            <a:pPr marL="342900" indent="-342900"/>
            <a:r>
              <a:rPr lang="en-US" dirty="0" smtClean="0"/>
              <a:t>5. Add children to OPEN sorting by lowest score first</a:t>
            </a:r>
          </a:p>
          <a:p>
            <a:pPr marL="342900" indent="-342900"/>
            <a:r>
              <a:rPr lang="en-US" dirty="0" smtClean="0"/>
              <a:t>6.  Repeat step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3.33333E-6 -3.52533E-6 L 0.17917 -3.52533E-6 " pathEditMode="relative" rAng="0" ptsTypes="AA">
                                      <p:cBhvr>
                                        <p:cTn id="8" dur="2000" fill="hold"/>
                                        <p:tgtEl>
                                          <p:spTgt spid="31"/>
                                        </p:tgtEl>
                                        <p:attrNameLst>
                                          <p:attrName>ppt_x</p:attrName>
                                          <p:attrName>ppt_y</p:attrName>
                                        </p:attrNameLst>
                                      </p:cBhvr>
                                      <p:rCtr x="90" y="0"/>
                                    </p:animMotion>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1"/>
                                        </p:tgtEl>
                                        <p:attrNameLst>
                                          <p:attrName>style.visibility</p:attrName>
                                        </p:attrNameLst>
                                      </p:cBhvr>
                                      <p:to>
                                        <p:strVal val="hidden"/>
                                      </p:to>
                                    </p:set>
                                  </p:childTnLst>
                                </p:cTn>
                              </p:par>
                              <p:par>
                                <p:cTn id="13" presetID="0" presetClass="path" presetSubtype="0" accel="50000" decel="50000" fill="hold" grpId="1" nodeType="withEffect">
                                  <p:stCondLst>
                                    <p:cond delay="0"/>
                                  </p:stCondLst>
                                  <p:childTnLst>
                                    <p:animMotion origin="layout" path="M -3.33333E-6 4.58709E-6 L -0.09583 0.11103 " pathEditMode="relative" rAng="0" ptsTypes="AA">
                                      <p:cBhvr>
                                        <p:cTn id="14" dur="2000" fill="hold"/>
                                        <p:tgtEl>
                                          <p:spTgt spid="49"/>
                                        </p:tgtEl>
                                        <p:attrNameLst>
                                          <p:attrName>ppt_x</p:attrName>
                                          <p:attrName>ppt_y</p:attrName>
                                        </p:attrNameLst>
                                      </p:cBhvr>
                                      <p:rCtr x="-48" y="56"/>
                                    </p:animMotion>
                                  </p:childTnLst>
                                </p:cTn>
                              </p:par>
                              <p:par>
                                <p:cTn id="15" presetID="0" presetClass="path" presetSubtype="0" accel="50000" decel="50000" fill="hold" nodeType="withEffect">
                                  <p:stCondLst>
                                    <p:cond delay="0"/>
                                  </p:stCondLst>
                                  <p:childTnLst>
                                    <p:animMotion origin="layout" path="M -1.66667E-6 -9.2991E-7 L 0.29271 -0.12005 " pathEditMode="relative" rAng="0" ptsTypes="AA">
                                      <p:cBhvr>
                                        <p:cTn id="16" dur="2000" fill="hold"/>
                                        <p:tgtEl>
                                          <p:spTgt spid="21"/>
                                        </p:tgtEl>
                                        <p:attrNameLst>
                                          <p:attrName>ppt_x</p:attrName>
                                          <p:attrName>ppt_y</p:attrName>
                                        </p:attrNameLst>
                                      </p:cBhvr>
                                      <p:rCtr x="146" y="-60"/>
                                    </p:animMotion>
                                  </p:childTnLst>
                                </p:cTn>
                              </p:par>
                              <p:par>
                                <p:cTn id="17" presetID="0" presetClass="path" presetSubtype="0" accel="50000" decel="50000" fill="hold" nodeType="withEffect">
                                  <p:stCondLst>
                                    <p:cond delay="0"/>
                                  </p:stCondLst>
                                  <p:childTnLst>
                                    <p:animMotion origin="layout" path="M -3.33333E-6 -9.2991E-7 L 0.17917 -0.12005 " pathEditMode="relative" rAng="0" ptsTypes="AA">
                                      <p:cBhvr>
                                        <p:cTn id="18" dur="2000" fill="hold"/>
                                        <p:tgtEl>
                                          <p:spTgt spid="26"/>
                                        </p:tgtEl>
                                        <p:attrNameLst>
                                          <p:attrName>ppt_x</p:attrName>
                                          <p:attrName>ppt_y</p:attrName>
                                        </p:attrNameLst>
                                      </p:cBhvr>
                                      <p:rCtr x="90" y="-60"/>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0" presetClass="path" presetSubtype="0" accel="50000" decel="50000" fill="hold" grpId="2" nodeType="withEffect">
                                  <p:stCondLst>
                                    <p:cond delay="0"/>
                                  </p:stCondLst>
                                  <p:childTnLst>
                                    <p:animMotion origin="layout" path="M -0.09583 0.11103 L 0.02084 0.25537 " pathEditMode="relative" rAng="0" ptsTypes="AA">
                                      <p:cBhvr>
                                        <p:cTn id="24" dur="2000" fill="hold"/>
                                        <p:tgtEl>
                                          <p:spTgt spid="49"/>
                                        </p:tgtEl>
                                        <p:attrNameLst>
                                          <p:attrName>ppt_x</p:attrName>
                                          <p:attrName>ppt_y</p:attrName>
                                        </p:attrNameLst>
                                      </p:cBhvr>
                                      <p:rCtr x="58" y="72"/>
                                    </p:animMotion>
                                  </p:childTnLst>
                                </p:cTn>
                              </p:par>
                              <p:par>
                                <p:cTn id="25" presetID="0" presetClass="path" presetSubtype="0" accel="50000" decel="50000" fill="hold" nodeType="withEffect">
                                  <p:stCondLst>
                                    <p:cond delay="0"/>
                                  </p:stCondLst>
                                  <p:childTnLst>
                                    <p:animMotion origin="layout" path="M 3.33333E-6 -1.73491E-6 L 0.17083 -0.25329 " pathEditMode="relative" rAng="0" ptsTypes="AA">
                                      <p:cBhvr>
                                        <p:cTn id="26" dur="2000" fill="hold"/>
                                        <p:tgtEl>
                                          <p:spTgt spid="6"/>
                                        </p:tgtEl>
                                        <p:attrNameLst>
                                          <p:attrName>ppt_x</p:attrName>
                                          <p:attrName>ppt_y</p:attrName>
                                        </p:attrNameLst>
                                      </p:cBhvr>
                                      <p:rCtr x="85" y="-127"/>
                                    </p:animMotion>
                                  </p:childTnLst>
                                </p:cTn>
                              </p:par>
                              <p:par>
                                <p:cTn id="27" presetID="63" presetClass="path" presetSubtype="0" accel="50000" decel="50000" fill="hold" nodeType="withEffect">
                                  <p:stCondLst>
                                    <p:cond delay="0"/>
                                  </p:stCondLst>
                                  <p:childTnLst>
                                    <p:animMotion origin="layout" path="M 0.17917 -0.12005 L 0.32917 -0.12005 " pathEditMode="relative" rAng="0" ptsTypes="AA">
                                      <p:cBhvr>
                                        <p:cTn id="28" dur="2000" fill="hold"/>
                                        <p:tgtEl>
                                          <p:spTgt spid="26"/>
                                        </p:tgtEl>
                                        <p:attrNameLst>
                                          <p:attrName>ppt_x</p:attrName>
                                          <p:attrName>ppt_y</p:attrName>
                                        </p:attrNameLst>
                                      </p:cBhvr>
                                      <p:rCtr x="75" y="0"/>
                                    </p:animMotion>
                                  </p:childTnLst>
                                </p:cTn>
                              </p:par>
                              <p:par>
                                <p:cTn id="29" presetID="0" presetClass="path" presetSubtype="0" accel="50000" decel="50000" fill="hold" nodeType="withEffect">
                                  <p:stCondLst>
                                    <p:cond delay="0"/>
                                  </p:stCondLst>
                                  <p:childTnLst>
                                    <p:animMotion origin="layout" path="M -3.33333E-6 -1.73491E-6 L 0.3625 -0.25329 " pathEditMode="relative" rAng="0" ptsTypes="AA">
                                      <p:cBhvr>
                                        <p:cTn id="30" dur="2000" fill="hold"/>
                                        <p:tgtEl>
                                          <p:spTgt spid="11"/>
                                        </p:tgtEl>
                                        <p:attrNameLst>
                                          <p:attrName>ppt_x</p:attrName>
                                          <p:attrName>ppt_y</p:attrName>
                                        </p:attrNameLst>
                                      </p:cBhvr>
                                      <p:rCtr x="181" y="-127"/>
                                    </p:animMotion>
                                  </p:childTnLst>
                                </p:cTn>
                              </p:par>
                              <p:par>
                                <p:cTn id="31" presetID="0" presetClass="path" presetSubtype="0" accel="50000" decel="50000" fill="hold" nodeType="withEffect">
                                  <p:stCondLst>
                                    <p:cond delay="0"/>
                                  </p:stCondLst>
                                  <p:childTnLst>
                                    <p:animMotion origin="layout" path="M 0 -1.73491E-6 L 0.53333 -0.25329 " pathEditMode="relative" rAng="0" ptsTypes="AA">
                                      <p:cBhvr>
                                        <p:cTn id="32" dur="2000" fill="hold"/>
                                        <p:tgtEl>
                                          <p:spTgt spid="16"/>
                                        </p:tgtEl>
                                        <p:attrNameLst>
                                          <p:attrName>ppt_x</p:attrName>
                                          <p:attrName>ppt_y</p:attrName>
                                        </p:attrNameLst>
                                      </p:cBhvr>
                                      <p:rCtr x="267" y="-1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49"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Minimizing – Search (Heuristic)</a:t>
            </a:r>
            <a:endParaRPr lang="en-US" dirty="0"/>
          </a:p>
        </p:txBody>
      </p:sp>
      <p:sp>
        <p:nvSpPr>
          <p:cNvPr id="5" name="Oval 4"/>
          <p:cNvSpPr/>
          <p:nvPr/>
        </p:nvSpPr>
        <p:spPr bwMode="auto">
          <a:xfrm>
            <a:off x="838200" y="2209800"/>
            <a:ext cx="228600" cy="2286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 name="Oval 5"/>
          <p:cNvSpPr/>
          <p:nvPr/>
        </p:nvSpPr>
        <p:spPr bwMode="auto">
          <a:xfrm>
            <a:off x="2743200" y="29718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7" name="Oval 6"/>
          <p:cNvSpPr/>
          <p:nvPr/>
        </p:nvSpPr>
        <p:spPr bwMode="auto">
          <a:xfrm>
            <a:off x="2209800" y="35814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8" name="Oval 7"/>
          <p:cNvSpPr/>
          <p:nvPr/>
        </p:nvSpPr>
        <p:spPr bwMode="auto">
          <a:xfrm>
            <a:off x="1219200" y="35814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1" name="TextBox 10"/>
          <p:cNvSpPr txBox="1"/>
          <p:nvPr/>
        </p:nvSpPr>
        <p:spPr>
          <a:xfrm>
            <a:off x="762000" y="1752600"/>
            <a:ext cx="304800" cy="461665"/>
          </a:xfrm>
          <a:prstGeom prst="rect">
            <a:avLst/>
          </a:prstGeom>
          <a:noFill/>
        </p:spPr>
        <p:txBody>
          <a:bodyPr wrap="square" rtlCol="0">
            <a:spAutoFit/>
          </a:bodyPr>
          <a:lstStyle/>
          <a:p>
            <a:r>
              <a:rPr lang="en-US" dirty="0" smtClean="0"/>
              <a:t>A</a:t>
            </a:r>
            <a:endParaRPr lang="en-US" dirty="0"/>
          </a:p>
        </p:txBody>
      </p:sp>
      <p:sp>
        <p:nvSpPr>
          <p:cNvPr id="12" name="TextBox 11"/>
          <p:cNvSpPr txBox="1"/>
          <p:nvPr/>
        </p:nvSpPr>
        <p:spPr>
          <a:xfrm>
            <a:off x="1905000" y="2057400"/>
            <a:ext cx="304800" cy="461665"/>
          </a:xfrm>
          <a:prstGeom prst="rect">
            <a:avLst/>
          </a:prstGeom>
          <a:noFill/>
        </p:spPr>
        <p:txBody>
          <a:bodyPr wrap="square" rtlCol="0">
            <a:spAutoFit/>
          </a:bodyPr>
          <a:lstStyle/>
          <a:p>
            <a:r>
              <a:rPr lang="en-US" dirty="0" smtClean="0"/>
              <a:t>B</a:t>
            </a:r>
            <a:endParaRPr lang="en-US" dirty="0"/>
          </a:p>
        </p:txBody>
      </p:sp>
      <p:sp>
        <p:nvSpPr>
          <p:cNvPr id="13" name="TextBox 12"/>
          <p:cNvSpPr txBox="1"/>
          <p:nvPr/>
        </p:nvSpPr>
        <p:spPr>
          <a:xfrm>
            <a:off x="2743200" y="2590800"/>
            <a:ext cx="304800" cy="461665"/>
          </a:xfrm>
          <a:prstGeom prst="rect">
            <a:avLst/>
          </a:prstGeom>
          <a:noFill/>
        </p:spPr>
        <p:txBody>
          <a:bodyPr wrap="square" rtlCol="0">
            <a:spAutoFit/>
          </a:bodyPr>
          <a:lstStyle/>
          <a:p>
            <a:r>
              <a:rPr lang="en-US" dirty="0" smtClean="0"/>
              <a:t>C</a:t>
            </a:r>
            <a:endParaRPr lang="en-US" dirty="0"/>
          </a:p>
        </p:txBody>
      </p:sp>
      <p:sp>
        <p:nvSpPr>
          <p:cNvPr id="14" name="TextBox 13"/>
          <p:cNvSpPr txBox="1"/>
          <p:nvPr/>
        </p:nvSpPr>
        <p:spPr>
          <a:xfrm>
            <a:off x="304800" y="3124200"/>
            <a:ext cx="304800" cy="461665"/>
          </a:xfrm>
          <a:prstGeom prst="rect">
            <a:avLst/>
          </a:prstGeom>
          <a:noFill/>
        </p:spPr>
        <p:txBody>
          <a:bodyPr wrap="square" rtlCol="0">
            <a:spAutoFit/>
          </a:bodyPr>
          <a:lstStyle/>
          <a:p>
            <a:r>
              <a:rPr lang="en-US" dirty="0" smtClean="0"/>
              <a:t>D</a:t>
            </a:r>
            <a:endParaRPr lang="en-US" dirty="0"/>
          </a:p>
        </p:txBody>
      </p:sp>
      <p:sp>
        <p:nvSpPr>
          <p:cNvPr id="18" name="Oval 17"/>
          <p:cNvSpPr/>
          <p:nvPr/>
        </p:nvSpPr>
        <p:spPr bwMode="auto">
          <a:xfrm>
            <a:off x="1143000" y="48006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9" name="Oval 18"/>
          <p:cNvSpPr/>
          <p:nvPr/>
        </p:nvSpPr>
        <p:spPr bwMode="auto">
          <a:xfrm>
            <a:off x="381000" y="35052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Oval 19"/>
          <p:cNvSpPr/>
          <p:nvPr/>
        </p:nvSpPr>
        <p:spPr bwMode="auto">
          <a:xfrm>
            <a:off x="2514600" y="46482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1" name="Oval 20"/>
          <p:cNvSpPr/>
          <p:nvPr/>
        </p:nvSpPr>
        <p:spPr bwMode="auto">
          <a:xfrm>
            <a:off x="1905000" y="24384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2" name="TextBox 21"/>
          <p:cNvSpPr txBox="1"/>
          <p:nvPr/>
        </p:nvSpPr>
        <p:spPr>
          <a:xfrm>
            <a:off x="1219200" y="3200400"/>
            <a:ext cx="304800" cy="461665"/>
          </a:xfrm>
          <a:prstGeom prst="rect">
            <a:avLst/>
          </a:prstGeom>
          <a:noFill/>
        </p:spPr>
        <p:txBody>
          <a:bodyPr wrap="square" rtlCol="0">
            <a:spAutoFit/>
          </a:bodyPr>
          <a:lstStyle/>
          <a:p>
            <a:r>
              <a:rPr lang="en-US" dirty="0" smtClean="0"/>
              <a:t>E</a:t>
            </a:r>
            <a:endParaRPr lang="en-US" dirty="0"/>
          </a:p>
        </p:txBody>
      </p:sp>
      <p:sp>
        <p:nvSpPr>
          <p:cNvPr id="23" name="TextBox 22"/>
          <p:cNvSpPr txBox="1"/>
          <p:nvPr/>
        </p:nvSpPr>
        <p:spPr>
          <a:xfrm>
            <a:off x="2057400" y="3200400"/>
            <a:ext cx="304800" cy="461665"/>
          </a:xfrm>
          <a:prstGeom prst="rect">
            <a:avLst/>
          </a:prstGeom>
          <a:noFill/>
        </p:spPr>
        <p:txBody>
          <a:bodyPr wrap="square" rtlCol="0">
            <a:spAutoFit/>
          </a:bodyPr>
          <a:lstStyle/>
          <a:p>
            <a:r>
              <a:rPr lang="en-US" dirty="0" smtClean="0"/>
              <a:t>I</a:t>
            </a:r>
            <a:endParaRPr lang="en-US" dirty="0"/>
          </a:p>
        </p:txBody>
      </p:sp>
      <p:sp>
        <p:nvSpPr>
          <p:cNvPr id="24" name="TextBox 23"/>
          <p:cNvSpPr txBox="1"/>
          <p:nvPr/>
        </p:nvSpPr>
        <p:spPr>
          <a:xfrm>
            <a:off x="1066800" y="4419600"/>
            <a:ext cx="304800" cy="461665"/>
          </a:xfrm>
          <a:prstGeom prst="rect">
            <a:avLst/>
          </a:prstGeom>
          <a:noFill/>
        </p:spPr>
        <p:txBody>
          <a:bodyPr wrap="square" rtlCol="0">
            <a:spAutoFit/>
          </a:bodyPr>
          <a:lstStyle/>
          <a:p>
            <a:r>
              <a:rPr lang="en-US" dirty="0" smtClean="0"/>
              <a:t>G</a:t>
            </a:r>
            <a:endParaRPr lang="en-US" dirty="0"/>
          </a:p>
        </p:txBody>
      </p:sp>
      <p:sp>
        <p:nvSpPr>
          <p:cNvPr id="25" name="TextBox 24"/>
          <p:cNvSpPr txBox="1"/>
          <p:nvPr/>
        </p:nvSpPr>
        <p:spPr>
          <a:xfrm>
            <a:off x="2438400" y="4267200"/>
            <a:ext cx="304800" cy="461665"/>
          </a:xfrm>
          <a:prstGeom prst="rect">
            <a:avLst/>
          </a:prstGeom>
          <a:noFill/>
        </p:spPr>
        <p:txBody>
          <a:bodyPr wrap="square" rtlCol="0">
            <a:spAutoFit/>
          </a:bodyPr>
          <a:lstStyle/>
          <a:p>
            <a:r>
              <a:rPr lang="en-US" dirty="0" smtClean="0"/>
              <a:t>H</a:t>
            </a:r>
            <a:endParaRPr lang="en-US" dirty="0"/>
          </a:p>
        </p:txBody>
      </p:sp>
      <p:cxnSp>
        <p:nvCxnSpPr>
          <p:cNvPr id="27" name="Straight Connector 26"/>
          <p:cNvCxnSpPr>
            <a:stCxn id="5" idx="6"/>
            <a:endCxn id="21" idx="2"/>
          </p:cNvCxnSpPr>
          <p:nvPr/>
        </p:nvCxnSpPr>
        <p:spPr bwMode="auto">
          <a:xfrm>
            <a:off x="1066800" y="2324100"/>
            <a:ext cx="838200" cy="2286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9" name="Straight Connector 28"/>
          <p:cNvCxnSpPr>
            <a:stCxn id="21" idx="5"/>
            <a:endCxn id="6" idx="1"/>
          </p:cNvCxnSpPr>
          <p:nvPr/>
        </p:nvCxnSpPr>
        <p:spPr bwMode="auto">
          <a:xfrm rot="16200000" flipH="1">
            <a:off x="2252522" y="2481122"/>
            <a:ext cx="371756" cy="67655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Straight Connector 30"/>
          <p:cNvCxnSpPr>
            <a:stCxn id="6" idx="3"/>
            <a:endCxn id="7" idx="7"/>
          </p:cNvCxnSpPr>
          <p:nvPr/>
        </p:nvCxnSpPr>
        <p:spPr bwMode="auto">
          <a:xfrm rot="5400000">
            <a:off x="2366822" y="3205022"/>
            <a:ext cx="447956" cy="37175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2" name="TextBox 31"/>
          <p:cNvSpPr txBox="1"/>
          <p:nvPr/>
        </p:nvSpPr>
        <p:spPr>
          <a:xfrm>
            <a:off x="4267200" y="2819400"/>
            <a:ext cx="4572000" cy="1754326"/>
          </a:xfrm>
          <a:prstGeom prst="rect">
            <a:avLst/>
          </a:prstGeom>
          <a:noFill/>
        </p:spPr>
        <p:txBody>
          <a:bodyPr wrap="square" rtlCol="0">
            <a:spAutoFit/>
          </a:bodyPr>
          <a:lstStyle/>
          <a:p>
            <a:r>
              <a:rPr lang="en-US" sz="3600" dirty="0" smtClean="0"/>
              <a:t>Evaluation F =</a:t>
            </a:r>
          </a:p>
          <a:p>
            <a:r>
              <a:rPr lang="en-US" sz="3600" dirty="0" smtClean="0"/>
              <a:t>(A to B to C to I to E) + </a:t>
            </a:r>
          </a:p>
          <a:p>
            <a:r>
              <a:rPr lang="en-US" sz="3600" dirty="0" smtClean="0"/>
              <a:t>nearest neighbor(D, G, H)</a:t>
            </a:r>
            <a:endParaRPr lang="en-US" sz="3600" dirty="0"/>
          </a:p>
        </p:txBody>
      </p:sp>
      <p:cxnSp>
        <p:nvCxnSpPr>
          <p:cNvPr id="34" name="Straight Connector 33"/>
          <p:cNvCxnSpPr>
            <a:stCxn id="7" idx="2"/>
            <a:endCxn id="8" idx="6"/>
          </p:cNvCxnSpPr>
          <p:nvPr/>
        </p:nvCxnSpPr>
        <p:spPr bwMode="auto">
          <a:xfrm rot="10800000">
            <a:off x="1447800" y="3695700"/>
            <a:ext cx="7620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Minimizing</a:t>
            </a:r>
            <a:endParaRPr lang="en-US" dirty="0"/>
          </a:p>
        </p:txBody>
      </p:sp>
      <p:sp>
        <p:nvSpPr>
          <p:cNvPr id="3" name="Content Placeholder 2"/>
          <p:cNvSpPr>
            <a:spLocks noGrp="1"/>
          </p:cNvSpPr>
          <p:nvPr>
            <p:ph idx="1"/>
          </p:nvPr>
        </p:nvSpPr>
        <p:spPr/>
        <p:txBody>
          <a:bodyPr/>
          <a:lstStyle/>
          <a:p>
            <a:r>
              <a:rPr lang="en-US" smtClean="0"/>
              <a:t>Demo</a:t>
            </a:r>
            <a:endParaRPr lang="en-US"/>
          </a:p>
        </p:txBody>
      </p:sp>
      <p:pic>
        <p:nvPicPr>
          <p:cNvPr id="5" name="Picture 2">
            <a:hlinkClick r:id="rId2" action="ppaction://hlinkfile"/>
          </p:cNvPr>
          <p:cNvPicPr>
            <a:picLocks noChangeAspect="1" noChangeArrowheads="1"/>
          </p:cNvPicPr>
          <p:nvPr/>
        </p:nvPicPr>
        <p:blipFill>
          <a:blip r:embed="rId3" cstate="print"/>
          <a:srcRect/>
          <a:stretch>
            <a:fillRect/>
          </a:stretch>
        </p:blipFill>
        <p:spPr bwMode="auto">
          <a:xfrm>
            <a:off x="7924800" y="5105400"/>
            <a:ext cx="639396" cy="56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Discovery</a:t>
            </a:r>
            <a:endParaRPr lang="en-US" dirty="0"/>
          </a:p>
        </p:txBody>
      </p:sp>
      <p:sp>
        <p:nvSpPr>
          <p:cNvPr id="5" name="Oval 4"/>
          <p:cNvSpPr/>
          <p:nvPr/>
        </p:nvSpPr>
        <p:spPr bwMode="auto">
          <a:xfrm>
            <a:off x="2895600" y="19812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 name="Oval 5"/>
          <p:cNvSpPr/>
          <p:nvPr/>
        </p:nvSpPr>
        <p:spPr bwMode="auto">
          <a:xfrm>
            <a:off x="5181600" y="32766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7" name="TextBox 6"/>
          <p:cNvSpPr txBox="1"/>
          <p:nvPr/>
        </p:nvSpPr>
        <p:spPr>
          <a:xfrm>
            <a:off x="2743200" y="1600200"/>
            <a:ext cx="228600" cy="461665"/>
          </a:xfrm>
          <a:prstGeom prst="rect">
            <a:avLst/>
          </a:prstGeom>
          <a:noFill/>
        </p:spPr>
        <p:txBody>
          <a:bodyPr wrap="square" rtlCol="0">
            <a:spAutoFit/>
          </a:bodyPr>
          <a:lstStyle/>
          <a:p>
            <a:r>
              <a:rPr lang="en-US" dirty="0" smtClean="0"/>
              <a:t>A</a:t>
            </a:r>
            <a:endParaRPr lang="en-US" dirty="0"/>
          </a:p>
        </p:txBody>
      </p:sp>
      <p:sp>
        <p:nvSpPr>
          <p:cNvPr id="8" name="TextBox 7"/>
          <p:cNvSpPr txBox="1"/>
          <p:nvPr/>
        </p:nvSpPr>
        <p:spPr>
          <a:xfrm>
            <a:off x="5181600" y="2895600"/>
            <a:ext cx="228600" cy="461665"/>
          </a:xfrm>
          <a:prstGeom prst="rect">
            <a:avLst/>
          </a:prstGeom>
          <a:noFill/>
        </p:spPr>
        <p:txBody>
          <a:bodyPr wrap="square" rtlCol="0">
            <a:spAutoFit/>
          </a:bodyPr>
          <a:lstStyle/>
          <a:p>
            <a:r>
              <a:rPr lang="en-US" dirty="0" smtClean="0"/>
              <a:t>B</a:t>
            </a:r>
            <a:endParaRPr lang="en-US" dirty="0"/>
          </a:p>
        </p:txBody>
      </p:sp>
      <p:sp>
        <p:nvSpPr>
          <p:cNvPr id="9" name="Rectangle 8"/>
          <p:cNvSpPr/>
          <p:nvPr/>
        </p:nvSpPr>
        <p:spPr bwMode="auto">
          <a:xfrm>
            <a:off x="4114800" y="1828800"/>
            <a:ext cx="457200" cy="1295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0" name="Rectangle 9"/>
          <p:cNvSpPr/>
          <p:nvPr/>
        </p:nvSpPr>
        <p:spPr bwMode="auto">
          <a:xfrm>
            <a:off x="3200400" y="2286000"/>
            <a:ext cx="4572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1" name="Rectangle 10"/>
          <p:cNvSpPr/>
          <p:nvPr/>
        </p:nvSpPr>
        <p:spPr bwMode="auto">
          <a:xfrm>
            <a:off x="2362200" y="1371600"/>
            <a:ext cx="3962400" cy="35052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grpSp>
        <p:nvGrpSpPr>
          <p:cNvPr id="53" name="Group 52"/>
          <p:cNvGrpSpPr/>
          <p:nvPr/>
        </p:nvGrpSpPr>
        <p:grpSpPr>
          <a:xfrm>
            <a:off x="2362200" y="1371600"/>
            <a:ext cx="3962400" cy="3522133"/>
            <a:chOff x="2209800" y="2209800"/>
            <a:chExt cx="3429000" cy="3048000"/>
          </a:xfrm>
        </p:grpSpPr>
        <p:sp>
          <p:nvSpPr>
            <p:cNvPr id="14" name="Rectangle 13"/>
            <p:cNvSpPr/>
            <p:nvPr/>
          </p:nvSpPr>
          <p:spPr bwMode="auto">
            <a:xfrm>
              <a:off x="2590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5" name="Rectangle 14"/>
            <p:cNvSpPr/>
            <p:nvPr/>
          </p:nvSpPr>
          <p:spPr bwMode="auto">
            <a:xfrm>
              <a:off x="2209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6" name="Rectangle 15"/>
            <p:cNvSpPr/>
            <p:nvPr/>
          </p:nvSpPr>
          <p:spPr bwMode="auto">
            <a:xfrm>
              <a:off x="3733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7" name="Rectangle 16"/>
            <p:cNvSpPr/>
            <p:nvPr/>
          </p:nvSpPr>
          <p:spPr bwMode="auto">
            <a:xfrm>
              <a:off x="2971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8" name="Rectangle 17"/>
            <p:cNvSpPr/>
            <p:nvPr/>
          </p:nvSpPr>
          <p:spPr bwMode="auto">
            <a:xfrm>
              <a:off x="3352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9" name="Rectangle 18"/>
            <p:cNvSpPr/>
            <p:nvPr/>
          </p:nvSpPr>
          <p:spPr bwMode="auto">
            <a:xfrm>
              <a:off x="4876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Rectangle 19"/>
            <p:cNvSpPr/>
            <p:nvPr/>
          </p:nvSpPr>
          <p:spPr bwMode="auto">
            <a:xfrm>
              <a:off x="4114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1" name="Rectangle 20"/>
            <p:cNvSpPr/>
            <p:nvPr/>
          </p:nvSpPr>
          <p:spPr bwMode="auto">
            <a:xfrm>
              <a:off x="4495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3" name="Rectangle 22"/>
            <p:cNvSpPr/>
            <p:nvPr/>
          </p:nvSpPr>
          <p:spPr bwMode="auto">
            <a:xfrm>
              <a:off x="5257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2" name="Rectangle 31"/>
            <p:cNvSpPr/>
            <p:nvPr/>
          </p:nvSpPr>
          <p:spPr bwMode="auto">
            <a:xfrm>
              <a:off x="2209800" y="2209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3" name="Rectangle 32"/>
            <p:cNvSpPr/>
            <p:nvPr/>
          </p:nvSpPr>
          <p:spPr bwMode="auto">
            <a:xfrm>
              <a:off x="2209800" y="2590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4" name="Rectangle 33"/>
            <p:cNvSpPr/>
            <p:nvPr/>
          </p:nvSpPr>
          <p:spPr bwMode="auto">
            <a:xfrm>
              <a:off x="2209800" y="2971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5" name="Rectangle 34"/>
            <p:cNvSpPr/>
            <p:nvPr/>
          </p:nvSpPr>
          <p:spPr bwMode="auto">
            <a:xfrm>
              <a:off x="2209800" y="3352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6" name="Rectangle 35"/>
            <p:cNvSpPr/>
            <p:nvPr/>
          </p:nvSpPr>
          <p:spPr bwMode="auto">
            <a:xfrm>
              <a:off x="2209800" y="3733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7" name="Rectangle 36"/>
            <p:cNvSpPr/>
            <p:nvPr/>
          </p:nvSpPr>
          <p:spPr bwMode="auto">
            <a:xfrm>
              <a:off x="2209800" y="4114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8" name="Rectangle 37"/>
            <p:cNvSpPr/>
            <p:nvPr/>
          </p:nvSpPr>
          <p:spPr bwMode="auto">
            <a:xfrm>
              <a:off x="2209800" y="4495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9" name="Rectangle 38"/>
            <p:cNvSpPr/>
            <p:nvPr/>
          </p:nvSpPr>
          <p:spPr bwMode="auto">
            <a:xfrm>
              <a:off x="2209800" y="4876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grpSp>
      <p:grpSp>
        <p:nvGrpSpPr>
          <p:cNvPr id="62" name="Group 61"/>
          <p:cNvGrpSpPr/>
          <p:nvPr/>
        </p:nvGrpSpPr>
        <p:grpSpPr>
          <a:xfrm>
            <a:off x="3048000" y="2057400"/>
            <a:ext cx="2133600" cy="1295400"/>
            <a:chOff x="3200400" y="2743200"/>
            <a:chExt cx="2133600" cy="1295400"/>
          </a:xfrm>
        </p:grpSpPr>
        <p:cxnSp>
          <p:nvCxnSpPr>
            <p:cNvPr id="55" name="Straight Connector 54"/>
            <p:cNvCxnSpPr/>
            <p:nvPr/>
          </p:nvCxnSpPr>
          <p:spPr bwMode="auto">
            <a:xfrm>
              <a:off x="3200400" y="2743200"/>
              <a:ext cx="3810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7" name="Straight Connector 56"/>
            <p:cNvCxnSpPr/>
            <p:nvPr/>
          </p:nvCxnSpPr>
          <p:spPr bwMode="auto">
            <a:xfrm>
              <a:off x="3581400" y="2743200"/>
              <a:ext cx="457200" cy="3810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9" name="Straight Connector 58"/>
            <p:cNvCxnSpPr/>
            <p:nvPr/>
          </p:nvCxnSpPr>
          <p:spPr bwMode="auto">
            <a:xfrm rot="5400000">
              <a:off x="3581400" y="3581400"/>
              <a:ext cx="9144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1" name="Straight Connector 60"/>
            <p:cNvCxnSpPr/>
            <p:nvPr/>
          </p:nvCxnSpPr>
          <p:spPr bwMode="auto">
            <a:xfrm>
              <a:off x="4038600" y="4038600"/>
              <a:ext cx="129540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Discovery via Graph</a:t>
            </a:r>
            <a:endParaRPr lang="en-US" dirty="0"/>
          </a:p>
        </p:txBody>
      </p:sp>
      <p:sp>
        <p:nvSpPr>
          <p:cNvPr id="5" name="Oval 4"/>
          <p:cNvSpPr/>
          <p:nvPr/>
        </p:nvSpPr>
        <p:spPr bwMode="auto">
          <a:xfrm>
            <a:off x="1066800" y="21336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 name="Oval 5"/>
          <p:cNvSpPr/>
          <p:nvPr/>
        </p:nvSpPr>
        <p:spPr bwMode="auto">
          <a:xfrm>
            <a:off x="3352800" y="34290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7" name="TextBox 6"/>
          <p:cNvSpPr txBox="1"/>
          <p:nvPr/>
        </p:nvSpPr>
        <p:spPr>
          <a:xfrm>
            <a:off x="914400" y="1752600"/>
            <a:ext cx="228600" cy="461665"/>
          </a:xfrm>
          <a:prstGeom prst="rect">
            <a:avLst/>
          </a:prstGeom>
          <a:noFill/>
        </p:spPr>
        <p:txBody>
          <a:bodyPr wrap="square" rtlCol="0">
            <a:spAutoFit/>
          </a:bodyPr>
          <a:lstStyle/>
          <a:p>
            <a:r>
              <a:rPr lang="en-US" dirty="0" smtClean="0"/>
              <a:t>A</a:t>
            </a:r>
            <a:endParaRPr lang="en-US" dirty="0"/>
          </a:p>
        </p:txBody>
      </p:sp>
      <p:sp>
        <p:nvSpPr>
          <p:cNvPr id="8" name="TextBox 7"/>
          <p:cNvSpPr txBox="1"/>
          <p:nvPr/>
        </p:nvSpPr>
        <p:spPr>
          <a:xfrm>
            <a:off x="3352800" y="3048000"/>
            <a:ext cx="228600" cy="461665"/>
          </a:xfrm>
          <a:prstGeom prst="rect">
            <a:avLst/>
          </a:prstGeom>
          <a:noFill/>
        </p:spPr>
        <p:txBody>
          <a:bodyPr wrap="square" rtlCol="0">
            <a:spAutoFit/>
          </a:bodyPr>
          <a:lstStyle/>
          <a:p>
            <a:r>
              <a:rPr lang="en-US" dirty="0" smtClean="0"/>
              <a:t>B</a:t>
            </a:r>
            <a:endParaRPr lang="en-US" dirty="0"/>
          </a:p>
        </p:txBody>
      </p:sp>
      <p:sp>
        <p:nvSpPr>
          <p:cNvPr id="11" name="Rectangle 10"/>
          <p:cNvSpPr/>
          <p:nvPr/>
        </p:nvSpPr>
        <p:spPr bwMode="auto">
          <a:xfrm>
            <a:off x="533400" y="1524000"/>
            <a:ext cx="3962400" cy="35052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grpSp>
        <p:nvGrpSpPr>
          <p:cNvPr id="3" name="Group 52"/>
          <p:cNvGrpSpPr/>
          <p:nvPr/>
        </p:nvGrpSpPr>
        <p:grpSpPr>
          <a:xfrm>
            <a:off x="533400" y="1524000"/>
            <a:ext cx="3962400" cy="3522133"/>
            <a:chOff x="2209800" y="2209800"/>
            <a:chExt cx="3429000" cy="3048000"/>
          </a:xfrm>
        </p:grpSpPr>
        <p:sp>
          <p:nvSpPr>
            <p:cNvPr id="14" name="Rectangle 13"/>
            <p:cNvSpPr/>
            <p:nvPr/>
          </p:nvSpPr>
          <p:spPr bwMode="auto">
            <a:xfrm>
              <a:off x="2590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5" name="Rectangle 14"/>
            <p:cNvSpPr/>
            <p:nvPr/>
          </p:nvSpPr>
          <p:spPr bwMode="auto">
            <a:xfrm>
              <a:off x="2209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6" name="Rectangle 15"/>
            <p:cNvSpPr/>
            <p:nvPr/>
          </p:nvSpPr>
          <p:spPr bwMode="auto">
            <a:xfrm>
              <a:off x="3733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7" name="Rectangle 16"/>
            <p:cNvSpPr/>
            <p:nvPr/>
          </p:nvSpPr>
          <p:spPr bwMode="auto">
            <a:xfrm>
              <a:off x="2971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8" name="Rectangle 17"/>
            <p:cNvSpPr/>
            <p:nvPr/>
          </p:nvSpPr>
          <p:spPr bwMode="auto">
            <a:xfrm>
              <a:off x="3352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9" name="Rectangle 18"/>
            <p:cNvSpPr/>
            <p:nvPr/>
          </p:nvSpPr>
          <p:spPr bwMode="auto">
            <a:xfrm>
              <a:off x="4876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Rectangle 19"/>
            <p:cNvSpPr/>
            <p:nvPr/>
          </p:nvSpPr>
          <p:spPr bwMode="auto">
            <a:xfrm>
              <a:off x="4114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1" name="Rectangle 20"/>
            <p:cNvSpPr/>
            <p:nvPr/>
          </p:nvSpPr>
          <p:spPr bwMode="auto">
            <a:xfrm>
              <a:off x="4495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3" name="Rectangle 22"/>
            <p:cNvSpPr/>
            <p:nvPr/>
          </p:nvSpPr>
          <p:spPr bwMode="auto">
            <a:xfrm>
              <a:off x="5257800" y="2209800"/>
              <a:ext cx="381000" cy="304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2" name="Rectangle 31"/>
            <p:cNvSpPr/>
            <p:nvPr/>
          </p:nvSpPr>
          <p:spPr bwMode="auto">
            <a:xfrm>
              <a:off x="2209800" y="2209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3" name="Rectangle 32"/>
            <p:cNvSpPr/>
            <p:nvPr/>
          </p:nvSpPr>
          <p:spPr bwMode="auto">
            <a:xfrm>
              <a:off x="2209800" y="2590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4" name="Rectangle 33"/>
            <p:cNvSpPr/>
            <p:nvPr/>
          </p:nvSpPr>
          <p:spPr bwMode="auto">
            <a:xfrm>
              <a:off x="2209800" y="2971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5" name="Rectangle 34"/>
            <p:cNvSpPr/>
            <p:nvPr/>
          </p:nvSpPr>
          <p:spPr bwMode="auto">
            <a:xfrm>
              <a:off x="2209800" y="3352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6" name="Rectangle 35"/>
            <p:cNvSpPr/>
            <p:nvPr/>
          </p:nvSpPr>
          <p:spPr bwMode="auto">
            <a:xfrm>
              <a:off x="2209800" y="3733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7" name="Rectangle 36"/>
            <p:cNvSpPr/>
            <p:nvPr/>
          </p:nvSpPr>
          <p:spPr bwMode="auto">
            <a:xfrm>
              <a:off x="2209800" y="4114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8" name="Rectangle 37"/>
            <p:cNvSpPr/>
            <p:nvPr/>
          </p:nvSpPr>
          <p:spPr bwMode="auto">
            <a:xfrm>
              <a:off x="2209800" y="4495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9" name="Rectangle 38"/>
            <p:cNvSpPr/>
            <p:nvPr/>
          </p:nvSpPr>
          <p:spPr bwMode="auto">
            <a:xfrm>
              <a:off x="2209800" y="4876800"/>
              <a:ext cx="34290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grpSp>
      <p:sp>
        <p:nvSpPr>
          <p:cNvPr id="40" name="TextBox 39"/>
          <p:cNvSpPr txBox="1"/>
          <p:nvPr/>
        </p:nvSpPr>
        <p:spPr>
          <a:xfrm>
            <a:off x="4648200" y="1524000"/>
            <a:ext cx="4343400" cy="3785652"/>
          </a:xfrm>
          <a:prstGeom prst="rect">
            <a:avLst/>
          </a:prstGeom>
          <a:noFill/>
        </p:spPr>
        <p:txBody>
          <a:bodyPr wrap="square" rtlCol="0">
            <a:spAutoFit/>
          </a:bodyPr>
          <a:lstStyle/>
          <a:p>
            <a:pPr>
              <a:buFont typeface="Arial" pitchFamily="34" charset="0"/>
              <a:buChar char="•"/>
            </a:pPr>
            <a:r>
              <a:rPr lang="en-US" dirty="0" smtClean="0"/>
              <a:t> Each square is a Node, except squares that have obstacles</a:t>
            </a:r>
          </a:p>
          <a:p>
            <a:endParaRPr lang="en-US" dirty="0" smtClean="0"/>
          </a:p>
          <a:p>
            <a:pPr>
              <a:buFont typeface="Arial" pitchFamily="34" charset="0"/>
              <a:buChar char="•"/>
            </a:pPr>
            <a:r>
              <a:rPr lang="en-US" dirty="0" smtClean="0"/>
              <a:t>  Each adjacent node is linked</a:t>
            </a:r>
          </a:p>
          <a:p>
            <a:endParaRPr lang="en-US" dirty="0" smtClean="0"/>
          </a:p>
          <a:p>
            <a:pPr>
              <a:buFont typeface="Arial" pitchFamily="34" charset="0"/>
              <a:buChar char="•"/>
            </a:pPr>
            <a:r>
              <a:rPr lang="en-US" dirty="0" smtClean="0"/>
              <a:t>  A is the Start node</a:t>
            </a:r>
          </a:p>
          <a:p>
            <a:endParaRPr lang="en-US" dirty="0" smtClean="0"/>
          </a:p>
          <a:p>
            <a:pPr>
              <a:buFont typeface="Arial" pitchFamily="34" charset="0"/>
              <a:buChar char="•"/>
            </a:pPr>
            <a:r>
              <a:rPr lang="en-US" dirty="0" smtClean="0"/>
              <a:t>  B is the Goal Node</a:t>
            </a:r>
          </a:p>
          <a:p>
            <a:endParaRPr lang="en-US" dirty="0" smtClean="0"/>
          </a:p>
          <a:p>
            <a:pPr>
              <a:buFont typeface="Arial" pitchFamily="34" charset="0"/>
              <a:buChar char="•"/>
            </a:pPr>
            <a:r>
              <a:rPr lang="en-US" dirty="0" smtClean="0"/>
              <a:t>  Searching is very similar to a Tree</a:t>
            </a:r>
            <a:endParaRPr lang="en-US" dirty="0"/>
          </a:p>
        </p:txBody>
      </p:sp>
      <p:sp>
        <p:nvSpPr>
          <p:cNvPr id="41" name="Rectangle 40"/>
          <p:cNvSpPr/>
          <p:nvPr/>
        </p:nvSpPr>
        <p:spPr bwMode="auto">
          <a:xfrm>
            <a:off x="2286000" y="1981200"/>
            <a:ext cx="457200" cy="1295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42" name="Rectangle 41"/>
          <p:cNvSpPr/>
          <p:nvPr/>
        </p:nvSpPr>
        <p:spPr bwMode="auto">
          <a:xfrm>
            <a:off x="1371600" y="2438400"/>
            <a:ext cx="4572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2971800" y="1524000"/>
            <a:ext cx="3962400" cy="3937162"/>
          </a:xfrm>
          <a:prstGeom prst="rect">
            <a:avLst/>
          </a:prstGeom>
          <a:noFill/>
          <a:ln w="9525">
            <a:noFill/>
            <a:miter lim="800000"/>
            <a:headEnd/>
            <a:tailEnd/>
          </a:ln>
        </p:spPr>
      </p:pic>
      <p:cxnSp>
        <p:nvCxnSpPr>
          <p:cNvPr id="31" name="Straight Connector 30"/>
          <p:cNvCxnSpPr/>
          <p:nvPr/>
        </p:nvCxnSpPr>
        <p:spPr bwMode="auto">
          <a:xfrm rot="5400000">
            <a:off x="1104900" y="1866900"/>
            <a:ext cx="2209800" cy="152400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rot="10800000">
            <a:off x="1447800" y="5029200"/>
            <a:ext cx="1524000" cy="381000"/>
          </a:xfrm>
          <a:prstGeom prst="line">
            <a:avLst/>
          </a:prstGeom>
          <a:solidFill>
            <a:schemeClr val="accent1"/>
          </a:solidFill>
          <a:ln w="50800" cap="flat" cmpd="sng" algn="ctr">
            <a:solidFill>
              <a:schemeClr val="tx1"/>
            </a:solidFill>
            <a:prstDash val="solid"/>
            <a:round/>
            <a:headEnd type="none" w="med" len="med"/>
            <a:tailEnd type="none" w="med" len="med"/>
          </a:ln>
          <a:effectLst/>
        </p:spPr>
      </p:cxnSp>
      <p:sp>
        <p:nvSpPr>
          <p:cNvPr id="45" name="Rectangle 44"/>
          <p:cNvSpPr/>
          <p:nvPr/>
        </p:nvSpPr>
        <p:spPr bwMode="auto">
          <a:xfrm>
            <a:off x="1447800" y="3733800"/>
            <a:ext cx="1295400" cy="1295400"/>
          </a:xfrm>
          <a:prstGeom prst="rect">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47" name="Straight Connector 46"/>
          <p:cNvCxnSpPr>
            <a:endCxn id="5122" idx="1"/>
          </p:cNvCxnSpPr>
          <p:nvPr/>
        </p:nvCxnSpPr>
        <p:spPr bwMode="auto">
          <a:xfrm rot="5400000" flipH="1" flipV="1">
            <a:off x="2736891" y="3498891"/>
            <a:ext cx="241219" cy="228600"/>
          </a:xfrm>
          <a:prstGeom prst="line">
            <a:avLst/>
          </a:prstGeom>
          <a:solidFill>
            <a:schemeClr val="accent1"/>
          </a:solidFill>
          <a:ln w="50800" cap="flat" cmpd="sng" algn="ctr">
            <a:solidFill>
              <a:schemeClr val="tx1"/>
            </a:solidFill>
            <a:prstDash val="solid"/>
            <a:round/>
            <a:headEnd type="none" w="med" len="med"/>
            <a:tailEnd type="none" w="med" len="med"/>
          </a:ln>
          <a:effectLst/>
        </p:spPr>
      </p:cxnSp>
      <p:pic>
        <p:nvPicPr>
          <p:cNvPr id="5124" name="Picture 4"/>
          <p:cNvPicPr>
            <a:picLocks noChangeAspect="1" noChangeArrowheads="1"/>
          </p:cNvPicPr>
          <p:nvPr/>
        </p:nvPicPr>
        <p:blipFill>
          <a:blip r:embed="rId4" cstate="print"/>
          <a:srcRect/>
          <a:stretch>
            <a:fillRect/>
          </a:stretch>
        </p:blipFill>
        <p:spPr bwMode="auto">
          <a:xfrm>
            <a:off x="4267200" y="3124200"/>
            <a:ext cx="1383030" cy="838200"/>
          </a:xfrm>
          <a:prstGeom prst="rect">
            <a:avLst/>
          </a:prstGeom>
          <a:noFill/>
          <a:ln w="9525">
            <a:noFill/>
            <a:miter lim="800000"/>
            <a:headEnd/>
            <a:tailEnd/>
          </a:ln>
        </p:spPr>
      </p:pic>
      <p:pic>
        <p:nvPicPr>
          <p:cNvPr id="49" name="Picture 4"/>
          <p:cNvPicPr>
            <a:picLocks noChangeAspect="1" noChangeArrowheads="1"/>
          </p:cNvPicPr>
          <p:nvPr/>
        </p:nvPicPr>
        <p:blipFill>
          <a:blip r:embed="rId4" cstate="print"/>
          <a:srcRect/>
          <a:stretch>
            <a:fillRect/>
          </a:stretch>
        </p:blipFill>
        <p:spPr bwMode="auto">
          <a:xfrm>
            <a:off x="4267200" y="1752600"/>
            <a:ext cx="1383030" cy="838200"/>
          </a:xfrm>
          <a:prstGeom prst="rect">
            <a:avLst/>
          </a:prstGeom>
          <a:noFill/>
          <a:ln w="9525">
            <a:noFill/>
            <a:miter lim="800000"/>
            <a:headEnd/>
            <a:tailEnd/>
          </a:ln>
        </p:spPr>
      </p:pic>
      <p:pic>
        <p:nvPicPr>
          <p:cNvPr id="50" name="Picture 4"/>
          <p:cNvPicPr>
            <a:picLocks noChangeAspect="1" noChangeArrowheads="1"/>
          </p:cNvPicPr>
          <p:nvPr/>
        </p:nvPicPr>
        <p:blipFill>
          <a:blip r:embed="rId4" cstate="print"/>
          <a:srcRect/>
          <a:stretch>
            <a:fillRect/>
          </a:stretch>
        </p:blipFill>
        <p:spPr bwMode="auto">
          <a:xfrm>
            <a:off x="5638800" y="1752600"/>
            <a:ext cx="1383030" cy="838200"/>
          </a:xfrm>
          <a:prstGeom prst="rect">
            <a:avLst/>
          </a:prstGeom>
          <a:noFill/>
          <a:ln w="9525">
            <a:noFill/>
            <a:miter lim="800000"/>
            <a:headEnd/>
            <a:tailEnd/>
          </a:ln>
        </p:spPr>
      </p:pic>
      <p:pic>
        <p:nvPicPr>
          <p:cNvPr id="51" name="Picture 4"/>
          <p:cNvPicPr>
            <a:picLocks noChangeAspect="1" noChangeArrowheads="1"/>
          </p:cNvPicPr>
          <p:nvPr/>
        </p:nvPicPr>
        <p:blipFill>
          <a:blip r:embed="rId4" cstate="print"/>
          <a:srcRect/>
          <a:stretch>
            <a:fillRect/>
          </a:stretch>
        </p:blipFill>
        <p:spPr bwMode="auto">
          <a:xfrm>
            <a:off x="5638800" y="3124200"/>
            <a:ext cx="1383030" cy="838200"/>
          </a:xfrm>
          <a:prstGeom prst="rect">
            <a:avLst/>
          </a:prstGeom>
          <a:noFill/>
          <a:ln w="9525">
            <a:noFill/>
            <a:miter lim="800000"/>
            <a:headEnd/>
            <a:tailEnd/>
          </a:ln>
        </p:spPr>
      </p:pic>
      <p:pic>
        <p:nvPicPr>
          <p:cNvPr id="52" name="Picture 4"/>
          <p:cNvPicPr>
            <a:picLocks noChangeAspect="1" noChangeArrowheads="1"/>
          </p:cNvPicPr>
          <p:nvPr/>
        </p:nvPicPr>
        <p:blipFill>
          <a:blip r:embed="rId4" cstate="print"/>
          <a:srcRect/>
          <a:stretch>
            <a:fillRect/>
          </a:stretch>
        </p:blipFill>
        <p:spPr bwMode="auto">
          <a:xfrm>
            <a:off x="5562600" y="4343400"/>
            <a:ext cx="1383030" cy="838200"/>
          </a:xfrm>
          <a:prstGeom prst="rect">
            <a:avLst/>
          </a:prstGeom>
          <a:noFill/>
          <a:ln w="9525">
            <a:noFill/>
            <a:miter lim="800000"/>
            <a:headEnd/>
            <a:tailEnd/>
          </a:ln>
        </p:spPr>
      </p:pic>
      <p:pic>
        <p:nvPicPr>
          <p:cNvPr id="53" name="Picture 4"/>
          <p:cNvPicPr>
            <a:picLocks noChangeAspect="1" noChangeArrowheads="1"/>
          </p:cNvPicPr>
          <p:nvPr/>
        </p:nvPicPr>
        <p:blipFill>
          <a:blip r:embed="rId4" cstate="print"/>
          <a:srcRect/>
          <a:stretch>
            <a:fillRect/>
          </a:stretch>
        </p:blipFill>
        <p:spPr bwMode="auto">
          <a:xfrm>
            <a:off x="4267200" y="4343400"/>
            <a:ext cx="1383030" cy="838200"/>
          </a:xfrm>
          <a:prstGeom prst="rect">
            <a:avLst/>
          </a:prstGeom>
          <a:noFill/>
          <a:ln w="9525">
            <a:noFill/>
            <a:miter lim="800000"/>
            <a:headEnd/>
            <a:tailEnd/>
          </a:ln>
        </p:spPr>
      </p:pic>
      <p:pic>
        <p:nvPicPr>
          <p:cNvPr id="54" name="Picture 4"/>
          <p:cNvPicPr>
            <a:picLocks noChangeAspect="1" noChangeArrowheads="1"/>
          </p:cNvPicPr>
          <p:nvPr/>
        </p:nvPicPr>
        <p:blipFill>
          <a:blip r:embed="rId4" cstate="print"/>
          <a:srcRect/>
          <a:stretch>
            <a:fillRect/>
          </a:stretch>
        </p:blipFill>
        <p:spPr bwMode="auto">
          <a:xfrm>
            <a:off x="2971800" y="4343400"/>
            <a:ext cx="1383030" cy="838200"/>
          </a:xfrm>
          <a:prstGeom prst="rect">
            <a:avLst/>
          </a:prstGeom>
          <a:noFill/>
          <a:ln w="9525">
            <a:noFill/>
            <a:miter lim="800000"/>
            <a:headEnd/>
            <a:tailEnd/>
          </a:ln>
        </p:spPr>
      </p:pic>
      <p:pic>
        <p:nvPicPr>
          <p:cNvPr id="55" name="Picture 4"/>
          <p:cNvPicPr>
            <a:picLocks noChangeAspect="1" noChangeArrowheads="1"/>
          </p:cNvPicPr>
          <p:nvPr/>
        </p:nvPicPr>
        <p:blipFill>
          <a:blip r:embed="rId4" cstate="print"/>
          <a:srcRect/>
          <a:stretch>
            <a:fillRect/>
          </a:stretch>
        </p:blipFill>
        <p:spPr bwMode="auto">
          <a:xfrm>
            <a:off x="2971800" y="3124200"/>
            <a:ext cx="1383030" cy="838200"/>
          </a:xfrm>
          <a:prstGeom prst="rect">
            <a:avLst/>
          </a:prstGeom>
          <a:noFill/>
          <a:ln w="9525">
            <a:noFill/>
            <a:miter lim="800000"/>
            <a:headEnd/>
            <a:tailEnd/>
          </a:ln>
        </p:spPr>
      </p:pic>
      <p:sp>
        <p:nvSpPr>
          <p:cNvPr id="56" name="Up-Down Arrow 55"/>
          <p:cNvSpPr/>
          <p:nvPr/>
        </p:nvSpPr>
        <p:spPr bwMode="auto">
          <a:xfrm>
            <a:off x="4953000" y="3733800"/>
            <a:ext cx="304800" cy="114300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57" name="Up-Down Arrow 56"/>
          <p:cNvSpPr/>
          <p:nvPr/>
        </p:nvSpPr>
        <p:spPr bwMode="auto">
          <a:xfrm>
            <a:off x="4953000" y="2362200"/>
            <a:ext cx="304800" cy="114300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58" name="Left-Right Arrow 57"/>
          <p:cNvSpPr/>
          <p:nvPr/>
        </p:nvSpPr>
        <p:spPr bwMode="auto">
          <a:xfrm>
            <a:off x="3886200" y="3505200"/>
            <a:ext cx="838200" cy="2286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59" name="Left-Right Arrow 58"/>
          <p:cNvSpPr/>
          <p:nvPr/>
        </p:nvSpPr>
        <p:spPr bwMode="auto">
          <a:xfrm>
            <a:off x="5410200" y="3505200"/>
            <a:ext cx="838200" cy="2286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0" name="Left-Right Arrow 59"/>
          <p:cNvSpPr/>
          <p:nvPr/>
        </p:nvSpPr>
        <p:spPr bwMode="auto">
          <a:xfrm>
            <a:off x="3962400" y="4038600"/>
            <a:ext cx="838200" cy="228600"/>
          </a:xfrm>
          <a:prstGeom prst="leftRight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27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1" name="Left-Right Arrow 60"/>
          <p:cNvSpPr/>
          <p:nvPr/>
        </p:nvSpPr>
        <p:spPr bwMode="auto">
          <a:xfrm>
            <a:off x="5334000" y="2743200"/>
            <a:ext cx="838200" cy="228600"/>
          </a:xfrm>
          <a:prstGeom prst="leftRight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27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62" name="Left-Right Arrow 61"/>
          <p:cNvSpPr/>
          <p:nvPr/>
        </p:nvSpPr>
        <p:spPr bwMode="auto">
          <a:xfrm>
            <a:off x="5334000" y="4114800"/>
            <a:ext cx="838200" cy="228600"/>
          </a:xfrm>
          <a:prstGeom prst="leftRight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81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6" grpId="0" animBg="1"/>
      <p:bldP spid="57" grpId="0" animBg="1"/>
      <p:bldP spid="58" grpId="0" animBg="1"/>
      <p:bldP spid="59" grpId="0" animBg="1"/>
      <p:bldP spid="60" grpId="0" animBg="1"/>
      <p:bldP spid="61" grpId="0" animBg="1"/>
      <p:bldP spid="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Implementation</a:t>
            </a:r>
            <a:endParaRPr lang="en-US" dirty="0"/>
          </a:p>
        </p:txBody>
      </p:sp>
      <p:sp>
        <p:nvSpPr>
          <p:cNvPr id="4" name="Rectangle 3"/>
          <p:cNvSpPr/>
          <p:nvPr/>
        </p:nvSpPr>
        <p:spPr>
          <a:xfrm>
            <a:off x="381000" y="1295400"/>
            <a:ext cx="77724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dirty="0" smtClean="0"/>
              <a:t>Graph</a:t>
            </a:r>
            <a:endParaRPr lang="en-US" sz="2400" dirty="0"/>
          </a:p>
        </p:txBody>
      </p:sp>
      <p:grpSp>
        <p:nvGrpSpPr>
          <p:cNvPr id="5" name="Group 4"/>
          <p:cNvGrpSpPr/>
          <p:nvPr/>
        </p:nvGrpSpPr>
        <p:grpSpPr>
          <a:xfrm>
            <a:off x="4800600" y="1916668"/>
            <a:ext cx="3124200" cy="685800"/>
            <a:chOff x="4876800" y="2057400"/>
            <a:chExt cx="3352800" cy="685800"/>
          </a:xfrm>
        </p:grpSpPr>
        <p:sp>
          <p:nvSpPr>
            <p:cNvPr id="6" name="Rectangle 5"/>
            <p:cNvSpPr/>
            <p:nvPr/>
          </p:nvSpPr>
          <p:spPr>
            <a:xfrm>
              <a:off x="4876800" y="2057400"/>
              <a:ext cx="33528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Connector 6"/>
            <p:cNvCxnSpPr/>
            <p:nvPr/>
          </p:nvCxnSpPr>
          <p:spPr>
            <a:xfrm rot="5400000">
              <a:off x="5448300" y="2400300"/>
              <a:ext cx="6858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381000" y="4495800"/>
            <a:ext cx="7848600" cy="1569660"/>
          </a:xfrm>
          <a:prstGeom prst="rect">
            <a:avLst/>
          </a:prstGeom>
          <a:noFill/>
        </p:spPr>
        <p:txBody>
          <a:bodyPr wrap="square" rtlCol="0">
            <a:spAutoFit/>
          </a:bodyPr>
          <a:lstStyle/>
          <a:p>
            <a:pPr marL="342900" indent="-342900">
              <a:buFont typeface="Arial" pitchFamily="34" charset="0"/>
              <a:buChar char="•"/>
            </a:pPr>
            <a:r>
              <a:rPr lang="en-US" dirty="0" smtClean="0"/>
              <a:t>Each node has an array of DVRs to its adjacent  nodes.</a:t>
            </a:r>
          </a:p>
          <a:p>
            <a:pPr marL="342900" indent="-342900">
              <a:buFont typeface="Arial" pitchFamily="34" charset="0"/>
              <a:buChar char="•"/>
            </a:pPr>
            <a:r>
              <a:rPr lang="en-US" dirty="0" smtClean="0"/>
              <a:t>OPEN is the list of nodes to search</a:t>
            </a:r>
          </a:p>
          <a:p>
            <a:pPr marL="342900" indent="-342900">
              <a:buFont typeface="Arial" pitchFamily="34" charset="0"/>
              <a:buChar char="•"/>
            </a:pPr>
            <a:r>
              <a:rPr lang="en-US" dirty="0" smtClean="0"/>
              <a:t>CLOSED is a list that keeps track of the nodes we have already searched</a:t>
            </a:r>
          </a:p>
        </p:txBody>
      </p:sp>
      <p:sp>
        <p:nvSpPr>
          <p:cNvPr id="9" name="Rectangle 8"/>
          <p:cNvSpPr/>
          <p:nvPr/>
        </p:nvSpPr>
        <p:spPr>
          <a:xfrm>
            <a:off x="1981200" y="16764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a:t>
            </a:r>
            <a:endParaRPr lang="en-US" dirty="0"/>
          </a:p>
        </p:txBody>
      </p:sp>
      <p:grpSp>
        <p:nvGrpSpPr>
          <p:cNvPr id="10" name="Group 9"/>
          <p:cNvGrpSpPr/>
          <p:nvPr/>
        </p:nvGrpSpPr>
        <p:grpSpPr>
          <a:xfrm>
            <a:off x="4800600" y="3059668"/>
            <a:ext cx="3124200" cy="685800"/>
            <a:chOff x="4876800" y="2057400"/>
            <a:chExt cx="3352800" cy="685800"/>
          </a:xfrm>
        </p:grpSpPr>
        <p:sp>
          <p:nvSpPr>
            <p:cNvPr id="11" name="Rectangle 10"/>
            <p:cNvSpPr/>
            <p:nvPr/>
          </p:nvSpPr>
          <p:spPr>
            <a:xfrm>
              <a:off x="4876800" y="2057400"/>
              <a:ext cx="33528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2" name="Straight Connector 11"/>
            <p:cNvCxnSpPr/>
            <p:nvPr/>
          </p:nvCxnSpPr>
          <p:spPr>
            <a:xfrm rot="5400000">
              <a:off x="5448300" y="2400300"/>
              <a:ext cx="6858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990600" y="2450068"/>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B</a:t>
            </a:r>
            <a:endParaRPr lang="en-US" dirty="0"/>
          </a:p>
        </p:txBody>
      </p:sp>
      <p:sp>
        <p:nvSpPr>
          <p:cNvPr id="14" name="Rectangle 13"/>
          <p:cNvSpPr/>
          <p:nvPr/>
        </p:nvSpPr>
        <p:spPr>
          <a:xfrm>
            <a:off x="1981200" y="2450068"/>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a:t>
            </a:r>
            <a:endParaRPr lang="en-US" dirty="0"/>
          </a:p>
        </p:txBody>
      </p:sp>
      <p:sp>
        <p:nvSpPr>
          <p:cNvPr id="15" name="Rectangle 14"/>
          <p:cNvSpPr/>
          <p:nvPr/>
        </p:nvSpPr>
        <p:spPr>
          <a:xfrm>
            <a:off x="2971800" y="2450068"/>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D</a:t>
            </a:r>
            <a:endParaRPr lang="en-US" dirty="0"/>
          </a:p>
        </p:txBody>
      </p:sp>
      <p:sp>
        <p:nvSpPr>
          <p:cNvPr id="16" name="Rectangle 15"/>
          <p:cNvSpPr/>
          <p:nvPr/>
        </p:nvSpPr>
        <p:spPr>
          <a:xfrm>
            <a:off x="2286000" y="2971800"/>
            <a:ext cx="457200" cy="381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E</a:t>
            </a:r>
            <a:endParaRPr lang="en-US" dirty="0"/>
          </a:p>
        </p:txBody>
      </p:sp>
      <p:cxnSp>
        <p:nvCxnSpPr>
          <p:cNvPr id="17" name="Shape 16"/>
          <p:cNvCxnSpPr>
            <a:stCxn id="9" idx="3"/>
            <a:endCxn id="15" idx="0"/>
          </p:cNvCxnSpPr>
          <p:nvPr/>
        </p:nvCxnSpPr>
        <p:spPr>
          <a:xfrm>
            <a:off x="2438400" y="1866900"/>
            <a:ext cx="762000" cy="583168"/>
          </a:xfrm>
          <a:prstGeom prst="bentConnector2">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4" idx="0"/>
          </p:cNvCxnSpPr>
          <p:nvPr/>
        </p:nvCxnSpPr>
        <p:spPr>
          <a:xfrm rot="5400000">
            <a:off x="2013466" y="2253734"/>
            <a:ext cx="392668" cy="1588"/>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14" idx="1"/>
          </p:cNvCxnSpPr>
          <p:nvPr/>
        </p:nvCxnSpPr>
        <p:spPr>
          <a:xfrm>
            <a:off x="1447800" y="2640568"/>
            <a:ext cx="533400" cy="1588"/>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a:stCxn id="13" idx="2"/>
            <a:endCxn id="16" idx="1"/>
          </p:cNvCxnSpPr>
          <p:nvPr/>
        </p:nvCxnSpPr>
        <p:spPr>
          <a:xfrm rot="16200000" flipH="1">
            <a:off x="1586984" y="2463284"/>
            <a:ext cx="331232" cy="1066800"/>
          </a:xfrm>
          <a:prstGeom prst="bentConnector2">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hape 20"/>
          <p:cNvCxnSpPr>
            <a:stCxn id="16" idx="3"/>
            <a:endCxn id="15" idx="2"/>
          </p:cNvCxnSpPr>
          <p:nvPr/>
        </p:nvCxnSpPr>
        <p:spPr>
          <a:xfrm flipV="1">
            <a:off x="2743200" y="2831068"/>
            <a:ext cx="457200" cy="331232"/>
          </a:xfrm>
          <a:prstGeom prst="bentConnector2">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86000" y="3733800"/>
            <a:ext cx="457200" cy="381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F</a:t>
            </a:r>
            <a:endParaRPr lang="en-US" dirty="0"/>
          </a:p>
        </p:txBody>
      </p:sp>
      <p:cxnSp>
        <p:nvCxnSpPr>
          <p:cNvPr id="23" name="Elbow Connector 22"/>
          <p:cNvCxnSpPr>
            <a:stCxn id="16" idx="2"/>
            <a:endCxn id="22" idx="0"/>
          </p:cNvCxnSpPr>
          <p:nvPr/>
        </p:nvCxnSpPr>
        <p:spPr>
          <a:xfrm rot="5400000">
            <a:off x="2324100" y="3543300"/>
            <a:ext cx="381000" cy="1588"/>
          </a:xfrm>
          <a:prstGeom prst="bentConnector3">
            <a:avLst>
              <a:gd name="adj1" fmla="val 50000"/>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9" idx="0"/>
          </p:cNvCxnSpPr>
          <p:nvPr/>
        </p:nvCxnSpPr>
        <p:spPr>
          <a:xfrm rot="5400000">
            <a:off x="2057400" y="1524000"/>
            <a:ext cx="304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3600" y="2678668"/>
            <a:ext cx="1295400" cy="461665"/>
          </a:xfrm>
          <a:prstGeom prst="rect">
            <a:avLst/>
          </a:prstGeom>
          <a:noFill/>
        </p:spPr>
        <p:txBody>
          <a:bodyPr wrap="square" rtlCol="0">
            <a:spAutoFit/>
          </a:bodyPr>
          <a:lstStyle/>
          <a:p>
            <a:r>
              <a:rPr lang="en-US" dirty="0" smtClean="0"/>
              <a:t>CLOSED</a:t>
            </a:r>
            <a:endParaRPr lang="en-US" dirty="0"/>
          </a:p>
        </p:txBody>
      </p:sp>
      <p:sp>
        <p:nvSpPr>
          <p:cNvPr id="26" name="TextBox 25"/>
          <p:cNvSpPr txBox="1"/>
          <p:nvPr/>
        </p:nvSpPr>
        <p:spPr>
          <a:xfrm>
            <a:off x="5943600" y="1535668"/>
            <a:ext cx="914400" cy="461665"/>
          </a:xfrm>
          <a:prstGeom prst="rect">
            <a:avLst/>
          </a:prstGeom>
          <a:noFill/>
        </p:spPr>
        <p:txBody>
          <a:bodyPr wrap="square" rtlCol="0">
            <a:spAutoFit/>
          </a:bodyPr>
          <a:lstStyle/>
          <a:p>
            <a:r>
              <a:rPr lang="en-US" dirty="0" smtClean="0"/>
              <a:t>OPEN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Discovery</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pic>
        <p:nvPicPr>
          <p:cNvPr id="4" name="Picture 2">
            <a:hlinkClick r:id="rId2" action="ppaction://hlinkfile"/>
          </p:cNvPr>
          <p:cNvPicPr>
            <a:picLocks noChangeAspect="1" noChangeArrowheads="1"/>
          </p:cNvPicPr>
          <p:nvPr/>
        </p:nvPicPr>
        <p:blipFill>
          <a:blip r:embed="rId3" cstate="print"/>
          <a:srcRect/>
          <a:stretch>
            <a:fillRect/>
          </a:stretch>
        </p:blipFill>
        <p:spPr bwMode="auto">
          <a:xfrm>
            <a:off x="7924800" y="5105400"/>
            <a:ext cx="639396" cy="56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Applications</a:t>
            </a:r>
            <a:endParaRPr lang="en-US" dirty="0"/>
          </a:p>
        </p:txBody>
      </p:sp>
      <p:sp>
        <p:nvSpPr>
          <p:cNvPr id="3" name="Content Placeholder 2"/>
          <p:cNvSpPr>
            <a:spLocks noGrp="1"/>
          </p:cNvSpPr>
          <p:nvPr>
            <p:ph idx="1"/>
          </p:nvPr>
        </p:nvSpPr>
        <p:spPr>
          <a:xfrm>
            <a:off x="304800" y="1676400"/>
            <a:ext cx="2743200" cy="4114800"/>
          </a:xfrm>
        </p:spPr>
        <p:txBody>
          <a:bodyPr/>
          <a:lstStyle/>
          <a:p>
            <a:pPr>
              <a:buNone/>
            </a:pPr>
            <a:r>
              <a:rPr lang="en-US" sz="2400" u="sng" dirty="0" smtClean="0"/>
              <a:t>Linked List</a:t>
            </a:r>
            <a:endParaRPr lang="en-US" sz="2400" dirty="0" smtClean="0"/>
          </a:p>
          <a:p>
            <a:r>
              <a:rPr lang="en-US" sz="2400" dirty="0" smtClean="0"/>
              <a:t>Jagged Arrays</a:t>
            </a:r>
          </a:p>
          <a:p>
            <a:r>
              <a:rPr lang="en-US" sz="2400" dirty="0" smtClean="0"/>
              <a:t>Hash Tables</a:t>
            </a:r>
            <a:endParaRPr lang="en-US" sz="2400" dirty="0"/>
          </a:p>
        </p:txBody>
      </p:sp>
      <p:sp>
        <p:nvSpPr>
          <p:cNvPr id="4" name="Content Placeholder 2"/>
          <p:cNvSpPr txBox="1">
            <a:spLocks/>
          </p:cNvSpPr>
          <p:nvPr/>
        </p:nvSpPr>
        <p:spPr bwMode="auto">
          <a:xfrm>
            <a:off x="2971800" y="1676400"/>
            <a:ext cx="2971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sng" strike="noStrike" kern="0" cap="none" spc="0" normalizeH="0" baseline="0" noProof="0" dirty="0" smtClean="0">
                <a:ln>
                  <a:noFill/>
                </a:ln>
                <a:solidFill>
                  <a:schemeClr val="tx1"/>
                </a:solidFill>
                <a:effectLst/>
                <a:uLnTx/>
                <a:uFillTx/>
                <a:latin typeface="+mn-lt"/>
                <a:ea typeface="+mn-ea"/>
                <a:cs typeface="+mn-cs"/>
              </a:rPr>
              <a:t>Tree</a:t>
            </a:r>
            <a:endParaRPr kumimoji="0" lang="en-US"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System Representations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Binary Search Trees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kern="0" dirty="0" smtClean="0">
                <a:latin typeface="+mn-lt"/>
              </a:rPr>
              <a:t>Linguistics</a:t>
            </a: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bwMode="auto">
          <a:xfrm>
            <a:off x="6019800" y="1676400"/>
            <a:ext cx="2971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b="0" i="0" u="sng" strike="noStrike" kern="0" cap="none" spc="0" normalizeH="0" baseline="0" noProof="0" dirty="0" smtClean="0">
                <a:ln>
                  <a:noFill/>
                </a:ln>
                <a:solidFill>
                  <a:schemeClr val="tx1"/>
                </a:solidFill>
                <a:effectLst/>
                <a:uLnTx/>
                <a:uFillTx/>
                <a:latin typeface="+mn-lt"/>
                <a:ea typeface="+mn-ea"/>
                <a:cs typeface="+mn-cs"/>
              </a:rPr>
              <a:t>Graph</a:t>
            </a:r>
            <a:endParaRPr kumimoji="0" lang="en-US"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Defect Detection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Image Processing</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Bonus: Sudoku</a:t>
            </a:r>
            <a:r>
              <a:rPr kumimoji="0" lang="en-US" b="0" i="0" u="none" strike="noStrike" kern="0" cap="none" spc="0" normalizeH="0" noProof="0" dirty="0" smtClean="0">
                <a:ln>
                  <a:noFill/>
                </a:ln>
                <a:solidFill>
                  <a:schemeClr val="tx1"/>
                </a:solidFill>
                <a:effectLst/>
                <a:uLnTx/>
                <a:uFillTx/>
                <a:latin typeface="+mn-lt"/>
                <a:ea typeface="+mn-ea"/>
                <a:cs typeface="+mn-cs"/>
              </a:rPr>
              <a:t> Solver</a:t>
            </a:r>
            <a:endParaRPr kumimoji="0" lang="en-US"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t>In the context of computer programs </a:t>
            </a:r>
            <a:r>
              <a:rPr lang="en-US" b="1" dirty="0" smtClean="0"/>
              <a:t>Data</a:t>
            </a:r>
            <a:r>
              <a:rPr lang="en-US" dirty="0" smtClean="0"/>
              <a:t> is a unit of information.</a:t>
            </a:r>
          </a:p>
          <a:p>
            <a:pPr>
              <a:buNone/>
            </a:pPr>
            <a:endParaRPr lang="en-US" dirty="0" smtClean="0"/>
          </a:p>
          <a:p>
            <a:pPr>
              <a:buNone/>
            </a:pPr>
            <a:r>
              <a:rPr lang="en-US" dirty="0" smtClean="0"/>
              <a:t>A </a:t>
            </a:r>
            <a:r>
              <a:rPr lang="en-US" b="1" dirty="0" smtClean="0"/>
              <a:t>Data Structure </a:t>
            </a:r>
            <a:r>
              <a:rPr lang="en-US" dirty="0" smtClean="0"/>
              <a:t>is a particular way of storing and organizing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 Solver - Hard</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8600" y="1752600"/>
            <a:ext cx="5743575" cy="394778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486400" y="1295400"/>
            <a:ext cx="3627664" cy="32766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 Solver - Ultimate</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6172199" y="1600200"/>
            <a:ext cx="2699657" cy="24384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304800" y="1371600"/>
            <a:ext cx="5451870" cy="4800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Advanced Data Structures in </a:t>
            </a:r>
            <a:r>
              <a:rPr lang="en-US" dirty="0" err="1" smtClean="0"/>
              <a:t>LabVIEW</a:t>
            </a:r>
            <a:endParaRPr lang="en-US" dirty="0" smtClean="0"/>
          </a:p>
          <a:p>
            <a:pPr lvl="1">
              <a:buNone/>
            </a:pPr>
            <a:r>
              <a:rPr lang="en-US" dirty="0" smtClean="0">
                <a:hlinkClick r:id="rId2"/>
              </a:rPr>
              <a:t>http://decibel.ni.com/content/docs/DOC-12668</a:t>
            </a:r>
            <a:endParaRPr lang="en-US" dirty="0" smtClean="0"/>
          </a:p>
          <a:p>
            <a:pPr lvl="1">
              <a:buNone/>
            </a:pPr>
            <a:endParaRPr lang="en-US" dirty="0" smtClean="0"/>
          </a:p>
          <a:p>
            <a:r>
              <a:rPr lang="en-US" dirty="0" smtClean="0"/>
              <a:t>Or search Lavag.org for “Data Structures” to find the LAVA </a:t>
            </a:r>
            <a:r>
              <a:rPr lang="en-US" smtClean="0"/>
              <a:t>forum discussion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C:\Users\Brian Kindinger\AppData\Local\Microsoft\Windows\Temporary Internet Files\Content.IE5\VWY4002K\MC900434859[1].png"/>
          <p:cNvPicPr>
            <a:picLocks noChangeAspect="1" noChangeArrowheads="1"/>
          </p:cNvPicPr>
          <p:nvPr/>
        </p:nvPicPr>
        <p:blipFill>
          <a:blip r:embed="rId2" cstate="print"/>
          <a:srcRect/>
          <a:stretch>
            <a:fillRect/>
          </a:stretch>
        </p:blipFill>
        <p:spPr bwMode="auto">
          <a:xfrm>
            <a:off x="2895600" y="2057400"/>
            <a:ext cx="3276600" cy="32766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smtClean="0">
                <a:ln>
                  <a:noFill/>
                </a:ln>
                <a:solidFill>
                  <a:srgbClr val="065FA8"/>
                </a:solidFill>
                <a:effectLst/>
                <a:uLnTx/>
                <a:uFillTx/>
                <a:latin typeface="+mj-lt"/>
                <a:ea typeface="+mj-ea"/>
                <a:cs typeface="+mj-cs"/>
              </a:rPr>
              <a:t>Alliance Partner Network 20</a:t>
            </a:r>
            <a:r>
              <a:rPr kumimoji="0" lang="en-US" sz="4000" b="1" i="0" u="none" strike="noStrike" kern="0" cap="none" spc="0" normalizeH="0" baseline="30000" noProof="0" smtClean="0">
                <a:ln>
                  <a:noFill/>
                </a:ln>
                <a:solidFill>
                  <a:srgbClr val="065FA8"/>
                </a:solidFill>
                <a:effectLst/>
                <a:uLnTx/>
                <a:uFillTx/>
                <a:latin typeface="+mj-lt"/>
                <a:ea typeface="+mj-ea"/>
                <a:cs typeface="+mj-cs"/>
              </a:rPr>
              <a:t>th</a:t>
            </a:r>
            <a:r>
              <a:rPr kumimoji="0" lang="en-US" sz="4000" b="1" i="0" u="none" strike="noStrike" kern="0" cap="none" spc="0" normalizeH="0" baseline="0" noProof="0" smtClean="0">
                <a:ln>
                  <a:noFill/>
                </a:ln>
                <a:solidFill>
                  <a:srgbClr val="065FA8"/>
                </a:solidFill>
                <a:effectLst/>
                <a:uLnTx/>
                <a:uFillTx/>
                <a:latin typeface="+mj-lt"/>
                <a:ea typeface="+mj-ea"/>
                <a:cs typeface="+mj-cs"/>
              </a:rPr>
              <a:t> Anniversary Celebration</a:t>
            </a:r>
            <a:endParaRPr kumimoji="0" lang="en-US" sz="4000" b="1" i="0" u="none" strike="noStrike" kern="0" cap="none" spc="0" normalizeH="0" baseline="0" noProof="0" dirty="0" smtClean="0">
              <a:ln>
                <a:noFill/>
              </a:ln>
              <a:solidFill>
                <a:srgbClr val="065FA8"/>
              </a:solidFill>
              <a:effectLst/>
              <a:uLnTx/>
              <a:uFillTx/>
              <a:latin typeface="+mj-lt"/>
              <a:ea typeface="+mj-ea"/>
              <a:cs typeface="+mj-cs"/>
            </a:endParaRPr>
          </a:p>
        </p:txBody>
      </p:sp>
      <p:sp>
        <p:nvSpPr>
          <p:cNvPr id="6" name="TextBox 5"/>
          <p:cNvSpPr txBox="1"/>
          <p:nvPr/>
        </p:nvSpPr>
        <p:spPr>
          <a:xfrm>
            <a:off x="762000" y="2240340"/>
            <a:ext cx="7848600" cy="1569660"/>
          </a:xfrm>
          <a:prstGeom prst="rect">
            <a:avLst/>
          </a:prstGeom>
          <a:noFill/>
        </p:spPr>
        <p:txBody>
          <a:bodyPr wrap="square" rtlCol="0">
            <a:spAutoFit/>
          </a:bodyPr>
          <a:lstStyle/>
          <a:p>
            <a:pPr algn="ctr"/>
            <a:r>
              <a:rPr lang="en-US" sz="3200" dirty="0" smtClean="0"/>
              <a:t>Join us for an evening of drinks, music, networking, and a celebratory toast by Dr. James </a:t>
            </a:r>
            <a:r>
              <a:rPr lang="en-US" sz="3200" dirty="0" err="1" smtClean="0"/>
              <a:t>Truchard</a:t>
            </a:r>
            <a:r>
              <a:rPr lang="en-US" sz="3200" dirty="0" smtClean="0"/>
              <a:t> at 5:30 p.m. in the exhibition hall. </a:t>
            </a:r>
            <a:endParaRPr lang="en-US" sz="3200" dirty="0"/>
          </a:p>
        </p:txBody>
      </p:sp>
      <p:pic>
        <p:nvPicPr>
          <p:cNvPr id="7" name="Picture 6" descr="20 Years Logo.jpg"/>
          <p:cNvPicPr>
            <a:picLocks noChangeAspect="1"/>
          </p:cNvPicPr>
          <p:nvPr/>
        </p:nvPicPr>
        <p:blipFill>
          <a:blip r:embed="rId2" cstate="print"/>
          <a:stretch>
            <a:fillRect/>
          </a:stretch>
        </p:blipFill>
        <p:spPr>
          <a:xfrm>
            <a:off x="533400" y="4224812"/>
            <a:ext cx="8090549" cy="179498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p:cNvSpPr/>
          <p:nvPr/>
        </p:nvSpPr>
        <p:spPr>
          <a:xfrm>
            <a:off x="762000" y="1613118"/>
            <a:ext cx="7543800" cy="2438400"/>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en-US" sz="2800" dirty="0" smtClean="0">
                <a:solidFill>
                  <a:schemeClr val="tx1"/>
                </a:solidFill>
              </a:rPr>
              <a:t>Linked List</a:t>
            </a:r>
            <a:endParaRPr lang="en-US" sz="2800" dirty="0">
              <a:solidFill>
                <a:schemeClr val="tx1"/>
              </a:solidFill>
            </a:endParaRPr>
          </a:p>
        </p:txBody>
      </p:sp>
      <p:sp>
        <p:nvSpPr>
          <p:cNvPr id="67" name="TextBox 66"/>
          <p:cNvSpPr txBox="1"/>
          <p:nvPr/>
        </p:nvSpPr>
        <p:spPr>
          <a:xfrm>
            <a:off x="914400" y="4280118"/>
            <a:ext cx="2590800" cy="1815882"/>
          </a:xfrm>
          <a:prstGeom prst="rect">
            <a:avLst/>
          </a:prstGeom>
          <a:noFill/>
        </p:spPr>
        <p:txBody>
          <a:bodyPr wrap="square" rtlCol="0">
            <a:spAutoFit/>
          </a:bodyPr>
          <a:lstStyle/>
          <a:p>
            <a:r>
              <a:rPr lang="en-US" sz="2800" dirty="0" smtClean="0"/>
              <a:t>Operations</a:t>
            </a:r>
          </a:p>
          <a:p>
            <a:pPr>
              <a:buFont typeface="Arial" pitchFamily="34" charset="0"/>
              <a:buChar char="•"/>
            </a:pPr>
            <a:r>
              <a:rPr lang="en-US" sz="2800" dirty="0" smtClean="0"/>
              <a:t>  Search</a:t>
            </a:r>
          </a:p>
          <a:p>
            <a:pPr>
              <a:buFont typeface="Arial" pitchFamily="34" charset="0"/>
              <a:buChar char="•"/>
            </a:pPr>
            <a:r>
              <a:rPr lang="en-US" sz="2800" dirty="0"/>
              <a:t> </a:t>
            </a:r>
            <a:r>
              <a:rPr lang="en-US" sz="2800" dirty="0" smtClean="0"/>
              <a:t> Insert</a:t>
            </a:r>
          </a:p>
          <a:p>
            <a:pPr>
              <a:buFont typeface="Arial" pitchFamily="34" charset="0"/>
              <a:buChar char="•"/>
            </a:pPr>
            <a:r>
              <a:rPr lang="en-US" sz="2800" dirty="0"/>
              <a:t> </a:t>
            </a:r>
            <a:r>
              <a:rPr lang="en-US" sz="2800" dirty="0" smtClean="0"/>
              <a:t>Remove</a:t>
            </a:r>
          </a:p>
        </p:txBody>
      </p:sp>
      <p:sp>
        <p:nvSpPr>
          <p:cNvPr id="93" name="Rectangle 92"/>
          <p:cNvSpPr/>
          <p:nvPr/>
        </p:nvSpPr>
        <p:spPr>
          <a:xfrm>
            <a:off x="19812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NodeA</a:t>
            </a:r>
            <a:endParaRPr lang="en-US" dirty="0">
              <a:solidFill>
                <a:schemeClr val="tx1"/>
              </a:solidFill>
            </a:endParaRPr>
          </a:p>
        </p:txBody>
      </p:sp>
      <p:sp>
        <p:nvSpPr>
          <p:cNvPr id="71" name="&quot;No&quot; Symbol 70"/>
          <p:cNvSpPr/>
          <p:nvPr/>
        </p:nvSpPr>
        <p:spPr>
          <a:xfrm>
            <a:off x="2209800" y="3213318"/>
            <a:ext cx="457200" cy="4572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p:cNvSpPr/>
          <p:nvPr/>
        </p:nvSpPr>
        <p:spPr>
          <a:xfrm>
            <a:off x="33528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NodeB</a:t>
            </a:r>
            <a:endParaRPr lang="en-US" dirty="0">
              <a:solidFill>
                <a:schemeClr val="tx1"/>
              </a:solidFill>
            </a:endParaRPr>
          </a:p>
        </p:txBody>
      </p:sp>
      <p:sp>
        <p:nvSpPr>
          <p:cNvPr id="82" name="Donut 81"/>
          <p:cNvSpPr/>
          <p:nvPr/>
        </p:nvSpPr>
        <p:spPr>
          <a:xfrm>
            <a:off x="3581400" y="3213318"/>
            <a:ext cx="457200" cy="457200"/>
          </a:xfrm>
          <a:prstGeom prst="donut">
            <a:avLst/>
          </a:prstGeom>
          <a:solidFill>
            <a:srgbClr val="1DF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Rectangle 94"/>
          <p:cNvSpPr/>
          <p:nvPr/>
        </p:nvSpPr>
        <p:spPr>
          <a:xfrm>
            <a:off x="47244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NodeC</a:t>
            </a:r>
            <a:endParaRPr lang="en-US" dirty="0">
              <a:solidFill>
                <a:schemeClr val="tx1"/>
              </a:solidFill>
            </a:endParaRPr>
          </a:p>
        </p:txBody>
      </p:sp>
      <p:cxnSp>
        <p:nvCxnSpPr>
          <p:cNvPr id="97" name="Straight Arrow Connector 96"/>
          <p:cNvCxnSpPr>
            <a:stCxn id="93" idx="3"/>
            <a:endCxn id="94" idx="1"/>
          </p:cNvCxnSpPr>
          <p:nvPr/>
        </p:nvCxnSpPr>
        <p:spPr>
          <a:xfrm>
            <a:off x="2819400" y="3441918"/>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4" idx="3"/>
            <a:endCxn id="95" idx="1"/>
          </p:cNvCxnSpPr>
          <p:nvPr/>
        </p:nvCxnSpPr>
        <p:spPr>
          <a:xfrm>
            <a:off x="4191000" y="3441918"/>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93" idx="1"/>
          </p:cNvCxnSpPr>
          <p:nvPr/>
        </p:nvCxnSpPr>
        <p:spPr>
          <a:xfrm>
            <a:off x="1371600" y="3441918"/>
            <a:ext cx="609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106"/>
          <p:cNvGrpSpPr/>
          <p:nvPr/>
        </p:nvGrpSpPr>
        <p:grpSpPr>
          <a:xfrm>
            <a:off x="1905000" y="2070318"/>
            <a:ext cx="990600" cy="990600"/>
            <a:chOff x="2057400" y="1752600"/>
            <a:chExt cx="990600" cy="990600"/>
          </a:xfrm>
        </p:grpSpPr>
        <p:sp>
          <p:nvSpPr>
            <p:cNvPr id="105" name="Down Arrow 104"/>
            <p:cNvSpPr/>
            <p:nvPr/>
          </p:nvSpPr>
          <p:spPr>
            <a:xfrm>
              <a:off x="2362200" y="2133600"/>
              <a:ext cx="381000" cy="60960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6" name="TextBox 105"/>
            <p:cNvSpPr txBox="1"/>
            <p:nvPr/>
          </p:nvSpPr>
          <p:spPr>
            <a:xfrm>
              <a:off x="2057400" y="1752600"/>
              <a:ext cx="990600" cy="461665"/>
            </a:xfrm>
            <a:prstGeom prst="rect">
              <a:avLst/>
            </a:prstGeom>
            <a:noFill/>
          </p:spPr>
          <p:txBody>
            <a:bodyPr wrap="square" rtlCol="0">
              <a:spAutoFit/>
            </a:bodyPr>
            <a:lstStyle/>
            <a:p>
              <a:r>
                <a:rPr lang="en-US" dirty="0" err="1" smtClean="0"/>
                <a:t>Iterator</a:t>
              </a:r>
              <a:endParaRPr lang="en-US" dirty="0"/>
            </a:p>
          </p:txBody>
        </p:sp>
      </p:grpSp>
      <p:sp>
        <p:nvSpPr>
          <p:cNvPr id="16" name="Title 1"/>
          <p:cNvSpPr>
            <a:spLocks noGrp="1"/>
          </p:cNvSpPr>
          <p:nvPr>
            <p:ph type="title"/>
          </p:nvPr>
        </p:nvSpPr>
        <p:spPr>
          <a:xfrm>
            <a:off x="304800" y="228600"/>
            <a:ext cx="8458200" cy="1143000"/>
          </a:xfrm>
        </p:spPr>
        <p:txBody>
          <a:bodyPr/>
          <a:lstStyle/>
          <a:p>
            <a:r>
              <a:rPr lang="en-US" dirty="0" smtClean="0"/>
              <a:t>Linked List Operations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67">
                                            <p:txEl>
                                              <p:pRg st="1" end="1"/>
                                            </p:txEl>
                                          </p:spTgt>
                                        </p:tgtEl>
                                        <p:attrNameLst>
                                          <p:attrName>style.fontStyle</p:attrName>
                                        </p:attrNameLst>
                                      </p:cBhvr>
                                      <p:to>
                                        <p:strVal val="normal"/>
                                      </p:to>
                                    </p:set>
                                    <p:set>
                                      <p:cBhvr override="childStyle">
                                        <p:cTn id="7" dur="indefinite"/>
                                        <p:tgtEl>
                                          <p:spTgt spid="67">
                                            <p:txEl>
                                              <p:pRg st="1" end="1"/>
                                            </p:txEl>
                                          </p:spTgt>
                                        </p:tgtEl>
                                        <p:attrNameLst>
                                          <p:attrName>style.fontWeight</p:attrName>
                                        </p:attrNameLst>
                                      </p:cBhvr>
                                      <p:to>
                                        <p:strVal val="bold"/>
                                      </p:to>
                                    </p:set>
                                    <p:set>
                                      <p:cBhvr override="childStyle">
                                        <p:cTn id="8" dur="indefinite"/>
                                        <p:tgtEl>
                                          <p:spTgt spid="67">
                                            <p:txEl>
                                              <p:pRg st="1" end="1"/>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0 -3.7127E-6 L 0.15 -3.7127E-6 " pathEditMode="relative" rAng="0" ptsTypes="AA">
                                      <p:cBhvr>
                                        <p:cTn id="20" dur="2000" fill="hold"/>
                                        <p:tgtEl>
                                          <p:spTgt spid="2"/>
                                        </p:tgtEl>
                                        <p:attrNameLst>
                                          <p:attrName>ppt_x</p:attrName>
                                          <p:attrName>ppt_y</p:attrName>
                                        </p:attrNameLst>
                                      </p:cBhvr>
                                      <p:rCtr x="7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p:cNvSpPr/>
          <p:nvPr/>
        </p:nvSpPr>
        <p:spPr>
          <a:xfrm>
            <a:off x="762000" y="1613118"/>
            <a:ext cx="7543800" cy="2438400"/>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en-US" sz="2800" dirty="0" smtClean="0">
                <a:solidFill>
                  <a:schemeClr val="tx1"/>
                </a:solidFill>
              </a:rPr>
              <a:t>Linked List</a:t>
            </a:r>
            <a:endParaRPr lang="en-US" sz="2800" dirty="0">
              <a:solidFill>
                <a:schemeClr val="tx1"/>
              </a:solidFill>
            </a:endParaRPr>
          </a:p>
        </p:txBody>
      </p:sp>
      <p:sp>
        <p:nvSpPr>
          <p:cNvPr id="67" name="TextBox 66"/>
          <p:cNvSpPr txBox="1"/>
          <p:nvPr/>
        </p:nvSpPr>
        <p:spPr>
          <a:xfrm>
            <a:off x="914400" y="4280118"/>
            <a:ext cx="2590800" cy="1815882"/>
          </a:xfrm>
          <a:prstGeom prst="rect">
            <a:avLst/>
          </a:prstGeom>
          <a:noFill/>
        </p:spPr>
        <p:txBody>
          <a:bodyPr wrap="square" rtlCol="0">
            <a:spAutoFit/>
          </a:bodyPr>
          <a:lstStyle/>
          <a:p>
            <a:r>
              <a:rPr lang="en-US" sz="2800" dirty="0" smtClean="0"/>
              <a:t>Operations</a:t>
            </a:r>
          </a:p>
          <a:p>
            <a:pPr>
              <a:buFont typeface="Arial" pitchFamily="34" charset="0"/>
              <a:buChar char="•"/>
            </a:pPr>
            <a:r>
              <a:rPr lang="en-US" sz="2800" dirty="0" smtClean="0"/>
              <a:t>  Search</a:t>
            </a:r>
          </a:p>
          <a:p>
            <a:pPr>
              <a:buFont typeface="Arial" pitchFamily="34" charset="0"/>
              <a:buChar char="•"/>
            </a:pPr>
            <a:r>
              <a:rPr lang="en-US" sz="2800" dirty="0"/>
              <a:t> </a:t>
            </a:r>
            <a:r>
              <a:rPr lang="en-US" sz="2800" dirty="0" smtClean="0"/>
              <a:t> Insert</a:t>
            </a:r>
          </a:p>
          <a:p>
            <a:pPr>
              <a:buFont typeface="Arial" pitchFamily="34" charset="0"/>
              <a:buChar char="•"/>
            </a:pPr>
            <a:r>
              <a:rPr lang="en-US" sz="2800" dirty="0" smtClean="0"/>
              <a:t> Remove</a:t>
            </a:r>
          </a:p>
        </p:txBody>
      </p:sp>
      <p:sp>
        <p:nvSpPr>
          <p:cNvPr id="93" name="Rectangle 92"/>
          <p:cNvSpPr/>
          <p:nvPr/>
        </p:nvSpPr>
        <p:spPr>
          <a:xfrm>
            <a:off x="19812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NodeA</a:t>
            </a:r>
            <a:endParaRPr lang="en-US" dirty="0">
              <a:solidFill>
                <a:schemeClr val="tx1"/>
              </a:solidFill>
            </a:endParaRPr>
          </a:p>
        </p:txBody>
      </p:sp>
      <p:sp>
        <p:nvSpPr>
          <p:cNvPr id="71" name="&quot;No&quot; Symbol 70"/>
          <p:cNvSpPr/>
          <p:nvPr/>
        </p:nvSpPr>
        <p:spPr>
          <a:xfrm>
            <a:off x="2209800" y="3213318"/>
            <a:ext cx="457200" cy="4572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p:cNvSpPr/>
          <p:nvPr/>
        </p:nvSpPr>
        <p:spPr>
          <a:xfrm>
            <a:off x="33528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NodeB</a:t>
            </a:r>
            <a:endParaRPr lang="en-US" dirty="0">
              <a:solidFill>
                <a:schemeClr val="tx1"/>
              </a:solidFill>
            </a:endParaRPr>
          </a:p>
        </p:txBody>
      </p:sp>
      <p:sp>
        <p:nvSpPr>
          <p:cNvPr id="82" name="Donut 81"/>
          <p:cNvSpPr/>
          <p:nvPr/>
        </p:nvSpPr>
        <p:spPr>
          <a:xfrm>
            <a:off x="3581400" y="3213318"/>
            <a:ext cx="457200" cy="457200"/>
          </a:xfrm>
          <a:prstGeom prst="donut">
            <a:avLst/>
          </a:prstGeom>
          <a:solidFill>
            <a:srgbClr val="1DF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47244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NodeD</a:t>
            </a:r>
            <a:endParaRPr lang="en-US" dirty="0">
              <a:solidFill>
                <a:schemeClr val="tx1"/>
              </a:solidFill>
            </a:endParaRPr>
          </a:p>
        </p:txBody>
      </p:sp>
      <p:sp>
        <p:nvSpPr>
          <p:cNvPr id="95" name="Rectangle 94"/>
          <p:cNvSpPr/>
          <p:nvPr/>
        </p:nvSpPr>
        <p:spPr>
          <a:xfrm>
            <a:off x="47244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NodeC</a:t>
            </a:r>
            <a:endParaRPr lang="en-US" dirty="0">
              <a:solidFill>
                <a:schemeClr val="tx1"/>
              </a:solidFill>
            </a:endParaRPr>
          </a:p>
        </p:txBody>
      </p:sp>
      <p:cxnSp>
        <p:nvCxnSpPr>
          <p:cNvPr id="97" name="Straight Arrow Connector 96"/>
          <p:cNvCxnSpPr>
            <a:stCxn id="93" idx="3"/>
            <a:endCxn id="94" idx="1"/>
          </p:cNvCxnSpPr>
          <p:nvPr/>
        </p:nvCxnSpPr>
        <p:spPr>
          <a:xfrm>
            <a:off x="2819400" y="3441918"/>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4" idx="3"/>
            <a:endCxn id="95" idx="1"/>
          </p:cNvCxnSpPr>
          <p:nvPr/>
        </p:nvCxnSpPr>
        <p:spPr>
          <a:xfrm>
            <a:off x="4191000" y="3441918"/>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93" idx="1"/>
          </p:cNvCxnSpPr>
          <p:nvPr/>
        </p:nvCxnSpPr>
        <p:spPr>
          <a:xfrm>
            <a:off x="1371600" y="3441918"/>
            <a:ext cx="609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106"/>
          <p:cNvGrpSpPr/>
          <p:nvPr/>
        </p:nvGrpSpPr>
        <p:grpSpPr>
          <a:xfrm>
            <a:off x="1905000" y="2070318"/>
            <a:ext cx="990600" cy="990600"/>
            <a:chOff x="2057400" y="1752600"/>
            <a:chExt cx="990600" cy="990600"/>
          </a:xfrm>
        </p:grpSpPr>
        <p:sp>
          <p:nvSpPr>
            <p:cNvPr id="105" name="Down Arrow 104"/>
            <p:cNvSpPr/>
            <p:nvPr/>
          </p:nvSpPr>
          <p:spPr>
            <a:xfrm>
              <a:off x="2362200" y="2133600"/>
              <a:ext cx="381000" cy="60960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6" name="TextBox 105"/>
            <p:cNvSpPr txBox="1"/>
            <p:nvPr/>
          </p:nvSpPr>
          <p:spPr>
            <a:xfrm>
              <a:off x="2057400" y="1752600"/>
              <a:ext cx="990600" cy="461665"/>
            </a:xfrm>
            <a:prstGeom prst="rect">
              <a:avLst/>
            </a:prstGeom>
            <a:noFill/>
          </p:spPr>
          <p:txBody>
            <a:bodyPr wrap="square" rtlCol="0">
              <a:spAutoFit/>
            </a:bodyPr>
            <a:lstStyle/>
            <a:p>
              <a:r>
                <a:rPr lang="en-US" dirty="0" err="1" smtClean="0"/>
                <a:t>Iterator</a:t>
              </a:r>
              <a:endParaRPr lang="en-US" dirty="0"/>
            </a:p>
          </p:txBody>
        </p:sp>
      </p:grpSp>
      <p:cxnSp>
        <p:nvCxnSpPr>
          <p:cNvPr id="18" name="Straight Arrow Connector 17"/>
          <p:cNvCxnSpPr>
            <a:stCxn id="94" idx="3"/>
            <a:endCxn id="17" idx="1"/>
          </p:cNvCxnSpPr>
          <p:nvPr/>
        </p:nvCxnSpPr>
        <p:spPr>
          <a:xfrm>
            <a:off x="4191000" y="3441918"/>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562600" y="3441918"/>
            <a:ext cx="6096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p:nvPr>
        </p:nvSpPr>
        <p:spPr>
          <a:xfrm>
            <a:off x="304800" y="228600"/>
            <a:ext cx="8458200" cy="1143000"/>
          </a:xfrm>
        </p:spPr>
        <p:txBody>
          <a:bodyPr/>
          <a:lstStyle/>
          <a:p>
            <a:r>
              <a:rPr lang="en-US" dirty="0" smtClean="0"/>
              <a:t>Linked List Operations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67">
                                            <p:txEl>
                                              <p:pRg st="2" end="2"/>
                                            </p:txEl>
                                          </p:spTgt>
                                        </p:tgtEl>
                                        <p:attrNameLst>
                                          <p:attrName>style.fontStyle</p:attrName>
                                        </p:attrNameLst>
                                      </p:cBhvr>
                                      <p:to>
                                        <p:strVal val="normal"/>
                                      </p:to>
                                    </p:set>
                                    <p:set>
                                      <p:cBhvr override="childStyle">
                                        <p:cTn id="7" dur="indefinite"/>
                                        <p:tgtEl>
                                          <p:spTgt spid="67">
                                            <p:txEl>
                                              <p:pRg st="2" end="2"/>
                                            </p:txEl>
                                          </p:spTgt>
                                        </p:tgtEl>
                                        <p:attrNameLst>
                                          <p:attrName>style.fontWeight</p:attrName>
                                        </p:attrNameLst>
                                      </p:cBhvr>
                                      <p:to>
                                        <p:strVal val="bold"/>
                                      </p:to>
                                    </p:set>
                                    <p:set>
                                      <p:cBhvr override="childStyle">
                                        <p:cTn id="8" dur="indefinite"/>
                                        <p:tgtEl>
                                          <p:spTgt spid="67">
                                            <p:txEl>
                                              <p:pRg st="2" end="2"/>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0 -3.7127E-6 L 0.15 -3.7127E-6 " pathEditMode="relative" rAng="0" ptsTypes="AA">
                                      <p:cBhvr>
                                        <p:cTn id="20" dur="2000" fill="hold"/>
                                        <p:tgtEl>
                                          <p:spTgt spid="2"/>
                                        </p:tgtEl>
                                        <p:attrNameLst>
                                          <p:attrName>ppt_x</p:attrName>
                                          <p:attrName>ppt_y</p:attrName>
                                        </p:attrNameLst>
                                      </p:cBhvr>
                                      <p:rCtr x="7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grpId="0" nodeType="clickEffect">
                                  <p:stCondLst>
                                    <p:cond delay="0"/>
                                  </p:stCondLst>
                                  <p:childTnLst>
                                    <p:animMotion origin="layout" path="M 0 -3.01874E-6 L 0.1625 -3.01874E-6 " pathEditMode="relative" rAng="0" ptsTypes="AA">
                                      <p:cBhvr>
                                        <p:cTn id="28" dur="2000" fill="hold"/>
                                        <p:tgtEl>
                                          <p:spTgt spid="95"/>
                                        </p:tgtEl>
                                        <p:attrNameLst>
                                          <p:attrName>ppt_x</p:attrName>
                                          <p:attrName>ppt_y</p:attrName>
                                        </p:attrNameLst>
                                      </p:cBhvr>
                                      <p:rCtr x="81" y="0"/>
                                    </p:animMotion>
                                  </p:childTnLst>
                                </p:cTn>
                              </p:par>
                              <p:par>
                                <p:cTn id="29" presetID="1" presetClass="exit" presetSubtype="0" fill="hold" nodeType="withEffect">
                                  <p:stCondLst>
                                    <p:cond delay="0"/>
                                  </p:stCondLst>
                                  <p:childTnLst>
                                    <p:set>
                                      <p:cBhvr>
                                        <p:cTn id="30" dur="1" fill="hold">
                                          <p:stCondLst>
                                            <p:cond delay="0"/>
                                          </p:stCondLst>
                                        </p:cTn>
                                        <p:tgtEl>
                                          <p:spTgt spid="9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2" grpId="0" animBg="1"/>
      <p:bldP spid="17" grpId="0" animBg="1"/>
      <p:bldP spid="9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p:cNvSpPr/>
          <p:nvPr/>
        </p:nvSpPr>
        <p:spPr>
          <a:xfrm>
            <a:off x="762000" y="1613118"/>
            <a:ext cx="7543800" cy="2438400"/>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algn="ctr"/>
            <a:r>
              <a:rPr lang="en-US" sz="2800" dirty="0" smtClean="0">
                <a:solidFill>
                  <a:schemeClr val="tx1"/>
                </a:solidFill>
              </a:rPr>
              <a:t>Linked List</a:t>
            </a:r>
            <a:endParaRPr lang="en-US" sz="2800" dirty="0">
              <a:solidFill>
                <a:schemeClr val="tx1"/>
              </a:solidFill>
            </a:endParaRPr>
          </a:p>
        </p:txBody>
      </p:sp>
      <p:sp>
        <p:nvSpPr>
          <p:cNvPr id="67" name="TextBox 66"/>
          <p:cNvSpPr txBox="1"/>
          <p:nvPr/>
        </p:nvSpPr>
        <p:spPr>
          <a:xfrm>
            <a:off x="914400" y="4280118"/>
            <a:ext cx="2590800" cy="1815882"/>
          </a:xfrm>
          <a:prstGeom prst="rect">
            <a:avLst/>
          </a:prstGeom>
          <a:noFill/>
        </p:spPr>
        <p:txBody>
          <a:bodyPr wrap="square" rtlCol="0">
            <a:spAutoFit/>
          </a:bodyPr>
          <a:lstStyle/>
          <a:p>
            <a:r>
              <a:rPr lang="en-US" sz="2800" dirty="0" smtClean="0"/>
              <a:t>Operations</a:t>
            </a:r>
          </a:p>
          <a:p>
            <a:pPr>
              <a:buFont typeface="Arial" pitchFamily="34" charset="0"/>
              <a:buChar char="•"/>
            </a:pPr>
            <a:r>
              <a:rPr lang="en-US" sz="2800" dirty="0" smtClean="0"/>
              <a:t>  Search</a:t>
            </a:r>
          </a:p>
          <a:p>
            <a:pPr>
              <a:buFont typeface="Arial" pitchFamily="34" charset="0"/>
              <a:buChar char="•"/>
            </a:pPr>
            <a:r>
              <a:rPr lang="en-US" sz="2800" dirty="0"/>
              <a:t> </a:t>
            </a:r>
            <a:r>
              <a:rPr lang="en-US" sz="2800" dirty="0" smtClean="0"/>
              <a:t> Insert</a:t>
            </a:r>
          </a:p>
          <a:p>
            <a:pPr>
              <a:buFont typeface="Arial" pitchFamily="34" charset="0"/>
              <a:buChar char="•"/>
            </a:pPr>
            <a:r>
              <a:rPr lang="en-US" sz="2800" dirty="0"/>
              <a:t> </a:t>
            </a:r>
            <a:r>
              <a:rPr lang="en-US" sz="2800" dirty="0" smtClean="0"/>
              <a:t>Remove</a:t>
            </a:r>
          </a:p>
        </p:txBody>
      </p:sp>
      <p:sp>
        <p:nvSpPr>
          <p:cNvPr id="93" name="Rectangle 92"/>
          <p:cNvSpPr/>
          <p:nvPr/>
        </p:nvSpPr>
        <p:spPr>
          <a:xfrm>
            <a:off x="19812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NodeA</a:t>
            </a:r>
            <a:endParaRPr lang="en-US" dirty="0">
              <a:solidFill>
                <a:schemeClr val="tx1"/>
              </a:solidFill>
            </a:endParaRPr>
          </a:p>
        </p:txBody>
      </p:sp>
      <p:sp>
        <p:nvSpPr>
          <p:cNvPr id="71" name="&quot;No&quot; Symbol 70"/>
          <p:cNvSpPr/>
          <p:nvPr/>
        </p:nvSpPr>
        <p:spPr>
          <a:xfrm>
            <a:off x="2209800" y="3213318"/>
            <a:ext cx="457200" cy="4572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p:cNvSpPr/>
          <p:nvPr/>
        </p:nvSpPr>
        <p:spPr>
          <a:xfrm>
            <a:off x="33528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NodeB</a:t>
            </a:r>
            <a:endParaRPr lang="en-US" dirty="0">
              <a:solidFill>
                <a:schemeClr val="tx1"/>
              </a:solidFill>
            </a:endParaRPr>
          </a:p>
        </p:txBody>
      </p:sp>
      <p:sp>
        <p:nvSpPr>
          <p:cNvPr id="95" name="Rectangle 94"/>
          <p:cNvSpPr/>
          <p:nvPr/>
        </p:nvSpPr>
        <p:spPr>
          <a:xfrm>
            <a:off x="47244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NodeC</a:t>
            </a:r>
            <a:endParaRPr lang="en-US" dirty="0">
              <a:solidFill>
                <a:schemeClr val="tx1"/>
              </a:solidFill>
            </a:endParaRPr>
          </a:p>
        </p:txBody>
      </p:sp>
      <p:sp>
        <p:nvSpPr>
          <p:cNvPr id="82" name="Donut 81"/>
          <p:cNvSpPr/>
          <p:nvPr/>
        </p:nvSpPr>
        <p:spPr>
          <a:xfrm>
            <a:off x="4953000" y="3213318"/>
            <a:ext cx="457200" cy="457200"/>
          </a:xfrm>
          <a:prstGeom prst="donut">
            <a:avLst/>
          </a:prstGeom>
          <a:solidFill>
            <a:srgbClr val="1DF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7" name="Straight Arrow Connector 96"/>
          <p:cNvCxnSpPr>
            <a:stCxn id="93" idx="3"/>
            <a:endCxn id="94" idx="1"/>
          </p:cNvCxnSpPr>
          <p:nvPr/>
        </p:nvCxnSpPr>
        <p:spPr>
          <a:xfrm>
            <a:off x="2819400" y="3441918"/>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4" idx="3"/>
            <a:endCxn id="95" idx="1"/>
          </p:cNvCxnSpPr>
          <p:nvPr/>
        </p:nvCxnSpPr>
        <p:spPr>
          <a:xfrm>
            <a:off x="4191000" y="3441918"/>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93" idx="1"/>
          </p:cNvCxnSpPr>
          <p:nvPr/>
        </p:nvCxnSpPr>
        <p:spPr>
          <a:xfrm>
            <a:off x="1371600" y="3441918"/>
            <a:ext cx="609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106"/>
          <p:cNvGrpSpPr/>
          <p:nvPr/>
        </p:nvGrpSpPr>
        <p:grpSpPr>
          <a:xfrm>
            <a:off x="1905000" y="2070318"/>
            <a:ext cx="1066800" cy="990600"/>
            <a:chOff x="2057400" y="1752600"/>
            <a:chExt cx="1066800" cy="990600"/>
          </a:xfrm>
        </p:grpSpPr>
        <p:sp>
          <p:nvSpPr>
            <p:cNvPr id="105" name="Down Arrow 104"/>
            <p:cNvSpPr/>
            <p:nvPr/>
          </p:nvSpPr>
          <p:spPr>
            <a:xfrm>
              <a:off x="2362200" y="2133600"/>
              <a:ext cx="381000" cy="60960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6" name="TextBox 105"/>
            <p:cNvSpPr txBox="1"/>
            <p:nvPr/>
          </p:nvSpPr>
          <p:spPr>
            <a:xfrm>
              <a:off x="2057400" y="1752600"/>
              <a:ext cx="1066800" cy="461665"/>
            </a:xfrm>
            <a:prstGeom prst="rect">
              <a:avLst/>
            </a:prstGeom>
            <a:noFill/>
          </p:spPr>
          <p:txBody>
            <a:bodyPr wrap="square" rtlCol="0">
              <a:spAutoFit/>
            </a:bodyPr>
            <a:lstStyle/>
            <a:p>
              <a:r>
                <a:rPr lang="en-US" dirty="0" err="1" smtClean="0"/>
                <a:t>Iterator</a:t>
              </a:r>
              <a:endParaRPr lang="en-US" dirty="0"/>
            </a:p>
          </p:txBody>
        </p:sp>
      </p:grpSp>
      <p:sp>
        <p:nvSpPr>
          <p:cNvPr id="18" name="Rectangle 17"/>
          <p:cNvSpPr/>
          <p:nvPr/>
        </p:nvSpPr>
        <p:spPr>
          <a:xfrm>
            <a:off x="6096000" y="3137118"/>
            <a:ext cx="838200" cy="609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solidFill>
                  <a:schemeClr val="tx1"/>
                </a:solidFill>
              </a:rPr>
              <a:t>NodeD</a:t>
            </a:r>
            <a:endParaRPr lang="en-US" dirty="0">
              <a:solidFill>
                <a:schemeClr val="tx1"/>
              </a:solidFill>
            </a:endParaRPr>
          </a:p>
        </p:txBody>
      </p:sp>
      <p:cxnSp>
        <p:nvCxnSpPr>
          <p:cNvPr id="19" name="Straight Arrow Connector 18"/>
          <p:cNvCxnSpPr/>
          <p:nvPr/>
        </p:nvCxnSpPr>
        <p:spPr>
          <a:xfrm>
            <a:off x="5562600" y="3441918"/>
            <a:ext cx="5334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quot;No&quot; Symbol 19"/>
          <p:cNvSpPr/>
          <p:nvPr/>
        </p:nvSpPr>
        <p:spPr>
          <a:xfrm>
            <a:off x="3581400" y="3213318"/>
            <a:ext cx="457200" cy="4572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Arrow Connector 23"/>
          <p:cNvCxnSpPr>
            <a:stCxn id="94" idx="3"/>
            <a:endCxn id="18" idx="1"/>
          </p:cNvCxnSpPr>
          <p:nvPr/>
        </p:nvCxnSpPr>
        <p:spPr>
          <a:xfrm>
            <a:off x="4191000" y="3441918"/>
            <a:ext cx="19050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304800" y="228600"/>
            <a:ext cx="8458200" cy="1143000"/>
          </a:xfrm>
        </p:spPr>
        <p:txBody>
          <a:bodyPr/>
          <a:lstStyle/>
          <a:p>
            <a:r>
              <a:rPr lang="en-US" dirty="0" smtClean="0"/>
              <a:t>Linked List Operations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67">
                                            <p:txEl>
                                              <p:pRg st="3" end="3"/>
                                            </p:txEl>
                                          </p:spTgt>
                                        </p:tgtEl>
                                        <p:attrNameLst>
                                          <p:attrName>style.fontStyle</p:attrName>
                                        </p:attrNameLst>
                                      </p:cBhvr>
                                      <p:to>
                                        <p:strVal val="normal"/>
                                      </p:to>
                                    </p:set>
                                    <p:set>
                                      <p:cBhvr override="childStyle">
                                        <p:cTn id="7" dur="indefinite"/>
                                        <p:tgtEl>
                                          <p:spTgt spid="67">
                                            <p:txEl>
                                              <p:pRg st="3" end="3"/>
                                            </p:txEl>
                                          </p:spTgt>
                                        </p:tgtEl>
                                        <p:attrNameLst>
                                          <p:attrName>style.fontWeight</p:attrName>
                                        </p:attrNameLst>
                                      </p:cBhvr>
                                      <p:to>
                                        <p:strVal val="bold"/>
                                      </p:to>
                                    </p:set>
                                    <p:set>
                                      <p:cBhvr override="childStyle">
                                        <p:cTn id="8" dur="indefinite"/>
                                        <p:tgtEl>
                                          <p:spTgt spid="67">
                                            <p:txEl>
                                              <p:pRg st="3" end="3"/>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0 -3.7127E-6 L 0.15 -3.7127E-6 " pathEditMode="relative" rAng="0" ptsTypes="AA">
                                      <p:cBhvr>
                                        <p:cTn id="20" dur="2000" fill="hold"/>
                                        <p:tgtEl>
                                          <p:spTgt spid="2"/>
                                        </p:tgtEl>
                                        <p:attrNameLst>
                                          <p:attrName>ppt_x</p:attrName>
                                          <p:attrName>ppt_y</p:attrName>
                                        </p:attrNameLst>
                                      </p:cBhvr>
                                      <p:rCtr x="7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0.15 -3.91395E-6 L 0.30833 -3.91395E-6 " pathEditMode="relative" rAng="0" ptsTypes="AA">
                                      <p:cBhvr>
                                        <p:cTn id="28" dur="2000" fill="hold"/>
                                        <p:tgtEl>
                                          <p:spTgt spid="2"/>
                                        </p:tgtEl>
                                        <p:attrNameLst>
                                          <p:attrName>ppt_x</p:attrName>
                                          <p:attrName>ppt_y</p:attrName>
                                        </p:attrNameLst>
                                      </p:cBhvr>
                                      <p:rCtr x="79"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8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95" grpId="0" animBg="1"/>
      <p:bldP spid="82" grpId="0" animBg="1"/>
      <p:bldP spid="82" grpId="1"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extBox 25"/>
          <p:cNvSpPr txBox="1"/>
          <p:nvPr/>
        </p:nvSpPr>
        <p:spPr>
          <a:xfrm>
            <a:off x="457200" y="2590800"/>
            <a:ext cx="7848600" cy="5262979"/>
          </a:xfrm>
          <a:prstGeom prst="rect">
            <a:avLst/>
          </a:prstGeom>
          <a:noFill/>
        </p:spPr>
        <p:txBody>
          <a:bodyPr wrap="square" rtlCol="0">
            <a:spAutoFit/>
          </a:bodyPr>
          <a:lstStyle/>
          <a:p>
            <a:r>
              <a:rPr lang="en-US" sz="2800" dirty="0" err="1" smtClean="0"/>
              <a:t>LabVIEW</a:t>
            </a:r>
            <a:r>
              <a:rPr lang="en-US" sz="2800" dirty="0" smtClean="0"/>
              <a:t> Classes = Dynamic Dispatch</a:t>
            </a:r>
          </a:p>
          <a:p>
            <a:endParaRPr lang="en-US" sz="2800" dirty="0" smtClean="0"/>
          </a:p>
          <a:p>
            <a:endParaRPr lang="en-US" sz="2800" dirty="0" smtClean="0"/>
          </a:p>
          <a:p>
            <a:endParaRPr lang="en-US" sz="2800" dirty="0" smtClean="0"/>
          </a:p>
          <a:p>
            <a:endParaRPr lang="en-US" sz="2800" dirty="0" smtClean="0"/>
          </a:p>
          <a:p>
            <a:r>
              <a:rPr lang="en-US" sz="2800" dirty="0" smtClean="0"/>
              <a:t>Data Value References are the fastest way to access data by-reference.</a:t>
            </a:r>
          </a:p>
          <a:p>
            <a:endParaRPr lang="en-US" sz="2800" dirty="0" smtClean="0"/>
          </a:p>
          <a:p>
            <a:endParaRPr lang="en-US" sz="2800" dirty="0" smtClean="0"/>
          </a:p>
          <a:p>
            <a:endParaRPr lang="en-US" sz="2800" dirty="0" smtClean="0"/>
          </a:p>
          <a:p>
            <a:endParaRPr lang="en-US" sz="2800" dirty="0" smtClean="0"/>
          </a:p>
          <a:p>
            <a:r>
              <a:rPr lang="en-US" sz="2800" dirty="0" smtClean="0"/>
              <a:t> </a:t>
            </a:r>
            <a:endParaRPr lang="en-US" sz="2800" dirty="0"/>
          </a:p>
        </p:txBody>
      </p:sp>
      <p:sp>
        <p:nvSpPr>
          <p:cNvPr id="21" name="Title 1"/>
          <p:cNvSpPr>
            <a:spLocks noGrp="1"/>
          </p:cNvSpPr>
          <p:nvPr>
            <p:ph type="title"/>
          </p:nvPr>
        </p:nvSpPr>
        <p:spPr>
          <a:xfrm>
            <a:off x="304800" y="228600"/>
            <a:ext cx="8458200" cy="1143000"/>
          </a:xfrm>
        </p:spPr>
        <p:txBody>
          <a:bodyPr/>
          <a:lstStyle/>
          <a:p>
            <a:r>
              <a:rPr lang="en-US" dirty="0" smtClean="0"/>
              <a:t>Linked List in </a:t>
            </a:r>
            <a:r>
              <a:rPr lang="en-US" dirty="0" err="1" smtClean="0"/>
              <a:t>LabVIEW</a:t>
            </a:r>
            <a:endParaRPr lang="en-US" dirty="0"/>
          </a:p>
        </p:txBody>
      </p:sp>
      <p:sp>
        <p:nvSpPr>
          <p:cNvPr id="22" name="TextBox 21"/>
          <p:cNvSpPr txBox="1"/>
          <p:nvPr/>
        </p:nvSpPr>
        <p:spPr>
          <a:xfrm>
            <a:off x="609600" y="1143000"/>
            <a:ext cx="6705600" cy="3600986"/>
          </a:xfrm>
          <a:prstGeom prst="rect">
            <a:avLst/>
          </a:prstGeom>
          <a:noFill/>
        </p:spPr>
        <p:txBody>
          <a:bodyPr wrap="square" rtlCol="0">
            <a:spAutoFit/>
          </a:bodyPr>
          <a:lstStyle/>
          <a:p>
            <a:endParaRPr lang="en-US" sz="3200" dirty="0" smtClean="0">
              <a:latin typeface="+mn-lt"/>
            </a:endParaRPr>
          </a:p>
          <a:p>
            <a:pPr marL="514350" indent="-514350">
              <a:buAutoNum type="arabicParenBoth"/>
            </a:pPr>
            <a:r>
              <a:rPr lang="en-US" sz="2800" dirty="0" smtClean="0">
                <a:latin typeface="+mn-lt"/>
              </a:rPr>
              <a:t>How to make a generic Linked List that can be extended to most applications?</a:t>
            </a:r>
          </a:p>
          <a:p>
            <a:pPr marL="514350" indent="-514350">
              <a:buAutoNum type="arabicParenBoth"/>
            </a:pPr>
            <a:endParaRPr lang="en-US" sz="2800" dirty="0" smtClean="0">
              <a:latin typeface="+mn-lt"/>
            </a:endParaRPr>
          </a:p>
          <a:p>
            <a:pPr marL="514350" indent="-514350">
              <a:buAutoNum type="arabicParenBoth"/>
            </a:pPr>
            <a:endParaRPr lang="en-US" sz="2800" dirty="0" smtClean="0">
              <a:latin typeface="+mn-lt"/>
            </a:endParaRPr>
          </a:p>
          <a:p>
            <a:pPr marL="514350" indent="-514350">
              <a:buAutoNum type="arabicParenBoth"/>
            </a:pPr>
            <a:endParaRPr lang="en-US" sz="2800" dirty="0" smtClean="0">
              <a:latin typeface="+mn-lt"/>
            </a:endParaRPr>
          </a:p>
          <a:p>
            <a:pPr marL="514350" indent="-514350">
              <a:buAutoNum type="arabicParenBoth"/>
            </a:pPr>
            <a:r>
              <a:rPr lang="en-US" sz="2800" dirty="0" smtClean="0">
                <a:solidFill>
                  <a:schemeClr val="tx1">
                    <a:lumMod val="50000"/>
                    <a:lumOff val="50000"/>
                  </a:schemeClr>
                </a:solidFill>
                <a:latin typeface="+mn-lt"/>
              </a:rPr>
              <a:t>Links are essentially pointers.  There are no pointers in </a:t>
            </a:r>
            <a:r>
              <a:rPr lang="en-US" sz="2800" dirty="0" err="1" smtClean="0">
                <a:solidFill>
                  <a:schemeClr val="tx1">
                    <a:lumMod val="50000"/>
                    <a:lumOff val="50000"/>
                  </a:schemeClr>
                </a:solidFill>
                <a:latin typeface="+mn-lt"/>
              </a:rPr>
              <a:t>LabVIEW</a:t>
            </a:r>
            <a:r>
              <a:rPr lang="en-US" sz="2800" dirty="0" smtClean="0">
                <a:solidFill>
                  <a:schemeClr val="tx1">
                    <a:lumMod val="50000"/>
                    <a:lumOff val="50000"/>
                  </a:schemeClr>
                </a:solidFill>
                <a:latin typeface="+mn-lt"/>
              </a:rPr>
              <a:t>.</a:t>
            </a:r>
            <a:endParaRPr lang="en-US" sz="2800" dirty="0">
              <a:solidFill>
                <a:schemeClr val="tx1">
                  <a:lumMod val="50000"/>
                  <a:lumOff val="50000"/>
                </a:schemeClr>
              </a:solidFill>
              <a:latin typeface="+mn-lt"/>
            </a:endParaRPr>
          </a:p>
        </p:txBody>
      </p:sp>
      <p:pic>
        <p:nvPicPr>
          <p:cNvPr id="3074" name="Picture 2"/>
          <p:cNvPicPr>
            <a:picLocks noChangeAspect="1" noChangeArrowheads="1"/>
          </p:cNvPicPr>
          <p:nvPr/>
        </p:nvPicPr>
        <p:blipFill>
          <a:blip r:embed="rId2" cstate="print"/>
          <a:srcRect/>
          <a:stretch>
            <a:fillRect/>
          </a:stretch>
        </p:blipFill>
        <p:spPr bwMode="auto">
          <a:xfrm>
            <a:off x="5867400" y="2590800"/>
            <a:ext cx="1143000" cy="884464"/>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715000" y="5257800"/>
            <a:ext cx="1440656" cy="838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p:cBhvr override="childStyle">
                                        <p:cTn id="12" dur="500" fill="hold"/>
                                        <p:tgtEl>
                                          <p:spTgt spid="22">
                                            <p:txEl>
                                              <p:pRg st="5" end="5"/>
                                            </p:txEl>
                                          </p:spTgt>
                                        </p:tgtEl>
                                        <p:attrNameLst>
                                          <p:attrName>style.color</p:attrName>
                                        </p:attrNameLst>
                                      </p:cBhvr>
                                      <p:to>
                                        <a:schemeClr val="tx1"/>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p:cBhvr override="childStyle">
                                        <p:cTn id="16" dur="500" fill="hold"/>
                                        <p:tgtEl>
                                          <p:spTgt spid="22">
                                            <p:txEl>
                                              <p:pRg st="1" end="1"/>
                                            </p:txEl>
                                          </p:spTgt>
                                        </p:tgtEl>
                                        <p:attrNameLst>
                                          <p:attrName>style.color</p:attrName>
                                        </p:attrNameLst>
                                      </p:cBhvr>
                                      <p:to>
                                        <a:srgbClr val="969696"/>
                                      </p:to>
                                    </p:animClr>
                                  </p:childTnLst>
                                </p:cTn>
                              </p:par>
                              <p:par>
                                <p:cTn id="17" presetID="1" presetClass="entr" presetSubtype="0" fill="hold" nodeType="withEffect">
                                  <p:stCondLst>
                                    <p:cond delay="0"/>
                                  </p:stCondLst>
                                  <p:childTnLst>
                                    <p:set>
                                      <p:cBhvr>
                                        <p:cTn id="18" dur="1" fill="hold">
                                          <p:stCondLst>
                                            <p:cond delay="0"/>
                                          </p:stCondLst>
                                        </p:cTn>
                                        <p:tgtEl>
                                          <p:spTgt spid="26">
                                            <p:txEl>
                                              <p:pRg st="5" end="5"/>
                                            </p:txEl>
                                          </p:spTgt>
                                        </p:tgtEl>
                                        <p:attrNameLst>
                                          <p:attrName>style.visibility</p:attrName>
                                        </p:attrNameLst>
                                      </p:cBhvr>
                                      <p:to>
                                        <p:strVal val="visible"/>
                                      </p:to>
                                    </p:set>
                                  </p:childTnLst>
                                </p:cTn>
                              </p:par>
                              <p:par>
                                <p:cTn id="19" presetID="3" presetClass="emph" presetSubtype="2" fill="hold" nodeType="withEffect">
                                  <p:stCondLst>
                                    <p:cond delay="0"/>
                                  </p:stCondLst>
                                  <p:childTnLst>
                                    <p:animClr clrSpc="rgb">
                                      <p:cBhvr override="childStyle">
                                        <p:cTn id="20" dur="500" fill="hold"/>
                                        <p:tgtEl>
                                          <p:spTgt spid="26">
                                            <p:txEl>
                                              <p:pRg st="0" end="0"/>
                                            </p:txEl>
                                          </p:spTgt>
                                        </p:tgtEl>
                                        <p:attrNameLst>
                                          <p:attrName>style.color</p:attrName>
                                        </p:attrNameLst>
                                      </p:cBhvr>
                                      <p:to>
                                        <a:srgbClr val="969696"/>
                                      </p:to>
                                    </p:animClr>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Title 1"/>
          <p:cNvSpPr>
            <a:spLocks noGrp="1"/>
          </p:cNvSpPr>
          <p:nvPr>
            <p:ph type="title"/>
          </p:nvPr>
        </p:nvSpPr>
        <p:spPr>
          <a:xfrm>
            <a:off x="304800" y="228600"/>
            <a:ext cx="8458200" cy="1143000"/>
          </a:xfrm>
        </p:spPr>
        <p:txBody>
          <a:bodyPr/>
          <a:lstStyle/>
          <a:p>
            <a:r>
              <a:rPr lang="en-US" dirty="0" smtClean="0"/>
              <a:t>Linked List in </a:t>
            </a:r>
            <a:r>
              <a:rPr lang="en-US" dirty="0" err="1" smtClean="0"/>
              <a:t>LabVIEW</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52400" y="1676400"/>
            <a:ext cx="4731418" cy="1676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800600" y="1253605"/>
            <a:ext cx="3962400" cy="4505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LabVIEW</a:t>
            </a:r>
            <a:r>
              <a:rPr lang="en-US" dirty="0" smtClean="0"/>
              <a:t> Data Structures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438400" y="1676400"/>
            <a:ext cx="3044190" cy="3238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209800" y="2514600"/>
            <a:ext cx="3845838" cy="319087"/>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752600" y="3352800"/>
            <a:ext cx="4293870" cy="533400"/>
          </a:xfrm>
          <a:prstGeom prst="rect">
            <a:avLst/>
          </a:prstGeom>
          <a:noFill/>
          <a:ln w="9525">
            <a:noFill/>
            <a:miter lim="800000"/>
            <a:headEnd/>
            <a:tailEnd/>
          </a:ln>
        </p:spPr>
      </p:pic>
      <p:cxnSp>
        <p:nvCxnSpPr>
          <p:cNvPr id="21" name="Straight Arrow Connector 20"/>
          <p:cNvCxnSpPr/>
          <p:nvPr/>
        </p:nvCxnSpPr>
        <p:spPr bwMode="auto">
          <a:xfrm rot="5400000">
            <a:off x="4990305" y="3313906"/>
            <a:ext cx="3580606" cy="2382"/>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
        <p:nvSpPr>
          <p:cNvPr id="22" name="TextBox 21"/>
          <p:cNvSpPr txBox="1"/>
          <p:nvPr/>
        </p:nvSpPr>
        <p:spPr>
          <a:xfrm>
            <a:off x="6934200" y="1371600"/>
            <a:ext cx="1295400" cy="461665"/>
          </a:xfrm>
          <a:prstGeom prst="rect">
            <a:avLst/>
          </a:prstGeom>
          <a:noFill/>
        </p:spPr>
        <p:txBody>
          <a:bodyPr wrap="square" rtlCol="0">
            <a:spAutoFit/>
          </a:bodyPr>
          <a:lstStyle/>
          <a:p>
            <a:r>
              <a:rPr lang="en-US" dirty="0" smtClean="0"/>
              <a:t>Simple</a:t>
            </a:r>
            <a:endParaRPr lang="en-US" dirty="0"/>
          </a:p>
        </p:txBody>
      </p:sp>
      <p:sp>
        <p:nvSpPr>
          <p:cNvPr id="23" name="TextBox 22"/>
          <p:cNvSpPr txBox="1"/>
          <p:nvPr/>
        </p:nvSpPr>
        <p:spPr>
          <a:xfrm>
            <a:off x="6934200" y="4567535"/>
            <a:ext cx="1371600" cy="461665"/>
          </a:xfrm>
          <a:prstGeom prst="rect">
            <a:avLst/>
          </a:prstGeom>
          <a:noFill/>
        </p:spPr>
        <p:txBody>
          <a:bodyPr wrap="square" rtlCol="0">
            <a:spAutoFit/>
          </a:bodyPr>
          <a:lstStyle/>
          <a:p>
            <a:r>
              <a:rPr lang="en-US" dirty="0" smtClean="0"/>
              <a:t>Advanced</a:t>
            </a:r>
            <a:endParaRPr lang="en-US" dirty="0"/>
          </a:p>
        </p:txBody>
      </p:sp>
      <p:sp>
        <p:nvSpPr>
          <p:cNvPr id="29" name="Cube 28"/>
          <p:cNvSpPr/>
          <p:nvPr/>
        </p:nvSpPr>
        <p:spPr bwMode="auto">
          <a:xfrm>
            <a:off x="2133600" y="4191000"/>
            <a:ext cx="1143000" cy="9144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Narrow" pitchFamily="34" charset="0"/>
              </a:rPr>
              <a:t>Linked List</a:t>
            </a:r>
          </a:p>
        </p:txBody>
      </p:sp>
      <p:sp>
        <p:nvSpPr>
          <p:cNvPr id="30" name="Cube 29"/>
          <p:cNvSpPr/>
          <p:nvPr/>
        </p:nvSpPr>
        <p:spPr bwMode="auto">
          <a:xfrm>
            <a:off x="3581400" y="4191000"/>
            <a:ext cx="1219200" cy="9144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Narrow" pitchFamily="34" charset="0"/>
              </a:rPr>
              <a:t>Tree</a:t>
            </a:r>
          </a:p>
        </p:txBody>
      </p:sp>
      <p:sp>
        <p:nvSpPr>
          <p:cNvPr id="31" name="Cube 30"/>
          <p:cNvSpPr/>
          <p:nvPr/>
        </p:nvSpPr>
        <p:spPr bwMode="auto">
          <a:xfrm>
            <a:off x="5105400" y="4191000"/>
            <a:ext cx="1143000" cy="9144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Narrow" pitchFamily="34" charset="0"/>
              </a:rPr>
              <a:t>Graph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Title 1"/>
          <p:cNvSpPr>
            <a:spLocks noGrp="1"/>
          </p:cNvSpPr>
          <p:nvPr>
            <p:ph type="title"/>
          </p:nvPr>
        </p:nvSpPr>
        <p:spPr>
          <a:xfrm>
            <a:off x="304800" y="228600"/>
            <a:ext cx="8458200" cy="1143000"/>
          </a:xfrm>
        </p:spPr>
        <p:txBody>
          <a:bodyPr/>
          <a:lstStyle/>
          <a:p>
            <a:r>
              <a:rPr lang="en-US" dirty="0" smtClean="0"/>
              <a:t>Linked List in </a:t>
            </a:r>
            <a:r>
              <a:rPr lang="en-US" dirty="0" err="1" smtClean="0"/>
              <a:t>LabVIEW</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85800" y="1371600"/>
            <a:ext cx="4267200" cy="2600325"/>
          </a:xfrm>
          <a:prstGeom prst="rect">
            <a:avLst/>
          </a:prstGeom>
          <a:noFill/>
          <a:ln w="9525">
            <a:noFill/>
            <a:miter lim="800000"/>
            <a:headEnd/>
            <a:tailEnd/>
          </a:ln>
        </p:spPr>
      </p:pic>
      <p:sp>
        <p:nvSpPr>
          <p:cNvPr id="7" name="TextBox 6"/>
          <p:cNvSpPr txBox="1"/>
          <p:nvPr/>
        </p:nvSpPr>
        <p:spPr>
          <a:xfrm>
            <a:off x="762000" y="4572000"/>
            <a:ext cx="7696200" cy="1384995"/>
          </a:xfrm>
          <a:prstGeom prst="rect">
            <a:avLst/>
          </a:prstGeom>
          <a:noFill/>
        </p:spPr>
        <p:txBody>
          <a:bodyPr wrap="square" rtlCol="0">
            <a:spAutoFit/>
          </a:bodyPr>
          <a:lstStyle/>
          <a:p>
            <a:r>
              <a:rPr lang="en-US" sz="2800" dirty="0" err="1" smtClean="0"/>
              <a:t>BasicSortedList</a:t>
            </a:r>
            <a:r>
              <a:rPr lang="en-US" sz="2800" dirty="0" smtClean="0"/>
              <a:t> and </a:t>
            </a:r>
            <a:r>
              <a:rPr lang="en-US" sz="2800" dirty="0" err="1" smtClean="0"/>
              <a:t>BasicSortedNode</a:t>
            </a:r>
            <a:r>
              <a:rPr lang="en-US" sz="2800" dirty="0" smtClean="0"/>
              <a:t> extends the </a:t>
            </a:r>
            <a:r>
              <a:rPr lang="en-US" sz="2800" dirty="0" err="1" smtClean="0"/>
              <a:t>LinkedList</a:t>
            </a:r>
            <a:r>
              <a:rPr lang="en-US" sz="2800" dirty="0" smtClean="0"/>
              <a:t> functionality to sort by ascending\</a:t>
            </a:r>
            <a:r>
              <a:rPr lang="en-US" sz="2800" dirty="0" err="1" smtClean="0"/>
              <a:t>decending</a:t>
            </a:r>
            <a:r>
              <a:rPr lang="en-US" sz="2800" dirty="0" smtClean="0"/>
              <a:t> numbers.</a:t>
            </a:r>
            <a:endParaRPr lang="en-US" sz="2800" dirty="0"/>
          </a:p>
        </p:txBody>
      </p:sp>
      <p:pic>
        <p:nvPicPr>
          <p:cNvPr id="2052" name="Picture 4"/>
          <p:cNvPicPr>
            <a:picLocks noChangeAspect="1" noChangeArrowheads="1"/>
          </p:cNvPicPr>
          <p:nvPr/>
        </p:nvPicPr>
        <p:blipFill>
          <a:blip r:embed="rId3" cstate="print"/>
          <a:srcRect/>
          <a:stretch>
            <a:fillRect/>
          </a:stretch>
        </p:blipFill>
        <p:spPr bwMode="auto">
          <a:xfrm>
            <a:off x="5026397" y="1371600"/>
            <a:ext cx="4117603" cy="2981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Title 1"/>
          <p:cNvSpPr>
            <a:spLocks noGrp="1"/>
          </p:cNvSpPr>
          <p:nvPr>
            <p:ph type="title"/>
          </p:nvPr>
        </p:nvSpPr>
        <p:spPr>
          <a:xfrm>
            <a:off x="304800" y="228600"/>
            <a:ext cx="8458200" cy="1143000"/>
          </a:xfrm>
        </p:spPr>
        <p:txBody>
          <a:bodyPr/>
          <a:lstStyle/>
          <a:p>
            <a:r>
              <a:rPr lang="en-US" dirty="0" smtClean="0"/>
              <a:t>Linked List in </a:t>
            </a:r>
            <a:r>
              <a:rPr lang="en-US" dirty="0" err="1" smtClean="0"/>
              <a:t>LabVIEW</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28600" y="1371600"/>
            <a:ext cx="4362450" cy="4057650"/>
          </a:xfrm>
          <a:prstGeom prst="rect">
            <a:avLst/>
          </a:prstGeom>
          <a:noFill/>
          <a:ln w="9525">
            <a:noFill/>
            <a:miter lim="800000"/>
            <a:headEnd/>
            <a:tailEnd/>
          </a:ln>
        </p:spPr>
      </p:pic>
      <p:sp>
        <p:nvSpPr>
          <p:cNvPr id="8" name="TextBox 7"/>
          <p:cNvSpPr txBox="1"/>
          <p:nvPr/>
        </p:nvSpPr>
        <p:spPr>
          <a:xfrm>
            <a:off x="4724400" y="1371600"/>
            <a:ext cx="3200400" cy="1569660"/>
          </a:xfrm>
          <a:prstGeom prst="rect">
            <a:avLst/>
          </a:prstGeom>
          <a:noFill/>
        </p:spPr>
        <p:txBody>
          <a:bodyPr wrap="square" rtlCol="0">
            <a:spAutoFit/>
          </a:bodyPr>
          <a:lstStyle/>
          <a:p>
            <a:r>
              <a:rPr lang="en-US" dirty="0" smtClean="0"/>
              <a:t>A Priority Queue is a Queue that inserts nodes based on their priority or number.</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Data Structures – Variant Attribute</a:t>
            </a:r>
            <a:endParaRPr lang="en-US" dirty="0"/>
          </a:p>
        </p:txBody>
      </p:sp>
      <p:sp>
        <p:nvSpPr>
          <p:cNvPr id="4" name="TextBox 3"/>
          <p:cNvSpPr txBox="1"/>
          <p:nvPr/>
        </p:nvSpPr>
        <p:spPr>
          <a:xfrm>
            <a:off x="838200" y="1600200"/>
            <a:ext cx="7391400" cy="1384995"/>
          </a:xfrm>
          <a:prstGeom prst="rect">
            <a:avLst/>
          </a:prstGeom>
          <a:noFill/>
        </p:spPr>
        <p:txBody>
          <a:bodyPr wrap="square" rtlCol="0">
            <a:spAutoFit/>
          </a:bodyPr>
          <a:lstStyle/>
          <a:p>
            <a:pPr>
              <a:buFont typeface="Arial" pitchFamily="34" charset="0"/>
              <a:buChar char="•"/>
            </a:pPr>
            <a:r>
              <a:rPr lang="en-US" sz="2800" dirty="0" smtClean="0"/>
              <a:t>  Variants have a little known feature called attributes</a:t>
            </a:r>
          </a:p>
          <a:p>
            <a:pPr>
              <a:buFont typeface="Arial" pitchFamily="34" charset="0"/>
              <a:buChar char="•"/>
            </a:pPr>
            <a:r>
              <a:rPr lang="en-US" sz="2800" dirty="0" smtClean="0"/>
              <a:t>  Used to store random data with the variant</a:t>
            </a:r>
          </a:p>
          <a:p>
            <a:pPr>
              <a:buFont typeface="Arial" pitchFamily="34" charset="0"/>
              <a:buChar char="•"/>
            </a:pPr>
            <a:r>
              <a:rPr lang="en-US" sz="2800" dirty="0" smtClean="0"/>
              <a:t>  Very interesting implementation under the hood</a:t>
            </a:r>
          </a:p>
        </p:txBody>
      </p:sp>
      <p:pic>
        <p:nvPicPr>
          <p:cNvPr id="1026" name="Picture 2"/>
          <p:cNvPicPr>
            <a:picLocks noChangeAspect="1" noChangeArrowheads="1"/>
          </p:cNvPicPr>
          <p:nvPr/>
        </p:nvPicPr>
        <p:blipFill>
          <a:blip r:embed="rId2" cstate="print"/>
          <a:srcRect/>
          <a:stretch>
            <a:fillRect/>
          </a:stretch>
        </p:blipFill>
        <p:spPr bwMode="auto">
          <a:xfrm>
            <a:off x="990600" y="3810000"/>
            <a:ext cx="7255453" cy="1600200"/>
          </a:xfrm>
          <a:prstGeom prst="rect">
            <a:avLst/>
          </a:prstGeom>
          <a:noFill/>
          <a:ln w="9525">
            <a:noFill/>
            <a:miter lim="800000"/>
            <a:headEnd/>
            <a:tailEnd/>
          </a:ln>
        </p:spPr>
      </p:pic>
      <p:pic>
        <p:nvPicPr>
          <p:cNvPr id="5" name="Picture 2">
            <a:hlinkClick r:id="rId3" action="ppaction://hlinkfile"/>
          </p:cNvPr>
          <p:cNvPicPr>
            <a:picLocks noChangeAspect="1" noChangeArrowheads="1"/>
          </p:cNvPicPr>
          <p:nvPr/>
        </p:nvPicPr>
        <p:blipFill>
          <a:blip r:embed="rId4" cstate="print"/>
          <a:srcRect/>
          <a:stretch>
            <a:fillRect/>
          </a:stretch>
        </p:blipFill>
        <p:spPr bwMode="auto">
          <a:xfrm>
            <a:off x="7924800" y="5105400"/>
            <a:ext cx="639396" cy="56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Data Structures – Variant Attribute</a:t>
            </a:r>
            <a:endParaRPr lang="en-US" dirty="0"/>
          </a:p>
        </p:txBody>
      </p:sp>
      <p:sp>
        <p:nvSpPr>
          <p:cNvPr id="5" name="Rectangle 4"/>
          <p:cNvSpPr/>
          <p:nvPr/>
        </p:nvSpPr>
        <p:spPr bwMode="auto">
          <a:xfrm>
            <a:off x="1066800" y="1524000"/>
            <a:ext cx="6934200" cy="449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Arial Narrow" pitchFamily="34" charset="0"/>
              </a:rPr>
              <a:t>Variant</a:t>
            </a:r>
          </a:p>
        </p:txBody>
      </p:sp>
      <p:sp>
        <p:nvSpPr>
          <p:cNvPr id="6" name="Rectangle 5"/>
          <p:cNvSpPr/>
          <p:nvPr/>
        </p:nvSpPr>
        <p:spPr bwMode="auto">
          <a:xfrm>
            <a:off x="1295400" y="2133600"/>
            <a:ext cx="6477000" cy="533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Arial Narrow" pitchFamily="34" charset="0"/>
              </a:rPr>
              <a:t>Data</a:t>
            </a:r>
          </a:p>
        </p:txBody>
      </p:sp>
      <p:sp>
        <p:nvSpPr>
          <p:cNvPr id="7" name="Rectangle 6"/>
          <p:cNvSpPr/>
          <p:nvPr/>
        </p:nvSpPr>
        <p:spPr bwMode="auto">
          <a:xfrm>
            <a:off x="1295400" y="2819400"/>
            <a:ext cx="6477000" cy="2971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Arial Narrow" pitchFamily="34" charset="0"/>
              </a:rPr>
              <a:t>Attributes (Binary</a:t>
            </a:r>
            <a:r>
              <a:rPr kumimoji="0" lang="en-US" sz="3200" b="0" i="0" u="none" strike="noStrike" cap="none" normalizeH="0" dirty="0" smtClean="0">
                <a:ln>
                  <a:noFill/>
                </a:ln>
                <a:solidFill>
                  <a:schemeClr val="bg1"/>
                </a:solidFill>
                <a:effectLst/>
                <a:latin typeface="Arial Narrow" pitchFamily="34" charset="0"/>
              </a:rPr>
              <a:t> Tree</a:t>
            </a:r>
            <a:r>
              <a:rPr kumimoji="0" lang="en-US" sz="3200" b="0" i="0" u="none" strike="noStrike" cap="none" normalizeH="0" baseline="0" dirty="0" smtClean="0">
                <a:ln>
                  <a:noFill/>
                </a:ln>
                <a:solidFill>
                  <a:schemeClr val="bg1"/>
                </a:solidFill>
                <a:effectLst/>
                <a:latin typeface="Arial Narrow" pitchFamily="34" charset="0"/>
              </a:rPr>
              <a:t>)</a:t>
            </a:r>
          </a:p>
        </p:txBody>
      </p:sp>
      <p:sp>
        <p:nvSpPr>
          <p:cNvPr id="8" name="Cube 7"/>
          <p:cNvSpPr/>
          <p:nvPr/>
        </p:nvSpPr>
        <p:spPr bwMode="auto">
          <a:xfrm>
            <a:off x="2329543" y="5105400"/>
            <a:ext cx="533400" cy="530352"/>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9" name="Cube 8"/>
          <p:cNvSpPr/>
          <p:nvPr/>
        </p:nvSpPr>
        <p:spPr bwMode="auto">
          <a:xfrm>
            <a:off x="3135086" y="5105400"/>
            <a:ext cx="533400" cy="530352"/>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0" name="Cube 9"/>
          <p:cNvSpPr/>
          <p:nvPr/>
        </p:nvSpPr>
        <p:spPr bwMode="auto">
          <a:xfrm>
            <a:off x="3940629" y="5105400"/>
            <a:ext cx="533400" cy="530352"/>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1" name="Cube 10"/>
          <p:cNvSpPr/>
          <p:nvPr/>
        </p:nvSpPr>
        <p:spPr bwMode="auto">
          <a:xfrm>
            <a:off x="4746172" y="5105400"/>
            <a:ext cx="533400" cy="530352"/>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2" name="Cube 11"/>
          <p:cNvSpPr/>
          <p:nvPr/>
        </p:nvSpPr>
        <p:spPr bwMode="auto">
          <a:xfrm>
            <a:off x="5551715" y="5105400"/>
            <a:ext cx="533400" cy="530352"/>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3" name="Cube 12"/>
          <p:cNvSpPr/>
          <p:nvPr/>
        </p:nvSpPr>
        <p:spPr bwMode="auto">
          <a:xfrm>
            <a:off x="6357258" y="5105400"/>
            <a:ext cx="533400" cy="530352"/>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4" name="Oval 13"/>
          <p:cNvSpPr/>
          <p:nvPr/>
        </p:nvSpPr>
        <p:spPr bwMode="auto">
          <a:xfrm>
            <a:off x="3581400" y="4572000"/>
            <a:ext cx="4572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5" name="Oval 14"/>
          <p:cNvSpPr/>
          <p:nvPr/>
        </p:nvSpPr>
        <p:spPr bwMode="auto">
          <a:xfrm>
            <a:off x="2057400" y="4572000"/>
            <a:ext cx="4572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6" name="Oval 15"/>
          <p:cNvSpPr/>
          <p:nvPr/>
        </p:nvSpPr>
        <p:spPr bwMode="auto">
          <a:xfrm>
            <a:off x="6019800" y="3962400"/>
            <a:ext cx="4572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7" name="Cube 16"/>
          <p:cNvSpPr/>
          <p:nvPr/>
        </p:nvSpPr>
        <p:spPr bwMode="auto">
          <a:xfrm>
            <a:off x="1524000" y="5105400"/>
            <a:ext cx="533400" cy="530352"/>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8" name="Cube 17"/>
          <p:cNvSpPr/>
          <p:nvPr/>
        </p:nvSpPr>
        <p:spPr bwMode="auto">
          <a:xfrm>
            <a:off x="7162800" y="5105400"/>
            <a:ext cx="533400" cy="530352"/>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9" name="Oval 18"/>
          <p:cNvSpPr/>
          <p:nvPr/>
        </p:nvSpPr>
        <p:spPr bwMode="auto">
          <a:xfrm>
            <a:off x="5181600" y="4572000"/>
            <a:ext cx="4572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Oval 19"/>
          <p:cNvSpPr/>
          <p:nvPr/>
        </p:nvSpPr>
        <p:spPr bwMode="auto">
          <a:xfrm>
            <a:off x="6781800" y="4572000"/>
            <a:ext cx="4572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1" name="Oval 20"/>
          <p:cNvSpPr/>
          <p:nvPr/>
        </p:nvSpPr>
        <p:spPr bwMode="auto">
          <a:xfrm>
            <a:off x="2819400" y="3962400"/>
            <a:ext cx="4572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2" name="Oval 21"/>
          <p:cNvSpPr/>
          <p:nvPr/>
        </p:nvSpPr>
        <p:spPr bwMode="auto">
          <a:xfrm>
            <a:off x="4495800" y="3429000"/>
            <a:ext cx="4572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cxnSp>
        <p:nvCxnSpPr>
          <p:cNvPr id="24" name="Straight Arrow Connector 23"/>
          <p:cNvCxnSpPr>
            <a:stCxn id="22" idx="3"/>
            <a:endCxn id="21" idx="0"/>
          </p:cNvCxnSpPr>
          <p:nvPr/>
        </p:nvCxnSpPr>
        <p:spPr bwMode="auto">
          <a:xfrm rot="5400000">
            <a:off x="3636239" y="3035884"/>
            <a:ext cx="338278" cy="15147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22" idx="5"/>
            <a:endCxn id="16" idx="1"/>
          </p:cNvCxnSpPr>
          <p:nvPr/>
        </p:nvCxnSpPr>
        <p:spPr bwMode="auto">
          <a:xfrm rot="16200000" flipH="1">
            <a:off x="5300522" y="3209645"/>
            <a:ext cx="371756" cy="12007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a:stCxn id="21" idx="3"/>
            <a:endCxn id="15" idx="0"/>
          </p:cNvCxnSpPr>
          <p:nvPr/>
        </p:nvCxnSpPr>
        <p:spPr bwMode="auto">
          <a:xfrm rot="5400000">
            <a:off x="2378939" y="4064584"/>
            <a:ext cx="414478" cy="6003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21" idx="4"/>
            <a:endCxn id="14" idx="1"/>
          </p:cNvCxnSpPr>
          <p:nvPr/>
        </p:nvCxnSpPr>
        <p:spPr bwMode="auto">
          <a:xfrm rot="16200000" flipH="1">
            <a:off x="3140938" y="4098061"/>
            <a:ext cx="414478" cy="6003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stCxn id="16" idx="3"/>
            <a:endCxn id="19" idx="0"/>
          </p:cNvCxnSpPr>
          <p:nvPr/>
        </p:nvCxnSpPr>
        <p:spPr bwMode="auto">
          <a:xfrm rot="5400000">
            <a:off x="5541239" y="4026484"/>
            <a:ext cx="414478" cy="6765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a:stCxn id="16" idx="5"/>
            <a:endCxn id="20" idx="1"/>
          </p:cNvCxnSpPr>
          <p:nvPr/>
        </p:nvCxnSpPr>
        <p:spPr bwMode="auto">
          <a:xfrm rot="16200000" flipH="1">
            <a:off x="6405422" y="4162145"/>
            <a:ext cx="447956" cy="4387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a:stCxn id="15" idx="3"/>
            <a:endCxn id="17" idx="0"/>
          </p:cNvCxnSpPr>
          <p:nvPr/>
        </p:nvCxnSpPr>
        <p:spPr bwMode="auto">
          <a:xfrm rot="5400000">
            <a:off x="1821536" y="4802581"/>
            <a:ext cx="338278" cy="2673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5" idx="5"/>
            <a:endCxn id="8" idx="0"/>
          </p:cNvCxnSpPr>
          <p:nvPr/>
        </p:nvCxnSpPr>
        <p:spPr bwMode="auto">
          <a:xfrm rot="16200000" flipH="1">
            <a:off x="2385952" y="4828815"/>
            <a:ext cx="338278" cy="2148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a:stCxn id="14" idx="3"/>
            <a:endCxn id="9" idx="0"/>
          </p:cNvCxnSpPr>
          <p:nvPr/>
        </p:nvCxnSpPr>
        <p:spPr bwMode="auto">
          <a:xfrm rot="5400000">
            <a:off x="3389079" y="4846124"/>
            <a:ext cx="338278" cy="180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stCxn id="14" idx="5"/>
            <a:endCxn id="10" idx="0"/>
          </p:cNvCxnSpPr>
          <p:nvPr/>
        </p:nvCxnSpPr>
        <p:spPr bwMode="auto">
          <a:xfrm rot="16200000" flipH="1">
            <a:off x="3953495" y="4785272"/>
            <a:ext cx="338278" cy="3019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stCxn id="19" idx="4"/>
            <a:endCxn id="11" idx="0"/>
          </p:cNvCxnSpPr>
          <p:nvPr/>
        </p:nvCxnSpPr>
        <p:spPr bwMode="auto">
          <a:xfrm rot="5400000">
            <a:off x="5092283" y="4787483"/>
            <a:ext cx="304800" cy="3310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9" idx="5"/>
            <a:endCxn id="12" idx="0"/>
          </p:cNvCxnSpPr>
          <p:nvPr/>
        </p:nvCxnSpPr>
        <p:spPr bwMode="auto">
          <a:xfrm rot="16200000" flipH="1">
            <a:off x="5559138" y="4779829"/>
            <a:ext cx="338278" cy="3128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20" idx="3"/>
            <a:endCxn id="13" idx="0"/>
          </p:cNvCxnSpPr>
          <p:nvPr/>
        </p:nvCxnSpPr>
        <p:spPr bwMode="auto">
          <a:xfrm rot="5400000">
            <a:off x="6600365" y="4857010"/>
            <a:ext cx="338278" cy="15850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0" name="Straight Arrow Connector 49"/>
          <p:cNvCxnSpPr>
            <a:stCxn id="20" idx="5"/>
            <a:endCxn id="18" idx="0"/>
          </p:cNvCxnSpPr>
          <p:nvPr/>
        </p:nvCxnSpPr>
        <p:spPr bwMode="auto">
          <a:xfrm rot="16200000" flipH="1">
            <a:off x="7164780" y="4774386"/>
            <a:ext cx="338278" cy="32374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Data Structures – Variant Attribute</a:t>
            </a:r>
            <a:endParaRPr lang="en-US" dirty="0"/>
          </a:p>
        </p:txBody>
      </p:sp>
      <p:sp>
        <p:nvSpPr>
          <p:cNvPr id="35" name="TextBox 34"/>
          <p:cNvSpPr txBox="1"/>
          <p:nvPr/>
        </p:nvSpPr>
        <p:spPr>
          <a:xfrm>
            <a:off x="838200" y="1828800"/>
            <a:ext cx="7543800" cy="1938992"/>
          </a:xfrm>
          <a:prstGeom prst="rect">
            <a:avLst/>
          </a:prstGeom>
          <a:noFill/>
        </p:spPr>
        <p:txBody>
          <a:bodyPr wrap="square" rtlCol="0">
            <a:spAutoFit/>
          </a:bodyPr>
          <a:lstStyle/>
          <a:p>
            <a:pPr>
              <a:buFont typeface="Arial" pitchFamily="34" charset="0"/>
              <a:buChar char="•"/>
            </a:pPr>
            <a:r>
              <a:rPr lang="en-US" dirty="0" smtClean="0"/>
              <a:t>  Incredibly fast lookup and insert</a:t>
            </a:r>
          </a:p>
          <a:p>
            <a:pPr>
              <a:buFont typeface="Arial" pitchFamily="34" charset="0"/>
              <a:buChar char="•"/>
            </a:pPr>
            <a:r>
              <a:rPr lang="en-US" dirty="0" smtClean="0"/>
              <a:t>  Out of box way to search for data</a:t>
            </a:r>
          </a:p>
          <a:p>
            <a:pPr>
              <a:buFont typeface="Arial" pitchFamily="34" charset="0"/>
              <a:buChar char="•"/>
            </a:pPr>
            <a:r>
              <a:rPr lang="en-US" dirty="0" smtClean="0"/>
              <a:t>  Easy to wrap for a customized API</a:t>
            </a:r>
          </a:p>
          <a:p>
            <a:pPr>
              <a:buFont typeface="Arial" pitchFamily="34" charset="0"/>
              <a:buChar char="•"/>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Queue</a:t>
            </a:r>
            <a:endParaRPr lang="en-US" dirty="0"/>
          </a:p>
        </p:txBody>
      </p:sp>
      <p:sp>
        <p:nvSpPr>
          <p:cNvPr id="12" name="TextBox 11"/>
          <p:cNvSpPr txBox="1"/>
          <p:nvPr/>
        </p:nvSpPr>
        <p:spPr>
          <a:xfrm>
            <a:off x="838200" y="1828800"/>
            <a:ext cx="7239000" cy="1077218"/>
          </a:xfrm>
          <a:prstGeom prst="rect">
            <a:avLst/>
          </a:prstGeom>
          <a:noFill/>
        </p:spPr>
        <p:txBody>
          <a:bodyPr wrap="square" rtlCol="0">
            <a:spAutoFit/>
          </a:bodyPr>
          <a:lstStyle/>
          <a:p>
            <a:r>
              <a:rPr lang="en-US" sz="3200" dirty="0" err="1" smtClean="0"/>
              <a:t>LabVIEW</a:t>
            </a:r>
            <a:r>
              <a:rPr lang="en-US" sz="3200" dirty="0" smtClean="0"/>
              <a:t> Queue can </a:t>
            </a:r>
            <a:r>
              <a:rPr lang="en-US" sz="3200" dirty="0" err="1" smtClean="0"/>
              <a:t>enqueue</a:t>
            </a:r>
            <a:r>
              <a:rPr lang="en-US" sz="3200" dirty="0" smtClean="0"/>
              <a:t> in the front and back.</a:t>
            </a:r>
          </a:p>
        </p:txBody>
      </p:sp>
      <p:sp>
        <p:nvSpPr>
          <p:cNvPr id="15" name="TextBox 14"/>
          <p:cNvSpPr txBox="1"/>
          <p:nvPr/>
        </p:nvSpPr>
        <p:spPr>
          <a:xfrm>
            <a:off x="838200" y="4800600"/>
            <a:ext cx="6629400" cy="1077218"/>
          </a:xfrm>
          <a:prstGeom prst="rect">
            <a:avLst/>
          </a:prstGeom>
          <a:noFill/>
        </p:spPr>
        <p:txBody>
          <a:bodyPr wrap="square" rtlCol="0">
            <a:spAutoFit/>
          </a:bodyPr>
          <a:lstStyle/>
          <a:p>
            <a:r>
              <a:rPr lang="en-US" sz="3200" dirty="0" smtClean="0"/>
              <a:t>How and why might we want to insert in the middle?</a:t>
            </a:r>
          </a:p>
        </p:txBody>
      </p:sp>
      <p:pic>
        <p:nvPicPr>
          <p:cNvPr id="1026" name="Picture 2"/>
          <p:cNvPicPr>
            <a:picLocks noChangeAspect="1" noChangeArrowheads="1"/>
          </p:cNvPicPr>
          <p:nvPr/>
        </p:nvPicPr>
        <p:blipFill>
          <a:blip r:embed="rId2" cstate="print"/>
          <a:srcRect/>
          <a:stretch>
            <a:fillRect/>
          </a:stretch>
        </p:blipFill>
        <p:spPr bwMode="auto">
          <a:xfrm>
            <a:off x="2133600" y="3124200"/>
            <a:ext cx="4910328"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133600" y="2743200"/>
            <a:ext cx="4800600" cy="12954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Narrow" pitchFamily="34" charset="0"/>
              </a:rPr>
              <a:t>Processing Queue</a:t>
            </a:r>
          </a:p>
        </p:txBody>
      </p:sp>
      <p:sp>
        <p:nvSpPr>
          <p:cNvPr id="9" name="Right Arrow 8"/>
          <p:cNvSpPr/>
          <p:nvPr/>
        </p:nvSpPr>
        <p:spPr bwMode="auto">
          <a:xfrm>
            <a:off x="7086600" y="2971800"/>
            <a:ext cx="1447800" cy="8382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Process</a:t>
            </a: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2" name="Title 1"/>
          <p:cNvSpPr>
            <a:spLocks noGrp="1"/>
          </p:cNvSpPr>
          <p:nvPr>
            <p:ph type="title"/>
          </p:nvPr>
        </p:nvSpPr>
        <p:spPr/>
        <p:txBody>
          <a:bodyPr/>
          <a:lstStyle/>
          <a:p>
            <a:r>
              <a:rPr lang="en-US" dirty="0" smtClean="0"/>
              <a:t>Priority Queue</a:t>
            </a:r>
            <a:endParaRPr lang="en-US" dirty="0"/>
          </a:p>
        </p:txBody>
      </p:sp>
      <p:sp>
        <p:nvSpPr>
          <p:cNvPr id="5" name="Rectangle 4"/>
          <p:cNvSpPr/>
          <p:nvPr/>
        </p:nvSpPr>
        <p:spPr bwMode="auto">
          <a:xfrm>
            <a:off x="533400" y="3810000"/>
            <a:ext cx="8382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Abort</a:t>
            </a: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6" name="Rectangle 5"/>
          <p:cNvSpPr/>
          <p:nvPr/>
        </p:nvSpPr>
        <p:spPr bwMode="auto">
          <a:xfrm>
            <a:off x="533400" y="2209800"/>
            <a:ext cx="1066800"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Control</a:t>
            </a: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7" name="Rectangle 6"/>
          <p:cNvSpPr/>
          <p:nvPr/>
        </p:nvSpPr>
        <p:spPr bwMode="auto">
          <a:xfrm>
            <a:off x="533399" y="4648200"/>
            <a:ext cx="1313507" cy="457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Heartbeat</a:t>
            </a: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8" name="Rectangle 7"/>
          <p:cNvSpPr/>
          <p:nvPr/>
        </p:nvSpPr>
        <p:spPr bwMode="auto">
          <a:xfrm>
            <a:off x="533400" y="3048000"/>
            <a:ext cx="685800" cy="4572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rPr>
              <a:t>Log</a:t>
            </a:r>
            <a:endParaRPr kumimoji="0" lang="en-US" sz="2400" b="0" i="0" u="none" strike="noStrike" cap="none" normalizeH="0" baseline="0" dirty="0" smtClean="0">
              <a:ln>
                <a:noFill/>
              </a:ln>
              <a:solidFill>
                <a:schemeClr val="tx1"/>
              </a:solidFill>
              <a:effectLst/>
              <a:latin typeface="Arial Narrow" pitchFamily="34" charset="0"/>
            </a:endParaRPr>
          </a:p>
        </p:txBody>
      </p:sp>
      <p:sp>
        <p:nvSpPr>
          <p:cNvPr id="10" name="TextBox 9"/>
          <p:cNvSpPr txBox="1"/>
          <p:nvPr/>
        </p:nvSpPr>
        <p:spPr>
          <a:xfrm>
            <a:off x="457200" y="1447800"/>
            <a:ext cx="2209800" cy="461665"/>
          </a:xfrm>
          <a:prstGeom prst="rect">
            <a:avLst/>
          </a:prstGeom>
          <a:noFill/>
        </p:spPr>
        <p:txBody>
          <a:bodyPr wrap="square" rtlCol="0">
            <a:spAutoFit/>
          </a:bodyPr>
          <a:lstStyle/>
          <a:p>
            <a:r>
              <a:rPr lang="en-US" u="sng" dirty="0" smtClean="0"/>
              <a:t>Commands</a:t>
            </a:r>
            <a:endParaRPr lang="en-US" u="sn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1.18668E-6 L 0.55833 0.15545 " pathEditMode="relative" rAng="0" ptsTypes="AA">
                                      <p:cBhvr>
                                        <p:cTn id="6" dur="2000" fill="hold"/>
                                        <p:tgtEl>
                                          <p:spTgt spid="6"/>
                                        </p:tgtEl>
                                        <p:attrNameLst>
                                          <p:attrName>ppt_x</p:attrName>
                                          <p:attrName>ppt_y</p:attrName>
                                        </p:attrNameLst>
                                      </p:cBhvr>
                                      <p:rCtr x="279" y="78"/>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3.33333E-6 3.7821E-6 L 0.4625 0.03331 " pathEditMode="relative" rAng="0" ptsTypes="AA">
                                      <p:cBhvr>
                                        <p:cTn id="9" dur="3000" fill="hold"/>
                                        <p:tgtEl>
                                          <p:spTgt spid="8"/>
                                        </p:tgtEl>
                                        <p:attrNameLst>
                                          <p:attrName>ppt_x</p:attrName>
                                          <p:attrName>ppt_y</p:attrName>
                                        </p:attrNameLst>
                                      </p:cBhvr>
                                      <p:rCtr x="231" y="17"/>
                                    </p:animMotion>
                                  </p:childTnLst>
                                </p:cTn>
                              </p:par>
                            </p:childTnLst>
                          </p:cTn>
                        </p:par>
                        <p:par>
                          <p:cTn id="10" fill="hold">
                            <p:stCondLst>
                              <p:cond delay="5000"/>
                            </p:stCondLst>
                            <p:childTnLst>
                              <p:par>
                                <p:cTn id="11" presetID="0" presetClass="path" presetSubtype="0" accel="50000" decel="50000" fill="hold" grpId="1" nodeType="afterEffect">
                                  <p:stCondLst>
                                    <p:cond delay="0"/>
                                  </p:stCondLst>
                                  <p:childTnLst>
                                    <p:animMotion origin="layout" path="M 0.55834 0.15545 L 0.95834 0.15545 " pathEditMode="relative" rAng="0" ptsTypes="AA">
                                      <p:cBhvr>
                                        <p:cTn id="12" dur="3000" fill="hold"/>
                                        <p:tgtEl>
                                          <p:spTgt spid="6"/>
                                        </p:tgtEl>
                                        <p:attrNameLst>
                                          <p:attrName>ppt_x</p:attrName>
                                          <p:attrName>ppt_y</p:attrName>
                                        </p:attrNameLst>
                                      </p:cBhvr>
                                      <p:rCtr x="200" y="0"/>
                                    </p:animMotion>
                                  </p:childTnLst>
                                </p:cTn>
                              </p:par>
                              <p:par>
                                <p:cTn id="13" presetID="0" presetClass="path" presetSubtype="0" accel="50000" decel="50000" fill="hold" grpId="1" nodeType="withEffect">
                                  <p:stCondLst>
                                    <p:cond delay="0"/>
                                  </p:stCondLst>
                                  <p:childTnLst>
                                    <p:animMotion origin="layout" path="M 0.4625 0.03331 L 0.57917 0.03331 " pathEditMode="relative" rAng="0" ptsTypes="AA">
                                      <p:cBhvr>
                                        <p:cTn id="14" dur="2000" fill="hold"/>
                                        <p:tgtEl>
                                          <p:spTgt spid="8"/>
                                        </p:tgtEl>
                                        <p:attrNameLst>
                                          <p:attrName>ppt_x</p:attrName>
                                          <p:attrName>ppt_y</p:attrName>
                                        </p:attrNameLst>
                                      </p:cBhvr>
                                      <p:rCtr x="58" y="0"/>
                                    </p:animMotion>
                                  </p:childTnLst>
                                </p:cTn>
                              </p:par>
                            </p:childTnLst>
                          </p:cTn>
                        </p:par>
                        <p:par>
                          <p:cTn id="15" fill="hold">
                            <p:stCondLst>
                              <p:cond delay="8000"/>
                            </p:stCondLst>
                            <p:childTnLst>
                              <p:par>
                                <p:cTn id="16" presetID="0" presetClass="path" presetSubtype="0" accel="50000" decel="50000" fill="hold" grpId="0" nodeType="afterEffect">
                                  <p:stCondLst>
                                    <p:cond delay="0"/>
                                  </p:stCondLst>
                                  <p:childTnLst>
                                    <p:animMotion origin="layout" path="M -3.33333E-6 -2.22068E-7 L 0.575 -0.07772 " pathEditMode="relative" ptsTypes="AA">
                                      <p:cBhvr>
                                        <p:cTn id="17" dur="3000" fill="hold"/>
                                        <p:tgtEl>
                                          <p:spTgt spid="5"/>
                                        </p:tgtEl>
                                        <p:attrNameLst>
                                          <p:attrName>ppt_x</p:attrName>
                                          <p:attrName>ppt_y</p:attrName>
                                        </p:attrNameLst>
                                      </p:cBhvr>
                                    </p:animMotion>
                                  </p:childTnLst>
                                </p:cTn>
                              </p:par>
                              <p:par>
                                <p:cTn id="18" presetID="0" presetClass="path" presetSubtype="0" accel="50000" decel="50000" fill="hold" grpId="2" nodeType="withEffect">
                                  <p:stCondLst>
                                    <p:cond delay="0"/>
                                  </p:stCondLst>
                                  <p:childTnLst>
                                    <p:animMotion origin="layout" path="M 0.57917 0.03331 L 0.4625 0.03331 " pathEditMode="relative" rAng="0" ptsTypes="AA">
                                      <p:cBhvr>
                                        <p:cTn id="19" dur="2000" fill="hold"/>
                                        <p:tgtEl>
                                          <p:spTgt spid="8"/>
                                        </p:tgtEl>
                                        <p:attrNameLst>
                                          <p:attrName>ppt_x</p:attrName>
                                          <p:attrName>ppt_y</p:attrName>
                                        </p:attrNameLst>
                                      </p:cBhvr>
                                      <p:rCtr x="-58" y="0"/>
                                    </p:animMotion>
                                  </p:childTnLst>
                                </p:cTn>
                              </p:par>
                            </p:childTnLst>
                          </p:cTn>
                        </p:par>
                        <p:par>
                          <p:cTn id="20" fill="hold">
                            <p:stCondLst>
                              <p:cond delay="11000"/>
                            </p:stCondLst>
                            <p:childTnLst>
                              <p:par>
                                <p:cTn id="21" presetID="0" presetClass="path" presetSubtype="0" accel="50000" decel="50000" fill="hold" grpId="0" nodeType="afterEffect">
                                  <p:stCondLst>
                                    <p:cond delay="0"/>
                                  </p:stCondLst>
                                  <p:childTnLst>
                                    <p:animMotion origin="layout" path="M -3.33333E-6 -1.11111E-6 L 0.43334 -0.2 " pathEditMode="relative" rAng="0" ptsTypes="AA">
                                      <p:cBhvr>
                                        <p:cTn id="22" dur="3000" fill="hold"/>
                                        <p:tgtEl>
                                          <p:spTgt spid="7"/>
                                        </p:tgtEl>
                                        <p:attrNameLst>
                                          <p:attrName>ppt_x</p:attrName>
                                          <p:attrName>ppt_y</p:attrName>
                                        </p:attrNameLst>
                                      </p:cBhvr>
                                      <p:rCtr x="217" y="-100"/>
                                    </p:animMotion>
                                  </p:childTnLst>
                                </p:cTn>
                              </p:par>
                              <p:par>
                                <p:cTn id="23" presetID="0" presetClass="path" presetSubtype="0" accel="50000" decel="50000" fill="hold" grpId="4" nodeType="withEffect">
                                  <p:stCondLst>
                                    <p:cond delay="0"/>
                                  </p:stCondLst>
                                  <p:childTnLst>
                                    <p:animMotion origin="layout" path="M 0.4625 0.03333 L 0.32084 0.03333 " pathEditMode="relative" rAng="0" ptsTypes="AA">
                                      <p:cBhvr>
                                        <p:cTn id="24" dur="2000" fill="hold"/>
                                        <p:tgtEl>
                                          <p:spTgt spid="8"/>
                                        </p:tgtEl>
                                        <p:attrNameLst>
                                          <p:attrName>ppt_x</p:attrName>
                                          <p:attrName>ppt_y</p:attrName>
                                        </p:attrNameLst>
                                      </p:cBhvr>
                                      <p:rCtr x="-71" y="0"/>
                                    </p:animMotion>
                                  </p:childTnLst>
                                </p:cTn>
                              </p:par>
                            </p:childTnLst>
                          </p:cTn>
                        </p:par>
                        <p:par>
                          <p:cTn id="25" fill="hold">
                            <p:stCondLst>
                              <p:cond delay="14000"/>
                            </p:stCondLst>
                            <p:childTnLst>
                              <p:par>
                                <p:cTn id="26" presetID="0" presetClass="path" presetSubtype="0" accel="50000" decel="50000" fill="hold" grpId="1" nodeType="afterEffect">
                                  <p:stCondLst>
                                    <p:cond delay="0"/>
                                  </p:stCondLst>
                                  <p:childTnLst>
                                    <p:animMotion origin="layout" path="M 0.57083 -0.07772 L 0.97083 -0.07772 " pathEditMode="relative" rAng="0" ptsTypes="AA">
                                      <p:cBhvr>
                                        <p:cTn id="27" dur="3000" fill="hold"/>
                                        <p:tgtEl>
                                          <p:spTgt spid="5"/>
                                        </p:tgtEl>
                                        <p:attrNameLst>
                                          <p:attrName>ppt_x</p:attrName>
                                          <p:attrName>ppt_y</p:attrName>
                                        </p:attrNameLst>
                                      </p:cBhvr>
                                      <p:rCtr x="200" y="0"/>
                                    </p:animMotion>
                                  </p:childTnLst>
                                </p:cTn>
                              </p:par>
                              <p:par>
                                <p:cTn id="28" presetID="0" presetClass="path" presetSubtype="0" accel="50000" decel="50000" fill="hold" grpId="3" nodeType="withEffect">
                                  <p:stCondLst>
                                    <p:cond delay="0"/>
                                  </p:stCondLst>
                                  <p:childTnLst>
                                    <p:animMotion origin="layout" path="M 0.32084 0.03333 L 0.4375 0.03333 " pathEditMode="relative" rAng="0" ptsTypes="AA">
                                      <p:cBhvr>
                                        <p:cTn id="29" dur="2000" fill="hold"/>
                                        <p:tgtEl>
                                          <p:spTgt spid="8"/>
                                        </p:tgtEl>
                                        <p:attrNameLst>
                                          <p:attrName>ppt_x</p:attrName>
                                          <p:attrName>ppt_y</p:attrName>
                                        </p:attrNameLst>
                                      </p:cBhvr>
                                      <p:rCtr x="58" y="0"/>
                                    </p:animMotion>
                                  </p:childTnLst>
                                </p:cTn>
                              </p:par>
                              <p:par>
                                <p:cTn id="30" presetID="0" presetClass="path" presetSubtype="0" accel="50000" decel="50000" fill="hold" grpId="1" nodeType="withEffect">
                                  <p:stCondLst>
                                    <p:cond delay="0"/>
                                  </p:stCondLst>
                                  <p:childTnLst>
                                    <p:animMotion origin="layout" path="M 0.4283 -0.2 L 0.54497 -0.2 " pathEditMode="relative" rAng="0" ptsTypes="AA">
                                      <p:cBhvr>
                                        <p:cTn id="31" dur="2000" fill="hold"/>
                                        <p:tgtEl>
                                          <p:spTgt spid="7"/>
                                        </p:tgtEl>
                                        <p:attrNameLst>
                                          <p:attrName>ppt_x</p:attrName>
                                          <p:attrName>ppt_y</p:attrName>
                                        </p:attrNameLst>
                                      </p:cBhvr>
                                      <p:rCtr x="58" y="0"/>
                                    </p:animMotion>
                                  </p:childTnLst>
                                </p:cTn>
                              </p:par>
                            </p:childTnLst>
                          </p:cTn>
                        </p:par>
                        <p:par>
                          <p:cTn id="32" fill="hold">
                            <p:stCondLst>
                              <p:cond delay="17000"/>
                            </p:stCondLst>
                            <p:childTnLst>
                              <p:par>
                                <p:cTn id="33" presetID="0" presetClass="path" presetSubtype="0" accel="50000" decel="50000" fill="hold" grpId="2" nodeType="afterEffect">
                                  <p:stCondLst>
                                    <p:cond delay="0"/>
                                  </p:stCondLst>
                                  <p:childTnLst>
                                    <p:animMotion origin="layout" path="M 0.54497 -0.2 L 0.94497 -0.2 " pathEditMode="relative" rAng="0" ptsTypes="AA">
                                      <p:cBhvr>
                                        <p:cTn id="34" dur="3000" fill="hold"/>
                                        <p:tgtEl>
                                          <p:spTgt spid="7"/>
                                        </p:tgtEl>
                                        <p:attrNameLst>
                                          <p:attrName>ppt_x</p:attrName>
                                          <p:attrName>ppt_y</p:attrName>
                                        </p:attrNameLst>
                                      </p:cBhvr>
                                      <p:rCtr x="200" y="0"/>
                                    </p:animMotion>
                                  </p:childTnLst>
                                </p:cTn>
                              </p:par>
                              <p:par>
                                <p:cTn id="35" presetID="0" presetClass="path" presetSubtype="0" accel="50000" decel="50000" fill="hold" grpId="5" nodeType="withEffect">
                                  <p:stCondLst>
                                    <p:cond delay="0"/>
                                  </p:stCondLst>
                                  <p:childTnLst>
                                    <p:animMotion origin="layout" path="M 0.4625 0.03333 L 0.59584 0.03333 " pathEditMode="relative" rAng="0" ptsTypes="AA">
                                      <p:cBhvr>
                                        <p:cTn id="36" dur="3000" fill="hold"/>
                                        <p:tgtEl>
                                          <p:spTgt spid="8"/>
                                        </p:tgtEl>
                                        <p:attrNameLst>
                                          <p:attrName>ppt_x</p:attrName>
                                          <p:attrName>ppt_y</p:attrName>
                                        </p:attrNameLst>
                                      </p:cBhvr>
                                      <p:rCtr x="67" y="0"/>
                                    </p:animMotion>
                                  </p:childTnLst>
                                </p:cTn>
                              </p:par>
                            </p:childTnLst>
                          </p:cTn>
                        </p:par>
                        <p:par>
                          <p:cTn id="37" fill="hold">
                            <p:stCondLst>
                              <p:cond delay="20000"/>
                            </p:stCondLst>
                            <p:childTnLst>
                              <p:par>
                                <p:cTn id="38" presetID="0" presetClass="path" presetSubtype="0" accel="50000" decel="50000" fill="hold" grpId="6" nodeType="afterEffect">
                                  <p:stCondLst>
                                    <p:cond delay="0"/>
                                  </p:stCondLst>
                                  <p:childTnLst>
                                    <p:animMotion origin="layout" path="M 0.57917 0.03333 L 0.97917 0.03333 " pathEditMode="relative" rAng="0" ptsTypes="AA">
                                      <p:cBhvr>
                                        <p:cTn id="39" dur="2000" fill="hold"/>
                                        <p:tgtEl>
                                          <p:spTgt spid="8"/>
                                        </p:tgtEl>
                                        <p:attrNameLst>
                                          <p:attrName>ppt_x</p:attrName>
                                          <p:attrName>ppt_y</p:attrName>
                                        </p:attrNameLst>
                                      </p:cBhvr>
                                      <p:rCtr x="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7" grpId="2" animBg="1"/>
      <p:bldP spid="8" grpId="0" animBg="1"/>
      <p:bldP spid="8" grpId="1" animBg="1"/>
      <p:bldP spid="8" grpId="2" animBg="1"/>
      <p:bldP spid="8" grpId="3" animBg="1"/>
      <p:bldP spid="8" grpId="4" animBg="1"/>
      <p:bldP spid="8" grpId="5" animBg="1"/>
      <p:bldP spid="8" grpId="6" animBg="1"/>
    </p:bldLst>
  </p:timing>
</p:sld>
</file>

<file path=ppt/theme/theme1.xml><?xml version="1.0" encoding="utf-8"?>
<a:theme xmlns:a="http://schemas.openxmlformats.org/drawingml/2006/main" name="NI Corporate Template 2007 Exter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 Corporate Template_2007">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NI Corporate Templat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Corporate Templat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Corporate Templat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Corporate Templat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Corporate Templat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Corporate Templat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Corporate Template_2007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Corporate Templat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Corporate Templat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Corporate Templat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Corporate Templat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Corporate Templat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I Corporate Confidentia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 Corporate Template_2007">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NI Corporate Templat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Corporate Templat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Corporate Templat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Corporate Templat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Corporate Templat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Corporate Templat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Corporate Template_2007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Corporate Templat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Corporate Templat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Corporate Templat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Corporate Templat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Corporate Templat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4617</TotalTime>
  <Words>2293</Words>
  <Application>Microsoft Office PowerPoint</Application>
  <PresentationFormat>On-screen Show (4:3)</PresentationFormat>
  <Paragraphs>414</Paragraphs>
  <Slides>41</Slides>
  <Notes>21</Notes>
  <HiddenSlides>8</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Arial</vt:lpstr>
      <vt:lpstr>Arial Narrow</vt:lpstr>
      <vt:lpstr>Wingdings</vt:lpstr>
      <vt:lpstr>Times</vt:lpstr>
      <vt:lpstr>NI Corporate Template 2007 External</vt:lpstr>
      <vt:lpstr>NI Corporate Confidential Template</vt:lpstr>
      <vt:lpstr>Slide 1</vt:lpstr>
      <vt:lpstr>Agenda</vt:lpstr>
      <vt:lpstr>Introduction</vt:lpstr>
      <vt:lpstr>LabVIEW Data Structures</vt:lpstr>
      <vt:lpstr>Native Data Structures – Variant Attribute</vt:lpstr>
      <vt:lpstr>Native Data Structures – Variant Attribute</vt:lpstr>
      <vt:lpstr>Native Data Structures – Variant Attribute</vt:lpstr>
      <vt:lpstr>Priority Queue</vt:lpstr>
      <vt:lpstr>Priority Queue</vt:lpstr>
      <vt:lpstr>Priority Queue via Linked List</vt:lpstr>
      <vt:lpstr>Priority Queue via Linked List</vt:lpstr>
      <vt:lpstr>Review of DVRs and LVOOP</vt:lpstr>
      <vt:lpstr>Priority Queue Implementation</vt:lpstr>
      <vt:lpstr>Priority Queue Implementation</vt:lpstr>
      <vt:lpstr>Route Minimizing (Traveling Salesman)</vt:lpstr>
      <vt:lpstr>Route Minimizing (Traveling Salesman)</vt:lpstr>
      <vt:lpstr>Tree Implementation</vt:lpstr>
      <vt:lpstr>Tree Implementation – Searching</vt:lpstr>
      <vt:lpstr>Tree Implementation - Searching</vt:lpstr>
      <vt:lpstr>Tree Implementation - Search</vt:lpstr>
      <vt:lpstr>Tree Implementation – Search (Depth)</vt:lpstr>
      <vt:lpstr>Tree Implementation – Search (Heuristic)</vt:lpstr>
      <vt:lpstr>Route Minimizing – Search (Heuristic)</vt:lpstr>
      <vt:lpstr>Route Minimizing</vt:lpstr>
      <vt:lpstr>Path Discovery</vt:lpstr>
      <vt:lpstr>Path Discovery via Graph</vt:lpstr>
      <vt:lpstr>Graph Implementation</vt:lpstr>
      <vt:lpstr>Path Discovery</vt:lpstr>
      <vt:lpstr>More Applications</vt:lpstr>
      <vt:lpstr>Sudoku Solver - Hard</vt:lpstr>
      <vt:lpstr>Sudoku Solver - Ultimate</vt:lpstr>
      <vt:lpstr>Content</vt:lpstr>
      <vt:lpstr>Questions</vt:lpstr>
      <vt:lpstr>Slide 34</vt:lpstr>
      <vt:lpstr>Linked List Operations</vt:lpstr>
      <vt:lpstr>Linked List Operations</vt:lpstr>
      <vt:lpstr>Linked List Operations</vt:lpstr>
      <vt:lpstr>Linked List in LabVIEW</vt:lpstr>
      <vt:lpstr>Linked List in LabVIEW</vt:lpstr>
      <vt:lpstr>Linked List in LabVIEW</vt:lpstr>
      <vt:lpstr>Linked List in LabVIEW</vt:lpstr>
    </vt:vector>
  </TitlesOfParts>
  <Company>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Silva</dc:creator>
  <cp:lastModifiedBy>bkinding</cp:lastModifiedBy>
  <cp:revision>88</cp:revision>
  <dcterms:created xsi:type="dcterms:W3CDTF">2007-04-11T17:24:02Z</dcterms:created>
  <dcterms:modified xsi:type="dcterms:W3CDTF">2011-07-29T15:44:51Z</dcterms:modified>
</cp:coreProperties>
</file>