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347" r:id="rId6"/>
    <p:sldId id="260" r:id="rId7"/>
    <p:sldId id="26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4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7" autoAdjust="0"/>
  </p:normalViewPr>
  <p:slideViewPr>
    <p:cSldViewPr snapToGrid="0" snapToObjects="1">
      <p:cViewPr>
        <p:scale>
          <a:sx n="116" d="100"/>
          <a:sy n="116" d="100"/>
        </p:scale>
        <p:origin x="-416" y="-232"/>
      </p:cViewPr>
      <p:guideLst>
        <p:guide orient="horz" pos="2206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22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79744-8CAE-AE4F-8B8E-C0C70BD269B5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4024-E469-CF46-9035-0E9D8AC87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 indent="0">
              <a:spcBef>
                <a:spcPts val="1200"/>
              </a:spcBef>
              <a:buNone/>
            </a:pPr>
            <a:r>
              <a:rPr lang="fr-FR" i="1" dirty="0" smtClean="0"/>
              <a:t>*(Le travail se concentre en général sur quelques </a:t>
            </a:r>
            <a:r>
              <a:rPr lang="fr-FR" i="1" dirty="0" err="1" smtClean="0"/>
              <a:t>maps</a:t>
            </a:r>
            <a:r>
              <a:rPr lang="fr-FR" i="1" dirty="0" smtClean="0"/>
              <a:t> représentatives du jeu qui seront présentées à la FPP.)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250" lvl="1" indent="0">
              <a:spcBef>
                <a:spcPts val="1200"/>
              </a:spcBef>
              <a:buNone/>
            </a:pPr>
            <a:endParaRPr lang="fr-F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1200"/>
              </a:spcBef>
            </a:pPr>
            <a:r>
              <a:rPr lang="fr-CA" i="1" dirty="0" smtClean="0"/>
              <a:t>Il s’agit de savoir où en est l’avancement du projet.</a:t>
            </a:r>
            <a:r>
              <a:rPr lang="fr-CA" i="1" baseline="0" dirty="0" smtClean="0"/>
              <a:t> </a:t>
            </a:r>
            <a:r>
              <a:rPr lang="fr-CA" i="1" dirty="0" smtClean="0"/>
              <a:t>Les « leads » reçoivent des « feedbacks, et les transmettent aux équipes</a:t>
            </a:r>
            <a:r>
              <a:rPr lang="en-US" i="1" dirty="0" smtClean="0"/>
              <a:t>…</a:t>
            </a:r>
            <a:endParaRPr lang="fr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1200"/>
              </a:spcBef>
            </a:pPr>
            <a:endParaRPr lang="fr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 de cette étape l’éditeur doit vous suivre régulièrement, afin qu’il puisse voir et être rassurer sur les plannings,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budgets, et surtout votre travail.</a:t>
            </a: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1200"/>
              </a:spcBef>
            </a:pPr>
            <a:endParaRPr lang="fr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1200"/>
              </a:spcBef>
            </a:pPr>
            <a:endParaRPr lang="fr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 smtClean="0"/>
              <a:t>Pour gagner du </a:t>
            </a:r>
            <a:r>
              <a:rPr lang="fr-FR" i="1" dirty="0" err="1" smtClean="0"/>
              <a:t>framerate</a:t>
            </a:r>
            <a:r>
              <a:rPr lang="fr-FR" i="1" dirty="0" smtClean="0"/>
              <a:t> il faut parfois aussi trouver des compromis entre graphisme, IA, taille des </a:t>
            </a:r>
            <a:r>
              <a:rPr lang="fr-FR" i="1" dirty="0" err="1" smtClean="0"/>
              <a:t>maps</a:t>
            </a:r>
            <a:r>
              <a:rPr lang="fr-FR" i="1" dirty="0" smtClean="0"/>
              <a:t>, GP, nombre de protagonistes affichés, etc…</a:t>
            </a:r>
            <a:endParaRPr lang="fr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Selon les portages à effectuer, le jeu doit passer les tests des firmes. 60fps(chez Sony par ex), temps de </a:t>
            </a:r>
            <a:r>
              <a:rPr lang="fr-FR" i="1" dirty="0" err="1" smtClean="0"/>
              <a:t>loading</a:t>
            </a:r>
            <a:r>
              <a:rPr lang="fr-FR" i="1" dirty="0" smtClean="0"/>
              <a:t> </a:t>
            </a:r>
            <a:r>
              <a:rPr lang="fr-FR" i="1" dirty="0" err="1" smtClean="0"/>
              <a:t>raisonnnables</a:t>
            </a:r>
            <a:r>
              <a:rPr lang="fr-FR" i="1" dirty="0" smtClean="0"/>
              <a:t>, respect des boutons de la manette quand on est dans les menus, messages d’erreur corrects quand on </a:t>
            </a:r>
            <a:r>
              <a:rPr lang="fr-FR" i="1" dirty="0" err="1" smtClean="0"/>
              <a:t>debranche</a:t>
            </a:r>
            <a:r>
              <a:rPr lang="fr-FR" i="1" dirty="0" smtClean="0"/>
              <a:t> la manette, etc… Si les versions ne sont pas approuvées, elles sont corrigées, puis à nouveau renvoyées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PRISE DE VACANCES!!!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Habituellement</a:t>
            </a:r>
            <a:r>
              <a:rPr lang="en-US" dirty="0" smtClean="0"/>
              <a:t> le </a:t>
            </a:r>
            <a:r>
              <a:rPr lang="en-US" dirty="0" err="1" smtClean="0"/>
              <a:t>contenu</a:t>
            </a:r>
            <a:r>
              <a:rPr lang="en-US" dirty="0" smtClean="0"/>
              <a:t> </a:t>
            </a:r>
            <a:r>
              <a:rPr lang="en-US" dirty="0" err="1" smtClean="0"/>
              <a:t>supplémentaire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</a:t>
            </a:r>
            <a:r>
              <a:rPr lang="en-US" baseline="0" dirty="0" smtClean="0"/>
              <a:t> en début de </a:t>
            </a:r>
            <a:r>
              <a:rPr lang="en-US" baseline="0" dirty="0" err="1" smtClean="0"/>
              <a:t>projet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créé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jeu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A ce stade, Il est possible que soient faites par l’éditorial des études concurrentielles, viabilité commerciale, identification des cibles… qui influenceront l'acceptation et l’évolution du projet.</a:t>
            </a:r>
            <a:endParaRPr lang="fr-CA" i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…</a:t>
            </a:r>
            <a:r>
              <a:rPr lang="en-US" i="1" dirty="0" err="1" smtClean="0"/>
              <a:t>mais</a:t>
            </a:r>
            <a:r>
              <a:rPr lang="en-US" i="1" dirty="0" smtClean="0"/>
              <a:t> en</a:t>
            </a:r>
            <a:r>
              <a:rPr lang="fr-CA" i="1" dirty="0" smtClean="0"/>
              <a:t> général, les équipes sont réduites durant la pré-production,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692431" y="600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2014-06-01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CONCEPTION DE NIVEAUX</a:t>
            </a:r>
            <a:endParaRPr lang="en-US" sz="3000" dirty="0"/>
          </a:p>
        </p:txBody>
      </p:sp>
      <p:pic>
        <p:nvPicPr>
          <p:cNvPr id="5" name="Picture 4" descr="D0469767-0-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06" y="3103655"/>
            <a:ext cx="4243793" cy="367384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4975420" cy="512830"/>
          </a:xfrm>
        </p:spPr>
        <p:txBody>
          <a:bodyPr/>
          <a:lstStyle/>
          <a:p>
            <a:r>
              <a:rPr lang="en-US" dirty="0" smtClean="0"/>
              <a:t>COURS 01: Introduction et </a:t>
            </a:r>
            <a:r>
              <a:rPr lang="en-US" dirty="0" err="1" smtClean="0"/>
              <a:t>Présentations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431517"/>
            <a:ext cx="3501081" cy="2800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Présenté</a:t>
            </a:r>
            <a:r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 :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Frédéric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Émel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CARPENTIER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98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000" cap="all" dirty="0" smtClean="0"/>
              <a:t>LES ÉTAPES DE PRODUCTION</a:t>
            </a:r>
            <a:br>
              <a:rPr lang="fr-FR" sz="3000" cap="all" dirty="0" smtClean="0"/>
            </a:br>
            <a:r>
              <a:rPr lang="fr-FR" sz="3000" cap="all" dirty="0" smtClean="0"/>
              <a:t>D’UN JEU VIDÉO.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D’APRÈS VOUS,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QUELLES SONT LES ÉTAPES DE PRODUCTION D’UN JEU VIDÉO?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2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1.0</a:t>
            </a:r>
            <a:r>
              <a:rPr lang="fr-FR" sz="2500" cap="all" dirty="0"/>
              <a:t>	</a:t>
            </a:r>
            <a:r>
              <a:rPr lang="fr-FR" sz="2500" cap="all" dirty="0" smtClean="0"/>
              <a:t>LE PIPELINE DE PRODUCTION</a:t>
            </a:r>
            <a:endParaRPr lang="fr-CA" sz="2500" cap="al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spcBef>
                <a:spcPts val="1200"/>
              </a:spcBef>
              <a:buFont typeface="Wingdings 2" pitchFamily="18" charset="2"/>
              <a:buNone/>
            </a:pPr>
            <a:r>
              <a:rPr lang="fr-CA" sz="2400" b="1" dirty="0" smtClean="0">
                <a:solidFill>
                  <a:schemeClr val="tx1"/>
                </a:solidFill>
              </a:rPr>
              <a:t>Qu’est-ce qu’un pipeline de production?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i="1" dirty="0" smtClean="0"/>
              <a:t>Concept = Principes d’une ligne de montage</a:t>
            </a:r>
            <a:r>
              <a:rPr lang="fr-CA" i="1" dirty="0"/>
              <a:t>,</a:t>
            </a:r>
            <a:endParaRPr lang="fr-CA" i="1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i="1" dirty="0" smtClean="0"/>
              <a:t>Donc, étapes de production du jeu vidéo,</a:t>
            </a:r>
          </a:p>
          <a:p>
            <a:pPr marL="34925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fr-CA" i="1" dirty="0" smtClean="0"/>
              <a:t>	OU la Structure du flux de travail (</a:t>
            </a:r>
            <a:r>
              <a:rPr lang="fr-CA" i="1" dirty="0" err="1" smtClean="0"/>
              <a:t>workflow</a:t>
            </a:r>
            <a:r>
              <a:rPr lang="fr-CA" i="1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i="1" dirty="0" smtClean="0"/>
              <a:t>Inclus tous les différents intervenants de la production.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endParaRPr lang="fr-CA" i="1" dirty="0" smtClean="0"/>
          </a:p>
        </p:txBody>
      </p:sp>
    </p:spTree>
    <p:extLst>
      <p:ext uri="{BB962C8B-B14F-4D97-AF65-F5344CB8AC3E}">
        <p14:creationId xmlns:p14="http://schemas.microsoft.com/office/powerpoint/2010/main" val="306042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95" y="429917"/>
            <a:ext cx="7683500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3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1.1.1	La Conception : L’idée initiale</a:t>
            </a:r>
            <a:endParaRPr lang="fr-CA" sz="2500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/>
              <a:t>C’est le point de départ de tout projet de jeu vidéo</a:t>
            </a:r>
            <a:r>
              <a:rPr lang="fr-CA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C'est </a:t>
            </a:r>
            <a:r>
              <a:rPr lang="fr-FR" i="1" dirty="0"/>
              <a:t>l'idée de base souvent </a:t>
            </a:r>
            <a:r>
              <a:rPr lang="fr-FR" i="1" dirty="0" smtClean="0"/>
              <a:t>issue </a:t>
            </a:r>
            <a:r>
              <a:rPr lang="fr-FR" i="1" dirty="0"/>
              <a:t>d’un unique </a:t>
            </a:r>
            <a:r>
              <a:rPr lang="fr-FR" i="1" dirty="0" smtClean="0"/>
              <a:t>concepteur</a:t>
            </a:r>
            <a:r>
              <a:rPr lang="fr-CA" i="1" dirty="0"/>
              <a:t>.</a:t>
            </a:r>
            <a:endParaRPr lang="fr-FR" i="1" dirty="0" smtClean="0"/>
          </a:p>
          <a:p>
            <a:pPr lvl="1">
              <a:spcBef>
                <a:spcPts val="1200"/>
              </a:spcBef>
            </a:pPr>
            <a:r>
              <a:rPr lang="fr-FR" i="1" dirty="0" smtClean="0"/>
              <a:t>Création de documents présentables à l’éditorial :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Références, synopsis (plus </a:t>
            </a:r>
            <a:r>
              <a:rPr lang="fr-FR" i="1" dirty="0"/>
              <a:t>ou moins </a:t>
            </a:r>
            <a:r>
              <a:rPr lang="fr-FR" i="1" dirty="0" smtClean="0"/>
              <a:t>poussé), documents </a:t>
            </a:r>
            <a:r>
              <a:rPr lang="fr-FR" i="1" dirty="0"/>
              <a:t>de design, de </a:t>
            </a:r>
            <a:r>
              <a:rPr lang="fr-FR" i="1" dirty="0" err="1"/>
              <a:t>gameplay</a:t>
            </a:r>
            <a:r>
              <a:rPr lang="fr-FR" i="1" dirty="0"/>
              <a:t>, de </a:t>
            </a:r>
            <a:r>
              <a:rPr lang="fr-FR" i="1" dirty="0" smtClean="0"/>
              <a:t>références </a:t>
            </a:r>
            <a:r>
              <a:rPr lang="fr-FR" i="1" dirty="0"/>
              <a:t>visuelles... </a:t>
            </a:r>
            <a:endParaRPr lang="fr-CA" sz="100" i="1" dirty="0" smtClean="0"/>
          </a:p>
          <a:p>
            <a:pPr lvl="1">
              <a:spcBef>
                <a:spcPts val="1200"/>
              </a:spcBef>
            </a:pPr>
            <a:r>
              <a:rPr lang="fr-FR" i="1" dirty="0" smtClean="0"/>
              <a:t>Le </a:t>
            </a:r>
            <a:r>
              <a:rPr lang="fr-FR" i="1" dirty="0"/>
              <a:t>concept peut être accompagné d’un proto non </a:t>
            </a:r>
            <a:r>
              <a:rPr lang="fr-FR" i="1" dirty="0" smtClean="0"/>
              <a:t>jouable.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Peut </a:t>
            </a:r>
            <a:r>
              <a:rPr lang="fr-FR" i="1" dirty="0"/>
              <a:t>y avoir une estimation d'un budget et d'un temps de </a:t>
            </a:r>
            <a:r>
              <a:rPr lang="fr-FR" i="1" dirty="0" smtClean="0"/>
              <a:t>production.*</a:t>
            </a:r>
          </a:p>
        </p:txBody>
      </p:sp>
    </p:spTree>
    <p:extLst>
      <p:ext uri="{BB962C8B-B14F-4D97-AF65-F5344CB8AC3E}">
        <p14:creationId xmlns:p14="http://schemas.microsoft.com/office/powerpoint/2010/main" val="283122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/>
              <a:t>Définir si le projet est viable</a:t>
            </a:r>
            <a:r>
              <a:rPr lang="fr-CA" i="1" dirty="0" smtClean="0"/>
              <a:t>, s’il </a:t>
            </a:r>
            <a:r>
              <a:rPr lang="fr-CA" i="1" dirty="0"/>
              <a:t>est </a:t>
            </a:r>
            <a:r>
              <a:rPr lang="fr-CA" i="1" dirty="0" smtClean="0"/>
              <a:t>fiable. </a:t>
            </a:r>
          </a:p>
          <a:p>
            <a:pPr lvl="1">
              <a:spcBef>
                <a:spcPts val="1200"/>
              </a:spcBef>
            </a:pPr>
            <a:r>
              <a:rPr lang="fr-CA" i="1" dirty="0"/>
              <a:t>À cette étape, on doit réfléchir sur: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Les points forts,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Les points faibles,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Les contraintes,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Les limites technologiques,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Les ressources financières.</a:t>
            </a:r>
            <a:endParaRPr lang="fr-CA" i="1" dirty="0" smtClean="0"/>
          </a:p>
          <a:p>
            <a:pPr lvl="1">
              <a:spcBef>
                <a:spcPts val="1200"/>
              </a:spcBef>
            </a:pPr>
            <a:r>
              <a:rPr lang="fr-CA" i="1" dirty="0" smtClean="0"/>
              <a:t>Prendre l’avis de l’équipe.</a:t>
            </a:r>
          </a:p>
          <a:p>
            <a:pPr lvl="1">
              <a:spcBef>
                <a:spcPts val="1200"/>
              </a:spcBef>
            </a:pPr>
            <a:endParaRPr lang="fr-FR" i="1" dirty="0" smtClean="0"/>
          </a:p>
          <a:p>
            <a:pPr lvl="2">
              <a:spcBef>
                <a:spcPts val="1200"/>
              </a:spcBef>
            </a:pPr>
            <a:endParaRPr lang="fr-FR" i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133755"/>
            <a:ext cx="8913813" cy="9144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cap="all" dirty="0" smtClean="0">
                <a:solidFill>
                  <a:schemeClr val="tx1"/>
                </a:solidFill>
              </a:rPr>
              <a:t>1.1.2	La validation du projet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1.2	L’entrée en pré-production</a:t>
            </a:r>
            <a:endParaRPr lang="fr-CA" sz="2500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 smtClean="0"/>
              <a:t>Recrutement de l’équipe (si nécessaire);*</a:t>
            </a:r>
          </a:p>
          <a:p>
            <a:pPr lvl="1">
              <a:spcBef>
                <a:spcPts val="1200"/>
              </a:spcBef>
            </a:pPr>
            <a:r>
              <a:rPr lang="fr-CA" i="1" dirty="0" smtClean="0"/>
              <a:t>Remue-méninges </a:t>
            </a:r>
            <a:r>
              <a:rPr lang="fr-CA" i="1" dirty="0"/>
              <a:t>« </a:t>
            </a:r>
            <a:r>
              <a:rPr lang="fr-CA" i="1" dirty="0" err="1"/>
              <a:t>Brainstorm</a:t>
            </a:r>
            <a:r>
              <a:rPr lang="fr-CA" i="1" dirty="0"/>
              <a:t> </a:t>
            </a:r>
            <a:r>
              <a:rPr lang="fr-CA" i="1" dirty="0" smtClean="0"/>
              <a:t>», des idées;</a:t>
            </a:r>
          </a:p>
          <a:p>
            <a:pPr lvl="1">
              <a:spcBef>
                <a:spcPts val="1200"/>
              </a:spcBef>
            </a:pPr>
            <a:r>
              <a:rPr lang="fr-FR" i="1" dirty="0"/>
              <a:t>Identification des points clés du </a:t>
            </a:r>
            <a:r>
              <a:rPr lang="fr-FR" i="1" dirty="0" smtClean="0"/>
              <a:t>projet;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Choix </a:t>
            </a:r>
            <a:r>
              <a:rPr lang="fr-CA" dirty="0"/>
              <a:t>d’outils et de </a:t>
            </a:r>
            <a:r>
              <a:rPr lang="fr-CA" dirty="0" smtClean="0"/>
              <a:t>méthodes;</a:t>
            </a:r>
          </a:p>
          <a:p>
            <a:pPr lvl="1">
              <a:spcBef>
                <a:spcPts val="1200"/>
              </a:spcBef>
            </a:pPr>
            <a:r>
              <a:rPr lang="fr-FR" i="1" dirty="0"/>
              <a:t>Création des « briques »: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Game Design Document (le jeu),</a:t>
            </a:r>
          </a:p>
          <a:p>
            <a:pPr lvl="2">
              <a:spcBef>
                <a:spcPts val="1200"/>
              </a:spcBef>
            </a:pPr>
            <a:r>
              <a:rPr lang="en-US" i="1" dirty="0" err="1"/>
              <a:t>Charte</a:t>
            </a:r>
            <a:r>
              <a:rPr lang="en-US" i="1" dirty="0"/>
              <a:t>/bible </a:t>
            </a:r>
            <a:r>
              <a:rPr lang="en-US" i="1" dirty="0" err="1"/>
              <a:t>graphique</a:t>
            </a:r>
            <a:r>
              <a:rPr lang="en-US" i="1" dirty="0"/>
              <a:t> (le </a:t>
            </a:r>
            <a:r>
              <a:rPr lang="en-US" i="1" dirty="0" err="1"/>
              <a:t>visuel</a:t>
            </a:r>
            <a:r>
              <a:rPr lang="en-US" i="1" dirty="0"/>
              <a:t>),</a:t>
            </a:r>
          </a:p>
          <a:p>
            <a:pPr lvl="2">
              <a:spcBef>
                <a:spcPts val="1200"/>
              </a:spcBef>
            </a:pPr>
            <a:r>
              <a:rPr lang="en-US" i="1" dirty="0" err="1"/>
              <a:t>Charte</a:t>
            </a:r>
            <a:r>
              <a:rPr lang="en-US" i="1" dirty="0"/>
              <a:t> </a:t>
            </a:r>
            <a:r>
              <a:rPr lang="en-US" i="1" dirty="0" err="1"/>
              <a:t>sonore</a:t>
            </a:r>
            <a:r>
              <a:rPr lang="en-US" i="1" dirty="0"/>
              <a:t> (la </a:t>
            </a:r>
            <a:r>
              <a:rPr lang="en-US" i="1" dirty="0" err="1"/>
              <a:t>musique</a:t>
            </a:r>
            <a:r>
              <a:rPr lang="en-US" i="1" dirty="0"/>
              <a:t>, les sons, </a:t>
            </a:r>
            <a:r>
              <a:rPr lang="en-US" i="1" dirty="0" err="1"/>
              <a:t>etc</a:t>
            </a:r>
            <a:r>
              <a:rPr lang="en-US" i="1" dirty="0"/>
              <a:t>) </a:t>
            </a:r>
            <a:endParaRPr lang="fr-CA" dirty="0" smtClean="0"/>
          </a:p>
          <a:p>
            <a:pPr lvl="1">
              <a:spcBef>
                <a:spcPts val="1200"/>
              </a:spcBef>
            </a:pPr>
            <a:r>
              <a:rPr lang="fr-FR" i="1" dirty="0" smtClean="0"/>
              <a:t>Début de l’écriture du</a:t>
            </a:r>
            <a:r>
              <a:rPr lang="fr-FR" b="1" i="1" dirty="0" smtClean="0"/>
              <a:t> document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34562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24818" cy="6938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684567"/>
            <a:ext cx="7330821" cy="5862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spcBef>
                <a:spcPts val="1200"/>
              </a:spcBef>
              <a:buNone/>
            </a:pPr>
            <a:r>
              <a:rPr lang="fr-FR" sz="2500" cap="all" dirty="0" smtClean="0">
                <a:solidFill>
                  <a:srgbClr val="FFFFFF"/>
                </a:solidFill>
              </a:rPr>
              <a:t>Le </a:t>
            </a:r>
            <a:r>
              <a:rPr lang="fr-FR" sz="2500" cap="all" dirty="0">
                <a:solidFill>
                  <a:srgbClr val="FFFFFF"/>
                </a:solidFill>
              </a:rPr>
              <a:t>Document de </a:t>
            </a:r>
            <a:r>
              <a:rPr lang="fr-FR" sz="2500" cap="all" dirty="0" smtClean="0">
                <a:solidFill>
                  <a:srgbClr val="FFFFFF"/>
                </a:solidFill>
              </a:rPr>
              <a:t>production</a:t>
            </a:r>
          </a:p>
          <a:p>
            <a:pPr marL="349250" lvl="1" indent="0">
              <a:spcBef>
                <a:spcPts val="1200"/>
              </a:spcBef>
              <a:buNone/>
            </a:pPr>
            <a:endParaRPr lang="fr-FR" sz="2500" dirty="0" smtClean="0">
              <a:solidFill>
                <a:srgbClr val="FFFF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fr-FR" i="1" dirty="0" smtClean="0">
                <a:solidFill>
                  <a:srgbClr val="FFFFFF"/>
                </a:solidFill>
              </a:rPr>
              <a:t>Détaille </a:t>
            </a:r>
            <a:r>
              <a:rPr lang="fr-FR" i="1" dirty="0">
                <a:solidFill>
                  <a:srgbClr val="FFFFFF"/>
                </a:solidFill>
              </a:rPr>
              <a:t>l'implémentation et l’utilisation d’un outil de </a:t>
            </a:r>
            <a:r>
              <a:rPr lang="fr-FR" i="1" dirty="0" smtClean="0">
                <a:solidFill>
                  <a:srgbClr val="FFFFFF"/>
                </a:solidFill>
              </a:rPr>
              <a:t>production</a:t>
            </a:r>
            <a:r>
              <a:rPr lang="fr-FR" i="1" dirty="0">
                <a:solidFill>
                  <a:srgbClr val="FFFFFF"/>
                </a:solidFill>
              </a:rPr>
              <a:t>.</a:t>
            </a:r>
            <a:endParaRPr lang="fr-FR" i="1" dirty="0" smtClean="0">
              <a:solidFill>
                <a:srgbClr val="FFFF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fr-FR" i="1" dirty="0" smtClean="0">
                <a:solidFill>
                  <a:srgbClr val="FFFFFF"/>
                </a:solidFill>
              </a:rPr>
              <a:t>Il </a:t>
            </a:r>
            <a:r>
              <a:rPr lang="fr-FR" i="1" dirty="0">
                <a:solidFill>
                  <a:srgbClr val="FFFFFF"/>
                </a:solidFill>
              </a:rPr>
              <a:t>peut être </a:t>
            </a:r>
            <a:r>
              <a:rPr lang="fr-FR" i="1" dirty="0" smtClean="0">
                <a:solidFill>
                  <a:srgbClr val="FFFFFF"/>
                </a:solidFill>
              </a:rPr>
              <a:t>accompagné de :</a:t>
            </a:r>
          </a:p>
          <a:p>
            <a:pPr lvl="2">
              <a:spcBef>
                <a:spcPts val="1200"/>
              </a:spcBef>
            </a:pPr>
            <a:r>
              <a:rPr lang="fr-FR" sz="1600" i="1" dirty="0" smtClean="0">
                <a:solidFill>
                  <a:srgbClr val="FFFFFF"/>
                </a:solidFill>
              </a:rPr>
              <a:t> d’une </a:t>
            </a:r>
            <a:r>
              <a:rPr lang="fr-FR" sz="1600" i="1" dirty="0">
                <a:solidFill>
                  <a:srgbClr val="FFFFFF"/>
                </a:solidFill>
              </a:rPr>
              <a:t>brique d’IA, </a:t>
            </a:r>
            <a:endParaRPr lang="fr-FR" sz="1600" i="1" dirty="0" smtClean="0">
              <a:solidFill>
                <a:srgbClr val="FFFFFF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sz="1600" i="1" dirty="0" smtClean="0">
                <a:solidFill>
                  <a:srgbClr val="FFFFFF"/>
                </a:solidFill>
              </a:rPr>
              <a:t>d</a:t>
            </a:r>
            <a:r>
              <a:rPr lang="fr-FR" sz="1600" i="1" dirty="0" smtClean="0">
                <a:solidFill>
                  <a:srgbClr val="FFFFFF"/>
                </a:solidFill>
              </a:rPr>
              <a:t>’une </a:t>
            </a:r>
            <a:r>
              <a:rPr lang="fr-FR" sz="1600" i="1" dirty="0">
                <a:solidFill>
                  <a:srgbClr val="FFFFFF"/>
                </a:solidFill>
              </a:rPr>
              <a:t>brique de </a:t>
            </a:r>
            <a:r>
              <a:rPr lang="fr-FR" sz="1600" i="1" dirty="0" err="1">
                <a:solidFill>
                  <a:srgbClr val="FFFFFF"/>
                </a:solidFill>
              </a:rPr>
              <a:t>gameplay</a:t>
            </a:r>
            <a:r>
              <a:rPr lang="fr-FR" sz="1600" i="1" dirty="0">
                <a:solidFill>
                  <a:srgbClr val="FFFFFF"/>
                </a:solidFill>
              </a:rPr>
              <a:t>, </a:t>
            </a:r>
            <a:endParaRPr lang="fr-FR" sz="1600" i="1" dirty="0" smtClean="0">
              <a:solidFill>
                <a:srgbClr val="FFFFFF"/>
              </a:solidFill>
            </a:endParaRPr>
          </a:p>
          <a:p>
            <a:pPr lvl="2">
              <a:spcBef>
                <a:spcPts val="1200"/>
              </a:spcBef>
            </a:pPr>
            <a:r>
              <a:rPr lang="fr-FR" sz="1600" i="1" dirty="0" smtClean="0">
                <a:solidFill>
                  <a:srgbClr val="FFFFFF"/>
                </a:solidFill>
              </a:rPr>
              <a:t>d’un </a:t>
            </a:r>
            <a:r>
              <a:rPr lang="fr-FR" sz="1600" i="1" dirty="0">
                <a:solidFill>
                  <a:srgbClr val="FFFFFF"/>
                </a:solidFill>
              </a:rPr>
              <a:t>outil de modélisation, </a:t>
            </a:r>
            <a:endParaRPr lang="fr-FR" sz="1600" i="1" dirty="0" smtClean="0">
              <a:solidFill>
                <a:srgbClr val="FFFFFF"/>
              </a:solidFill>
            </a:endParaRPr>
          </a:p>
          <a:p>
            <a:pPr lvl="2">
              <a:spcBef>
                <a:spcPts val="1200"/>
              </a:spcBef>
            </a:pPr>
            <a:r>
              <a:rPr lang="fr-FR" sz="1600" i="1" dirty="0" smtClean="0">
                <a:solidFill>
                  <a:srgbClr val="FFFFFF"/>
                </a:solidFill>
              </a:rPr>
              <a:t>d’un </a:t>
            </a:r>
            <a:r>
              <a:rPr lang="fr-FR" sz="1600" i="1" dirty="0">
                <a:solidFill>
                  <a:srgbClr val="FFFFFF"/>
                </a:solidFill>
              </a:rPr>
              <a:t>nouveau système de </a:t>
            </a:r>
            <a:r>
              <a:rPr lang="fr-FR" sz="1600" i="1" dirty="0" err="1">
                <a:solidFill>
                  <a:srgbClr val="FFFFFF"/>
                </a:solidFill>
              </a:rPr>
              <a:t>blend</a:t>
            </a:r>
            <a:r>
              <a:rPr lang="fr-FR" sz="1600" i="1" dirty="0">
                <a:solidFill>
                  <a:srgbClr val="FFFFFF"/>
                </a:solidFill>
              </a:rPr>
              <a:t> d’animation…</a:t>
            </a:r>
            <a:endParaRPr lang="fr-FR" sz="1600" i="1" dirty="0" smtClean="0">
              <a:solidFill>
                <a:srgbClr val="FFFF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fr-FR" i="1" dirty="0" smtClean="0">
                <a:solidFill>
                  <a:srgbClr val="FFFFFF"/>
                </a:solidFill>
              </a:rPr>
              <a:t>Il peut définir les règles d'utilisation des outils,</a:t>
            </a:r>
          </a:p>
          <a:p>
            <a:pPr lvl="1">
              <a:spcBef>
                <a:spcPts val="1200"/>
              </a:spcBef>
            </a:pPr>
            <a:r>
              <a:rPr lang="fr-FR" i="1" dirty="0">
                <a:solidFill>
                  <a:srgbClr val="FFFFFF"/>
                </a:solidFill>
              </a:rPr>
              <a:t>peut aussi être plus global et par exemple décrire point par point le design du projet, les différentes phases de </a:t>
            </a:r>
            <a:r>
              <a:rPr lang="fr-FR" i="1" dirty="0" err="1">
                <a:solidFill>
                  <a:srgbClr val="FFFFFF"/>
                </a:solidFill>
              </a:rPr>
              <a:t>gameplay</a:t>
            </a:r>
            <a:r>
              <a:rPr lang="fr-FR" i="1" dirty="0">
                <a:solidFill>
                  <a:srgbClr val="FFFFFF"/>
                </a:solidFill>
              </a:rPr>
              <a:t>, les univers graphiques abordés, les limites et contraintes du moteur graphique, etc…</a:t>
            </a:r>
            <a:endParaRPr lang="fr-FR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8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/>
              <a:t>Les « Leads » mettent au point les priorités en fonction des « deadlines »: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Prototypage,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K</a:t>
            </a:r>
            <a:r>
              <a:rPr lang="fr-CA" i="1" dirty="0" err="1" smtClean="0"/>
              <a:t>ick</a:t>
            </a:r>
            <a:r>
              <a:rPr lang="fr-CA" i="1" dirty="0" smtClean="0"/>
              <a:t>-off meeting (coup d’envoi),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fr-FR" i="1" dirty="0"/>
              <a:t>1</a:t>
            </a:r>
            <a:r>
              <a:rPr lang="fr-FR" i="1" baseline="30000" dirty="0"/>
              <a:t>ère</a:t>
            </a:r>
            <a:r>
              <a:rPr lang="fr-FR" i="1" dirty="0"/>
              <a:t> FPP (</a:t>
            </a:r>
            <a:r>
              <a:rPr lang="fr-FR" b="1" i="1" dirty="0"/>
              <a:t>F</a:t>
            </a:r>
            <a:r>
              <a:rPr lang="fr-FR" i="1" dirty="0"/>
              <a:t>irst </a:t>
            </a:r>
            <a:r>
              <a:rPr lang="fr-FR" b="1" i="1" dirty="0" err="1"/>
              <a:t>P</a:t>
            </a:r>
            <a:r>
              <a:rPr lang="fr-FR" i="1" dirty="0" err="1"/>
              <a:t>layable</a:t>
            </a:r>
            <a:r>
              <a:rPr lang="fr-FR" i="1" dirty="0"/>
              <a:t> </a:t>
            </a:r>
            <a:r>
              <a:rPr lang="fr-FR" b="1" i="1" dirty="0"/>
              <a:t>P</a:t>
            </a:r>
            <a:r>
              <a:rPr lang="fr-FR" i="1" dirty="0"/>
              <a:t>rototype),</a:t>
            </a:r>
          </a:p>
          <a:p>
            <a:pPr lvl="2">
              <a:spcBef>
                <a:spcPts val="1200"/>
              </a:spcBef>
            </a:pPr>
            <a:r>
              <a:rPr lang="fr-FR" i="1" dirty="0" err="1"/>
              <a:t>Milestones</a:t>
            </a:r>
            <a:r>
              <a:rPr lang="fr-FR" i="1" dirty="0"/>
              <a:t>,</a:t>
            </a:r>
          </a:p>
          <a:p>
            <a:pPr lvl="2">
              <a:spcBef>
                <a:spcPts val="1200"/>
              </a:spcBef>
            </a:pPr>
            <a:r>
              <a:rPr lang="en-US" i="1" dirty="0"/>
              <a:t>E</a:t>
            </a:r>
            <a:r>
              <a:rPr lang="fr-FR" i="1" dirty="0" err="1"/>
              <a:t>tc</a:t>
            </a:r>
            <a:r>
              <a:rPr lang="en-US" i="1" dirty="0" smtClean="0"/>
              <a:t>…</a:t>
            </a:r>
            <a:endParaRPr lang="fr-CA" i="1" dirty="0" smtClean="0"/>
          </a:p>
          <a:p>
            <a:pPr lvl="1">
              <a:spcBef>
                <a:spcPts val="1200"/>
              </a:spcBef>
            </a:pPr>
            <a:r>
              <a:rPr lang="fr-CA" i="1" dirty="0" smtClean="0"/>
              <a:t>Chaque équipe reçoit ses tâches, l’estimation du temps et du niveau de « </a:t>
            </a:r>
            <a:r>
              <a:rPr lang="fr-CA" i="1" dirty="0" err="1" smtClean="0"/>
              <a:t>polish</a:t>
            </a:r>
            <a:r>
              <a:rPr lang="fr-CA" i="1" dirty="0" smtClean="0"/>
              <a:t> ».*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1.2	L’entrée en pré-production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 smtClean="0"/>
              <a:t>Le scénario est écrit (les dialogues aussi),</a:t>
            </a:r>
          </a:p>
          <a:p>
            <a:pPr lvl="1">
              <a:spcBef>
                <a:spcPts val="1200"/>
              </a:spcBef>
            </a:pPr>
            <a:r>
              <a:rPr lang="fr-CA" i="1" dirty="0" smtClean="0"/>
              <a:t>Un « </a:t>
            </a:r>
            <a:r>
              <a:rPr lang="fr-CA" i="1" dirty="0" err="1" smtClean="0"/>
              <a:t>storyboard</a:t>
            </a:r>
            <a:r>
              <a:rPr lang="fr-CA" i="1" dirty="0" smtClean="0"/>
              <a:t> » est dessiné et mis à jour,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L</a:t>
            </a:r>
            <a:r>
              <a:rPr lang="fr-CA" i="1" dirty="0"/>
              <a:t>e « data management » met en place: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la base de donnée,</a:t>
            </a:r>
          </a:p>
          <a:p>
            <a:pPr lvl="2">
              <a:spcBef>
                <a:spcPts val="1200"/>
              </a:spcBef>
            </a:pPr>
            <a:r>
              <a:rPr lang="en-US" i="1" dirty="0"/>
              <a:t>u</a:t>
            </a:r>
            <a:r>
              <a:rPr lang="fr-CA" i="1" dirty="0"/>
              <a:t>n « </a:t>
            </a:r>
            <a:r>
              <a:rPr lang="fr-CA" i="1" dirty="0" err="1"/>
              <a:t>dashboard</a:t>
            </a:r>
            <a:r>
              <a:rPr lang="fr-CA" i="1" dirty="0"/>
              <a:t> » (ex.: </a:t>
            </a:r>
            <a:r>
              <a:rPr lang="fr-CA" i="1" dirty="0" err="1"/>
              <a:t>Perforce</a:t>
            </a:r>
            <a:r>
              <a:rPr lang="fr-CA" i="1" dirty="0"/>
              <a:t>),</a:t>
            </a:r>
          </a:p>
          <a:p>
            <a:pPr lvl="2">
              <a:spcBef>
                <a:spcPts val="1200"/>
              </a:spcBef>
            </a:pPr>
            <a:r>
              <a:rPr lang="en-US" i="1" dirty="0"/>
              <a:t>u</a:t>
            </a:r>
            <a:r>
              <a:rPr lang="fr-CA" i="1" dirty="0"/>
              <a:t>ne base de bugs.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Production d’un m</a:t>
            </a:r>
            <a:r>
              <a:rPr lang="fr-CA" i="1" dirty="0" err="1" smtClean="0"/>
              <a:t>aximum</a:t>
            </a:r>
            <a:r>
              <a:rPr lang="fr-CA" i="1" dirty="0" smtClean="0"/>
              <a:t> d’</a:t>
            </a:r>
            <a:r>
              <a:rPr lang="fr-CA" i="1" dirty="0" err="1" smtClean="0"/>
              <a:t>assets</a:t>
            </a:r>
            <a:r>
              <a:rPr lang="fr-CA" i="1" dirty="0" smtClean="0"/>
              <a:t>, briques de </a:t>
            </a:r>
            <a:r>
              <a:rPr lang="fr-CA" i="1" dirty="0" err="1" smtClean="0"/>
              <a:t>gameplay</a:t>
            </a:r>
            <a:r>
              <a:rPr lang="fr-CA" i="1" dirty="0" smtClean="0"/>
              <a:t>, </a:t>
            </a:r>
            <a:r>
              <a:rPr lang="fr-CA" i="1" dirty="0" err="1" smtClean="0"/>
              <a:t>maps</a:t>
            </a:r>
            <a:r>
              <a:rPr lang="fr-CA" i="1" dirty="0" smtClean="0"/>
              <a:t>, d’IA, </a:t>
            </a:r>
            <a:r>
              <a:rPr lang="fr-CA" i="1" dirty="0" err="1" smtClean="0"/>
              <a:t>préfabs</a:t>
            </a:r>
            <a:r>
              <a:rPr lang="en-US" i="1" dirty="0" smtClean="0"/>
              <a:t>…</a:t>
            </a:r>
            <a:endParaRPr lang="fr-CA" i="1" dirty="0" smtClean="0"/>
          </a:p>
          <a:p>
            <a:pPr marL="685800" lvl="2" indent="0">
              <a:spcBef>
                <a:spcPts val="1200"/>
              </a:spcBef>
              <a:buNone/>
            </a:pPr>
            <a:endParaRPr lang="fr-CA" i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1.2	L’entrée en pré-production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</a:t>
            </a:r>
            <a:r>
              <a:rPr lang="fr-FR" sz="3000" dirty="0" smtClean="0"/>
              <a:t>PRÉSENTATIONS ET</a:t>
            </a:r>
            <a:br>
              <a:rPr lang="fr-FR" sz="3000" dirty="0" smtClean="0"/>
            </a:br>
            <a:r>
              <a:rPr lang="fr-FR" sz="3000" dirty="0" smtClean="0"/>
              <a:t>	LECTURE DU PLAN DE COURS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78698" y="4087003"/>
            <a:ext cx="11806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0" spc="-300" dirty="0" smtClean="0">
                <a:solidFill>
                  <a:schemeClr val="bg1"/>
                </a:solidFill>
              </a:rPr>
              <a:t>1.</a:t>
            </a:r>
            <a:endParaRPr lang="en-US" sz="95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6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/>
              <a:t>En vue de la FPP:</a:t>
            </a:r>
          </a:p>
          <a:p>
            <a:pPr lvl="2">
              <a:spcBef>
                <a:spcPts val="1200"/>
              </a:spcBef>
            </a:pPr>
            <a:r>
              <a:rPr lang="fr-CA" i="1" dirty="0" err="1"/>
              <a:t>Playtest</a:t>
            </a:r>
            <a:r>
              <a:rPr lang="fr-CA" i="1" dirty="0"/>
              <a:t> fait à </a:t>
            </a:r>
            <a:r>
              <a:rPr lang="fr-CA" i="1" dirty="0" smtClean="0"/>
              <a:t>l’interne;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en-US" i="1" dirty="0"/>
              <a:t>A</a:t>
            </a:r>
            <a:r>
              <a:rPr lang="fr-CA" i="1" dirty="0" err="1"/>
              <a:t>nalyse</a:t>
            </a:r>
            <a:r>
              <a:rPr lang="fr-CA" i="1" dirty="0"/>
              <a:t> des </a:t>
            </a:r>
            <a:r>
              <a:rPr lang="fr-CA" i="1" dirty="0" smtClean="0"/>
              <a:t>feedbacks;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en-US" i="1" dirty="0"/>
              <a:t>P</a:t>
            </a:r>
            <a:r>
              <a:rPr lang="fr-CA" i="1" dirty="0" err="1"/>
              <a:t>rise</a:t>
            </a:r>
            <a:r>
              <a:rPr lang="fr-CA" i="1" dirty="0"/>
              <a:t> de décisions</a:t>
            </a:r>
            <a:r>
              <a:rPr lang="en-US" i="1" dirty="0" smtClean="0"/>
              <a:t>…</a:t>
            </a:r>
            <a:endParaRPr lang="fr-CA" i="1" dirty="0" smtClean="0"/>
          </a:p>
          <a:p>
            <a:pPr lvl="1">
              <a:spcBef>
                <a:spcPts val="1200"/>
              </a:spcBef>
            </a:pPr>
            <a:r>
              <a:rPr lang="fr-CA" i="1" dirty="0" smtClean="0"/>
              <a:t>Entrée en jeu du département marketing,</a:t>
            </a:r>
          </a:p>
          <a:p>
            <a:pPr lvl="1">
              <a:spcBef>
                <a:spcPts val="1200"/>
              </a:spcBef>
            </a:pPr>
            <a:r>
              <a:rPr lang="fr-CA" i="1" dirty="0"/>
              <a:t>Le « </a:t>
            </a:r>
            <a:r>
              <a:rPr lang="fr-CA" i="1" dirty="0" smtClean="0"/>
              <a:t>kick-off</a:t>
            </a:r>
            <a:r>
              <a:rPr lang="fr-CA" i="1" dirty="0"/>
              <a:t> meeting » est généralement le premier « deadline »: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Première présentation d’un prototype à l’équipe éditoriale.</a:t>
            </a:r>
            <a:r>
              <a:rPr lang="fr-CA" i="1" dirty="0" smtClean="0"/>
              <a:t>*</a:t>
            </a:r>
          </a:p>
          <a:p>
            <a:pPr marL="685800" lvl="2" indent="0">
              <a:spcBef>
                <a:spcPts val="1200"/>
              </a:spcBef>
              <a:buNone/>
            </a:pPr>
            <a:endParaRPr lang="fr-CA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1.2	L’entrée en pré-production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224818" cy="6938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9964" y="1297668"/>
            <a:ext cx="7330821" cy="465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spcBef>
                <a:spcPts val="1200"/>
              </a:spcBef>
              <a:buNone/>
            </a:pPr>
            <a:r>
              <a:rPr lang="fr-FR" sz="2500" cap="all" dirty="0" smtClean="0">
                <a:solidFill>
                  <a:srgbClr val="FFFFFF"/>
                </a:solidFill>
              </a:rPr>
              <a:t>Le Kick-Off Meeting</a:t>
            </a:r>
          </a:p>
          <a:p>
            <a:pPr marL="349250" lvl="1" indent="0">
              <a:spcBef>
                <a:spcPts val="1200"/>
              </a:spcBef>
              <a:buNone/>
            </a:pPr>
            <a:endParaRPr lang="fr-FR" sz="2500" dirty="0" smtClean="0">
              <a:solidFill>
                <a:srgbClr val="FFFFFF"/>
              </a:solidFill>
            </a:endParaRPr>
          </a:p>
          <a:p>
            <a:pPr lvl="1"/>
            <a:r>
              <a:rPr lang="fr-CA" i="1" dirty="0" smtClean="0">
                <a:solidFill>
                  <a:srgbClr val="FFFFFF"/>
                </a:solidFill>
              </a:rPr>
              <a:t>Le </a:t>
            </a:r>
            <a:r>
              <a:rPr lang="fr-CA" i="1" dirty="0">
                <a:solidFill>
                  <a:srgbClr val="FFFFFF"/>
                </a:solidFill>
              </a:rPr>
              <a:t>coup d’envoi est une réunion de l’équipe de production qui a pour but de présenter tout les aspects importants du déroulement du </a:t>
            </a:r>
            <a:r>
              <a:rPr lang="fr-CA" i="1" dirty="0" smtClean="0">
                <a:solidFill>
                  <a:srgbClr val="FFFFFF"/>
                </a:solidFill>
              </a:rPr>
              <a:t>projet.</a:t>
            </a:r>
            <a:endParaRPr lang="fr-CA" sz="900" i="1" dirty="0">
              <a:solidFill>
                <a:srgbClr val="FFFFFF"/>
              </a:solidFill>
            </a:endParaRPr>
          </a:p>
          <a:p>
            <a:pPr lvl="1"/>
            <a:endParaRPr lang="fr-CA" sz="900" i="1" dirty="0">
              <a:solidFill>
                <a:srgbClr val="FFFFFF"/>
              </a:solidFill>
            </a:endParaRPr>
          </a:p>
          <a:p>
            <a:pPr lvl="1"/>
            <a:r>
              <a:rPr lang="fr-CA" i="1" dirty="0" smtClean="0">
                <a:solidFill>
                  <a:srgbClr val="FFFFFF"/>
                </a:solidFill>
              </a:rPr>
              <a:t>Voici </a:t>
            </a:r>
            <a:r>
              <a:rPr lang="fr-CA" i="1" dirty="0">
                <a:solidFill>
                  <a:srgbClr val="FFFFFF"/>
                </a:solidFill>
              </a:rPr>
              <a:t>les sujets traités principalement lors de cette réunion</a:t>
            </a:r>
            <a:r>
              <a:rPr lang="fr-CA" i="1" dirty="0" smtClean="0">
                <a:solidFill>
                  <a:srgbClr val="FFFFFF"/>
                </a:solidFill>
              </a:rPr>
              <a:t>.</a:t>
            </a:r>
            <a:endParaRPr lang="fr-CA" sz="900" i="1" dirty="0">
              <a:solidFill>
                <a:srgbClr val="FFFFFF"/>
              </a:solidFill>
            </a:endParaRPr>
          </a:p>
          <a:p>
            <a:pPr lvl="2" fontAlgn="base"/>
            <a:r>
              <a:rPr lang="en-US" i="1" dirty="0" err="1" smtClean="0">
                <a:solidFill>
                  <a:srgbClr val="FFFFFF"/>
                </a:solidFill>
              </a:rPr>
              <a:t>Schédule</a:t>
            </a:r>
            <a:endParaRPr lang="fr-CA" sz="900" i="1" dirty="0">
              <a:solidFill>
                <a:srgbClr val="FFFFFF"/>
              </a:solidFill>
            </a:endParaRPr>
          </a:p>
          <a:p>
            <a:pPr lvl="2" fontAlgn="base"/>
            <a:r>
              <a:rPr lang="en-US" i="1" dirty="0">
                <a:solidFill>
                  <a:srgbClr val="FFFFFF"/>
                </a:solidFill>
              </a:rPr>
              <a:t>Assignation de </a:t>
            </a:r>
            <a:r>
              <a:rPr lang="en-US" i="1" dirty="0" err="1">
                <a:solidFill>
                  <a:srgbClr val="FFFFFF"/>
                </a:solidFill>
              </a:rPr>
              <a:t>tâches</a:t>
            </a:r>
            <a:endParaRPr lang="fr-CA" sz="900" i="1" dirty="0">
              <a:solidFill>
                <a:srgbClr val="FFFFFF"/>
              </a:solidFill>
            </a:endParaRPr>
          </a:p>
          <a:p>
            <a:pPr lvl="2" fontAlgn="base"/>
            <a:r>
              <a:rPr lang="en-US" i="1" dirty="0" err="1">
                <a:solidFill>
                  <a:srgbClr val="FFFFFF"/>
                </a:solidFill>
              </a:rPr>
              <a:t>Présentation</a:t>
            </a:r>
            <a:r>
              <a:rPr lang="en-US" i="1" dirty="0">
                <a:solidFill>
                  <a:srgbClr val="FFFFFF"/>
                </a:solidFill>
              </a:rPr>
              <a:t> du design de </a:t>
            </a:r>
            <a:r>
              <a:rPr lang="en-US" i="1" dirty="0" err="1">
                <a:solidFill>
                  <a:srgbClr val="FFFFFF"/>
                </a:solidFill>
              </a:rPr>
              <a:t>jeu</a:t>
            </a:r>
            <a:endParaRPr lang="fr-CA" sz="900" i="1" dirty="0">
              <a:solidFill>
                <a:srgbClr val="FFFFFF"/>
              </a:solidFill>
            </a:endParaRPr>
          </a:p>
          <a:p>
            <a:pPr lvl="2" fontAlgn="base"/>
            <a:r>
              <a:rPr lang="en-US" i="1" dirty="0" err="1">
                <a:solidFill>
                  <a:srgbClr val="FFFFFF"/>
                </a:solidFill>
              </a:rPr>
              <a:t>Discours</a:t>
            </a:r>
            <a:r>
              <a:rPr lang="en-US" i="1" dirty="0">
                <a:solidFill>
                  <a:srgbClr val="FFFFFF"/>
                </a:solidFill>
              </a:rPr>
              <a:t> de direction technique</a:t>
            </a:r>
            <a:endParaRPr lang="fr-CA" sz="900" i="1" dirty="0">
              <a:solidFill>
                <a:srgbClr val="FFFFFF"/>
              </a:solidFill>
            </a:endParaRPr>
          </a:p>
          <a:p>
            <a:pPr lvl="2" fontAlgn="base"/>
            <a:r>
              <a:rPr lang="en-US" i="1" dirty="0" err="1">
                <a:solidFill>
                  <a:srgbClr val="FFFFFF"/>
                </a:solidFill>
              </a:rPr>
              <a:t>Discours</a:t>
            </a:r>
            <a:r>
              <a:rPr lang="en-US" i="1" dirty="0">
                <a:solidFill>
                  <a:srgbClr val="FFFFFF"/>
                </a:solidFill>
              </a:rPr>
              <a:t> de direction </a:t>
            </a:r>
            <a:r>
              <a:rPr lang="en-US" i="1" dirty="0" err="1">
                <a:solidFill>
                  <a:srgbClr val="FFFFFF"/>
                </a:solidFill>
              </a:rPr>
              <a:t>artistique</a:t>
            </a:r>
            <a:endParaRPr lang="fr-CA"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i="1" dirty="0" smtClean="0"/>
              <a:t>P</a:t>
            </a:r>
            <a:r>
              <a:rPr lang="fr-CA" i="1" dirty="0" err="1" smtClean="0"/>
              <a:t>résentation</a:t>
            </a:r>
            <a:r>
              <a:rPr lang="fr-CA" i="1" dirty="0" smtClean="0"/>
              <a:t> de la FPP à l’éditorial: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fr-CA" i="1" dirty="0" smtClean="0"/>
              <a:t>Si elle n’est pas satisfaisante:</a:t>
            </a:r>
          </a:p>
          <a:p>
            <a:pPr lvl="3">
              <a:spcBef>
                <a:spcPts val="1200"/>
              </a:spcBef>
            </a:pPr>
            <a:r>
              <a:rPr lang="fr-CA" i="1" dirty="0" smtClean="0"/>
              <a:t>Prépare une seconde.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fr-CA" i="1" dirty="0" smtClean="0"/>
              <a:t>Si elle est satisfaisante:</a:t>
            </a:r>
          </a:p>
          <a:p>
            <a:pPr lvl="3">
              <a:spcBef>
                <a:spcPts val="1200"/>
              </a:spcBef>
            </a:pPr>
            <a:r>
              <a:rPr lang="fr-CA" i="1" dirty="0" smtClean="0"/>
              <a:t>Le projet entre en phase de production.</a:t>
            </a:r>
          </a:p>
          <a:p>
            <a:pPr lvl="1">
              <a:spcBef>
                <a:spcPts val="1200"/>
              </a:spcBef>
            </a:pPr>
            <a:r>
              <a:rPr lang="fr-FR" i="1" dirty="0"/>
              <a:t>La pré-</a:t>
            </a:r>
            <a:r>
              <a:rPr lang="fr-FR" i="1" dirty="0" smtClean="0"/>
              <a:t>production, </a:t>
            </a:r>
            <a:r>
              <a:rPr lang="fr-FR" i="1" dirty="0"/>
              <a:t>de manière générale, c’est la finalisation du concept et la </a:t>
            </a:r>
            <a:r>
              <a:rPr lang="fr-FR" i="1" dirty="0" smtClean="0"/>
              <a:t>création </a:t>
            </a:r>
            <a:r>
              <a:rPr lang="fr-FR" i="1" dirty="0"/>
              <a:t>des briques qui seront utilisées pour construire le jeu durant la </a:t>
            </a:r>
            <a:r>
              <a:rPr lang="fr-FR" i="1" dirty="0" smtClean="0"/>
              <a:t>production.</a:t>
            </a:r>
            <a:endParaRPr lang="fr-CA" i="1" dirty="0" smtClean="0"/>
          </a:p>
          <a:p>
            <a:pPr marL="685800" lvl="2" indent="0">
              <a:spcBef>
                <a:spcPts val="1200"/>
              </a:spcBef>
              <a:buNone/>
            </a:pPr>
            <a:endParaRPr lang="fr-CA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1.2	L’entrée en pré-production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1.3	La production</a:t>
            </a:r>
            <a:endParaRPr lang="fr-CA" sz="2500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/>
              <a:t>Les équipes </a:t>
            </a:r>
            <a:r>
              <a:rPr lang="fr-FR" i="1" dirty="0" smtClean="0"/>
              <a:t>s'agrandissent,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« Data management » </a:t>
            </a:r>
            <a:r>
              <a:rPr lang="fr-FR" i="1" dirty="0"/>
              <a:t>: Une fois les données vérifiées, des versions sont </a:t>
            </a:r>
            <a:r>
              <a:rPr lang="fr-FR" i="1" dirty="0" err="1"/>
              <a:t>binarisées</a:t>
            </a:r>
            <a:r>
              <a:rPr lang="fr-FR" i="1" dirty="0"/>
              <a:t> toutes les heures</a:t>
            </a:r>
            <a:r>
              <a:rPr lang="fr-FR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fr-FR" i="1" dirty="0"/>
              <a:t>Testeurs : la base de bugs est mise à jour</a:t>
            </a:r>
            <a:r>
              <a:rPr lang="fr-FR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Les producteurs:*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gèrent </a:t>
            </a:r>
            <a:r>
              <a:rPr lang="fr-FR" i="1" dirty="0"/>
              <a:t>les </a:t>
            </a:r>
            <a:r>
              <a:rPr lang="fr-FR" i="1" dirty="0" smtClean="0"/>
              <a:t>calendriers;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veillent </a:t>
            </a:r>
            <a:r>
              <a:rPr lang="fr-FR" i="1" dirty="0"/>
              <a:t>à ce </a:t>
            </a:r>
            <a:r>
              <a:rPr lang="fr-FR" i="1" dirty="0" smtClean="0"/>
              <a:t>que les deadlines soient respectés,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g</a:t>
            </a:r>
            <a:r>
              <a:rPr lang="fr-FR" i="1" dirty="0" err="1" smtClean="0"/>
              <a:t>èrent</a:t>
            </a:r>
            <a:r>
              <a:rPr lang="fr-FR" i="1" dirty="0" smtClean="0"/>
              <a:t> les licences de logiciels </a:t>
            </a:r>
            <a:r>
              <a:rPr lang="fr-FR" i="1" dirty="0"/>
              <a:t>utilisés, </a:t>
            </a:r>
            <a:endParaRPr lang="fr-FR" i="1" dirty="0" smtClean="0"/>
          </a:p>
          <a:p>
            <a:pPr lvl="2">
              <a:spcBef>
                <a:spcPts val="1200"/>
              </a:spcBef>
            </a:pPr>
            <a:r>
              <a:rPr lang="en-US" i="1" dirty="0" smtClean="0"/>
              <a:t>g</a:t>
            </a:r>
            <a:r>
              <a:rPr lang="fr-FR" i="1" dirty="0" err="1" smtClean="0"/>
              <a:t>èrent</a:t>
            </a:r>
            <a:r>
              <a:rPr lang="fr-FR" i="1" dirty="0" smtClean="0"/>
              <a:t> la communication </a:t>
            </a:r>
            <a:r>
              <a:rPr lang="fr-FR" i="1" dirty="0"/>
              <a:t>entre les </a:t>
            </a:r>
            <a:r>
              <a:rPr lang="fr-FR" i="1" dirty="0" smtClean="0"/>
              <a:t>équipes,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g</a:t>
            </a:r>
            <a:r>
              <a:rPr lang="fr-FR" i="1" dirty="0" err="1" smtClean="0"/>
              <a:t>èrent</a:t>
            </a:r>
            <a:r>
              <a:rPr lang="fr-FR" i="1" dirty="0" smtClean="0"/>
              <a:t> la communication </a:t>
            </a:r>
            <a:r>
              <a:rPr lang="fr-FR" i="1" dirty="0"/>
              <a:t>avec le </a:t>
            </a:r>
            <a:r>
              <a:rPr lang="fr-FR" i="1" dirty="0" smtClean="0"/>
              <a:t>département marketing.</a:t>
            </a:r>
          </a:p>
        </p:txBody>
      </p:sp>
    </p:spTree>
    <p:extLst>
      <p:ext uri="{BB962C8B-B14F-4D97-AF65-F5344CB8AC3E}">
        <p14:creationId xmlns:p14="http://schemas.microsoft.com/office/powerpoint/2010/main" val="428242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/>
              <a:t>Les </a:t>
            </a:r>
            <a:r>
              <a:rPr lang="fr-FR" i="1" dirty="0" err="1"/>
              <a:t>GDs</a:t>
            </a:r>
            <a:r>
              <a:rPr lang="fr-FR" i="1" dirty="0"/>
              <a:t>: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veillent à ce que les docs de design soient </a:t>
            </a:r>
            <a:r>
              <a:rPr lang="fr-FR" i="1" dirty="0" smtClean="0"/>
              <a:t>respectés;</a:t>
            </a:r>
            <a:endParaRPr lang="fr-FR" i="1" dirty="0"/>
          </a:p>
          <a:p>
            <a:pPr lvl="2">
              <a:spcBef>
                <a:spcPts val="1200"/>
              </a:spcBef>
            </a:pPr>
            <a:r>
              <a:rPr lang="fr-FR" i="1" dirty="0"/>
              <a:t>Interviennent en cas de “trou” dans le </a:t>
            </a:r>
            <a:r>
              <a:rPr lang="fr-FR" i="1" dirty="0" smtClean="0"/>
              <a:t>design</a:t>
            </a:r>
            <a:r>
              <a:rPr lang="fr-FR" i="1" dirty="0"/>
              <a:t>;</a:t>
            </a:r>
            <a:endParaRPr lang="fr-FR" i="1" dirty="0" smtClean="0"/>
          </a:p>
          <a:p>
            <a:pPr lvl="2">
              <a:spcBef>
                <a:spcPts val="1200"/>
              </a:spcBef>
            </a:pPr>
            <a:r>
              <a:rPr lang="en-US" i="1" dirty="0" err="1"/>
              <a:t>Ajout</a:t>
            </a:r>
            <a:r>
              <a:rPr lang="en-US" i="1" dirty="0"/>
              <a:t> de </a:t>
            </a:r>
            <a:r>
              <a:rPr lang="en-US" i="1" dirty="0" err="1" smtClean="0"/>
              <a:t>fonctionnalités</a:t>
            </a:r>
            <a:r>
              <a:rPr lang="en-US" i="1" dirty="0"/>
              <a:t>.</a:t>
            </a:r>
            <a:endParaRPr lang="fr-CA" i="1" dirty="0"/>
          </a:p>
          <a:p>
            <a:pPr lvl="1">
              <a:spcBef>
                <a:spcPts val="1200"/>
              </a:spcBef>
            </a:pPr>
            <a:r>
              <a:rPr lang="fr-FR" i="1" dirty="0" smtClean="0"/>
              <a:t>Les </a:t>
            </a:r>
            <a:r>
              <a:rPr lang="fr-FR" i="1" dirty="0" err="1" smtClean="0"/>
              <a:t>LDs</a:t>
            </a:r>
            <a:r>
              <a:rPr lang="fr-FR" i="1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Création de niveaux.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Les </a:t>
            </a:r>
            <a:r>
              <a:rPr lang="fr-FR" i="1" dirty="0"/>
              <a:t>artistes et animateurs produisent en masse, construisent avec les </a:t>
            </a:r>
            <a:r>
              <a:rPr lang="fr-FR" i="1" dirty="0" err="1"/>
              <a:t>prefabs</a:t>
            </a:r>
            <a:r>
              <a:rPr lang="fr-FR" i="1" dirty="0"/>
              <a:t> produits en pré-production</a:t>
            </a:r>
            <a:r>
              <a:rPr lang="fr-FR" i="1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1.3	La </a:t>
            </a:r>
            <a:r>
              <a:rPr lang="fr-FR" sz="2500" cap="all" dirty="0" smtClean="0"/>
              <a:t>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/>
              <a:t>Les programmeurs produisent:</a:t>
            </a:r>
          </a:p>
          <a:p>
            <a:pPr lvl="2">
              <a:spcBef>
                <a:spcPts val="1200"/>
              </a:spcBef>
            </a:pPr>
            <a:r>
              <a:rPr lang="fr-FR" i="1" dirty="0"/>
              <a:t>des briques </a:t>
            </a:r>
            <a:r>
              <a:rPr lang="fr-FR" i="1" dirty="0" smtClean="0"/>
              <a:t>d’IA,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d</a:t>
            </a:r>
            <a:r>
              <a:rPr lang="fr-FR" i="1" dirty="0" smtClean="0"/>
              <a:t>es effets,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des </a:t>
            </a:r>
            <a:r>
              <a:rPr lang="fr-FR" i="1" dirty="0"/>
              <a:t>outils dédiés LD et GPP(collisions, interactions, </a:t>
            </a:r>
            <a:r>
              <a:rPr lang="fr-FR" i="1" dirty="0" err="1"/>
              <a:t>physics</a:t>
            </a:r>
            <a:r>
              <a:rPr lang="fr-FR" i="1" dirty="0"/>
              <a:t>…</a:t>
            </a:r>
            <a:r>
              <a:rPr lang="fr-FR" i="1" dirty="0" smtClean="0"/>
              <a:t>).</a:t>
            </a:r>
            <a:endParaRPr lang="fr-CA" i="1" dirty="0"/>
          </a:p>
          <a:p>
            <a:pPr lvl="1">
              <a:spcBef>
                <a:spcPts val="1200"/>
              </a:spcBef>
            </a:pPr>
            <a:r>
              <a:rPr lang="fr-CA" i="1" dirty="0"/>
              <a:t>Phase de tests et de « </a:t>
            </a:r>
            <a:r>
              <a:rPr lang="fr-CA" i="1" dirty="0" err="1"/>
              <a:t>débug</a:t>
            </a:r>
            <a:r>
              <a:rPr lang="fr-CA" i="1" dirty="0"/>
              <a:t> »: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Révision du </a:t>
            </a:r>
            <a:r>
              <a:rPr lang="fr-CA" i="1" dirty="0" smtClean="0"/>
              <a:t>contenu;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fr-CA" i="1" dirty="0"/>
              <a:t>Sollicitation du public afin de connaître si il y a des bugs, ou des bloquants</a:t>
            </a:r>
            <a:r>
              <a:rPr lang="en-US" i="1" dirty="0"/>
              <a:t>…</a:t>
            </a:r>
            <a:endParaRPr lang="fr-CA" i="1" dirty="0"/>
          </a:p>
          <a:p>
            <a:pPr lvl="2">
              <a:spcBef>
                <a:spcPts val="1200"/>
              </a:spcBef>
            </a:pPr>
            <a:r>
              <a:rPr lang="fr-CA" i="1" dirty="0"/>
              <a:t>Tester et r</a:t>
            </a:r>
            <a:r>
              <a:rPr lang="en-US" i="1" dirty="0" err="1"/>
              <a:t>é</a:t>
            </a:r>
            <a:r>
              <a:rPr lang="fr-CA" i="1" dirty="0" err="1"/>
              <a:t>gler</a:t>
            </a:r>
            <a:r>
              <a:rPr lang="fr-CA" i="1" dirty="0"/>
              <a:t> les difficultés (« </a:t>
            </a:r>
            <a:r>
              <a:rPr lang="fr-CA" i="1" dirty="0" err="1"/>
              <a:t>balancing</a:t>
            </a:r>
            <a:r>
              <a:rPr lang="fr-CA" i="1" dirty="0"/>
              <a:t> »), la jouabilité</a:t>
            </a:r>
            <a:r>
              <a:rPr lang="en-US" i="1" dirty="0"/>
              <a:t>…</a:t>
            </a:r>
            <a:endParaRPr lang="fr-CA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1.3	La </a:t>
            </a:r>
            <a:r>
              <a:rPr lang="fr-FR" sz="2500" cap="all" dirty="0" smtClean="0"/>
              <a:t>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6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CA" i="1" dirty="0" smtClean="0"/>
              <a:t>Localisation du jeu:</a:t>
            </a:r>
          </a:p>
          <a:p>
            <a:pPr lvl="2">
              <a:spcBef>
                <a:spcPts val="1200"/>
              </a:spcBef>
            </a:pPr>
            <a:r>
              <a:rPr lang="fr-CA" i="1" dirty="0" smtClean="0"/>
              <a:t>*Seulement si le jeu sera distribué à l’international.</a:t>
            </a:r>
          </a:p>
          <a:p>
            <a:pPr lvl="2">
              <a:spcBef>
                <a:spcPts val="1200"/>
              </a:spcBef>
            </a:pPr>
            <a:r>
              <a:rPr lang="fr-CA" i="1" dirty="0" smtClean="0"/>
              <a:t>Si c’est le cas, traduction des textes et dialogues,</a:t>
            </a:r>
          </a:p>
          <a:p>
            <a:pPr lvl="2">
              <a:spcBef>
                <a:spcPts val="1200"/>
              </a:spcBef>
            </a:pPr>
            <a:r>
              <a:rPr lang="fr-CA" b="1" dirty="0"/>
              <a:t>Attention aux </a:t>
            </a:r>
            <a:r>
              <a:rPr lang="fr-CA" b="1" dirty="0" smtClean="0"/>
              <a:t>affronts</a:t>
            </a:r>
            <a:r>
              <a:rPr lang="fr-CA" dirty="0" smtClean="0"/>
              <a:t> (ex.: ne </a:t>
            </a:r>
            <a:r>
              <a:rPr lang="fr-CA" dirty="0"/>
              <a:t>faites pas tuer une vache en Inde, </a:t>
            </a:r>
            <a:r>
              <a:rPr lang="fr-CA" dirty="0" smtClean="0"/>
              <a:t>remplacez-la </a:t>
            </a:r>
            <a:r>
              <a:rPr lang="fr-CA" dirty="0"/>
              <a:t>par autre </a:t>
            </a:r>
            <a:r>
              <a:rPr lang="fr-CA" dirty="0" smtClean="0"/>
              <a:t>chose</a:t>
            </a:r>
            <a:r>
              <a:rPr lang="en-US" dirty="0" smtClean="0"/>
              <a:t>…</a:t>
            </a:r>
            <a:r>
              <a:rPr lang="fr-CA" dirty="0" smtClean="0"/>
              <a:t>) </a:t>
            </a:r>
            <a:endParaRPr lang="fr-CA" dirty="0"/>
          </a:p>
          <a:p>
            <a:pPr lvl="1">
              <a:spcBef>
                <a:spcPts val="1200"/>
              </a:spcBef>
            </a:pPr>
            <a:r>
              <a:rPr lang="fr-CA" i="1" dirty="0"/>
              <a:t>Vers la fin de la production:</a:t>
            </a:r>
          </a:p>
          <a:p>
            <a:pPr lvl="2">
              <a:spcBef>
                <a:spcPts val="1200"/>
              </a:spcBef>
            </a:pPr>
            <a:r>
              <a:rPr lang="fr-CA" i="1" dirty="0"/>
              <a:t>L’optimisation </a:t>
            </a:r>
            <a:r>
              <a:rPr lang="fr-CA" i="1" dirty="0" smtClean="0"/>
              <a:t>commence.*</a:t>
            </a:r>
            <a:endParaRPr lang="fr-CA" i="1" dirty="0"/>
          </a:p>
          <a:p>
            <a:pPr lvl="1">
              <a:spcBef>
                <a:spcPts val="1200"/>
              </a:spcBef>
            </a:pPr>
            <a:r>
              <a:rPr lang="fr-CA" i="1" dirty="0"/>
              <a:t>Priorité mise sur l’éradication de bugs bloquants</a:t>
            </a:r>
            <a:r>
              <a:rPr lang="fr-CA" i="1" dirty="0" smtClean="0"/>
              <a:t>.</a:t>
            </a:r>
            <a:endParaRPr lang="fr-CA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/>
              <a:t>1.3	La </a:t>
            </a:r>
            <a:r>
              <a:rPr lang="fr-FR" sz="2500" cap="all" dirty="0" smtClean="0"/>
              <a:t>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1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1.4	La fin de production</a:t>
            </a:r>
            <a:endParaRPr lang="fr-CA" sz="2500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 smtClean="0"/>
              <a:t>Blocage de la base, les équipes sont mises à contribution pour les tests. Seules quelques personnes peuvent encore apporter des </a:t>
            </a:r>
            <a:r>
              <a:rPr lang="fr-FR" i="1" dirty="0" err="1" smtClean="0"/>
              <a:t>modifs</a:t>
            </a:r>
            <a:r>
              <a:rPr lang="fr-FR" i="1" dirty="0" smtClean="0"/>
              <a:t> à la base de données.</a:t>
            </a:r>
          </a:p>
          <a:p>
            <a:pPr lvl="1">
              <a:spcBef>
                <a:spcPts val="1200"/>
              </a:spcBef>
            </a:pPr>
            <a:r>
              <a:rPr lang="fr-FR" i="1" dirty="0"/>
              <a:t>É</a:t>
            </a:r>
            <a:r>
              <a:rPr lang="fr-FR" i="1" dirty="0" smtClean="0"/>
              <a:t>radication totale des bugs bloqueurs.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Version Alpha: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Amélioration du contenu,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Remplacement des « </a:t>
            </a:r>
            <a:r>
              <a:rPr lang="fr-FR" i="1" dirty="0" err="1" smtClean="0"/>
              <a:t>placeholders</a:t>
            </a:r>
            <a:r>
              <a:rPr lang="fr-FR" i="1" dirty="0" smtClean="0"/>
              <a:t> »,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Correction de problèmes.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Version Beta: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Correction de problèmes.</a:t>
            </a:r>
          </a:p>
        </p:txBody>
      </p:sp>
    </p:spTree>
    <p:extLst>
      <p:ext uri="{BB962C8B-B14F-4D97-AF65-F5344CB8AC3E}">
        <p14:creationId xmlns:p14="http://schemas.microsoft.com/office/powerpoint/2010/main" val="21340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 smtClean="0"/>
              <a:t>Soumission de la « Final Candidate »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Correction de problèmes majeurs.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Le respect des TRC (</a:t>
            </a:r>
            <a:r>
              <a:rPr lang="fr-FR" b="1" i="1" dirty="0" err="1" smtClean="0"/>
              <a:t>T</a:t>
            </a:r>
            <a:r>
              <a:rPr lang="fr-FR" i="1" dirty="0" err="1" smtClean="0"/>
              <a:t>echnical</a:t>
            </a:r>
            <a:r>
              <a:rPr lang="fr-FR" i="1" dirty="0" smtClean="0"/>
              <a:t> </a:t>
            </a:r>
            <a:r>
              <a:rPr lang="fr-FR" b="1" i="1" dirty="0" err="1" smtClean="0"/>
              <a:t>R</a:t>
            </a:r>
            <a:r>
              <a:rPr lang="fr-FR" i="1" dirty="0" err="1" smtClean="0"/>
              <a:t>equirements</a:t>
            </a:r>
            <a:r>
              <a:rPr lang="fr-FR" i="1" dirty="0" smtClean="0"/>
              <a:t> </a:t>
            </a:r>
            <a:r>
              <a:rPr lang="fr-FR" b="1" i="1" dirty="0" err="1" smtClean="0"/>
              <a:t>C</a:t>
            </a:r>
            <a:r>
              <a:rPr lang="fr-FR" i="1" dirty="0" err="1" smtClean="0"/>
              <a:t>hecklist</a:t>
            </a:r>
            <a:r>
              <a:rPr lang="fr-FR" i="1" dirty="0" smtClean="0"/>
              <a:t>).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Version Gold : envoi à l’usine!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Fin du projet pour les studios de développement,*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Fabrication et Packaging.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Distribution, communication marketing.</a:t>
            </a:r>
          </a:p>
          <a:p>
            <a:pPr marL="349250" lvl="1" indent="0">
              <a:spcBef>
                <a:spcPts val="1200"/>
              </a:spcBef>
              <a:buNone/>
            </a:pPr>
            <a:endParaRPr lang="fr-FR" i="1" dirty="0" smtClean="0"/>
          </a:p>
          <a:p>
            <a:pPr lvl="1">
              <a:spcBef>
                <a:spcPts val="1200"/>
              </a:spcBef>
            </a:pPr>
            <a:r>
              <a:rPr lang="fr-FR" i="1" dirty="0" smtClean="0"/>
              <a:t>Remue-méninges « </a:t>
            </a:r>
            <a:r>
              <a:rPr lang="fr-FR" i="1" dirty="0" err="1" smtClean="0"/>
              <a:t>brainstorm</a:t>
            </a:r>
            <a:r>
              <a:rPr lang="fr-FR" i="1" dirty="0" smtClean="0"/>
              <a:t> » pour le prochain projet</a:t>
            </a:r>
            <a:r>
              <a:rPr lang="en-US" i="1" dirty="0" smtClean="0"/>
              <a:t>…</a:t>
            </a:r>
            <a:endParaRPr lang="fr-FR" i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33755"/>
            <a:ext cx="891381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cap="all" dirty="0" smtClean="0"/>
              <a:t>1.4</a:t>
            </a:r>
            <a:r>
              <a:rPr lang="fr-FR" sz="2500" cap="all" dirty="0"/>
              <a:t>	La </a:t>
            </a:r>
            <a:r>
              <a:rPr lang="fr-FR" sz="2500" cap="all" dirty="0" smtClean="0"/>
              <a:t>fin de production (suite)</a:t>
            </a:r>
            <a:endParaRPr lang="fr-CA" sz="2500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500" cap="all" dirty="0" smtClean="0"/>
              <a:t>1.5	L’après projet</a:t>
            </a:r>
            <a:endParaRPr lang="fr-CA" sz="2500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2290600"/>
            <a:ext cx="7330821" cy="324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fr-FR" i="1" dirty="0" smtClean="0"/>
              <a:t>Élaboration de la mise en place des « patchs » correctifs en cas de bugs.</a:t>
            </a:r>
          </a:p>
          <a:p>
            <a:pPr lvl="1">
              <a:spcBef>
                <a:spcPts val="1200"/>
              </a:spcBef>
            </a:pPr>
            <a:r>
              <a:rPr lang="fr-FR" i="1" dirty="0" smtClean="0"/>
              <a:t>Rajout DLC ou de contenu supplémentaire:*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Nouveaux niveaux,</a:t>
            </a:r>
          </a:p>
          <a:p>
            <a:pPr lvl="2">
              <a:spcBef>
                <a:spcPts val="1200"/>
              </a:spcBef>
            </a:pPr>
            <a:r>
              <a:rPr lang="fr-FR" i="1" dirty="0" smtClean="0"/>
              <a:t>Nouveaux personnages,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D</a:t>
            </a:r>
            <a:r>
              <a:rPr lang="fr-FR" i="1" dirty="0" err="1" smtClean="0"/>
              <a:t>écors</a:t>
            </a:r>
            <a:r>
              <a:rPr lang="fr-FR" i="1" dirty="0" smtClean="0"/>
              <a:t> supplémentaires</a:t>
            </a:r>
            <a:r>
              <a:rPr lang="en-US" i="1" dirty="0" smtClean="0"/>
              <a:t>…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Etc…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65216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000" cap="all" dirty="0" smtClean="0"/>
              <a:t>1.1	Présentation de L’enseignant</a:t>
            </a:r>
            <a:endParaRPr lang="fr-CA" sz="30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332717"/>
          </a:xfrm>
        </p:spPr>
        <p:txBody>
          <a:bodyPr/>
          <a:lstStyle/>
          <a:p>
            <a:pPr lvl="1"/>
            <a:r>
              <a:rPr lang="fr-CA" dirty="0" smtClean="0"/>
              <a:t>«</a:t>
            </a:r>
            <a:r>
              <a:rPr lang="fr-CA" dirty="0"/>
              <a:t> </a:t>
            </a:r>
            <a:r>
              <a:rPr lang="fr-CA" dirty="0" smtClean="0"/>
              <a:t>Background</a:t>
            </a:r>
            <a:r>
              <a:rPr lang="fr-CA" dirty="0"/>
              <a:t> » dans le domaine du </a:t>
            </a:r>
            <a:r>
              <a:rPr lang="fr-CA" dirty="0" smtClean="0"/>
              <a:t>jeu </a:t>
            </a:r>
            <a:endParaRPr lang="fr-CA" dirty="0"/>
          </a:p>
          <a:p>
            <a:pPr lvl="1"/>
            <a:r>
              <a:rPr lang="fr-CA" dirty="0" smtClean="0"/>
              <a:t>Expériences </a:t>
            </a:r>
            <a:r>
              <a:rPr lang="fr-CA" dirty="0"/>
              <a:t>de travail dans l’industrie </a:t>
            </a:r>
            <a:r>
              <a:rPr lang="fr-CA" dirty="0" err="1" smtClean="0"/>
              <a:t>vidéoludique</a:t>
            </a:r>
            <a:endParaRPr lang="fr-CA" dirty="0"/>
          </a:p>
          <a:p>
            <a:pPr lvl="1"/>
            <a:r>
              <a:rPr lang="fr-CA" dirty="0" smtClean="0"/>
              <a:t>Démarche </a:t>
            </a:r>
            <a:r>
              <a:rPr lang="fr-CA" dirty="0"/>
              <a:t>de réorientation de </a:t>
            </a:r>
            <a:r>
              <a:rPr lang="fr-CA" dirty="0" smtClean="0"/>
              <a:t>carrière</a:t>
            </a:r>
            <a:endParaRPr lang="fr-CA" dirty="0"/>
          </a:p>
          <a:p>
            <a:pPr lvl="1"/>
            <a:r>
              <a:rPr lang="fr-CA" dirty="0" smtClean="0"/>
              <a:t>Motivations</a:t>
            </a:r>
            <a:endParaRPr lang="fr-CA" dirty="0"/>
          </a:p>
          <a:p>
            <a:pPr lvl="1"/>
            <a:r>
              <a:rPr lang="fr-CA" dirty="0" smtClean="0"/>
              <a:t>Attentes </a:t>
            </a:r>
            <a:r>
              <a:rPr lang="fr-CA" dirty="0"/>
              <a:t>et exigences vis-à-vis </a:t>
            </a:r>
            <a:r>
              <a:rPr lang="fr-CA" dirty="0" smtClean="0"/>
              <a:t>les </a:t>
            </a:r>
            <a:r>
              <a:rPr lang="fr-CA" dirty="0"/>
              <a:t>étudiants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9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800" b="1" dirty="0" err="1" smtClean="0"/>
              <a:t>Exercise</a:t>
            </a:r>
            <a:endParaRPr lang="fr-CA" sz="28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2244486"/>
            <a:ext cx="733082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dirty="0"/>
              <a:t>Analyse de niveau – Niveau 1</a:t>
            </a:r>
            <a:endParaRPr lang="en-US" dirty="0"/>
          </a:p>
          <a:p>
            <a:r>
              <a:rPr lang="fr-CA" dirty="0"/>
              <a:t>Faire l’analyse d’un niveau de votre choix tel que vous le percevez. </a:t>
            </a:r>
            <a:endParaRPr lang="en-US" dirty="0"/>
          </a:p>
          <a:p>
            <a:endParaRPr lang="fr-CA" i="1" dirty="0" smtClean="0"/>
          </a:p>
          <a:p>
            <a:pPr marL="685800" lvl="2" indent="0">
              <a:buFont typeface="Wingdings 2" pitchFamily="18" charset="2"/>
              <a:buNone/>
            </a:pPr>
            <a:endParaRPr lang="fr-CA" sz="100" i="1" dirty="0" smtClean="0"/>
          </a:p>
        </p:txBody>
      </p:sp>
    </p:spTree>
    <p:extLst>
      <p:ext uri="{BB962C8B-B14F-4D97-AF65-F5344CB8AC3E}">
        <p14:creationId xmlns:p14="http://schemas.microsoft.com/office/powerpoint/2010/main" val="225271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4" y="537701"/>
            <a:ext cx="7238123" cy="5775645"/>
          </a:xfrm>
        </p:spPr>
        <p:txBody>
          <a:bodyPr>
            <a:normAutofit/>
          </a:bodyPr>
          <a:lstStyle/>
          <a:p>
            <a:pPr marL="349250" lvl="1" indent="0">
              <a:buNone/>
            </a:pPr>
            <a:r>
              <a:rPr lang="fr-CA" sz="2400" b="1" dirty="0">
                <a:solidFill>
                  <a:schemeClr val="tx1"/>
                </a:solidFill>
              </a:rPr>
              <a:t>Il </a:t>
            </a:r>
            <a:r>
              <a:rPr lang="fr-CA" sz="2400" b="1" dirty="0" smtClean="0">
                <a:solidFill>
                  <a:schemeClr val="tx1"/>
                </a:solidFill>
              </a:rPr>
              <a:t>vous sera demandé :</a:t>
            </a:r>
            <a:endParaRPr lang="fr-CA" sz="24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fr-CA" sz="1900" dirty="0" smtClean="0"/>
              <a:t>de prendre des notes lors des présentations,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d</a:t>
            </a:r>
            <a:r>
              <a:rPr lang="fr-CA" sz="1900" dirty="0" smtClean="0"/>
              <a:t>e réaliser </a:t>
            </a:r>
            <a:r>
              <a:rPr lang="fr-CA" sz="1900" dirty="0"/>
              <a:t>les exercices et travaux pratiques, 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d</a:t>
            </a:r>
            <a:r>
              <a:rPr lang="fr-CA" sz="1900" dirty="0"/>
              <a:t>e vous impliquer et de respecter les échéanciers</a:t>
            </a:r>
            <a:r>
              <a:rPr lang="fr-CA" sz="1900" dirty="0" smtClean="0"/>
              <a:t>,</a:t>
            </a:r>
          </a:p>
          <a:p>
            <a:pPr lvl="1">
              <a:lnSpc>
                <a:spcPct val="120000"/>
              </a:lnSpc>
            </a:pPr>
            <a:r>
              <a:rPr lang="fr-CA" sz="1900" dirty="0" smtClean="0"/>
              <a:t>de </a:t>
            </a:r>
            <a:r>
              <a:rPr lang="fr-CA" sz="1900" dirty="0"/>
              <a:t>participer activement </a:t>
            </a:r>
            <a:r>
              <a:rPr lang="fr-CA" sz="1900" dirty="0" smtClean="0"/>
              <a:t>lors </a:t>
            </a:r>
            <a:r>
              <a:rPr lang="fr-CA" sz="1900" dirty="0"/>
              <a:t>du déroulement des </a:t>
            </a:r>
            <a:r>
              <a:rPr lang="fr-CA" sz="1900" dirty="0" smtClean="0"/>
              <a:t>cours,</a:t>
            </a:r>
            <a:endParaRPr lang="fr-CA" sz="1900" dirty="0"/>
          </a:p>
          <a:p>
            <a:pPr lvl="1">
              <a:lnSpc>
                <a:spcPct val="120000"/>
              </a:lnSpc>
            </a:pPr>
            <a:r>
              <a:rPr lang="fr-CA" sz="1900" dirty="0" smtClean="0"/>
              <a:t>de participer à tous les ateliers.</a:t>
            </a:r>
          </a:p>
          <a:p>
            <a:pPr lvl="1"/>
            <a:endParaRPr lang="fr-CA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fr-CA" sz="1900" dirty="0" smtClean="0"/>
          </a:p>
          <a:p>
            <a:pPr marL="349250" lvl="1" indent="0">
              <a:buNone/>
            </a:pPr>
            <a:endParaRPr lang="fr-CA" sz="1900" dirty="0" smtClean="0"/>
          </a:p>
          <a:p>
            <a:pPr marL="349250" lvl="1" indent="0">
              <a:buNone/>
            </a:pPr>
            <a:endParaRPr lang="fr-CA" sz="1200" dirty="0" smtClean="0"/>
          </a:p>
          <a:p>
            <a:pPr marL="349250" lvl="1" indent="0">
              <a:buNone/>
            </a:pPr>
            <a:endParaRPr lang="fr-CA" sz="1200" dirty="0"/>
          </a:p>
          <a:p>
            <a:pPr marL="349250" lvl="1" indent="0">
              <a:buNone/>
            </a:pPr>
            <a:endParaRPr lang="fr-CA" sz="1200" dirty="0"/>
          </a:p>
          <a:p>
            <a:pPr lvl="1"/>
            <a:endParaRPr lang="fr-CA" sz="19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925701"/>
            <a:ext cx="8915400" cy="1560233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fr-CA" sz="2000" dirty="0">
                <a:solidFill>
                  <a:schemeClr val="bg1"/>
                </a:solidFill>
              </a:rPr>
              <a:t>Votre présence à la partie théorique et durant la réalisation des exercices et travaux constituent la clé de votre réussite.</a:t>
            </a:r>
            <a:r>
              <a:rPr lang="fr-CA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03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fr-CA" sz="2500" dirty="0" smtClean="0">
                <a:solidFill>
                  <a:schemeClr val="bg1"/>
                </a:solidFill>
              </a:rPr>
              <a:t>LA NAVIGATION SUR FACEBOOK, TWITTER, OU TOUS AUTRES SITES DE RÉSEAUX SOCIAUX OU DE DIVERTISSEMENT EST </a:t>
            </a:r>
            <a:r>
              <a:rPr lang="fr-CA" sz="2500" b="1" u="sng" dirty="0" smtClean="0">
                <a:solidFill>
                  <a:schemeClr val="bg1"/>
                </a:solidFill>
              </a:rPr>
              <a:t>STRICTEMENT INTERDITE ET EST PASSIBLE D’EXPULSION DE LA CLASSE</a:t>
            </a:r>
            <a:r>
              <a:rPr lang="fr-CA" sz="2500" b="1" dirty="0" smtClean="0">
                <a:solidFill>
                  <a:schemeClr val="bg1"/>
                </a:solidFill>
              </a:rPr>
              <a:t>.</a:t>
            </a:r>
          </a:p>
          <a:p>
            <a:pPr marL="0" lvl="1"/>
            <a:endParaRPr lang="fr-CA" sz="2000" dirty="0" smtClean="0">
              <a:solidFill>
                <a:schemeClr val="bg1"/>
              </a:solidFill>
            </a:endParaRPr>
          </a:p>
          <a:p>
            <a:pPr marL="0" lvl="1"/>
            <a:endParaRPr lang="fr-CA" sz="2000" dirty="0">
              <a:solidFill>
                <a:schemeClr val="bg1"/>
              </a:solidFill>
            </a:endParaRPr>
          </a:p>
          <a:p>
            <a:pPr marL="0" lvl="1"/>
            <a:r>
              <a:rPr lang="fr-CA" sz="2500" dirty="0" smtClean="0">
                <a:solidFill>
                  <a:schemeClr val="bg1"/>
                </a:solidFill>
              </a:rPr>
              <a:t>MÊME SI JOUER FAIT PARTIE DE VOTRE APPRENTISSAGE, </a:t>
            </a:r>
            <a:r>
              <a:rPr lang="fr-CA" sz="2500" b="1" u="sng" dirty="0" smtClean="0">
                <a:solidFill>
                  <a:schemeClr val="bg1"/>
                </a:solidFill>
              </a:rPr>
              <a:t>VOUS N’ÊTES PAS AUTORISÉS À JOUER DURANT LES HEURES DE COURS</a:t>
            </a:r>
            <a:r>
              <a:rPr lang="fr-CA" sz="2500" dirty="0" smtClean="0">
                <a:solidFill>
                  <a:schemeClr val="bg1"/>
                </a:solidFill>
              </a:rPr>
              <a:t>, SAUF SI BIEN ENTENDU C’EST MOI QUI VOUS LE DEMANDE . </a:t>
            </a:r>
            <a:r>
              <a:rPr lang="en-US" sz="2500" dirty="0" smtClean="0">
                <a:solidFill>
                  <a:schemeClr val="bg1"/>
                </a:solidFill>
                <a:sym typeface="Wingdings"/>
              </a:rPr>
              <a:t></a:t>
            </a:r>
            <a:endParaRPr lang="fr-CA" sz="2500" dirty="0" smtClean="0">
              <a:solidFill>
                <a:schemeClr val="bg1"/>
              </a:solidFill>
            </a:endParaRPr>
          </a:p>
          <a:p>
            <a:pPr marL="0" lvl="1"/>
            <a:endParaRPr lang="fr-CA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1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000" cap="all" dirty="0" smtClean="0"/>
              <a:t>1.2	Présentation des étudiants</a:t>
            </a:r>
            <a:endParaRPr lang="fr-CA" sz="30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71778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fr-CA" dirty="0" smtClean="0"/>
              <a:t>«</a:t>
            </a:r>
            <a:r>
              <a:rPr lang="fr-CA" dirty="0"/>
              <a:t> </a:t>
            </a:r>
            <a:r>
              <a:rPr lang="fr-CA" dirty="0" smtClean="0"/>
              <a:t>Background</a:t>
            </a:r>
            <a:r>
              <a:rPr lang="fr-CA" dirty="0"/>
              <a:t> » dans le domaine du jeu? (Jeu de rôles, GN, Jeux vidéo, </a:t>
            </a:r>
            <a:r>
              <a:rPr lang="fr-CA" dirty="0" smtClean="0"/>
              <a:t>etc.)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Types de jeux?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Expériences </a:t>
            </a:r>
            <a:r>
              <a:rPr lang="fr-CA" dirty="0"/>
              <a:t>de travail dans l’industrie </a:t>
            </a:r>
            <a:r>
              <a:rPr lang="fr-CA" dirty="0" err="1"/>
              <a:t>vidéoludique</a:t>
            </a:r>
            <a:r>
              <a:rPr lang="fr-CA" dirty="0"/>
              <a:t> ou connexe</a:t>
            </a:r>
            <a:r>
              <a:rPr lang="fr-CA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Démarche </a:t>
            </a:r>
            <a:r>
              <a:rPr lang="fr-CA" dirty="0"/>
              <a:t>de carrière</a:t>
            </a:r>
            <a:r>
              <a:rPr lang="fr-CA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Motivations?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Attentes </a:t>
            </a:r>
            <a:r>
              <a:rPr lang="fr-CA" dirty="0"/>
              <a:t>et exigences vis-à-vis le cours</a:t>
            </a:r>
            <a:r>
              <a:rPr lang="fr-CA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Perceptions </a:t>
            </a:r>
            <a:r>
              <a:rPr lang="fr-CA" dirty="0"/>
              <a:t>et </a:t>
            </a:r>
            <a:r>
              <a:rPr lang="fr-CA" dirty="0" smtClean="0"/>
              <a:t>attentes </a:t>
            </a:r>
            <a:r>
              <a:rPr lang="fr-CA" dirty="0"/>
              <a:t>de l’industrie </a:t>
            </a:r>
            <a:r>
              <a:rPr lang="fr-CA" dirty="0" err="1"/>
              <a:t>vidéoludique</a:t>
            </a:r>
            <a:r>
              <a:rPr lang="fr-CA" dirty="0"/>
              <a:t>? </a:t>
            </a:r>
            <a:r>
              <a:rPr lang="fr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eep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9144000" cy="601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000" cap="all" dirty="0" smtClean="0"/>
              <a:t>1.3	Lecture du plan de cours:</a:t>
            </a:r>
            <a:endParaRPr lang="fr-CA" sz="3000" cap="all" dirty="0"/>
          </a:p>
        </p:txBody>
      </p:sp>
    </p:spTree>
    <p:extLst>
      <p:ext uri="{BB962C8B-B14F-4D97-AF65-F5344CB8AC3E}">
        <p14:creationId xmlns:p14="http://schemas.microsoft.com/office/powerpoint/2010/main" val="151555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DES QUESTIONS 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671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6709"/>
            <a:ext cx="8913813" cy="914400"/>
          </a:xfrm>
        </p:spPr>
        <p:txBody>
          <a:bodyPr/>
          <a:lstStyle/>
          <a:p>
            <a:r>
              <a:rPr lang="en-US" dirty="0" smtClean="0"/>
              <a:t>De retour </a:t>
            </a:r>
            <a:r>
              <a:rPr lang="en-US" dirty="0" err="1" smtClean="0"/>
              <a:t>dans</a:t>
            </a:r>
            <a:r>
              <a:rPr lang="en-US" dirty="0" smtClean="0"/>
              <a:t> 10 minutes…</a:t>
            </a:r>
            <a:endParaRPr lang="en-US" dirty="0"/>
          </a:p>
        </p:txBody>
      </p:sp>
      <p:pic>
        <p:nvPicPr>
          <p:cNvPr id="6" name="Picture 5" descr="Paus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96" y="941249"/>
            <a:ext cx="5302408" cy="43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5471</TotalTime>
  <Words>1074</Words>
  <Application>Microsoft Macintosh PowerPoint</Application>
  <PresentationFormat>On-screen Show (4:3)</PresentationFormat>
  <Paragraphs>217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CONCEPTION DE NIVEAUX</vt:lpstr>
      <vt:lpstr> PRÉSENTATIONS ET  LECTURE DU PLAN DE COURS</vt:lpstr>
      <vt:lpstr>1.1 Présentation de L’enseignant</vt:lpstr>
      <vt:lpstr>PowerPoint Presentation</vt:lpstr>
      <vt:lpstr>PowerPoint Presentation</vt:lpstr>
      <vt:lpstr>1.2 Présentation des étudiants</vt:lpstr>
      <vt:lpstr>1.3 Lecture du plan de cours:</vt:lpstr>
      <vt:lpstr>DES QUESTIONS ?</vt:lpstr>
      <vt:lpstr>De retour dans 10 minutes…</vt:lpstr>
      <vt:lpstr>LES ÉTAPES DE PRODUCTION D’UN JEU VIDÉO.</vt:lpstr>
      <vt:lpstr>D’APRÈS VOUS,  QUELLES SONT LES ÉTAPES DE PRODUCTION D’UN JEU VIDÉO?</vt:lpstr>
      <vt:lpstr>1.0 LE PIPELINE DE PRODUCTION</vt:lpstr>
      <vt:lpstr>PowerPoint Presentation</vt:lpstr>
      <vt:lpstr>1.1.1 La Conception : L’idée initiale</vt:lpstr>
      <vt:lpstr>1.1.2 La validation du projet</vt:lpstr>
      <vt:lpstr>1.2 L’entrée en pré-production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 La production</vt:lpstr>
      <vt:lpstr>PowerPoint Presentation</vt:lpstr>
      <vt:lpstr>PowerPoint Presentation</vt:lpstr>
      <vt:lpstr>PowerPoint Presentation</vt:lpstr>
      <vt:lpstr>1.4 La fin de production</vt:lpstr>
      <vt:lpstr>PowerPoint Presentation</vt:lpstr>
      <vt:lpstr>1.5 L’après projet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fonction de travail</dc:title>
  <dc:creator>Frédéric Émel Carpentier</dc:creator>
  <cp:lastModifiedBy>Frédéric Émel Carpentier</cp:lastModifiedBy>
  <cp:revision>225</cp:revision>
  <dcterms:created xsi:type="dcterms:W3CDTF">2013-05-26T22:47:44Z</dcterms:created>
  <dcterms:modified xsi:type="dcterms:W3CDTF">2014-06-01T17:45:24Z</dcterms:modified>
</cp:coreProperties>
</file>