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62" r:id="rId3"/>
    <p:sldId id="507" r:id="rId4"/>
    <p:sldId id="535" r:id="rId5"/>
    <p:sldId id="348" r:id="rId6"/>
    <p:sldId id="536" r:id="rId7"/>
    <p:sldId id="520" r:id="rId8"/>
    <p:sldId id="537" r:id="rId9"/>
    <p:sldId id="521" r:id="rId10"/>
    <p:sldId id="538" r:id="rId11"/>
    <p:sldId id="522" r:id="rId12"/>
    <p:sldId id="539" r:id="rId13"/>
    <p:sldId id="523" r:id="rId14"/>
    <p:sldId id="540" r:id="rId15"/>
    <p:sldId id="524" r:id="rId16"/>
    <p:sldId id="541" r:id="rId17"/>
    <p:sldId id="525" r:id="rId18"/>
    <p:sldId id="542" r:id="rId19"/>
    <p:sldId id="526" r:id="rId20"/>
    <p:sldId id="543" r:id="rId21"/>
    <p:sldId id="527" r:id="rId22"/>
    <p:sldId id="544" r:id="rId23"/>
    <p:sldId id="528" r:id="rId24"/>
    <p:sldId id="545" r:id="rId25"/>
    <p:sldId id="529" r:id="rId26"/>
    <p:sldId id="546" r:id="rId27"/>
    <p:sldId id="530" r:id="rId28"/>
    <p:sldId id="549" r:id="rId29"/>
    <p:sldId id="531" r:id="rId30"/>
    <p:sldId id="547" r:id="rId31"/>
    <p:sldId id="532" r:id="rId32"/>
    <p:sldId id="548" r:id="rId33"/>
    <p:sldId id="533" r:id="rId34"/>
    <p:sldId id="550" r:id="rId35"/>
    <p:sldId id="534" r:id="rId36"/>
    <p:sldId id="51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17" autoAdjust="0"/>
  </p:normalViewPr>
  <p:slideViewPr>
    <p:cSldViewPr snapToGrid="0" snapToObjects="1">
      <p:cViewPr>
        <p:scale>
          <a:sx n="110" d="100"/>
          <a:sy n="110" d="100"/>
        </p:scale>
        <p:origin x="-584" y="-272"/>
      </p:cViewPr>
      <p:guideLst>
        <p:guide orient="horz" pos="2199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-223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79744-8CAE-AE4F-8B8E-C0C70BD269B5}" type="datetimeFigureOut">
              <a:rPr lang="en-US" smtClean="0"/>
              <a:pPr/>
              <a:t>2014-06-01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04024-E469-CF46-9035-0E9D8AC87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1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04024-E469-CF46-9035-0E9D8AC8799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9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2014-06-01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2014-06-01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2014-06-01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2014-06-01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2014-06-01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2014-06-01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2014-06-01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2014-06-01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2014-06-01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6" name="TextBox 5"/>
          <p:cNvSpPr txBox="1"/>
          <p:nvPr userDrawn="1"/>
        </p:nvSpPr>
        <p:spPr>
          <a:xfrm>
            <a:off x="8692431" y="600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2014-06-01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2014-06-01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2014-06-01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2014-06-01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2014-06-01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2014-06-01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pPr/>
              <a:t>2014-06-01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000" dirty="0" smtClean="0"/>
              <a:t>LEVEL DESIGN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399" y="3034553"/>
            <a:ext cx="7290678" cy="436189"/>
          </a:xfrm>
          <a:noFill/>
        </p:spPr>
        <p:txBody>
          <a:bodyPr>
            <a:normAutofit lnSpcReduction="10000"/>
          </a:bodyPr>
          <a:lstStyle/>
          <a:p>
            <a:r>
              <a:rPr lang="en-US" dirty="0" smtClean="0"/>
              <a:t>COURS 03: </a:t>
            </a:r>
            <a:r>
              <a:rPr lang="en-US" dirty="0" err="1" smtClean="0"/>
              <a:t>Règles</a:t>
            </a:r>
            <a:r>
              <a:rPr lang="en-US" dirty="0" smtClean="0"/>
              <a:t> et </a:t>
            </a:r>
            <a:r>
              <a:rPr lang="en-US" dirty="0" err="1" smtClean="0"/>
              <a:t>Conseils</a:t>
            </a:r>
            <a:r>
              <a:rPr lang="en-US" dirty="0" smtClean="0"/>
              <a:t> de base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99362" y="6393827"/>
            <a:ext cx="3741953" cy="31446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292608" tIns="91440" rIns="274320" bIns="91440" rtlCol="0" anchor="t" anchorCtr="0">
            <a:normAutofit fontScale="85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Présenté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par : Frédéric Émel Carpentier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980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CA" sz="3200" b="1" dirty="0" smtClean="0"/>
              <a:t>Documente-toi et </a:t>
            </a:r>
            <a:br>
              <a:rPr lang="fr-CA" sz="3200" b="1" dirty="0" smtClean="0"/>
            </a:br>
            <a:r>
              <a:rPr lang="fr-CA" sz="3200" b="1" dirty="0" smtClean="0"/>
              <a:t>cherche des références.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5590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fr-FR" sz="2500" b="1" cap="all" dirty="0" smtClean="0">
                <a:solidFill>
                  <a:schemeClr val="tx1"/>
                </a:solidFill>
              </a:rPr>
              <a:t>4. Documente-toi et cherche des références</a:t>
            </a:r>
            <a:endParaRPr lang="fr-CA" sz="2500" b="1" cap="all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7564" y="2244486"/>
            <a:ext cx="7503709" cy="406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595959"/>
                </a:solidFill>
              </a:rPr>
              <a:t>La recherche est l’essence même d’un monde consistant.</a:t>
            </a:r>
            <a:endParaRPr lang="fr-FR" dirty="0" smtClean="0">
              <a:solidFill>
                <a:srgbClr val="595959"/>
              </a:solidFill>
            </a:endParaRPr>
          </a:p>
          <a:p>
            <a:r>
              <a:rPr lang="fr-FR" dirty="0" smtClean="0">
                <a:solidFill>
                  <a:srgbClr val="595959"/>
                </a:solidFill>
              </a:rPr>
              <a:t>La documentation est le meilleur support de tes concepts.</a:t>
            </a:r>
          </a:p>
          <a:p>
            <a:r>
              <a:rPr lang="fr-FR" dirty="0" smtClean="0">
                <a:solidFill>
                  <a:srgbClr val="595959"/>
                </a:solidFill>
              </a:rPr>
              <a:t>Inconsciemment</a:t>
            </a:r>
            <a:r>
              <a:rPr lang="fr-FR" dirty="0" smtClean="0">
                <a:solidFill>
                  <a:srgbClr val="595959"/>
                </a:solidFill>
              </a:rPr>
              <a:t>, les joueurs percevront </a:t>
            </a:r>
            <a:r>
              <a:rPr lang="fr-FR" dirty="0">
                <a:solidFill>
                  <a:srgbClr val="595959"/>
                </a:solidFill>
              </a:rPr>
              <a:t>les anomalies </a:t>
            </a:r>
            <a:r>
              <a:rPr lang="fr-FR" dirty="0" smtClean="0">
                <a:solidFill>
                  <a:srgbClr val="595959"/>
                </a:solidFill>
              </a:rPr>
              <a:t>du niveau, ce qui peut laisser </a:t>
            </a:r>
            <a:r>
              <a:rPr lang="fr-FR" dirty="0">
                <a:solidFill>
                  <a:srgbClr val="595959"/>
                </a:solidFill>
              </a:rPr>
              <a:t>une mauvaise impression. </a:t>
            </a:r>
            <a:r>
              <a:rPr lang="fr-FR" dirty="0" smtClean="0">
                <a:solidFill>
                  <a:srgbClr val="595959"/>
                </a:solidFill>
              </a:rPr>
              <a:t>Un « Je </a:t>
            </a:r>
            <a:r>
              <a:rPr lang="fr-FR" dirty="0">
                <a:solidFill>
                  <a:srgbClr val="595959"/>
                </a:solidFill>
              </a:rPr>
              <a:t>ne sais </a:t>
            </a:r>
            <a:r>
              <a:rPr lang="fr-FR" dirty="0" smtClean="0">
                <a:solidFill>
                  <a:srgbClr val="595959"/>
                </a:solidFill>
              </a:rPr>
              <a:t>pas pourquoi c’était </a:t>
            </a:r>
            <a:r>
              <a:rPr lang="fr-FR" dirty="0" smtClean="0">
                <a:solidFill>
                  <a:srgbClr val="595959"/>
                </a:solidFill>
              </a:rPr>
              <a:t>poche</a:t>
            </a:r>
            <a:r>
              <a:rPr lang="en-US" dirty="0" smtClean="0">
                <a:solidFill>
                  <a:srgbClr val="595959"/>
                </a:solidFill>
              </a:rPr>
              <a:t>…</a:t>
            </a:r>
            <a:r>
              <a:rPr lang="fr-FR" dirty="0" smtClean="0">
                <a:solidFill>
                  <a:srgbClr val="595959"/>
                </a:solidFill>
              </a:rPr>
              <a:t> mais c’était poche!</a:t>
            </a:r>
            <a:r>
              <a:rPr lang="fr-FR" dirty="0" smtClean="0">
                <a:solidFill>
                  <a:srgbClr val="595959"/>
                </a:solidFill>
              </a:rPr>
              <a:t> » </a:t>
            </a:r>
          </a:p>
        </p:txBody>
      </p:sp>
    </p:spTree>
    <p:extLst>
      <p:ext uri="{BB962C8B-B14F-4D97-AF65-F5344CB8AC3E}">
        <p14:creationId xmlns:p14="http://schemas.microsoft.com/office/powerpoint/2010/main" val="559783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CA" sz="3200" b="1" dirty="0" smtClean="0"/>
              <a:t>C’est toi qui pense, </a:t>
            </a:r>
            <a:br>
              <a:rPr lang="fr-CA" sz="3200" b="1" dirty="0" smtClean="0"/>
            </a:br>
            <a:r>
              <a:rPr lang="fr-CA" sz="3200" b="1" dirty="0" smtClean="0"/>
              <a:t>surpasse la machine.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5590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fr-FR" sz="2500" b="1" cap="all" dirty="0" smtClean="0">
                <a:solidFill>
                  <a:schemeClr val="tx1"/>
                </a:solidFill>
              </a:rPr>
              <a:t>5. C’est toi qui pense, </a:t>
            </a:r>
            <a:r>
              <a:rPr lang="en-US" sz="2500" b="1" cap="all" dirty="0" smtClean="0">
                <a:solidFill>
                  <a:schemeClr val="tx1"/>
                </a:solidFill>
              </a:rPr>
              <a:t>S</a:t>
            </a:r>
            <a:r>
              <a:rPr lang="fr-FR" sz="2500" b="1" cap="all" dirty="0" err="1" smtClean="0">
                <a:solidFill>
                  <a:schemeClr val="tx1"/>
                </a:solidFill>
              </a:rPr>
              <a:t>urpasse</a:t>
            </a:r>
            <a:r>
              <a:rPr lang="fr-FR" sz="2500" b="1" cap="all" dirty="0" smtClean="0">
                <a:solidFill>
                  <a:schemeClr val="tx1"/>
                </a:solidFill>
              </a:rPr>
              <a:t> la machine</a:t>
            </a:r>
            <a:endParaRPr lang="fr-CA" sz="2500" b="1" cap="all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7564" y="2244486"/>
            <a:ext cx="7330821" cy="406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595959"/>
                </a:solidFill>
              </a:rPr>
              <a:t>Toute </a:t>
            </a:r>
            <a:r>
              <a:rPr lang="fr-FR" dirty="0">
                <a:solidFill>
                  <a:srgbClr val="595959"/>
                </a:solidFill>
              </a:rPr>
              <a:t>technologie a ses limites. </a:t>
            </a:r>
            <a:r>
              <a:rPr lang="fr-FR" dirty="0" smtClean="0">
                <a:solidFill>
                  <a:srgbClr val="595959"/>
                </a:solidFill>
              </a:rPr>
              <a:t>Apprends </a:t>
            </a:r>
            <a:r>
              <a:rPr lang="fr-FR" dirty="0">
                <a:solidFill>
                  <a:srgbClr val="595959"/>
                </a:solidFill>
              </a:rPr>
              <a:t>à </a:t>
            </a:r>
            <a:r>
              <a:rPr lang="fr-FR" dirty="0" smtClean="0">
                <a:solidFill>
                  <a:srgbClr val="595959"/>
                </a:solidFill>
              </a:rPr>
              <a:t>les connaître et découvre les </a:t>
            </a:r>
            <a:r>
              <a:rPr lang="fr-FR" dirty="0">
                <a:solidFill>
                  <a:srgbClr val="595959"/>
                </a:solidFill>
              </a:rPr>
              <a:t>astuces </a:t>
            </a:r>
            <a:r>
              <a:rPr lang="fr-FR" dirty="0" smtClean="0">
                <a:solidFill>
                  <a:srgbClr val="595959"/>
                </a:solidFill>
              </a:rPr>
              <a:t>qui te permettront d’optimiser les </a:t>
            </a:r>
            <a:r>
              <a:rPr lang="fr-FR" dirty="0">
                <a:solidFill>
                  <a:srgbClr val="595959"/>
                </a:solidFill>
              </a:rPr>
              <a:t>performances </a:t>
            </a:r>
            <a:r>
              <a:rPr lang="fr-FR" dirty="0" smtClean="0">
                <a:solidFill>
                  <a:srgbClr val="595959"/>
                </a:solidFill>
              </a:rPr>
              <a:t>(</a:t>
            </a:r>
            <a:r>
              <a:rPr lang="fr-FR" dirty="0">
                <a:solidFill>
                  <a:srgbClr val="595959"/>
                </a:solidFill>
              </a:rPr>
              <a:t>frame rate). </a:t>
            </a:r>
            <a:endParaRPr lang="fr-FR" dirty="0" smtClean="0">
              <a:solidFill>
                <a:srgbClr val="595959"/>
              </a:solidFill>
            </a:endParaRPr>
          </a:p>
          <a:p>
            <a:r>
              <a:rPr lang="fr-FR" dirty="0" smtClean="0">
                <a:solidFill>
                  <a:srgbClr val="595959"/>
                </a:solidFill>
              </a:rPr>
              <a:t>Si tu surcharge, utilise </a:t>
            </a:r>
            <a:r>
              <a:rPr lang="fr-FR" dirty="0">
                <a:solidFill>
                  <a:srgbClr val="595959"/>
                </a:solidFill>
              </a:rPr>
              <a:t>des scripts trop lourds </a:t>
            </a:r>
            <a:r>
              <a:rPr lang="fr-FR" dirty="0" smtClean="0">
                <a:solidFill>
                  <a:srgbClr val="595959"/>
                </a:solidFill>
              </a:rPr>
              <a:t>ou ne limite </a:t>
            </a:r>
            <a:r>
              <a:rPr lang="fr-FR" dirty="0">
                <a:solidFill>
                  <a:srgbClr val="595959"/>
                </a:solidFill>
              </a:rPr>
              <a:t>pas l’étendu de </a:t>
            </a:r>
            <a:r>
              <a:rPr lang="fr-FR" dirty="0" smtClean="0">
                <a:solidFill>
                  <a:srgbClr val="595959"/>
                </a:solidFill>
              </a:rPr>
              <a:t>tes niveaux, </a:t>
            </a:r>
            <a:r>
              <a:rPr lang="fr-FR" dirty="0">
                <a:solidFill>
                  <a:srgbClr val="595959"/>
                </a:solidFill>
              </a:rPr>
              <a:t>le </a:t>
            </a:r>
            <a:r>
              <a:rPr lang="fr-FR" dirty="0" smtClean="0">
                <a:solidFill>
                  <a:srgbClr val="595959"/>
                </a:solidFill>
              </a:rPr>
              <a:t>« frame rate » chutera et </a:t>
            </a:r>
            <a:r>
              <a:rPr lang="fr-FR" dirty="0">
                <a:solidFill>
                  <a:srgbClr val="595959"/>
                </a:solidFill>
              </a:rPr>
              <a:t>les joueurs délaisseront le jeu par frustration. </a:t>
            </a:r>
            <a:endParaRPr lang="fr-CA" sz="1100" dirty="0" smtClea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134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CA" sz="3200" b="1" dirty="0" smtClean="0"/>
              <a:t>Innove, copie ou meurt.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5590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fr-FR" sz="2500" b="1" cap="all" dirty="0" smtClean="0">
                <a:solidFill>
                  <a:schemeClr val="tx1"/>
                </a:solidFill>
              </a:rPr>
              <a:t>6. Innove, copie ou meurt</a:t>
            </a:r>
            <a:endParaRPr lang="fr-CA" sz="2500" b="1" cap="all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7564" y="2244486"/>
            <a:ext cx="7330821" cy="406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595959"/>
                </a:solidFill>
              </a:rPr>
              <a:t>Ton </a:t>
            </a:r>
            <a:r>
              <a:rPr lang="fr-FR" dirty="0">
                <a:solidFill>
                  <a:srgbClr val="595959"/>
                </a:solidFill>
              </a:rPr>
              <a:t>engin ne détient pas la </a:t>
            </a:r>
            <a:r>
              <a:rPr lang="fr-FR" dirty="0" smtClean="0">
                <a:solidFill>
                  <a:srgbClr val="595959"/>
                </a:solidFill>
              </a:rPr>
              <a:t>toute dernière </a:t>
            </a:r>
            <a:r>
              <a:rPr lang="fr-FR" dirty="0">
                <a:solidFill>
                  <a:srgbClr val="595959"/>
                </a:solidFill>
              </a:rPr>
              <a:t>innovation </a:t>
            </a:r>
            <a:r>
              <a:rPr lang="fr-FR" dirty="0" smtClean="0">
                <a:solidFill>
                  <a:srgbClr val="595959"/>
                </a:solidFill>
              </a:rPr>
              <a:t>technologique? </a:t>
            </a:r>
            <a:r>
              <a:rPr lang="fr-FR" dirty="0">
                <a:solidFill>
                  <a:srgbClr val="595959"/>
                </a:solidFill>
              </a:rPr>
              <a:t>Il y a peut-être une façon </a:t>
            </a:r>
            <a:r>
              <a:rPr lang="fr-FR" dirty="0" smtClean="0">
                <a:solidFill>
                  <a:srgbClr val="595959"/>
                </a:solidFill>
              </a:rPr>
              <a:t>de contourner </a:t>
            </a:r>
            <a:r>
              <a:rPr lang="fr-FR" dirty="0">
                <a:solidFill>
                  <a:srgbClr val="595959"/>
                </a:solidFill>
              </a:rPr>
              <a:t>avec </a:t>
            </a:r>
            <a:r>
              <a:rPr lang="fr-FR" dirty="0" smtClean="0">
                <a:solidFill>
                  <a:srgbClr val="595959"/>
                </a:solidFill>
              </a:rPr>
              <a:t>les </a:t>
            </a:r>
            <a:r>
              <a:rPr lang="fr-FR" dirty="0">
                <a:solidFill>
                  <a:srgbClr val="595959"/>
                </a:solidFill>
              </a:rPr>
              <a:t>moyens </a:t>
            </a:r>
            <a:r>
              <a:rPr lang="fr-FR" dirty="0" smtClean="0">
                <a:solidFill>
                  <a:srgbClr val="595959"/>
                </a:solidFill>
              </a:rPr>
              <a:t>dont tu disposes. </a:t>
            </a:r>
          </a:p>
          <a:p>
            <a:r>
              <a:rPr lang="fr-FR" dirty="0" smtClean="0">
                <a:solidFill>
                  <a:srgbClr val="595959"/>
                </a:solidFill>
              </a:rPr>
              <a:t>Creuse-toi </a:t>
            </a:r>
            <a:r>
              <a:rPr lang="fr-FR" dirty="0">
                <a:solidFill>
                  <a:srgbClr val="595959"/>
                </a:solidFill>
              </a:rPr>
              <a:t>la tête pour innover avec </a:t>
            </a:r>
            <a:r>
              <a:rPr lang="fr-FR" dirty="0" smtClean="0">
                <a:solidFill>
                  <a:srgbClr val="595959"/>
                </a:solidFill>
              </a:rPr>
              <a:t>ta </a:t>
            </a:r>
            <a:r>
              <a:rPr lang="fr-FR" dirty="0">
                <a:solidFill>
                  <a:srgbClr val="595959"/>
                </a:solidFill>
              </a:rPr>
              <a:t>vieille techno</a:t>
            </a:r>
            <a:r>
              <a:rPr lang="fr-FR" dirty="0" smtClean="0">
                <a:solidFill>
                  <a:srgbClr val="595959"/>
                </a:solidFill>
              </a:rPr>
              <a:t>.</a:t>
            </a:r>
          </a:p>
          <a:p>
            <a:r>
              <a:rPr lang="fr-FR" dirty="0" smtClean="0">
                <a:solidFill>
                  <a:srgbClr val="595959"/>
                </a:solidFill>
              </a:rPr>
              <a:t>N’aie pas peur de copier ce qui existe déjà, dis toi que personne n’a encore </a:t>
            </a:r>
            <a:r>
              <a:rPr lang="fr-FR" dirty="0" err="1" smtClean="0">
                <a:solidFill>
                  <a:srgbClr val="595959"/>
                </a:solidFill>
              </a:rPr>
              <a:t>ré-inventé</a:t>
            </a:r>
            <a:r>
              <a:rPr lang="fr-FR" dirty="0" smtClean="0">
                <a:solidFill>
                  <a:srgbClr val="595959"/>
                </a:solidFill>
              </a:rPr>
              <a:t> la roue… </a:t>
            </a:r>
          </a:p>
          <a:p>
            <a:r>
              <a:rPr lang="fr-FR" dirty="0" smtClean="0">
                <a:solidFill>
                  <a:srgbClr val="595959"/>
                </a:solidFill>
              </a:rPr>
              <a:t>Discutes-</a:t>
            </a:r>
            <a:r>
              <a:rPr lang="fr-FR" dirty="0">
                <a:solidFill>
                  <a:srgbClr val="595959"/>
                </a:solidFill>
              </a:rPr>
              <a:t>en avec les </a:t>
            </a:r>
            <a:r>
              <a:rPr lang="fr-FR" dirty="0" smtClean="0">
                <a:solidFill>
                  <a:srgbClr val="595959"/>
                </a:solidFill>
              </a:rPr>
              <a:t>programmeurs, artistes ou </a:t>
            </a:r>
            <a:r>
              <a:rPr lang="fr-FR" dirty="0" err="1" smtClean="0">
                <a:solidFill>
                  <a:srgbClr val="595959"/>
                </a:solidFill>
              </a:rPr>
              <a:t>level</a:t>
            </a:r>
            <a:r>
              <a:rPr lang="fr-FR" dirty="0" smtClean="0">
                <a:solidFill>
                  <a:srgbClr val="595959"/>
                </a:solidFill>
              </a:rPr>
              <a:t> artistes</a:t>
            </a:r>
            <a:r>
              <a:rPr lang="fr-FR" dirty="0">
                <a:solidFill>
                  <a:srgbClr val="595959"/>
                </a:solidFill>
              </a:rPr>
              <a:t>, ils ont peut-être une solution pour </a:t>
            </a:r>
            <a:r>
              <a:rPr lang="fr-FR" dirty="0" smtClean="0">
                <a:solidFill>
                  <a:srgbClr val="595959"/>
                </a:solidFill>
              </a:rPr>
              <a:t>toi.</a:t>
            </a:r>
            <a:endParaRPr lang="fr-CA" sz="1100" dirty="0" smtClea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488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CA" sz="3200" b="1" dirty="0" smtClean="0"/>
              <a:t>Crée et incite à l’addiction.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5590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fr-FR" sz="2500" b="1" cap="all" dirty="0" smtClean="0">
                <a:solidFill>
                  <a:schemeClr val="tx1"/>
                </a:solidFill>
              </a:rPr>
              <a:t>7. Crée et incite à l’addiction</a:t>
            </a:r>
            <a:endParaRPr lang="fr-CA" sz="2500" b="1" cap="all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7564" y="2244486"/>
            <a:ext cx="7330821" cy="406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595959"/>
                </a:solidFill>
              </a:rPr>
              <a:t>Le flow du jeu est la composition d’éléments qui poussent le joueur à continuer de jouer.</a:t>
            </a:r>
          </a:p>
          <a:p>
            <a:r>
              <a:rPr lang="fr-FR" dirty="0" smtClean="0">
                <a:solidFill>
                  <a:srgbClr val="595959"/>
                </a:solidFill>
              </a:rPr>
              <a:t>Structure ton niveau pour l’inciter à en savoir plus et en désirer plus.</a:t>
            </a:r>
          </a:p>
          <a:p>
            <a:r>
              <a:rPr lang="fr-FR" dirty="0" smtClean="0">
                <a:solidFill>
                  <a:srgbClr val="595959"/>
                </a:solidFill>
              </a:rPr>
              <a:t>Laisse lui </a:t>
            </a:r>
            <a:r>
              <a:rPr lang="fr-FR" dirty="0">
                <a:solidFill>
                  <a:srgbClr val="595959"/>
                </a:solidFill>
              </a:rPr>
              <a:t>voir la carotte au bout du bâton et finalement lorsqu’il l’aura </a:t>
            </a:r>
            <a:r>
              <a:rPr lang="fr-FR" dirty="0" smtClean="0">
                <a:solidFill>
                  <a:srgbClr val="595959"/>
                </a:solidFill>
              </a:rPr>
              <a:t>attrapée, présente-</a:t>
            </a:r>
            <a:r>
              <a:rPr lang="fr-FR" dirty="0">
                <a:solidFill>
                  <a:srgbClr val="595959"/>
                </a:solidFill>
              </a:rPr>
              <a:t>lui une carotte encore plus grosse.</a:t>
            </a:r>
            <a:endParaRPr lang="fr-CA" sz="1100" dirty="0" smtClea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51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CA" sz="3200" b="1" dirty="0" smtClean="0"/>
              <a:t>Offre une pleine liberté... </a:t>
            </a:r>
            <a:br>
              <a:rPr lang="fr-CA" sz="3200" b="1" dirty="0" smtClean="0"/>
            </a:br>
            <a:r>
              <a:rPr lang="fr-CA" sz="3200" b="1" dirty="0" smtClean="0"/>
              <a:t>contrôlée.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5590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fr-FR" sz="2500" b="1" cap="all" dirty="0" smtClean="0">
                <a:solidFill>
                  <a:schemeClr val="tx1"/>
                </a:solidFill>
              </a:rPr>
              <a:t>8. Offre une pleine liberté... contrôlée</a:t>
            </a:r>
            <a:endParaRPr lang="fr-CA" sz="2500" b="1" cap="all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7564" y="2244486"/>
            <a:ext cx="7330821" cy="406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595959"/>
                </a:solidFill>
              </a:rPr>
              <a:t>L’illusion </a:t>
            </a:r>
            <a:r>
              <a:rPr lang="fr-FR" dirty="0">
                <a:solidFill>
                  <a:srgbClr val="595959"/>
                </a:solidFill>
              </a:rPr>
              <a:t>du choix est un grand incitatif pour le joueur</a:t>
            </a:r>
            <a:r>
              <a:rPr lang="fr-FR" dirty="0" smtClean="0">
                <a:solidFill>
                  <a:srgbClr val="595959"/>
                </a:solidFill>
              </a:rPr>
              <a:t>.</a:t>
            </a:r>
          </a:p>
          <a:p>
            <a:r>
              <a:rPr lang="fr-FR" dirty="0" smtClean="0">
                <a:solidFill>
                  <a:srgbClr val="595959"/>
                </a:solidFill>
              </a:rPr>
              <a:t>Guide-le </a:t>
            </a:r>
            <a:r>
              <a:rPr lang="fr-FR" dirty="0">
                <a:solidFill>
                  <a:srgbClr val="595959"/>
                </a:solidFill>
              </a:rPr>
              <a:t>vers </a:t>
            </a:r>
            <a:r>
              <a:rPr lang="fr-FR" dirty="0" smtClean="0">
                <a:solidFill>
                  <a:srgbClr val="595959"/>
                </a:solidFill>
              </a:rPr>
              <a:t>à travers le niveau en </a:t>
            </a:r>
            <a:r>
              <a:rPr lang="fr-FR" dirty="0">
                <a:solidFill>
                  <a:srgbClr val="595959"/>
                </a:solidFill>
              </a:rPr>
              <a:t>lui laissant croire que son action est </a:t>
            </a:r>
            <a:r>
              <a:rPr lang="fr-FR" dirty="0" smtClean="0">
                <a:solidFill>
                  <a:srgbClr val="595959"/>
                </a:solidFill>
              </a:rPr>
              <a:t>guidée </a:t>
            </a:r>
            <a:r>
              <a:rPr lang="fr-FR" dirty="0">
                <a:solidFill>
                  <a:srgbClr val="595959"/>
                </a:solidFill>
              </a:rPr>
              <a:t>par son </a:t>
            </a:r>
            <a:r>
              <a:rPr lang="fr-FR" dirty="0" smtClean="0">
                <a:solidFill>
                  <a:srgbClr val="595959"/>
                </a:solidFill>
              </a:rPr>
              <a:t>propre choix. </a:t>
            </a:r>
          </a:p>
          <a:p>
            <a:r>
              <a:rPr lang="fr-FR" dirty="0" smtClean="0">
                <a:solidFill>
                  <a:srgbClr val="595959"/>
                </a:solidFill>
              </a:rPr>
              <a:t>Un joueur sera des plus satisfait s’il croit avoir trouvé la solution par lui-même. Laisse-le rêver.</a:t>
            </a:r>
          </a:p>
          <a:p>
            <a:r>
              <a:rPr lang="fr-FR" dirty="0" smtClean="0">
                <a:solidFill>
                  <a:srgbClr val="595959"/>
                </a:solidFill>
              </a:rPr>
              <a:t>Un </a:t>
            </a:r>
            <a:r>
              <a:rPr lang="fr-FR" dirty="0">
                <a:solidFill>
                  <a:srgbClr val="595959"/>
                </a:solidFill>
              </a:rPr>
              <a:t>joueur qui a trop de possibilités a tendance à </a:t>
            </a:r>
            <a:r>
              <a:rPr lang="fr-FR" dirty="0" smtClean="0">
                <a:solidFill>
                  <a:srgbClr val="595959"/>
                </a:solidFill>
              </a:rPr>
              <a:t>se </a:t>
            </a:r>
            <a:r>
              <a:rPr lang="fr-FR" dirty="0">
                <a:solidFill>
                  <a:srgbClr val="595959"/>
                </a:solidFill>
              </a:rPr>
              <a:t>perdre et ne plus savoir quoi faire. Alors il sera frustré.</a:t>
            </a:r>
            <a:endParaRPr lang="fr-CA" sz="1100" dirty="0" smtClea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235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3000" cap="all" dirty="0" smtClean="0"/>
              <a:t>règles et conseils de 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0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CA" sz="3200" b="1" dirty="0" smtClean="0"/>
              <a:t>Donne du rythme à ce que tu crées.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5590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fr-FR" sz="2500" b="1" cap="all" dirty="0" smtClean="0">
                <a:solidFill>
                  <a:schemeClr val="tx1"/>
                </a:solidFill>
              </a:rPr>
              <a:t>9</a:t>
            </a:r>
            <a:r>
              <a:rPr lang="fr-FR" sz="2500" b="1" cap="all" dirty="0">
                <a:solidFill>
                  <a:schemeClr val="tx1"/>
                </a:solidFill>
              </a:rPr>
              <a:t>. Donne du Rythme à ce que tu </a:t>
            </a:r>
            <a:r>
              <a:rPr lang="fr-FR" sz="2500" b="1" cap="all" dirty="0" smtClean="0">
                <a:solidFill>
                  <a:schemeClr val="tx1"/>
                </a:solidFill>
              </a:rPr>
              <a:t>crées</a:t>
            </a:r>
            <a:endParaRPr lang="fr-CA" sz="2500" b="1" cap="all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7564" y="2244486"/>
            <a:ext cx="7330821" cy="406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595959"/>
                </a:solidFill>
              </a:rPr>
              <a:t>L’allure du jeu (le « </a:t>
            </a:r>
            <a:r>
              <a:rPr lang="fr-FR" dirty="0" err="1" smtClean="0">
                <a:solidFill>
                  <a:srgbClr val="595959"/>
                </a:solidFill>
              </a:rPr>
              <a:t>pacing</a:t>
            </a:r>
            <a:r>
              <a:rPr lang="fr-FR" dirty="0" smtClean="0">
                <a:solidFill>
                  <a:srgbClr val="595959"/>
                </a:solidFill>
              </a:rPr>
              <a:t> ») est le ton et le rythme du niveau.</a:t>
            </a:r>
          </a:p>
          <a:p>
            <a:r>
              <a:rPr lang="fr-FR" dirty="0" smtClean="0">
                <a:solidFill>
                  <a:srgbClr val="595959"/>
                </a:solidFill>
              </a:rPr>
              <a:t>Crées ton niveau comme un auteur composerait une chanson, avec des changements de rythmes, parfois lents et tranquilles, parfois rapides et intenses.</a:t>
            </a:r>
          </a:p>
          <a:p>
            <a:r>
              <a:rPr lang="fr-FR" dirty="0" smtClean="0">
                <a:solidFill>
                  <a:srgbClr val="595959"/>
                </a:solidFill>
              </a:rPr>
              <a:t>Laisse </a:t>
            </a:r>
            <a:r>
              <a:rPr lang="fr-FR" dirty="0">
                <a:solidFill>
                  <a:srgbClr val="595959"/>
                </a:solidFill>
              </a:rPr>
              <a:t>des pauses au joueur, </a:t>
            </a:r>
            <a:r>
              <a:rPr lang="fr-FR" dirty="0" smtClean="0">
                <a:solidFill>
                  <a:srgbClr val="595959"/>
                </a:solidFill>
              </a:rPr>
              <a:t>surprends-le</a:t>
            </a:r>
            <a:r>
              <a:rPr lang="fr-FR" dirty="0">
                <a:solidFill>
                  <a:srgbClr val="595959"/>
                </a:solidFill>
              </a:rPr>
              <a:t>, </a:t>
            </a:r>
            <a:r>
              <a:rPr lang="fr-FR" dirty="0" smtClean="0">
                <a:solidFill>
                  <a:srgbClr val="595959"/>
                </a:solidFill>
              </a:rPr>
              <a:t>défie-le</a:t>
            </a:r>
            <a:r>
              <a:rPr lang="fr-FR" dirty="0">
                <a:solidFill>
                  <a:srgbClr val="595959"/>
                </a:solidFill>
              </a:rPr>
              <a:t>. </a:t>
            </a:r>
            <a:endParaRPr lang="fr-FR" dirty="0" smtClean="0">
              <a:solidFill>
                <a:srgbClr val="595959"/>
              </a:solidFill>
            </a:endParaRPr>
          </a:p>
          <a:p>
            <a:r>
              <a:rPr lang="fr-FR" dirty="0" smtClean="0">
                <a:solidFill>
                  <a:srgbClr val="595959"/>
                </a:solidFill>
              </a:rPr>
              <a:t>Le </a:t>
            </a:r>
            <a:r>
              <a:rPr lang="fr-FR" dirty="0">
                <a:solidFill>
                  <a:srgbClr val="595959"/>
                </a:solidFill>
              </a:rPr>
              <a:t>but du </a:t>
            </a:r>
            <a:r>
              <a:rPr lang="fr-FR" dirty="0" smtClean="0">
                <a:solidFill>
                  <a:srgbClr val="595959"/>
                </a:solidFill>
              </a:rPr>
              <a:t>« </a:t>
            </a:r>
            <a:r>
              <a:rPr lang="fr-FR" dirty="0" err="1" smtClean="0">
                <a:solidFill>
                  <a:srgbClr val="595959"/>
                </a:solidFill>
              </a:rPr>
              <a:t>pacing</a:t>
            </a:r>
            <a:r>
              <a:rPr lang="fr-FR" dirty="0" smtClean="0">
                <a:solidFill>
                  <a:srgbClr val="595959"/>
                </a:solidFill>
              </a:rPr>
              <a:t> » </a:t>
            </a:r>
            <a:r>
              <a:rPr lang="fr-FR" dirty="0">
                <a:solidFill>
                  <a:srgbClr val="595959"/>
                </a:solidFill>
              </a:rPr>
              <a:t>est de divertir constamment le joueur en évitant la redondance</a:t>
            </a:r>
            <a:r>
              <a:rPr lang="fr-FR" dirty="0" smtClean="0">
                <a:solidFill>
                  <a:srgbClr val="595959"/>
                </a:solidFill>
              </a:rPr>
              <a:t>.</a:t>
            </a:r>
            <a:endParaRPr lang="fr-CA" sz="1100" dirty="0" smtClea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69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CA" sz="3200" b="1" dirty="0" smtClean="0"/>
              <a:t>Laisse le joueur tout risquer.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5590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fr-FR" sz="2500" b="1" cap="all" dirty="0" smtClean="0">
                <a:solidFill>
                  <a:schemeClr val="tx1"/>
                </a:solidFill>
              </a:rPr>
              <a:t>10. Laisse le joueur tout risquer</a:t>
            </a:r>
            <a:endParaRPr lang="fr-CA" sz="2500" b="1" cap="all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7564" y="2244486"/>
            <a:ext cx="7330821" cy="406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595959"/>
                </a:solidFill>
              </a:rPr>
              <a:t>Incite toujours </a:t>
            </a:r>
            <a:r>
              <a:rPr lang="fr-FR" dirty="0">
                <a:solidFill>
                  <a:srgbClr val="595959"/>
                </a:solidFill>
              </a:rPr>
              <a:t>le joueur à prendre des risques. </a:t>
            </a:r>
            <a:endParaRPr lang="fr-FR" dirty="0" smtClean="0">
              <a:solidFill>
                <a:srgbClr val="595959"/>
              </a:solidFill>
            </a:endParaRPr>
          </a:p>
          <a:p>
            <a:r>
              <a:rPr lang="fr-FR" dirty="0" smtClean="0">
                <a:solidFill>
                  <a:srgbClr val="595959"/>
                </a:solidFill>
              </a:rPr>
              <a:t>Pousse-le à tenter sa chance d’acquérir des power-</a:t>
            </a:r>
            <a:r>
              <a:rPr lang="fr-FR" dirty="0" err="1" smtClean="0">
                <a:solidFill>
                  <a:srgbClr val="595959"/>
                </a:solidFill>
              </a:rPr>
              <a:t>ups</a:t>
            </a:r>
            <a:r>
              <a:rPr lang="fr-FR" dirty="0">
                <a:solidFill>
                  <a:srgbClr val="595959"/>
                </a:solidFill>
              </a:rPr>
              <a:t>, </a:t>
            </a:r>
            <a:r>
              <a:rPr lang="fr-FR" dirty="0" smtClean="0">
                <a:solidFill>
                  <a:srgbClr val="595959"/>
                </a:solidFill>
              </a:rPr>
              <a:t>des goodies ou des trésors qui lui paraîtront à portée </a:t>
            </a:r>
            <a:r>
              <a:rPr lang="fr-FR" dirty="0">
                <a:solidFill>
                  <a:srgbClr val="595959"/>
                </a:solidFill>
              </a:rPr>
              <a:t>de </a:t>
            </a:r>
            <a:r>
              <a:rPr lang="fr-FR" dirty="0" smtClean="0">
                <a:solidFill>
                  <a:srgbClr val="595959"/>
                </a:solidFill>
              </a:rPr>
              <a:t>mains, mais qui seront trop bien gardés</a:t>
            </a:r>
            <a:r>
              <a:rPr lang="fr-FR" dirty="0">
                <a:solidFill>
                  <a:srgbClr val="595959"/>
                </a:solidFill>
              </a:rPr>
              <a:t>. </a:t>
            </a:r>
            <a:endParaRPr lang="fr-FR" dirty="0" smtClean="0">
              <a:solidFill>
                <a:srgbClr val="595959"/>
              </a:solidFill>
            </a:endParaRPr>
          </a:p>
          <a:p>
            <a:r>
              <a:rPr lang="fr-FR" dirty="0" smtClean="0">
                <a:solidFill>
                  <a:srgbClr val="595959"/>
                </a:solidFill>
              </a:rPr>
              <a:t>Le </a:t>
            </a:r>
            <a:r>
              <a:rPr lang="fr-FR" dirty="0">
                <a:solidFill>
                  <a:srgbClr val="595959"/>
                </a:solidFill>
              </a:rPr>
              <a:t>joueur fera le choix de prendre le risque ou </a:t>
            </a:r>
            <a:r>
              <a:rPr lang="fr-FR" dirty="0" smtClean="0">
                <a:solidFill>
                  <a:srgbClr val="595959"/>
                </a:solidFill>
              </a:rPr>
              <a:t>non. </a:t>
            </a:r>
          </a:p>
          <a:p>
            <a:r>
              <a:rPr lang="fr-FR" dirty="0" smtClean="0">
                <a:solidFill>
                  <a:srgbClr val="595959"/>
                </a:solidFill>
              </a:rPr>
              <a:t>S’il échoue, </a:t>
            </a:r>
            <a:r>
              <a:rPr lang="fr-FR" dirty="0">
                <a:solidFill>
                  <a:srgbClr val="595959"/>
                </a:solidFill>
              </a:rPr>
              <a:t>il ne pourra pas vous </a:t>
            </a:r>
            <a:r>
              <a:rPr lang="fr-FR" dirty="0" smtClean="0">
                <a:solidFill>
                  <a:srgbClr val="595959"/>
                </a:solidFill>
              </a:rPr>
              <a:t>blâmer, </a:t>
            </a:r>
            <a:r>
              <a:rPr lang="fr-FR" dirty="0">
                <a:solidFill>
                  <a:srgbClr val="595959"/>
                </a:solidFill>
              </a:rPr>
              <a:t>car il </a:t>
            </a:r>
            <a:r>
              <a:rPr lang="fr-FR" dirty="0" smtClean="0">
                <a:solidFill>
                  <a:srgbClr val="595959"/>
                </a:solidFill>
              </a:rPr>
              <a:t>n’aura pas évalué la </a:t>
            </a:r>
            <a:r>
              <a:rPr lang="fr-FR" dirty="0">
                <a:solidFill>
                  <a:srgbClr val="595959"/>
                </a:solidFill>
              </a:rPr>
              <a:t>difficulté </a:t>
            </a:r>
            <a:r>
              <a:rPr lang="fr-FR" dirty="0" smtClean="0">
                <a:solidFill>
                  <a:srgbClr val="595959"/>
                </a:solidFill>
              </a:rPr>
              <a:t>convenablement. Il aura pris </a:t>
            </a:r>
            <a:r>
              <a:rPr lang="fr-FR" dirty="0">
                <a:solidFill>
                  <a:srgbClr val="595959"/>
                </a:solidFill>
              </a:rPr>
              <a:t>la décision de tenter </a:t>
            </a:r>
            <a:r>
              <a:rPr lang="fr-FR" dirty="0" smtClean="0">
                <a:solidFill>
                  <a:srgbClr val="595959"/>
                </a:solidFill>
              </a:rPr>
              <a:t>sa chance et ce, à </a:t>
            </a:r>
            <a:r>
              <a:rPr lang="fr-FR" dirty="0">
                <a:solidFill>
                  <a:srgbClr val="595959"/>
                </a:solidFill>
              </a:rPr>
              <a:t>ses propres risques.</a:t>
            </a:r>
            <a:endParaRPr lang="fr-CA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45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CA" sz="3200" b="1" dirty="0" smtClean="0"/>
              <a:t>Surprends tes joueurs.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5590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fr-FR" sz="2500" b="1" cap="all" dirty="0" smtClean="0">
                <a:solidFill>
                  <a:schemeClr val="tx1"/>
                </a:solidFill>
              </a:rPr>
              <a:t>11. Surprends tes joueurs</a:t>
            </a:r>
            <a:endParaRPr lang="fr-CA" sz="2500" b="1" cap="all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7564" y="2244486"/>
            <a:ext cx="7330821" cy="406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 smtClean="0">
                <a:solidFill>
                  <a:srgbClr val="595959"/>
                </a:solidFill>
              </a:rPr>
              <a:t>Aucun </a:t>
            </a:r>
            <a:r>
              <a:rPr lang="fr-CA" dirty="0">
                <a:solidFill>
                  <a:srgbClr val="595959"/>
                </a:solidFill>
              </a:rPr>
              <a:t>joueur ne se plaindra </a:t>
            </a:r>
            <a:r>
              <a:rPr lang="fr-CA" dirty="0" smtClean="0">
                <a:solidFill>
                  <a:srgbClr val="595959"/>
                </a:solidFill>
              </a:rPr>
              <a:t>du </a:t>
            </a:r>
            <a:r>
              <a:rPr lang="fr-CA" dirty="0">
                <a:solidFill>
                  <a:srgbClr val="595959"/>
                </a:solidFill>
              </a:rPr>
              <a:t>contenu secret  lorsque le jeu est bon. </a:t>
            </a:r>
            <a:endParaRPr lang="fr-CA" dirty="0" smtClean="0">
              <a:solidFill>
                <a:srgbClr val="595959"/>
              </a:solidFill>
            </a:endParaRPr>
          </a:p>
          <a:p>
            <a:r>
              <a:rPr lang="fr-CA" dirty="0" smtClean="0">
                <a:solidFill>
                  <a:srgbClr val="595959"/>
                </a:solidFill>
              </a:rPr>
              <a:t>Surprends-le </a:t>
            </a:r>
            <a:r>
              <a:rPr lang="fr-CA" dirty="0">
                <a:solidFill>
                  <a:srgbClr val="595959"/>
                </a:solidFill>
              </a:rPr>
              <a:t>d’une façon </a:t>
            </a:r>
            <a:r>
              <a:rPr lang="fr-CA" dirty="0" smtClean="0">
                <a:solidFill>
                  <a:srgbClr val="595959"/>
                </a:solidFill>
              </a:rPr>
              <a:t>agréable, originale et avantageuse tout en restant « fairplay » pour les autres joueurs.</a:t>
            </a:r>
          </a:p>
          <a:p>
            <a:r>
              <a:rPr lang="fr-CA" dirty="0" smtClean="0">
                <a:solidFill>
                  <a:srgbClr val="595959"/>
                </a:solidFill>
              </a:rPr>
              <a:t>Des sections cachées, des « </a:t>
            </a:r>
            <a:r>
              <a:rPr lang="fr-CA" dirty="0" err="1" smtClean="0">
                <a:solidFill>
                  <a:srgbClr val="595959"/>
                </a:solidFill>
              </a:rPr>
              <a:t>easter</a:t>
            </a:r>
            <a:r>
              <a:rPr lang="fr-CA" dirty="0" smtClean="0">
                <a:solidFill>
                  <a:srgbClr val="595959"/>
                </a:solidFill>
              </a:rPr>
              <a:t> </a:t>
            </a:r>
            <a:r>
              <a:rPr lang="fr-CA" dirty="0" err="1" smtClean="0">
                <a:solidFill>
                  <a:srgbClr val="595959"/>
                </a:solidFill>
              </a:rPr>
              <a:t>eggs</a:t>
            </a:r>
            <a:r>
              <a:rPr lang="fr-CA" dirty="0" smtClean="0">
                <a:solidFill>
                  <a:srgbClr val="595959"/>
                </a:solidFill>
              </a:rPr>
              <a:t> » et des « goodies » </a:t>
            </a:r>
            <a:r>
              <a:rPr lang="fr-CA" dirty="0" smtClean="0">
                <a:solidFill>
                  <a:srgbClr val="595959"/>
                </a:solidFill>
              </a:rPr>
              <a:t>surprise </a:t>
            </a:r>
            <a:r>
              <a:rPr lang="fr-CA" dirty="0" smtClean="0">
                <a:solidFill>
                  <a:srgbClr val="595959"/>
                </a:solidFill>
              </a:rPr>
              <a:t>sont toujours garant d’une belle publicité.</a:t>
            </a:r>
            <a:endParaRPr lang="fr-CA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62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CA" sz="3200" b="1" dirty="0" err="1" smtClean="0"/>
              <a:t>Ré-utilise</a:t>
            </a:r>
            <a:r>
              <a:rPr lang="fr-CA" sz="3200" b="1" dirty="0" smtClean="0"/>
              <a:t>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5590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fr-FR" sz="2500" b="1" cap="all" dirty="0" smtClean="0">
                <a:solidFill>
                  <a:schemeClr val="tx1"/>
                </a:solidFill>
              </a:rPr>
              <a:t>12. </a:t>
            </a:r>
            <a:r>
              <a:rPr lang="fr-FR" sz="2500" b="1" cap="all" dirty="0" err="1" smtClean="0">
                <a:solidFill>
                  <a:schemeClr val="tx1"/>
                </a:solidFill>
              </a:rPr>
              <a:t>Ré-utilise</a:t>
            </a:r>
            <a:endParaRPr lang="fr-CA" sz="2500" b="1" cap="all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7564" y="2244486"/>
            <a:ext cx="7330821" cy="406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 smtClean="0">
                <a:solidFill>
                  <a:srgbClr val="595959"/>
                </a:solidFill>
              </a:rPr>
              <a:t>Incite </a:t>
            </a:r>
            <a:r>
              <a:rPr lang="fr-CA" dirty="0">
                <a:solidFill>
                  <a:srgbClr val="595959"/>
                </a:solidFill>
              </a:rPr>
              <a:t>le joueur à revenir dans un tableau </a:t>
            </a:r>
            <a:r>
              <a:rPr lang="fr-CA" dirty="0" smtClean="0">
                <a:solidFill>
                  <a:srgbClr val="595959"/>
                </a:solidFill>
              </a:rPr>
              <a:t>pour </a:t>
            </a:r>
            <a:r>
              <a:rPr lang="fr-CA" dirty="0">
                <a:solidFill>
                  <a:srgbClr val="595959"/>
                </a:solidFill>
              </a:rPr>
              <a:t>accéder </a:t>
            </a:r>
            <a:r>
              <a:rPr lang="fr-CA" dirty="0" smtClean="0">
                <a:solidFill>
                  <a:srgbClr val="595959"/>
                </a:solidFill>
              </a:rPr>
              <a:t>à </a:t>
            </a:r>
            <a:r>
              <a:rPr lang="fr-CA" dirty="0">
                <a:solidFill>
                  <a:srgbClr val="595959"/>
                </a:solidFill>
              </a:rPr>
              <a:t>une nouvelle section</a:t>
            </a:r>
            <a:r>
              <a:rPr lang="fr-CA" dirty="0" smtClean="0">
                <a:solidFill>
                  <a:srgbClr val="595959"/>
                </a:solidFill>
              </a:rPr>
              <a:t>, </a:t>
            </a:r>
            <a:r>
              <a:rPr lang="fr-CA" dirty="0">
                <a:solidFill>
                  <a:srgbClr val="595959"/>
                </a:solidFill>
              </a:rPr>
              <a:t>pour collecter un bonus ou faire face </a:t>
            </a:r>
            <a:r>
              <a:rPr lang="fr-CA" dirty="0" smtClean="0">
                <a:solidFill>
                  <a:srgbClr val="595959"/>
                </a:solidFill>
              </a:rPr>
              <a:t>à </a:t>
            </a:r>
            <a:r>
              <a:rPr lang="fr-CA" dirty="0">
                <a:solidFill>
                  <a:srgbClr val="595959"/>
                </a:solidFill>
              </a:rPr>
              <a:t>un nouveau défi. </a:t>
            </a:r>
            <a:endParaRPr lang="fr-CA" dirty="0" smtClean="0">
              <a:solidFill>
                <a:srgbClr val="595959"/>
              </a:solidFill>
            </a:endParaRPr>
          </a:p>
          <a:p>
            <a:r>
              <a:rPr lang="fr-CA" dirty="0" smtClean="0">
                <a:solidFill>
                  <a:srgbClr val="595959"/>
                </a:solidFill>
              </a:rPr>
              <a:t>La </a:t>
            </a:r>
            <a:r>
              <a:rPr lang="fr-CA" dirty="0">
                <a:solidFill>
                  <a:srgbClr val="595959"/>
                </a:solidFill>
              </a:rPr>
              <a:t>réutilisation </a:t>
            </a:r>
            <a:r>
              <a:rPr lang="fr-CA" dirty="0" smtClean="0">
                <a:solidFill>
                  <a:srgbClr val="595959"/>
                </a:solidFill>
              </a:rPr>
              <a:t>est </a:t>
            </a:r>
            <a:r>
              <a:rPr lang="fr-CA" dirty="0">
                <a:solidFill>
                  <a:srgbClr val="595959"/>
                </a:solidFill>
              </a:rPr>
              <a:t>une façon économique d’ajouter </a:t>
            </a:r>
            <a:r>
              <a:rPr lang="fr-CA" dirty="0" smtClean="0">
                <a:solidFill>
                  <a:srgbClr val="595959"/>
                </a:solidFill>
              </a:rPr>
              <a:t>de </a:t>
            </a:r>
            <a:r>
              <a:rPr lang="fr-CA" dirty="0">
                <a:solidFill>
                  <a:srgbClr val="595959"/>
                </a:solidFill>
              </a:rPr>
              <a:t>la longévité </a:t>
            </a:r>
            <a:r>
              <a:rPr lang="fr-CA" dirty="0" smtClean="0">
                <a:solidFill>
                  <a:srgbClr val="595959"/>
                </a:solidFill>
              </a:rPr>
              <a:t>à un </a:t>
            </a:r>
            <a:r>
              <a:rPr lang="fr-CA" dirty="0">
                <a:solidFill>
                  <a:srgbClr val="595959"/>
                </a:solidFill>
              </a:rPr>
              <a:t>jeu. </a:t>
            </a:r>
          </a:p>
        </p:txBody>
      </p:sp>
    </p:spTree>
    <p:extLst>
      <p:ext uri="{BB962C8B-B14F-4D97-AF65-F5344CB8AC3E}">
        <p14:creationId xmlns:p14="http://schemas.microsoft.com/office/powerpoint/2010/main" val="189006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CA" sz="3200" b="1" dirty="0" smtClean="0"/>
              <a:t>Équilibre tout.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5590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fr-FR" sz="2500" b="1" cap="all" dirty="0" smtClean="0">
                <a:solidFill>
                  <a:schemeClr val="tx1"/>
                </a:solidFill>
              </a:rPr>
              <a:t>13. Équilibre tout</a:t>
            </a:r>
            <a:endParaRPr lang="fr-CA" sz="2500" b="1" cap="all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7564" y="2244486"/>
            <a:ext cx="7330821" cy="406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>
                <a:solidFill>
                  <a:srgbClr val="595959"/>
                </a:solidFill>
              </a:rPr>
              <a:t>La quantité de ressources laissées à la disposition </a:t>
            </a:r>
            <a:r>
              <a:rPr lang="fr-CA" dirty="0" smtClean="0">
                <a:solidFill>
                  <a:srgbClr val="595959"/>
                </a:solidFill>
              </a:rPr>
              <a:t>du </a:t>
            </a:r>
            <a:r>
              <a:rPr lang="fr-CA" dirty="0">
                <a:solidFill>
                  <a:srgbClr val="595959"/>
                </a:solidFill>
              </a:rPr>
              <a:t>joueur est cruciale. </a:t>
            </a:r>
            <a:endParaRPr lang="fr-CA" dirty="0" smtClean="0">
              <a:solidFill>
                <a:srgbClr val="595959"/>
              </a:solidFill>
            </a:endParaRPr>
          </a:p>
          <a:p>
            <a:r>
              <a:rPr lang="fr-CA" dirty="0" smtClean="0">
                <a:solidFill>
                  <a:srgbClr val="595959"/>
                </a:solidFill>
              </a:rPr>
              <a:t>Si tu place </a:t>
            </a:r>
            <a:r>
              <a:rPr lang="fr-CA" dirty="0">
                <a:solidFill>
                  <a:srgbClr val="595959"/>
                </a:solidFill>
              </a:rPr>
              <a:t>trop de ressources, elles deviennent </a:t>
            </a:r>
            <a:r>
              <a:rPr lang="fr-CA" dirty="0" smtClean="0">
                <a:solidFill>
                  <a:srgbClr val="595959"/>
                </a:solidFill>
              </a:rPr>
              <a:t>inutiles.</a:t>
            </a:r>
          </a:p>
          <a:p>
            <a:r>
              <a:rPr lang="fr-CA" dirty="0" smtClean="0">
                <a:solidFill>
                  <a:srgbClr val="595959"/>
                </a:solidFill>
              </a:rPr>
              <a:t>Si le joueur en manque </a:t>
            </a:r>
            <a:r>
              <a:rPr lang="fr-CA" dirty="0">
                <a:solidFill>
                  <a:srgbClr val="595959"/>
                </a:solidFill>
              </a:rPr>
              <a:t>constamment, elle </a:t>
            </a:r>
            <a:r>
              <a:rPr lang="fr-CA" dirty="0" smtClean="0">
                <a:solidFill>
                  <a:srgbClr val="595959"/>
                </a:solidFill>
              </a:rPr>
              <a:t>devient source </a:t>
            </a:r>
            <a:r>
              <a:rPr lang="fr-CA" dirty="0">
                <a:solidFill>
                  <a:srgbClr val="595959"/>
                </a:solidFill>
              </a:rPr>
              <a:t>de frustration. </a:t>
            </a:r>
            <a:endParaRPr lang="fr-CA" dirty="0" smtClean="0">
              <a:solidFill>
                <a:srgbClr val="595959"/>
              </a:solidFill>
            </a:endParaRPr>
          </a:p>
          <a:p>
            <a:r>
              <a:rPr lang="fr-CA" dirty="0" smtClean="0">
                <a:solidFill>
                  <a:srgbClr val="595959"/>
                </a:solidFill>
              </a:rPr>
              <a:t>Empêche </a:t>
            </a:r>
            <a:r>
              <a:rPr lang="fr-CA" dirty="0">
                <a:solidFill>
                  <a:srgbClr val="595959"/>
                </a:solidFill>
              </a:rPr>
              <a:t>les abus ou </a:t>
            </a:r>
            <a:r>
              <a:rPr lang="fr-CA" dirty="0" smtClean="0">
                <a:solidFill>
                  <a:srgbClr val="595959"/>
                </a:solidFill>
              </a:rPr>
              <a:t>la sur-utilisation</a:t>
            </a:r>
            <a:r>
              <a:rPr lang="fr-CA" dirty="0">
                <a:solidFill>
                  <a:srgbClr val="595959"/>
                </a:solidFill>
              </a:rPr>
              <a:t>, mais </a:t>
            </a:r>
            <a:r>
              <a:rPr lang="fr-CA" dirty="0" smtClean="0">
                <a:solidFill>
                  <a:srgbClr val="595959"/>
                </a:solidFill>
              </a:rPr>
              <a:t>n’empêche jamais </a:t>
            </a:r>
            <a:r>
              <a:rPr lang="fr-CA" dirty="0">
                <a:solidFill>
                  <a:srgbClr val="595959"/>
                </a:solidFill>
              </a:rPr>
              <a:t>le joueur d’avoir du </a:t>
            </a:r>
            <a:r>
              <a:rPr lang="fr-CA" dirty="0" smtClean="0">
                <a:solidFill>
                  <a:srgbClr val="595959"/>
                </a:solidFill>
              </a:rPr>
              <a:t>fun.</a:t>
            </a:r>
            <a:endParaRPr lang="fr-CA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01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2056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fr-CA" sz="2800" b="1" dirty="0" smtClean="0"/>
              <a:t>Voici quelques </a:t>
            </a:r>
            <a:r>
              <a:rPr lang="fr-CA" sz="2800" b="1" dirty="0" smtClean="0"/>
              <a:t>règles et conseils </a:t>
            </a:r>
            <a:r>
              <a:rPr lang="fr-CA" sz="2800" b="1" dirty="0" smtClean="0"/>
              <a:t>de base à </a:t>
            </a:r>
            <a:r>
              <a:rPr lang="fr-CA" sz="2800" b="1" dirty="0" smtClean="0"/>
              <a:t>suivre pour </a:t>
            </a:r>
            <a:r>
              <a:rPr lang="fr-CA" sz="2800" b="1" dirty="0" smtClean="0"/>
              <a:t>réussir la conception d’un niveau.</a:t>
            </a:r>
            <a:endParaRPr lang="fr-CA" sz="28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7564" y="1874981"/>
            <a:ext cx="7330821" cy="4923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0113" lvl="1" indent="-635000">
              <a:lnSpc>
                <a:spcPct val="80000"/>
              </a:lnSpc>
              <a:buFont typeface="+mj-lt"/>
              <a:buAutoNum type="arabicPeriod"/>
            </a:pPr>
            <a:r>
              <a:rPr lang="fr-CA" b="1" dirty="0" smtClean="0"/>
              <a:t>Construis, analyse, détruis et refais.</a:t>
            </a:r>
          </a:p>
          <a:p>
            <a:pPr marL="900113" lvl="1" indent="-635000">
              <a:lnSpc>
                <a:spcPct val="80000"/>
              </a:lnSpc>
              <a:buFont typeface="+mj-lt"/>
              <a:buAutoNum type="arabicPeriod"/>
            </a:pPr>
            <a:r>
              <a:rPr lang="fr-CA" b="1" dirty="0" smtClean="0"/>
              <a:t>Accepte la critique.</a:t>
            </a:r>
          </a:p>
          <a:p>
            <a:pPr marL="900113" lvl="1" indent="-635000">
              <a:lnSpc>
                <a:spcPct val="80000"/>
              </a:lnSpc>
              <a:buFont typeface="+mj-lt"/>
              <a:buAutoNum type="arabicPeriod"/>
            </a:pPr>
            <a:r>
              <a:rPr lang="fr-CA" b="1" dirty="0" smtClean="0"/>
              <a:t>Partage tes idées, même les meilleures.</a:t>
            </a:r>
          </a:p>
          <a:p>
            <a:pPr marL="900113" lvl="1" indent="-635000">
              <a:lnSpc>
                <a:spcPct val="80000"/>
              </a:lnSpc>
              <a:buFont typeface="+mj-lt"/>
              <a:buAutoNum type="arabicPeriod"/>
            </a:pPr>
            <a:r>
              <a:rPr lang="fr-CA" b="1" dirty="0" smtClean="0"/>
              <a:t>Documente-toi et cherche des références.</a:t>
            </a:r>
          </a:p>
          <a:p>
            <a:pPr marL="900113" lvl="1" indent="-635000">
              <a:lnSpc>
                <a:spcPct val="80000"/>
              </a:lnSpc>
              <a:buFont typeface="+mj-lt"/>
              <a:buAutoNum type="arabicPeriod"/>
            </a:pPr>
            <a:r>
              <a:rPr lang="fr-CA" b="1" dirty="0" smtClean="0"/>
              <a:t>C’est toi qui pense, surpasse la machine.</a:t>
            </a:r>
          </a:p>
          <a:p>
            <a:pPr marL="900113" lvl="1" indent="-635000">
              <a:lnSpc>
                <a:spcPct val="80000"/>
              </a:lnSpc>
              <a:buFont typeface="+mj-lt"/>
              <a:buAutoNum type="arabicPeriod"/>
            </a:pPr>
            <a:r>
              <a:rPr lang="fr-CA" b="1" dirty="0" smtClean="0"/>
              <a:t>Innove, copie ou meurt.</a:t>
            </a:r>
          </a:p>
          <a:p>
            <a:pPr marL="900113" lvl="1" indent="-635000">
              <a:lnSpc>
                <a:spcPct val="80000"/>
              </a:lnSpc>
              <a:buFont typeface="+mj-lt"/>
              <a:buAutoNum type="arabicPeriod"/>
            </a:pPr>
            <a:r>
              <a:rPr lang="fr-CA" b="1" dirty="0" smtClean="0"/>
              <a:t>Crée et incite à l’addiction.</a:t>
            </a:r>
          </a:p>
          <a:p>
            <a:pPr marL="900113" lvl="1" indent="-635000">
              <a:lnSpc>
                <a:spcPct val="80000"/>
              </a:lnSpc>
              <a:buFont typeface="+mj-lt"/>
              <a:buAutoNum type="arabicPeriod"/>
            </a:pPr>
            <a:r>
              <a:rPr lang="fr-CA" b="1" dirty="0" smtClean="0"/>
              <a:t>Offre une pleine liberté... contrôlée.</a:t>
            </a:r>
          </a:p>
          <a:p>
            <a:pPr marL="900113" lvl="1" indent="-635000">
              <a:lnSpc>
                <a:spcPct val="80000"/>
              </a:lnSpc>
              <a:buFont typeface="+mj-lt"/>
              <a:buAutoNum type="arabicPeriod"/>
            </a:pPr>
            <a:r>
              <a:rPr lang="fr-CA" b="1" dirty="0" smtClean="0"/>
              <a:t>Donne du rythme à ce que tu crées.</a:t>
            </a:r>
          </a:p>
          <a:p>
            <a:pPr marL="900113" lvl="1" indent="-635000">
              <a:lnSpc>
                <a:spcPct val="80000"/>
              </a:lnSpc>
              <a:buFont typeface="+mj-lt"/>
              <a:buAutoNum type="arabicPeriod"/>
            </a:pPr>
            <a:r>
              <a:rPr lang="fr-CA" b="1" dirty="0" smtClean="0"/>
              <a:t>Laisse le joueur tout risquer.</a:t>
            </a:r>
          </a:p>
          <a:p>
            <a:pPr marL="900113" lvl="1" indent="-635000">
              <a:lnSpc>
                <a:spcPct val="80000"/>
              </a:lnSpc>
              <a:buFont typeface="+mj-lt"/>
              <a:buAutoNum type="arabicPeriod"/>
            </a:pPr>
            <a:r>
              <a:rPr lang="fr-CA" b="1" dirty="0" smtClean="0"/>
              <a:t>Surprends tes joueurs.</a:t>
            </a:r>
          </a:p>
          <a:p>
            <a:pPr marL="900113" lvl="1" indent="-635000">
              <a:lnSpc>
                <a:spcPct val="80000"/>
              </a:lnSpc>
              <a:buFont typeface="+mj-lt"/>
              <a:buAutoNum type="arabicPeriod"/>
            </a:pPr>
            <a:r>
              <a:rPr lang="fr-CA" b="1" dirty="0" err="1" smtClean="0"/>
              <a:t>Ré-utilise</a:t>
            </a:r>
            <a:r>
              <a:rPr lang="fr-CA" b="1" dirty="0" smtClean="0"/>
              <a:t>.</a:t>
            </a:r>
          </a:p>
          <a:p>
            <a:pPr marL="900113" lvl="1" indent="-635000">
              <a:lnSpc>
                <a:spcPct val="80000"/>
              </a:lnSpc>
              <a:buFont typeface="+mj-lt"/>
              <a:buAutoNum type="arabicPeriod"/>
            </a:pPr>
            <a:r>
              <a:rPr lang="fr-CA" b="1" dirty="0" smtClean="0"/>
              <a:t>Équilibre tout.</a:t>
            </a:r>
          </a:p>
          <a:p>
            <a:pPr marL="900113" lvl="1" indent="-635000">
              <a:lnSpc>
                <a:spcPct val="80000"/>
              </a:lnSpc>
              <a:buFont typeface="+mj-lt"/>
              <a:buAutoNum type="arabicPeriod"/>
            </a:pPr>
            <a:r>
              <a:rPr lang="fr-CA" b="1" dirty="0" smtClean="0"/>
              <a:t>Utilise le langage graphique.</a:t>
            </a:r>
          </a:p>
          <a:p>
            <a:pPr marL="900113" lvl="1" indent="-635000">
              <a:lnSpc>
                <a:spcPct val="80000"/>
              </a:lnSpc>
              <a:buFont typeface="+mj-lt"/>
              <a:buAutoNum type="arabicPeriod"/>
            </a:pPr>
            <a:r>
              <a:rPr lang="fr-CA" b="1" dirty="0" smtClean="0"/>
              <a:t>Repousse les limites.</a:t>
            </a:r>
          </a:p>
          <a:p>
            <a:pPr marL="900113" lvl="1" indent="-635000">
              <a:lnSpc>
                <a:spcPct val="80000"/>
              </a:lnSpc>
              <a:buFont typeface="+mj-lt"/>
              <a:buAutoNum type="arabicPeriod"/>
            </a:pPr>
            <a:r>
              <a:rPr lang="fr-CA" b="1" dirty="0" smtClean="0"/>
              <a:t>Crée une expérience.</a:t>
            </a:r>
          </a:p>
        </p:txBody>
      </p:sp>
    </p:spTree>
    <p:extLst>
      <p:ext uri="{BB962C8B-B14F-4D97-AF65-F5344CB8AC3E}">
        <p14:creationId xmlns:p14="http://schemas.microsoft.com/office/powerpoint/2010/main" val="2046579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CA" sz="3200" b="1" dirty="0" smtClean="0"/>
              <a:t>Utilise le langage graphique.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5590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fr-FR" sz="2500" b="1" cap="all" dirty="0" smtClean="0">
                <a:solidFill>
                  <a:schemeClr val="tx1"/>
                </a:solidFill>
              </a:rPr>
              <a:t>14. Utilise le langage graphique</a:t>
            </a:r>
            <a:endParaRPr lang="fr-CA" sz="2500" b="1" cap="all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7564" y="2244486"/>
            <a:ext cx="7330821" cy="406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 smtClean="0">
                <a:solidFill>
                  <a:srgbClr val="595959"/>
                </a:solidFill>
              </a:rPr>
              <a:t>Discute </a:t>
            </a:r>
            <a:r>
              <a:rPr lang="fr-CA" dirty="0">
                <a:solidFill>
                  <a:srgbClr val="595959"/>
                </a:solidFill>
              </a:rPr>
              <a:t>avec </a:t>
            </a:r>
            <a:r>
              <a:rPr lang="fr-CA" dirty="0" smtClean="0">
                <a:solidFill>
                  <a:srgbClr val="595959"/>
                </a:solidFill>
              </a:rPr>
              <a:t>le Directeur Artistique </a:t>
            </a:r>
            <a:r>
              <a:rPr lang="fr-CA" dirty="0">
                <a:solidFill>
                  <a:srgbClr val="595959"/>
                </a:solidFill>
              </a:rPr>
              <a:t>pour connaître sa </a:t>
            </a:r>
            <a:r>
              <a:rPr lang="fr-CA" dirty="0" smtClean="0">
                <a:solidFill>
                  <a:srgbClr val="595959"/>
                </a:solidFill>
              </a:rPr>
              <a:t>vision du jeu et de ses niveaux. </a:t>
            </a:r>
          </a:p>
          <a:p>
            <a:r>
              <a:rPr lang="fr-CA" dirty="0" smtClean="0">
                <a:solidFill>
                  <a:srgbClr val="595959"/>
                </a:solidFill>
              </a:rPr>
              <a:t>Penser à ton </a:t>
            </a:r>
            <a:r>
              <a:rPr lang="fr-CA" dirty="0">
                <a:solidFill>
                  <a:srgbClr val="595959"/>
                </a:solidFill>
              </a:rPr>
              <a:t>niveau en fonction des besoins </a:t>
            </a:r>
            <a:r>
              <a:rPr lang="fr-CA" dirty="0" smtClean="0">
                <a:solidFill>
                  <a:srgbClr val="595959"/>
                </a:solidFill>
              </a:rPr>
              <a:t>artistiques peut contribuer </a:t>
            </a:r>
            <a:r>
              <a:rPr lang="fr-CA" dirty="0">
                <a:solidFill>
                  <a:srgbClr val="595959"/>
                </a:solidFill>
              </a:rPr>
              <a:t>à </a:t>
            </a:r>
            <a:r>
              <a:rPr lang="fr-CA" dirty="0" smtClean="0">
                <a:solidFill>
                  <a:srgbClr val="595959"/>
                </a:solidFill>
              </a:rPr>
              <a:t>sa compréhension et </a:t>
            </a:r>
            <a:r>
              <a:rPr lang="fr-CA" dirty="0">
                <a:solidFill>
                  <a:srgbClr val="595959"/>
                </a:solidFill>
              </a:rPr>
              <a:t>à </a:t>
            </a:r>
            <a:r>
              <a:rPr lang="fr-CA" dirty="0" smtClean="0">
                <a:solidFill>
                  <a:srgbClr val="595959"/>
                </a:solidFill>
              </a:rPr>
              <a:t>maintenir une logique structurelle et visuelle </a:t>
            </a:r>
            <a:r>
              <a:rPr lang="fr-CA" dirty="0">
                <a:solidFill>
                  <a:srgbClr val="595959"/>
                </a:solidFill>
              </a:rPr>
              <a:t>avec le reste </a:t>
            </a:r>
            <a:r>
              <a:rPr lang="fr-CA" dirty="0" smtClean="0">
                <a:solidFill>
                  <a:srgbClr val="595959"/>
                </a:solidFill>
              </a:rPr>
              <a:t>du </a:t>
            </a:r>
            <a:r>
              <a:rPr lang="fr-CA" dirty="0">
                <a:solidFill>
                  <a:srgbClr val="595959"/>
                </a:solidFill>
              </a:rPr>
              <a:t>jeu. </a:t>
            </a:r>
            <a:endParaRPr lang="fr-CA" dirty="0" smtClean="0">
              <a:solidFill>
                <a:srgbClr val="595959"/>
              </a:solidFill>
            </a:endParaRPr>
          </a:p>
          <a:p>
            <a:r>
              <a:rPr lang="fr-CA" dirty="0" smtClean="0">
                <a:solidFill>
                  <a:srgbClr val="595959"/>
                </a:solidFill>
              </a:rPr>
              <a:t>Un </a:t>
            </a:r>
            <a:r>
              <a:rPr lang="fr-CA" dirty="0">
                <a:solidFill>
                  <a:srgbClr val="595959"/>
                </a:solidFill>
              </a:rPr>
              <a:t>joueur séduit par le visuel </a:t>
            </a:r>
            <a:r>
              <a:rPr lang="fr-CA" dirty="0" smtClean="0">
                <a:solidFill>
                  <a:srgbClr val="595959"/>
                </a:solidFill>
              </a:rPr>
              <a:t>favorise toujours </a:t>
            </a:r>
            <a:r>
              <a:rPr lang="fr-CA" dirty="0">
                <a:solidFill>
                  <a:srgbClr val="595959"/>
                </a:solidFill>
              </a:rPr>
              <a:t>les bonnes critiques.</a:t>
            </a:r>
          </a:p>
        </p:txBody>
      </p:sp>
    </p:spTree>
    <p:extLst>
      <p:ext uri="{BB962C8B-B14F-4D97-AF65-F5344CB8AC3E}">
        <p14:creationId xmlns:p14="http://schemas.microsoft.com/office/powerpoint/2010/main" val="1685771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CA" sz="3200" b="1" dirty="0" smtClean="0"/>
              <a:t>Repousse les limites.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5590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fr-FR" sz="2500" b="1" cap="all" dirty="0" smtClean="0">
                <a:solidFill>
                  <a:schemeClr val="tx1"/>
                </a:solidFill>
              </a:rPr>
              <a:t>15. </a:t>
            </a:r>
            <a:r>
              <a:rPr lang="fr-CA" sz="2500" b="1" cap="all" dirty="0" smtClean="0">
                <a:solidFill>
                  <a:schemeClr val="tx1"/>
                </a:solidFill>
              </a:rPr>
              <a:t>repousse</a:t>
            </a:r>
            <a:r>
              <a:rPr lang="fr-FR" sz="2500" b="1" cap="all" dirty="0" smtClean="0">
                <a:solidFill>
                  <a:schemeClr val="tx1"/>
                </a:solidFill>
              </a:rPr>
              <a:t> les limites</a:t>
            </a:r>
            <a:endParaRPr lang="fr-CA" sz="2500" b="1" cap="all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7564" y="2244486"/>
            <a:ext cx="7330821" cy="406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 smtClean="0">
                <a:solidFill>
                  <a:srgbClr val="595959"/>
                </a:solidFill>
              </a:rPr>
              <a:t>Connaître </a:t>
            </a:r>
            <a:r>
              <a:rPr lang="fr-CA" dirty="0">
                <a:solidFill>
                  <a:srgbClr val="595959"/>
                </a:solidFill>
              </a:rPr>
              <a:t>les forces et les faiblesses de </a:t>
            </a:r>
            <a:r>
              <a:rPr lang="fr-CA" dirty="0" smtClean="0">
                <a:solidFill>
                  <a:srgbClr val="595959"/>
                </a:solidFill>
              </a:rPr>
              <a:t>tes </a:t>
            </a:r>
            <a:r>
              <a:rPr lang="fr-CA" dirty="0">
                <a:solidFill>
                  <a:srgbClr val="595959"/>
                </a:solidFill>
              </a:rPr>
              <a:t>outils et de l’engin va </a:t>
            </a:r>
            <a:r>
              <a:rPr lang="fr-CA" dirty="0" smtClean="0">
                <a:solidFill>
                  <a:srgbClr val="595959"/>
                </a:solidFill>
              </a:rPr>
              <a:t>te </a:t>
            </a:r>
            <a:r>
              <a:rPr lang="fr-CA" dirty="0">
                <a:solidFill>
                  <a:srgbClr val="595959"/>
                </a:solidFill>
              </a:rPr>
              <a:t>permettre de construire </a:t>
            </a:r>
            <a:r>
              <a:rPr lang="fr-CA" dirty="0" smtClean="0">
                <a:solidFill>
                  <a:srgbClr val="595959"/>
                </a:solidFill>
              </a:rPr>
              <a:t>des niveaux optimisés. </a:t>
            </a:r>
          </a:p>
          <a:p>
            <a:r>
              <a:rPr lang="fr-CA" dirty="0" smtClean="0">
                <a:solidFill>
                  <a:srgbClr val="595959"/>
                </a:solidFill>
              </a:rPr>
              <a:t>Évite </a:t>
            </a:r>
            <a:r>
              <a:rPr lang="fr-CA" dirty="0">
                <a:solidFill>
                  <a:srgbClr val="595959"/>
                </a:solidFill>
              </a:rPr>
              <a:t>de construire </a:t>
            </a:r>
            <a:r>
              <a:rPr lang="fr-CA" dirty="0" smtClean="0">
                <a:solidFill>
                  <a:srgbClr val="595959"/>
                </a:solidFill>
              </a:rPr>
              <a:t>des </a:t>
            </a:r>
            <a:r>
              <a:rPr lang="fr-CA" dirty="0">
                <a:solidFill>
                  <a:srgbClr val="595959"/>
                </a:solidFill>
              </a:rPr>
              <a:t>pièces de façon </a:t>
            </a:r>
            <a:r>
              <a:rPr lang="fr-CA" dirty="0" smtClean="0">
                <a:solidFill>
                  <a:srgbClr val="595959"/>
                </a:solidFill>
              </a:rPr>
              <a:t>à </a:t>
            </a:r>
            <a:r>
              <a:rPr lang="fr-CA" dirty="0">
                <a:solidFill>
                  <a:srgbClr val="595959"/>
                </a:solidFill>
              </a:rPr>
              <a:t>ce que le </a:t>
            </a:r>
            <a:r>
              <a:rPr lang="fr-CA" dirty="0" smtClean="0">
                <a:solidFill>
                  <a:srgbClr val="595959"/>
                </a:solidFill>
              </a:rPr>
              <a:t>« </a:t>
            </a:r>
            <a:r>
              <a:rPr lang="fr-CA" dirty="0" err="1" smtClean="0">
                <a:solidFill>
                  <a:srgbClr val="595959"/>
                </a:solidFill>
              </a:rPr>
              <a:t>pathfinding</a:t>
            </a:r>
            <a:r>
              <a:rPr lang="fr-CA" dirty="0" smtClean="0">
                <a:solidFill>
                  <a:srgbClr val="595959"/>
                </a:solidFill>
              </a:rPr>
              <a:t> » </a:t>
            </a:r>
            <a:r>
              <a:rPr lang="fr-CA" dirty="0">
                <a:solidFill>
                  <a:srgbClr val="595959"/>
                </a:solidFill>
              </a:rPr>
              <a:t>soit </a:t>
            </a:r>
            <a:r>
              <a:rPr lang="fr-CA" dirty="0" smtClean="0">
                <a:solidFill>
                  <a:srgbClr val="595959"/>
                </a:solidFill>
              </a:rPr>
              <a:t>problématique. </a:t>
            </a:r>
          </a:p>
          <a:p>
            <a:r>
              <a:rPr lang="fr-CA" dirty="0" smtClean="0">
                <a:solidFill>
                  <a:srgbClr val="595959"/>
                </a:solidFill>
              </a:rPr>
              <a:t>Exploite </a:t>
            </a:r>
            <a:r>
              <a:rPr lang="fr-CA" dirty="0">
                <a:solidFill>
                  <a:srgbClr val="595959"/>
                </a:solidFill>
              </a:rPr>
              <a:t>au maximum </a:t>
            </a:r>
            <a:r>
              <a:rPr lang="fr-CA" dirty="0" smtClean="0">
                <a:solidFill>
                  <a:srgbClr val="595959"/>
                </a:solidFill>
              </a:rPr>
              <a:t>les I.A. intéressantes. </a:t>
            </a:r>
          </a:p>
          <a:p>
            <a:r>
              <a:rPr lang="fr-CA" dirty="0" smtClean="0">
                <a:solidFill>
                  <a:srgbClr val="595959"/>
                </a:solidFill>
              </a:rPr>
              <a:t>Essaie </a:t>
            </a:r>
            <a:r>
              <a:rPr lang="fr-CA" dirty="0">
                <a:solidFill>
                  <a:srgbClr val="595959"/>
                </a:solidFill>
              </a:rPr>
              <a:t>de comprendre ces pauvres programmeurs qui n’aspirent qu’à être des artistes, </a:t>
            </a:r>
            <a:r>
              <a:rPr lang="fr-CA" dirty="0" smtClean="0">
                <a:solidFill>
                  <a:srgbClr val="595959"/>
                </a:solidFill>
              </a:rPr>
              <a:t>challenge-les tout en </a:t>
            </a:r>
            <a:r>
              <a:rPr lang="fr-CA" dirty="0">
                <a:solidFill>
                  <a:srgbClr val="595959"/>
                </a:solidFill>
              </a:rPr>
              <a:t>restant respectueux. </a:t>
            </a:r>
            <a:r>
              <a:rPr lang="en-US" dirty="0" smtClean="0">
                <a:solidFill>
                  <a:srgbClr val="595959"/>
                </a:solidFill>
                <a:sym typeface="Wingdings"/>
              </a:rPr>
              <a:t></a:t>
            </a:r>
            <a:endParaRPr lang="fr-CA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365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CA" sz="3200" b="1" dirty="0" smtClean="0"/>
              <a:t>Crée une expérience.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5590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fr-FR" sz="2500" b="1" cap="all" dirty="0" smtClean="0">
                <a:solidFill>
                  <a:schemeClr val="tx1"/>
                </a:solidFill>
              </a:rPr>
              <a:t>16. </a:t>
            </a:r>
            <a:r>
              <a:rPr lang="fr-CA" sz="2500" b="1" cap="all" dirty="0" smtClean="0">
                <a:solidFill>
                  <a:schemeClr val="tx1"/>
                </a:solidFill>
              </a:rPr>
              <a:t>Crée une expérience</a:t>
            </a:r>
            <a:endParaRPr lang="fr-CA" sz="2500" b="1" cap="all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7564" y="2244486"/>
            <a:ext cx="7330821" cy="406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595959"/>
                </a:solidFill>
              </a:rPr>
              <a:t>Le </a:t>
            </a:r>
            <a:r>
              <a:rPr lang="fr-FR" dirty="0" smtClean="0">
                <a:solidFill>
                  <a:srgbClr val="595959"/>
                </a:solidFill>
              </a:rPr>
              <a:t>« </a:t>
            </a:r>
            <a:r>
              <a:rPr lang="fr-FR" dirty="0" err="1" smtClean="0">
                <a:solidFill>
                  <a:srgbClr val="595959"/>
                </a:solidFill>
              </a:rPr>
              <a:t>pacing</a:t>
            </a:r>
            <a:r>
              <a:rPr lang="fr-FR" dirty="0" smtClean="0">
                <a:solidFill>
                  <a:srgbClr val="595959"/>
                </a:solidFill>
              </a:rPr>
              <a:t> » </a:t>
            </a:r>
            <a:r>
              <a:rPr lang="fr-FR" dirty="0">
                <a:solidFill>
                  <a:srgbClr val="595959"/>
                </a:solidFill>
              </a:rPr>
              <a:t>c’est important, la musique et les </a:t>
            </a:r>
            <a:r>
              <a:rPr lang="fr-FR" dirty="0" smtClean="0">
                <a:solidFill>
                  <a:srgbClr val="595959"/>
                </a:solidFill>
              </a:rPr>
              <a:t>effets sonores le </a:t>
            </a:r>
            <a:r>
              <a:rPr lang="fr-FR" dirty="0">
                <a:solidFill>
                  <a:srgbClr val="595959"/>
                </a:solidFill>
              </a:rPr>
              <a:t>sont tout autant. </a:t>
            </a:r>
            <a:endParaRPr lang="fr-FR" dirty="0" smtClean="0">
              <a:solidFill>
                <a:srgbClr val="595959"/>
              </a:solidFill>
            </a:endParaRPr>
          </a:p>
          <a:p>
            <a:r>
              <a:rPr lang="fr-FR" dirty="0" smtClean="0">
                <a:solidFill>
                  <a:srgbClr val="595959"/>
                </a:solidFill>
              </a:rPr>
              <a:t>Crée </a:t>
            </a:r>
            <a:r>
              <a:rPr lang="fr-FR" dirty="0">
                <a:solidFill>
                  <a:srgbClr val="595959"/>
                </a:solidFill>
              </a:rPr>
              <a:t>une ambiance plus grande que nature avec le gars </a:t>
            </a:r>
            <a:r>
              <a:rPr lang="fr-FR" dirty="0" smtClean="0">
                <a:solidFill>
                  <a:srgbClr val="595959"/>
                </a:solidFill>
              </a:rPr>
              <a:t>du son </a:t>
            </a:r>
            <a:r>
              <a:rPr lang="fr-FR" dirty="0">
                <a:solidFill>
                  <a:srgbClr val="595959"/>
                </a:solidFill>
              </a:rPr>
              <a:t>(</a:t>
            </a:r>
            <a:r>
              <a:rPr lang="fr-FR" dirty="0" err="1">
                <a:solidFill>
                  <a:srgbClr val="595959"/>
                </a:solidFill>
              </a:rPr>
              <a:t>sound</a:t>
            </a:r>
            <a:r>
              <a:rPr lang="fr-FR" dirty="0">
                <a:solidFill>
                  <a:srgbClr val="595959"/>
                </a:solidFill>
              </a:rPr>
              <a:t> designer). Il va pouvoir </a:t>
            </a:r>
            <a:r>
              <a:rPr lang="fr-FR" dirty="0" smtClean="0">
                <a:solidFill>
                  <a:srgbClr val="595959"/>
                </a:solidFill>
              </a:rPr>
              <a:t>ajouter </a:t>
            </a:r>
            <a:r>
              <a:rPr lang="fr-FR" dirty="0">
                <a:solidFill>
                  <a:srgbClr val="595959"/>
                </a:solidFill>
              </a:rPr>
              <a:t>du rythme à </a:t>
            </a:r>
            <a:r>
              <a:rPr lang="fr-FR" dirty="0" smtClean="0">
                <a:solidFill>
                  <a:srgbClr val="595959"/>
                </a:solidFill>
              </a:rPr>
              <a:t>ton niveau. Discute </a:t>
            </a:r>
            <a:r>
              <a:rPr lang="fr-FR" dirty="0">
                <a:solidFill>
                  <a:srgbClr val="595959"/>
                </a:solidFill>
              </a:rPr>
              <a:t>avec lui, </a:t>
            </a:r>
            <a:r>
              <a:rPr lang="fr-FR" dirty="0" smtClean="0">
                <a:solidFill>
                  <a:srgbClr val="595959"/>
                </a:solidFill>
              </a:rPr>
              <a:t>expose tes besoins et écoute </a:t>
            </a:r>
            <a:r>
              <a:rPr lang="fr-FR" dirty="0">
                <a:solidFill>
                  <a:srgbClr val="595959"/>
                </a:solidFill>
              </a:rPr>
              <a:t>ses conseils</a:t>
            </a:r>
            <a:r>
              <a:rPr lang="fr-FR" dirty="0" smtClean="0">
                <a:solidFill>
                  <a:srgbClr val="595959"/>
                </a:solidFill>
              </a:rPr>
              <a:t>.</a:t>
            </a:r>
          </a:p>
          <a:p>
            <a:r>
              <a:rPr lang="fr-FR" dirty="0" smtClean="0">
                <a:solidFill>
                  <a:srgbClr val="595959"/>
                </a:solidFill>
              </a:rPr>
              <a:t>Il en va également de même avec le gars des effets spéciaux, quand ça pette, c’est toujours chouette!</a:t>
            </a:r>
            <a:endParaRPr lang="fr-CA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175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zhang-huan-q-confucius-no-2-artwo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565" y="-80820"/>
            <a:ext cx="9277657" cy="69965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06675"/>
            <a:ext cx="8913813" cy="914400"/>
          </a:xfrm>
        </p:spPr>
        <p:txBody>
          <a:bodyPr>
            <a:normAutofit/>
          </a:bodyPr>
          <a:lstStyle/>
          <a:p>
            <a:r>
              <a:rPr lang="fr-CA" sz="2800" b="1" dirty="0" smtClean="0"/>
              <a:t>Et pour finir</a:t>
            </a:r>
            <a:r>
              <a:rPr lang="en-US" sz="2800" b="1" dirty="0" smtClean="0"/>
              <a:t>…</a:t>
            </a:r>
            <a:endParaRPr lang="fr-CA" sz="2800" b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7564" y="5448834"/>
            <a:ext cx="7330821" cy="861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dirty="0" smtClean="0">
                <a:solidFill>
                  <a:schemeClr val="bg1"/>
                </a:solidFill>
              </a:rPr>
              <a:t>« Avant de te coucher, </a:t>
            </a:r>
            <a:r>
              <a:rPr lang="fr-CA" dirty="0" err="1" smtClean="0">
                <a:solidFill>
                  <a:schemeClr val="bg1"/>
                </a:solidFill>
              </a:rPr>
              <a:t>blosse</a:t>
            </a:r>
            <a:r>
              <a:rPr lang="fr-CA" dirty="0" smtClean="0">
                <a:solidFill>
                  <a:schemeClr val="bg1"/>
                </a:solidFill>
              </a:rPr>
              <a:t> tes dents et </a:t>
            </a:r>
            <a:r>
              <a:rPr lang="fr-CA" dirty="0" err="1" smtClean="0">
                <a:solidFill>
                  <a:schemeClr val="bg1"/>
                </a:solidFill>
              </a:rPr>
              <a:t>lécites</a:t>
            </a:r>
            <a:r>
              <a:rPr lang="fr-CA" dirty="0" smtClean="0">
                <a:solidFill>
                  <a:schemeClr val="bg1"/>
                </a:solidFill>
              </a:rPr>
              <a:t> ces</a:t>
            </a:r>
            <a:br>
              <a:rPr lang="fr-CA" dirty="0" smtClean="0">
                <a:solidFill>
                  <a:schemeClr val="bg1"/>
                </a:solidFill>
              </a:rPr>
            </a:br>
            <a:r>
              <a:rPr lang="fr-CA" dirty="0" err="1" smtClean="0">
                <a:solidFill>
                  <a:schemeClr val="bg1"/>
                </a:solidFill>
              </a:rPr>
              <a:t>lègles</a:t>
            </a:r>
            <a:r>
              <a:rPr lang="fr-CA" dirty="0" smtClean="0">
                <a:solidFill>
                  <a:schemeClr val="bg1"/>
                </a:solidFill>
              </a:rPr>
              <a:t> pal c</a:t>
            </a:r>
            <a:r>
              <a:rPr lang="fr-FR" dirty="0" err="1" smtClean="0">
                <a:solidFill>
                  <a:schemeClr val="bg1"/>
                </a:solidFill>
              </a:rPr>
              <a:t>œ</a:t>
            </a:r>
            <a:r>
              <a:rPr lang="fr-CA" dirty="0" err="1" smtClean="0">
                <a:solidFill>
                  <a:schemeClr val="bg1"/>
                </a:solidFill>
              </a:rPr>
              <a:t>ul</a:t>
            </a:r>
            <a:r>
              <a:rPr lang="fr-CA" dirty="0" smtClean="0">
                <a:solidFill>
                  <a:schemeClr val="bg1"/>
                </a:solidFill>
              </a:rPr>
              <a:t> et tu </a:t>
            </a:r>
            <a:r>
              <a:rPr lang="fr-CA" dirty="0" err="1" smtClean="0">
                <a:solidFill>
                  <a:schemeClr val="bg1"/>
                </a:solidFill>
              </a:rPr>
              <a:t>deviendlas</a:t>
            </a:r>
            <a:r>
              <a:rPr lang="fr-CA" dirty="0" smtClean="0">
                <a:solidFill>
                  <a:schemeClr val="bg1"/>
                </a:solidFill>
              </a:rPr>
              <a:t> un bon </a:t>
            </a:r>
            <a:r>
              <a:rPr lang="fr-CA" dirty="0" err="1" smtClean="0">
                <a:solidFill>
                  <a:schemeClr val="bg1"/>
                </a:solidFill>
              </a:rPr>
              <a:t>Level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Desilgner</a:t>
            </a:r>
            <a:r>
              <a:rPr lang="fr-CA" dirty="0" smtClean="0">
                <a:solidFill>
                  <a:schemeClr val="bg1"/>
                </a:solidFill>
              </a:rPr>
              <a:t>! »</a:t>
            </a:r>
          </a:p>
          <a:p>
            <a:pPr marL="0" indent="0" algn="r">
              <a:buNone/>
            </a:pPr>
            <a:r>
              <a:rPr lang="fr-CA" dirty="0" smtClean="0">
                <a:solidFill>
                  <a:schemeClr val="bg1"/>
                </a:solidFill>
              </a:rPr>
              <a:t>- Confucius en </a:t>
            </a:r>
            <a:r>
              <a:rPr lang="fr-CA" dirty="0" err="1" smtClean="0">
                <a:solidFill>
                  <a:schemeClr val="bg1"/>
                </a:solidFill>
              </a:rPr>
              <a:t>polymer</a:t>
            </a:r>
            <a:endParaRPr lang="fr-CA" dirty="0" smtClean="0">
              <a:solidFill>
                <a:schemeClr val="bg1"/>
              </a:solidFill>
            </a:endParaRPr>
          </a:p>
          <a:p>
            <a:pPr marL="349250" lvl="1" indent="0">
              <a:buFont typeface="Wingdings 2" pitchFamily="18" charset="2"/>
              <a:buNone/>
            </a:pPr>
            <a:endParaRPr lang="fr-CA" i="1" dirty="0" smtClean="0">
              <a:solidFill>
                <a:schemeClr val="bg1"/>
              </a:solidFill>
            </a:endParaRPr>
          </a:p>
          <a:p>
            <a:pPr marL="685800" lvl="2" indent="0">
              <a:buFont typeface="Wingdings 2" pitchFamily="18" charset="2"/>
              <a:buNone/>
            </a:pPr>
            <a:endParaRPr lang="fr-CA" sz="1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579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CA" sz="3200" b="1" dirty="0" smtClean="0"/>
              <a:t>Construis, analyse, détruis et refais.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5590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fr-FR" sz="2500" b="1" cap="all" dirty="0" smtClean="0">
                <a:solidFill>
                  <a:schemeClr val="tx1"/>
                </a:solidFill>
              </a:rPr>
              <a:t>1. Construis, analyse, détruis et refais</a:t>
            </a:r>
            <a:endParaRPr lang="fr-CA" sz="2500" b="1" cap="all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7564" y="2244486"/>
            <a:ext cx="7330821" cy="406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N’hésite pas à prendre du recul pour évaluer ton travail. Si tu n’es pas satisfait, refais-le.</a:t>
            </a:r>
          </a:p>
          <a:p>
            <a:r>
              <a:rPr lang="fr-FR" dirty="0" smtClean="0"/>
              <a:t>Durant la conception d’un niveau, tu perdras de vue ses qualités et ses défauts. Fais le tester par d’autres, observe-les et prends des notes. Elles t’aideront à le corriger et à l’améliorer.</a:t>
            </a:r>
          </a:p>
          <a:p>
            <a:r>
              <a:rPr lang="fr-FR" dirty="0" smtClean="0"/>
              <a:t>N’aie pas peur de tout détruire si c’est pour mieux rebâtir.</a:t>
            </a:r>
          </a:p>
        </p:txBody>
      </p:sp>
    </p:spTree>
    <p:extLst>
      <p:ext uri="{BB962C8B-B14F-4D97-AF65-F5344CB8AC3E}">
        <p14:creationId xmlns:p14="http://schemas.microsoft.com/office/powerpoint/2010/main" val="4088366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CA" sz="3200" b="1" dirty="0" smtClean="0"/>
              <a:t>Accepte la critique.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5590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fr-FR" sz="2500" b="1" cap="all" dirty="0" smtClean="0">
                <a:solidFill>
                  <a:schemeClr val="tx1"/>
                </a:solidFill>
              </a:rPr>
              <a:t>2. Accepte la critique</a:t>
            </a:r>
            <a:endParaRPr lang="fr-CA" sz="2500" b="1" cap="all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7564" y="2244486"/>
            <a:ext cx="7330821" cy="406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595959"/>
                </a:solidFill>
              </a:rPr>
              <a:t>Prends le temps de faire évaluer ton travail par tes pairs.</a:t>
            </a:r>
          </a:p>
          <a:p>
            <a:r>
              <a:rPr lang="fr-FR" dirty="0" smtClean="0">
                <a:solidFill>
                  <a:srgbClr val="595959"/>
                </a:solidFill>
              </a:rPr>
              <a:t>Écoute leurs commentaires et recommandations, tu risque d’en apprendre beaucoup plus que tu ne crois. </a:t>
            </a:r>
          </a:p>
          <a:p>
            <a:r>
              <a:rPr lang="fr-FR" dirty="0" smtClean="0">
                <a:solidFill>
                  <a:srgbClr val="595959"/>
                </a:solidFill>
              </a:rPr>
              <a:t>Un petit nouveau sans expérience peut t’apporter une nouvelle vision ou te relancer sur tes concepts</a:t>
            </a:r>
            <a:r>
              <a:rPr lang="en-US" dirty="0" smtClean="0">
                <a:solidFill>
                  <a:srgbClr val="595959"/>
                </a:solidFill>
              </a:rPr>
              <a:t>…</a:t>
            </a:r>
            <a:r>
              <a:rPr lang="fr-FR" dirty="0" smtClean="0">
                <a:solidFill>
                  <a:srgbClr val="595959"/>
                </a:solidFill>
              </a:rPr>
              <a:t> </a:t>
            </a:r>
          </a:p>
          <a:p>
            <a:r>
              <a:rPr lang="fr-FR" dirty="0" smtClean="0">
                <a:solidFill>
                  <a:srgbClr val="595959"/>
                </a:solidFill>
              </a:rPr>
              <a:t>...tandis qu’un vieux de la vieille pourra te faire bénéficier de son expérience et des erreurs passées à ne pas répéter.</a:t>
            </a:r>
            <a:endParaRPr lang="fr-CA" sz="11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79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CA" sz="3200" b="1" dirty="0" smtClean="0"/>
              <a:t>Partage tes idées, </a:t>
            </a:r>
            <a:br>
              <a:rPr lang="fr-CA" sz="3200" b="1" dirty="0" smtClean="0"/>
            </a:br>
            <a:r>
              <a:rPr lang="fr-CA" sz="3200" b="1" dirty="0" smtClean="0"/>
              <a:t>même les meilleures.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5590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fr-FR" sz="2500" b="1" cap="all" dirty="0" smtClean="0">
                <a:solidFill>
                  <a:schemeClr val="tx1"/>
                </a:solidFill>
              </a:rPr>
              <a:t>3. Partage tes idées, même les meilleures</a:t>
            </a:r>
            <a:endParaRPr lang="fr-CA" sz="2500" b="1" cap="all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7564" y="2244486"/>
            <a:ext cx="7330821" cy="406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595959"/>
                </a:solidFill>
              </a:rPr>
              <a:t>Une </a:t>
            </a:r>
            <a:r>
              <a:rPr lang="fr-FR" dirty="0">
                <a:solidFill>
                  <a:srgbClr val="595959"/>
                </a:solidFill>
              </a:rPr>
              <a:t>saine rivalité aide à la production </a:t>
            </a:r>
            <a:r>
              <a:rPr lang="fr-FR" dirty="0" smtClean="0">
                <a:solidFill>
                  <a:srgbClr val="595959"/>
                </a:solidFill>
              </a:rPr>
              <a:t>et à </a:t>
            </a:r>
            <a:r>
              <a:rPr lang="fr-FR" dirty="0">
                <a:solidFill>
                  <a:srgbClr val="595959"/>
                </a:solidFill>
              </a:rPr>
              <a:t>l’avancement </a:t>
            </a:r>
            <a:r>
              <a:rPr lang="fr-FR" dirty="0" smtClean="0">
                <a:solidFill>
                  <a:srgbClr val="595959"/>
                </a:solidFill>
              </a:rPr>
              <a:t>d’un </a:t>
            </a:r>
            <a:r>
              <a:rPr lang="fr-FR" dirty="0">
                <a:solidFill>
                  <a:srgbClr val="595959"/>
                </a:solidFill>
              </a:rPr>
              <a:t>projet. </a:t>
            </a:r>
            <a:endParaRPr lang="fr-FR" dirty="0" smtClean="0">
              <a:solidFill>
                <a:srgbClr val="595959"/>
              </a:solidFill>
            </a:endParaRPr>
          </a:p>
          <a:p>
            <a:r>
              <a:rPr lang="fr-FR" dirty="0" smtClean="0">
                <a:solidFill>
                  <a:srgbClr val="595959"/>
                </a:solidFill>
              </a:rPr>
              <a:t>Tes idées sont peut-être les meilleures, mais si elles ne sont pas partagées, elles finiront par être oubliées.</a:t>
            </a:r>
          </a:p>
          <a:p>
            <a:r>
              <a:rPr lang="fr-FR" dirty="0" smtClean="0">
                <a:solidFill>
                  <a:srgbClr val="595959"/>
                </a:solidFill>
              </a:rPr>
              <a:t>Le </a:t>
            </a:r>
            <a:r>
              <a:rPr lang="fr-FR" dirty="0">
                <a:solidFill>
                  <a:srgbClr val="595959"/>
                </a:solidFill>
              </a:rPr>
              <a:t>partage des idées </a:t>
            </a:r>
            <a:r>
              <a:rPr lang="fr-FR" dirty="0" smtClean="0">
                <a:solidFill>
                  <a:srgbClr val="595959"/>
                </a:solidFill>
              </a:rPr>
              <a:t>fait avancer les projets </a:t>
            </a:r>
            <a:r>
              <a:rPr lang="fr-FR" dirty="0">
                <a:solidFill>
                  <a:srgbClr val="595959"/>
                </a:solidFill>
              </a:rPr>
              <a:t>et </a:t>
            </a:r>
            <a:r>
              <a:rPr lang="fr-FR" dirty="0" smtClean="0">
                <a:solidFill>
                  <a:srgbClr val="595959"/>
                </a:solidFill>
              </a:rPr>
              <a:t>participe </a:t>
            </a:r>
            <a:r>
              <a:rPr lang="fr-FR" dirty="0">
                <a:solidFill>
                  <a:srgbClr val="595959"/>
                </a:solidFill>
              </a:rPr>
              <a:t>à l’uniformité des niveaux. </a:t>
            </a:r>
            <a:endParaRPr lang="fr-FR" dirty="0" smtClean="0">
              <a:solidFill>
                <a:srgbClr val="595959"/>
              </a:solidFill>
            </a:endParaRPr>
          </a:p>
          <a:p>
            <a:r>
              <a:rPr lang="fr-FR" dirty="0" smtClean="0">
                <a:solidFill>
                  <a:srgbClr val="595959"/>
                </a:solidFill>
              </a:rPr>
              <a:t>Mieux vaut faire </a:t>
            </a:r>
            <a:r>
              <a:rPr lang="fr-FR" dirty="0">
                <a:solidFill>
                  <a:srgbClr val="595959"/>
                </a:solidFill>
              </a:rPr>
              <a:t>partie d’une équipe gagnante que d’être la super vedette d’une équipe de perdants. </a:t>
            </a:r>
            <a:endParaRPr lang="fr-CA" sz="1100" dirty="0" smtClea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331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8694</TotalTime>
  <Words>1160</Words>
  <Application>Microsoft Macintosh PowerPoint</Application>
  <PresentationFormat>On-screen Show (4:3)</PresentationFormat>
  <Paragraphs>111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Perception</vt:lpstr>
      <vt:lpstr>LEVEL DESIGN</vt:lpstr>
      <vt:lpstr>règles et conseils de base</vt:lpstr>
      <vt:lpstr>Voici quelques règles et conseils de base à suivre pour réussir la conception d’un niveau.</vt:lpstr>
      <vt:lpstr>Construis, analyse, détruis et refais.</vt:lpstr>
      <vt:lpstr>1. Construis, analyse, détruis et refais</vt:lpstr>
      <vt:lpstr>Accepte la critique.</vt:lpstr>
      <vt:lpstr>2. Accepte la critique</vt:lpstr>
      <vt:lpstr>Partage tes idées,  même les meilleures.</vt:lpstr>
      <vt:lpstr>3. Partage tes idées, même les meilleures</vt:lpstr>
      <vt:lpstr>Documente-toi et  cherche des références.</vt:lpstr>
      <vt:lpstr>4. Documente-toi et cherche des références</vt:lpstr>
      <vt:lpstr>C’est toi qui pense,  surpasse la machine.</vt:lpstr>
      <vt:lpstr>5. C’est toi qui pense, Surpasse la machine</vt:lpstr>
      <vt:lpstr>Innove, copie ou meurt.</vt:lpstr>
      <vt:lpstr>6. Innove, copie ou meurt</vt:lpstr>
      <vt:lpstr>Crée et incite à l’addiction.</vt:lpstr>
      <vt:lpstr>7. Crée et incite à l’addiction</vt:lpstr>
      <vt:lpstr>Offre une pleine liberté...  contrôlée.</vt:lpstr>
      <vt:lpstr>8. Offre une pleine liberté... contrôlée</vt:lpstr>
      <vt:lpstr>Donne du rythme à ce que tu crées.</vt:lpstr>
      <vt:lpstr>9. Donne du Rythme à ce que tu crées</vt:lpstr>
      <vt:lpstr>Laisse le joueur tout risquer.</vt:lpstr>
      <vt:lpstr>10. Laisse le joueur tout risquer</vt:lpstr>
      <vt:lpstr>Surprends tes joueurs.</vt:lpstr>
      <vt:lpstr>11. Surprends tes joueurs</vt:lpstr>
      <vt:lpstr>Ré-utilise.</vt:lpstr>
      <vt:lpstr>12. Ré-utilise</vt:lpstr>
      <vt:lpstr>Équilibre tout.</vt:lpstr>
      <vt:lpstr>13. Équilibre tout</vt:lpstr>
      <vt:lpstr>Utilise le langage graphique.</vt:lpstr>
      <vt:lpstr>14. Utilise le langage graphique</vt:lpstr>
      <vt:lpstr>Repousse les limites.</vt:lpstr>
      <vt:lpstr>15. repousse les limites</vt:lpstr>
      <vt:lpstr>Crée une expérience.</vt:lpstr>
      <vt:lpstr>16. Crée une expérience</vt:lpstr>
      <vt:lpstr>Et pour finir…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 la fonction de travail</dc:title>
  <dc:creator>Frédéric Émel Carpentier</dc:creator>
  <cp:lastModifiedBy>Frédéric Émel Carpentier</cp:lastModifiedBy>
  <cp:revision>644</cp:revision>
  <dcterms:created xsi:type="dcterms:W3CDTF">2013-05-26T22:47:44Z</dcterms:created>
  <dcterms:modified xsi:type="dcterms:W3CDTF">2014-06-01T17:55:11Z</dcterms:modified>
</cp:coreProperties>
</file>