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2" r:id="rId3"/>
    <p:sldId id="285" r:id="rId4"/>
    <p:sldId id="522" r:id="rId5"/>
    <p:sldId id="507" r:id="rId6"/>
    <p:sldId id="348" r:id="rId7"/>
    <p:sldId id="271" r:id="rId8"/>
    <p:sldId id="508" r:id="rId9"/>
    <p:sldId id="513" r:id="rId10"/>
    <p:sldId id="521" r:id="rId11"/>
    <p:sldId id="510" r:id="rId12"/>
    <p:sldId id="520" r:id="rId13"/>
    <p:sldId id="512" r:id="rId14"/>
    <p:sldId id="515" r:id="rId15"/>
    <p:sldId id="516" r:id="rId16"/>
    <p:sldId id="517" r:id="rId17"/>
    <p:sldId id="518" r:id="rId18"/>
    <p:sldId id="51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17" autoAdjust="0"/>
  </p:normalViewPr>
  <p:slideViewPr>
    <p:cSldViewPr snapToGrid="0" snapToObjects="1">
      <p:cViewPr varScale="1">
        <p:scale>
          <a:sx n="109" d="100"/>
          <a:sy n="109" d="100"/>
        </p:scale>
        <p:origin x="1674" y="108"/>
      </p:cViewPr>
      <p:guideLst>
        <p:guide orient="horz" pos="2206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-223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79744-8CAE-AE4F-8B8E-C0C70BD269B5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04024-E469-CF46-9035-0E9D8AC8799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1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04024-E469-CF46-9035-0E9D8AC8799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90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 smtClean="0"/>
              <a:t>Un temps de </a:t>
            </a:r>
            <a:r>
              <a:rPr lang="fr-CA" dirty="0" err="1" smtClean="0"/>
              <a:t>loading</a:t>
            </a:r>
            <a:r>
              <a:rPr lang="fr-CA" dirty="0" smtClean="0"/>
              <a:t> peut être un bon moyen de diviser le jeu en niveaux.</a:t>
            </a:r>
            <a:endParaRPr lang="fr-CA" sz="9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04024-E469-CF46-9035-0E9D8AC879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31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 smtClean="0"/>
              <a:t>Un temps de </a:t>
            </a:r>
            <a:r>
              <a:rPr lang="fr-CA" dirty="0" err="1" smtClean="0"/>
              <a:t>loading</a:t>
            </a:r>
            <a:r>
              <a:rPr lang="fr-CA" dirty="0" smtClean="0"/>
              <a:t> peut être un bon moyen de diviser le jeu en niveaux.</a:t>
            </a:r>
            <a:endParaRPr lang="fr-CA" sz="9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04024-E469-CF46-9035-0E9D8AC879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31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6" name="TextBox 5"/>
          <p:cNvSpPr txBox="1"/>
          <p:nvPr userDrawn="1"/>
        </p:nvSpPr>
        <p:spPr>
          <a:xfrm>
            <a:off x="8692431" y="600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A3aF-lNDmI" TargetMode="External"/><Relationship Id="rId2" Type="http://schemas.openxmlformats.org/officeDocument/2006/relationships/hyperlink" Target="http://ps2.gamespy.com/playstation-2/hulk-2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615" y="3144630"/>
            <a:ext cx="3567462" cy="34064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000" dirty="0" smtClean="0"/>
              <a:t>LEVEL DESIGN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399" y="3034553"/>
            <a:ext cx="5227783" cy="436189"/>
          </a:xfrm>
        </p:spPr>
        <p:txBody>
          <a:bodyPr>
            <a:noAutofit/>
          </a:bodyPr>
          <a:lstStyle/>
          <a:p>
            <a:r>
              <a:rPr lang="en-US" dirty="0" smtClean="0"/>
              <a:t>COURS 03 : La Composition d’un </a:t>
            </a:r>
            <a:r>
              <a:rPr lang="en-US" dirty="0" err="1" smtClean="0"/>
              <a:t>niveau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99362" y="6393827"/>
            <a:ext cx="3741953" cy="31446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292608" tIns="91440" rIns="274320" bIns="91440" rtlCol="0" anchor="t" anchorCtr="0">
            <a:normAutofit fontScale="85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98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947564" y="1300307"/>
            <a:ext cx="7330821" cy="5957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fr-CA" b="1" dirty="0"/>
              <a:t>	Exemples simples</a:t>
            </a:r>
            <a:endParaRPr lang="fr-CA" dirty="0"/>
          </a:p>
          <a:p>
            <a:pPr lvl="2">
              <a:spcBef>
                <a:spcPts val="2400"/>
              </a:spcBef>
            </a:pPr>
            <a:r>
              <a:rPr lang="fr-CA" dirty="0"/>
              <a:t>Le damier est l’environnement du jeu d’échec. 	</a:t>
            </a:r>
          </a:p>
          <a:p>
            <a:pPr lvl="2">
              <a:spcBef>
                <a:spcPts val="2400"/>
              </a:spcBef>
            </a:pPr>
            <a:r>
              <a:rPr lang="fr-CA" dirty="0"/>
              <a:t>Une colonne est l’environnement partagé par tous les niveaux d’un </a:t>
            </a:r>
            <a:r>
              <a:rPr lang="fr-CA" dirty="0" err="1"/>
              <a:t>tetris</a:t>
            </a:r>
            <a:r>
              <a:rPr lang="fr-CA" dirty="0" smtClean="0"/>
              <a:t>.</a:t>
            </a:r>
          </a:p>
          <a:p>
            <a:pPr lvl="2">
              <a:spcBef>
                <a:spcPts val="2400"/>
              </a:spcBef>
            </a:pPr>
            <a:r>
              <a:rPr lang="fr-CA" dirty="0" smtClean="0"/>
              <a:t>Une patinoire, l’environnement de jeu de hockey.</a:t>
            </a:r>
            <a:endParaRPr lang="fr-CA" dirty="0"/>
          </a:p>
          <a:p>
            <a:pPr lvl="1">
              <a:spcBef>
                <a:spcPts val="2400"/>
              </a:spcBef>
            </a:pPr>
            <a:r>
              <a:rPr lang="fr-CA" dirty="0" smtClean="0"/>
              <a:t>Le </a:t>
            </a:r>
            <a:r>
              <a:rPr lang="fr-CA" dirty="0"/>
              <a:t>visuel de l’environnement est généralement conçu par un artiste.</a:t>
            </a:r>
          </a:p>
          <a:p>
            <a:pPr lvl="1">
              <a:spcBef>
                <a:spcPts val="2400"/>
              </a:spcBef>
            </a:pPr>
            <a:r>
              <a:rPr lang="fr-CA" dirty="0" smtClean="0"/>
              <a:t>La </a:t>
            </a:r>
            <a:r>
              <a:rPr lang="fr-CA" dirty="0"/>
              <a:t>forme de l’environnement par un </a:t>
            </a:r>
            <a:r>
              <a:rPr lang="fr-CA" dirty="0" err="1" smtClean="0"/>
              <a:t>level</a:t>
            </a:r>
            <a:r>
              <a:rPr lang="fr-CA" dirty="0" smtClean="0"/>
              <a:t> designer</a:t>
            </a:r>
            <a:r>
              <a:rPr lang="fr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383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fr-FR" sz="2500" b="1" cap="all" dirty="0" smtClean="0">
                <a:solidFill>
                  <a:schemeClr val="tx1"/>
                </a:solidFill>
              </a:rPr>
              <a:t>Le BUT</a:t>
            </a:r>
            <a:endParaRPr lang="fr-CA" sz="2500" b="1" cap="all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7564" y="2244486"/>
            <a:ext cx="7642254" cy="406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 smtClean="0"/>
              <a:t>Les buts sont les objectifs principaux que le joueur devra atteindre pour réussir le niveau. </a:t>
            </a:r>
          </a:p>
          <a:p>
            <a:pPr lvl="1"/>
            <a:r>
              <a:rPr lang="fr-CA" dirty="0" smtClean="0"/>
              <a:t>Unique, partagés ou identiques aux autres niveaux.</a:t>
            </a:r>
          </a:p>
          <a:p>
            <a:pPr>
              <a:buNone/>
            </a:pPr>
            <a:r>
              <a:rPr lang="fr-CA" dirty="0" smtClean="0"/>
              <a:t>	</a:t>
            </a:r>
            <a:r>
              <a:rPr lang="fr-CA" i="1" dirty="0" smtClean="0"/>
              <a:t>* </a:t>
            </a:r>
            <a:r>
              <a:rPr lang="fr-CA" sz="1800" i="1" dirty="0" smtClean="0"/>
              <a:t>Généralement les buts principaux du niveau sont conçus à l’étape du </a:t>
            </a:r>
            <a:r>
              <a:rPr lang="fr-CA" sz="1800" i="1" dirty="0" err="1" smtClean="0"/>
              <a:t>game</a:t>
            </a:r>
            <a:r>
              <a:rPr lang="fr-CA" sz="1800" i="1" dirty="0" smtClean="0"/>
              <a:t> design, les objectifs secondaires relèvent du </a:t>
            </a:r>
            <a:r>
              <a:rPr lang="fr-CA" sz="1800" i="1" dirty="0" err="1" smtClean="0"/>
              <a:t>level</a:t>
            </a:r>
            <a:r>
              <a:rPr lang="fr-CA" sz="1800" i="1" dirty="0" smtClean="0"/>
              <a:t> design.</a:t>
            </a:r>
          </a:p>
          <a:p>
            <a:pPr lvl="1">
              <a:spcBef>
                <a:spcPts val="2400"/>
              </a:spcBef>
            </a:pPr>
            <a:r>
              <a:rPr lang="fr-CA" dirty="0" smtClean="0"/>
              <a:t>Doivent être expliqué clairement au joueur </a:t>
            </a:r>
            <a:r>
              <a:rPr lang="fr-CA" i="1" dirty="0" smtClean="0"/>
              <a:t>pour éviter de créer un sentiment d’infériorité ou de frustration. Un joueur perdu a rarement du plaisir. </a:t>
            </a:r>
            <a:r>
              <a:rPr lang="fr-CA" b="1" dirty="0" smtClean="0"/>
              <a:t/>
            </a:r>
            <a:br>
              <a:rPr lang="fr-CA" b="1" dirty="0" smtClean="0"/>
            </a:br>
            <a:endParaRPr lang="fr-CA" sz="900" dirty="0" smtClean="0"/>
          </a:p>
        </p:txBody>
      </p:sp>
    </p:spTree>
    <p:extLst>
      <p:ext uri="{BB962C8B-B14F-4D97-AF65-F5344CB8AC3E}">
        <p14:creationId xmlns:p14="http://schemas.microsoft.com/office/powerpoint/2010/main" val="40883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947564" y="1817256"/>
            <a:ext cx="7642254" cy="4923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dirty="0"/>
              <a:t>Il a de nombreuse façon de faire connaître les objectifs du niveau au joueur. </a:t>
            </a:r>
          </a:p>
          <a:p>
            <a:r>
              <a:rPr lang="fr-CA" dirty="0" smtClean="0"/>
              <a:t>Les </a:t>
            </a:r>
            <a:r>
              <a:rPr lang="fr-CA" dirty="0"/>
              <a:t>outils </a:t>
            </a:r>
            <a:r>
              <a:rPr lang="fr-CA" dirty="0" smtClean="0"/>
              <a:t>narratifs, </a:t>
            </a:r>
            <a:endParaRPr lang="fr-CA" dirty="0"/>
          </a:p>
          <a:p>
            <a:r>
              <a:rPr lang="fr-CA" dirty="0" smtClean="0"/>
              <a:t>Les </a:t>
            </a:r>
            <a:r>
              <a:rPr lang="fr-CA" dirty="0"/>
              <a:t>instructions de </a:t>
            </a:r>
            <a:r>
              <a:rPr lang="fr-CA" dirty="0" smtClean="0"/>
              <a:t>jeu. </a:t>
            </a:r>
            <a:endParaRPr lang="fr-CA" dirty="0"/>
          </a:p>
          <a:p>
            <a:pPr marL="0" indent="0">
              <a:buNone/>
            </a:pPr>
            <a:r>
              <a:rPr lang="fr-CA" dirty="0" smtClean="0"/>
              <a:t>Sont les façons les plus courantes d’introduire le joueur à ses objectifs. </a:t>
            </a:r>
            <a:endParaRPr lang="fr-CA" sz="900" dirty="0" smtClean="0"/>
          </a:p>
          <a:p>
            <a:pPr marL="349250" lvl="1" indent="0">
              <a:spcBef>
                <a:spcPts val="2400"/>
              </a:spcBef>
              <a:buNone/>
            </a:pPr>
            <a:r>
              <a:rPr lang="fr-CA" b="1" dirty="0" smtClean="0"/>
              <a:t/>
            </a:r>
            <a:br>
              <a:rPr lang="fr-CA" b="1" dirty="0" smtClean="0"/>
            </a:br>
            <a:endParaRPr lang="fr-CA" sz="900" dirty="0" smtClean="0"/>
          </a:p>
        </p:txBody>
      </p:sp>
    </p:spTree>
    <p:extLst>
      <p:ext uri="{BB962C8B-B14F-4D97-AF65-F5344CB8AC3E}">
        <p14:creationId xmlns:p14="http://schemas.microsoft.com/office/powerpoint/2010/main" val="300385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fr-FR" sz="2500" b="1" cap="all" dirty="0" smtClean="0">
                <a:solidFill>
                  <a:schemeClr val="tx1"/>
                </a:solidFill>
              </a:rPr>
              <a:t>Le </a:t>
            </a:r>
            <a:r>
              <a:rPr lang="fr-FR" sz="2500" b="1" cap="all" dirty="0" err="1" smtClean="0">
                <a:solidFill>
                  <a:schemeClr val="tx1"/>
                </a:solidFill>
              </a:rPr>
              <a:t>DéBUT</a:t>
            </a:r>
            <a:endParaRPr lang="fr-CA" sz="2500" b="1" cap="all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7564" y="2244486"/>
            <a:ext cx="7330821" cy="406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fr-CA" dirty="0" smtClean="0"/>
              <a:t>	Le début est le point de départ du ou des avatars du jeu à l’intérieur de votre niveau. </a:t>
            </a:r>
          </a:p>
          <a:p>
            <a:pPr lvl="1">
              <a:spcBef>
                <a:spcPts val="2400"/>
              </a:spcBef>
            </a:pPr>
            <a:r>
              <a:rPr lang="fr-CA" dirty="0"/>
              <a:t>M</a:t>
            </a:r>
            <a:r>
              <a:rPr lang="fr-CA" dirty="0" smtClean="0"/>
              <a:t>oment où le joueur prend les choses en main. </a:t>
            </a:r>
          </a:p>
          <a:p>
            <a:pPr lvl="1">
              <a:buNone/>
            </a:pPr>
            <a:r>
              <a:rPr lang="fr-CA" dirty="0" smtClean="0"/>
              <a:t>	</a:t>
            </a:r>
            <a:r>
              <a:rPr lang="fr-CA" i="1" dirty="0" smtClean="0"/>
              <a:t>* </a:t>
            </a:r>
            <a:r>
              <a:rPr lang="fr-CA" sz="1600" i="1" dirty="0" smtClean="0"/>
              <a:t>Il est important de laisser le temps au joueur de s’orienter, de le laisser prendre l’initiative de commencer son niveau. </a:t>
            </a:r>
          </a:p>
          <a:p>
            <a:pPr lvl="1">
              <a:spcBef>
                <a:spcPts val="2400"/>
              </a:spcBef>
            </a:pPr>
            <a:r>
              <a:rPr lang="fr-CA" dirty="0" smtClean="0"/>
              <a:t>Le point de vue doit lui indiquer la direction à prendre. </a:t>
            </a:r>
          </a:p>
          <a:p>
            <a:pPr lvl="1">
              <a:spcBef>
                <a:spcPts val="2400"/>
              </a:spcBef>
            </a:pPr>
            <a:r>
              <a:rPr lang="fr-CA" dirty="0" smtClean="0"/>
              <a:t>Idéalement le début doit être un endroit sans obstacle.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883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fr-FR" sz="2500" b="1" cap="all" dirty="0" smtClean="0">
                <a:solidFill>
                  <a:schemeClr val="tx1"/>
                </a:solidFill>
              </a:rPr>
              <a:t>Les obstacles</a:t>
            </a:r>
            <a:endParaRPr lang="fr-CA" sz="2500" b="1" cap="all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7564" y="2244486"/>
            <a:ext cx="7699981" cy="406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dirty="0" smtClean="0"/>
              <a:t>Les obstacles sont les objets qui formeront les défis proposés au joueur, il devra les vaincre et/ou les contourner pour atteindre les objectifs.</a:t>
            </a:r>
          </a:p>
          <a:p>
            <a:pPr lvl="1">
              <a:lnSpc>
                <a:spcPct val="50000"/>
              </a:lnSpc>
              <a:spcBef>
                <a:spcPts val="2400"/>
              </a:spcBef>
            </a:pPr>
            <a:r>
              <a:rPr lang="fr-CA" dirty="0" smtClean="0"/>
              <a:t>Ennemis</a:t>
            </a:r>
            <a:endParaRPr lang="fr-CA" dirty="0"/>
          </a:p>
          <a:p>
            <a:pPr lvl="1"/>
            <a:r>
              <a:rPr lang="fr-CA" dirty="0" smtClean="0"/>
              <a:t>Puzzle</a:t>
            </a:r>
            <a:endParaRPr lang="fr-CA" dirty="0"/>
          </a:p>
          <a:p>
            <a:pPr lvl="1"/>
            <a:r>
              <a:rPr lang="fr-CA" dirty="0"/>
              <a:t>C</a:t>
            </a:r>
            <a:r>
              <a:rPr lang="fr-CA" dirty="0" smtClean="0"/>
              <a:t>ompte à rebours</a:t>
            </a:r>
            <a:endParaRPr lang="fr-CA" dirty="0"/>
          </a:p>
          <a:p>
            <a:pPr lvl="1"/>
            <a:r>
              <a:rPr lang="fr-CA" dirty="0" smtClean="0"/>
              <a:t>Pièges</a:t>
            </a:r>
          </a:p>
          <a:p>
            <a:pPr lvl="1"/>
            <a:r>
              <a:rPr lang="fr-CA" dirty="0"/>
              <a:t>V</a:t>
            </a:r>
            <a:r>
              <a:rPr lang="fr-CA" dirty="0" smtClean="0"/>
              <a:t>itesse imposée </a:t>
            </a:r>
          </a:p>
          <a:p>
            <a:pPr>
              <a:spcBef>
                <a:spcPts val="2400"/>
              </a:spcBef>
            </a:pPr>
            <a:r>
              <a:rPr lang="fr-CA" dirty="0" smtClean="0"/>
              <a:t>Contrôlent la difficulté d’atteinte des objectifs.</a:t>
            </a:r>
          </a:p>
          <a:p>
            <a:pPr marL="342900" lvl="1" indent="0">
              <a:spcBef>
                <a:spcPts val="2400"/>
              </a:spcBef>
              <a:buNone/>
            </a:pPr>
            <a:r>
              <a:rPr lang="fr-CA" i="1" dirty="0" smtClean="0"/>
              <a:t>* Les obstacles seront les outils de base pour amener une difficulté progressive au jeu. </a:t>
            </a:r>
            <a:endParaRPr lang="fr-CA" i="1" dirty="0"/>
          </a:p>
        </p:txBody>
      </p:sp>
    </p:spTree>
    <p:extLst>
      <p:ext uri="{BB962C8B-B14F-4D97-AF65-F5344CB8AC3E}">
        <p14:creationId xmlns:p14="http://schemas.microsoft.com/office/powerpoint/2010/main" val="40883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fr-FR" sz="2500" b="1" cap="all" dirty="0" smtClean="0">
                <a:solidFill>
                  <a:schemeClr val="tx1"/>
                </a:solidFill>
              </a:rPr>
              <a:t>La gestion des échecs</a:t>
            </a:r>
            <a:endParaRPr lang="fr-CA" sz="2500" b="1" cap="all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7564" y="2244486"/>
            <a:ext cx="7330821" cy="406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fr-CA" dirty="0" smtClean="0"/>
              <a:t>	La gestion des échecs est le moyen mis en place pour le joueur lorsqu’il ne réussi pas de vaincre ou de contourner un obstacle.</a:t>
            </a:r>
          </a:p>
          <a:p>
            <a:pPr lvl="1">
              <a:spcBef>
                <a:spcPts val="2400"/>
              </a:spcBef>
            </a:pPr>
            <a:r>
              <a:rPr lang="fr-CA" dirty="0" smtClean="0"/>
              <a:t>Check points</a:t>
            </a:r>
          </a:p>
          <a:p>
            <a:pPr lvl="1"/>
            <a:r>
              <a:rPr lang="fr-CA" dirty="0" smtClean="0"/>
              <a:t>Vies</a:t>
            </a:r>
          </a:p>
          <a:p>
            <a:pPr lvl="1"/>
            <a:r>
              <a:rPr lang="fr-CA" dirty="0"/>
              <a:t>P</a:t>
            </a:r>
            <a:r>
              <a:rPr lang="fr-CA" dirty="0" smtClean="0"/>
              <a:t>oints de vie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883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fr-FR" sz="2500" b="1" cap="all" dirty="0" smtClean="0">
                <a:solidFill>
                  <a:schemeClr val="tx1"/>
                </a:solidFill>
              </a:rPr>
              <a:t>La récompense</a:t>
            </a:r>
            <a:endParaRPr lang="fr-CA" sz="2500" b="1" cap="all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7564" y="2244486"/>
            <a:ext cx="7330821" cy="406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fr-CA" dirty="0" smtClean="0"/>
              <a:t>	Les récompenses sont les éléments de motivation qui sont intégrés au jeu pour souligner la réussite de la résolution d’un obstacle ou du niveau. </a:t>
            </a:r>
          </a:p>
          <a:p>
            <a:pPr lvl="1">
              <a:lnSpc>
                <a:spcPct val="50000"/>
              </a:lnSpc>
              <a:spcBef>
                <a:spcPts val="2400"/>
              </a:spcBef>
            </a:pPr>
            <a:r>
              <a:rPr lang="fr-CA" dirty="0" smtClean="0"/>
              <a:t>Animation</a:t>
            </a:r>
          </a:p>
          <a:p>
            <a:pPr lvl="1"/>
            <a:r>
              <a:rPr lang="en-US" dirty="0" smtClean="0"/>
              <a:t>C</a:t>
            </a:r>
            <a:r>
              <a:rPr lang="fr-CA" dirty="0" err="1" smtClean="0"/>
              <a:t>inématique</a:t>
            </a:r>
            <a:endParaRPr lang="fr-CA" dirty="0" smtClean="0"/>
          </a:p>
          <a:p>
            <a:pPr lvl="1"/>
            <a:r>
              <a:rPr lang="fr-CA" dirty="0"/>
              <a:t>P</a:t>
            </a:r>
            <a:r>
              <a:rPr lang="fr-CA" dirty="0" smtClean="0"/>
              <a:t>ower-up</a:t>
            </a:r>
          </a:p>
          <a:p>
            <a:pPr lvl="1"/>
            <a:r>
              <a:rPr lang="fr-CA" dirty="0" smtClean="0"/>
              <a:t>Trésor</a:t>
            </a:r>
          </a:p>
          <a:p>
            <a:pPr lvl="1"/>
            <a:r>
              <a:rPr lang="fr-CA" dirty="0"/>
              <a:t>E</a:t>
            </a:r>
            <a:r>
              <a:rPr lang="fr-CA" dirty="0" smtClean="0"/>
              <a:t>xpérience</a:t>
            </a:r>
          </a:p>
          <a:p>
            <a:pPr lvl="1"/>
            <a:r>
              <a:rPr lang="fr-CA" dirty="0" smtClean="0"/>
              <a:t>Pointage</a:t>
            </a:r>
          </a:p>
          <a:p>
            <a:pPr lvl="1"/>
            <a:r>
              <a:rPr lang="fr-CA" dirty="0"/>
              <a:t>P</a:t>
            </a:r>
            <a:r>
              <a:rPr lang="fr-CA" dirty="0" smtClean="0"/>
              <a:t>assage secret</a:t>
            </a:r>
            <a:endParaRPr lang="fr-CA" dirty="0"/>
          </a:p>
          <a:p>
            <a:pPr lvl="1"/>
            <a:r>
              <a:rPr lang="fr-CA" dirty="0" smtClean="0"/>
              <a:t>Ouverture du prochain niveau</a:t>
            </a:r>
            <a:endParaRPr lang="fr-CA" dirty="0"/>
          </a:p>
          <a:p>
            <a:pPr lvl="1"/>
            <a:r>
              <a:rPr lang="fr-CA" dirty="0" smtClean="0"/>
              <a:t>Félicitations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883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fr-FR" sz="2500" b="1" cap="all" dirty="0" smtClean="0">
                <a:solidFill>
                  <a:schemeClr val="tx1"/>
                </a:solidFill>
              </a:rPr>
              <a:t>La fin</a:t>
            </a:r>
            <a:endParaRPr lang="fr-CA" sz="2500" b="1" cap="all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7564" y="2244486"/>
            <a:ext cx="7330821" cy="406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fr-CA" dirty="0" smtClean="0"/>
              <a:t>	La fin représente les moyens mis à la disposition du joueur pour quitter le niveau. Ils peuvent amener le joueur vers le prochain niveau ou quitter le jeu.</a:t>
            </a:r>
          </a:p>
          <a:p>
            <a:pPr lvl="1">
              <a:spcBef>
                <a:spcPts val="2400"/>
              </a:spcBef>
            </a:pPr>
            <a:r>
              <a:rPr lang="fr-CA" dirty="0" smtClean="0"/>
              <a:t>Game over</a:t>
            </a:r>
          </a:p>
          <a:p>
            <a:pPr lvl="1"/>
            <a:r>
              <a:rPr lang="fr-CA" dirty="0"/>
              <a:t>C</a:t>
            </a:r>
            <a:r>
              <a:rPr lang="fr-CA" dirty="0" smtClean="0"/>
              <a:t>hargement d’un autre niveau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883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2364" y="-115455"/>
            <a:ext cx="9317181" cy="7054273"/>
          </a:xfrm>
        </p:spPr>
        <p:txBody>
          <a:bodyPr anchor="t">
            <a:normAutofit/>
          </a:bodyPr>
          <a:lstStyle/>
          <a:p>
            <a:r>
              <a:rPr lang="fr-CA" sz="2800" b="1" dirty="0"/>
              <a:t/>
            </a:r>
            <a:br>
              <a:rPr lang="fr-CA" sz="2800" b="1" dirty="0"/>
            </a:br>
            <a:r>
              <a:rPr lang="fr-CA" sz="2800" b="1" dirty="0" smtClean="0"/>
              <a:t/>
            </a:r>
            <a:br>
              <a:rPr lang="fr-CA" sz="2800" b="1" dirty="0" smtClean="0"/>
            </a:br>
            <a:r>
              <a:rPr lang="fr-CA" sz="2800" b="1" dirty="0" smtClean="0"/>
              <a:t/>
            </a:r>
            <a:br>
              <a:rPr lang="fr-CA" sz="2800" b="1" dirty="0" smtClean="0"/>
            </a:br>
            <a:r>
              <a:rPr lang="fr-CA" sz="2800" b="1" dirty="0" smtClean="0"/>
              <a:t/>
            </a:r>
            <a:br>
              <a:rPr lang="fr-CA" sz="2800" b="1" dirty="0" smtClean="0"/>
            </a:br>
            <a:r>
              <a:rPr lang="fr-CA" sz="2800" b="1" dirty="0" err="1" smtClean="0">
                <a:solidFill>
                  <a:schemeClr val="bg1">
                    <a:lumMod val="95000"/>
                  </a:schemeClr>
                </a:solidFill>
              </a:rPr>
              <a:t>Exercise</a:t>
            </a:r>
            <a:r>
              <a:rPr lang="fr-CA" sz="2800" b="1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				        </a:t>
            </a:r>
            <a:r>
              <a:rPr lang="fr-CA" sz="2500" dirty="0" err="1" smtClean="0">
                <a:solidFill>
                  <a:schemeClr val="bg1">
                    <a:lumMod val="95000"/>
                  </a:schemeClr>
                </a:solidFill>
                <a:latin typeface="Myrial"/>
                <a:cs typeface="Myrial"/>
              </a:rPr>
              <a:t>Playsation</a:t>
            </a:r>
            <a:r>
              <a:rPr lang="fr-CA" sz="2500" dirty="0" smtClean="0">
                <a:solidFill>
                  <a:schemeClr val="bg1">
                    <a:lumMod val="95000"/>
                  </a:schemeClr>
                </a:solidFill>
                <a:latin typeface="Myrial"/>
                <a:cs typeface="Myrial"/>
              </a:rPr>
              <a:t> 2</a:t>
            </a:r>
            <a:endParaRPr lang="fr-CA" sz="2500" b="1" dirty="0" smtClean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7564" y="2753418"/>
            <a:ext cx="7330821" cy="2630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200" u="sng" dirty="0" smtClean="0">
                <a:solidFill>
                  <a:schemeClr val="bg1">
                    <a:lumMod val="95000"/>
                  </a:schemeClr>
                </a:solidFill>
                <a:hlinkClick r:id="rId2"/>
              </a:rPr>
              <a:t>Gamespy Review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  I   </a:t>
            </a:r>
            <a:r>
              <a:rPr lang="en-US" sz="1200" u="sng" dirty="0" smtClean="0">
                <a:solidFill>
                  <a:schemeClr val="bg1">
                    <a:lumMod val="95000"/>
                  </a:schemeClr>
                </a:solidFill>
                <a:hlinkClick r:id="rId3"/>
              </a:rPr>
              <a:t>Playthrough - Tutorial</a:t>
            </a:r>
            <a:endParaRPr lang="nl-NL" sz="1200" u="sng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fr-CA" dirty="0" smtClean="0">
                <a:solidFill>
                  <a:schemeClr val="bg1">
                    <a:lumMod val="95000"/>
                  </a:schemeClr>
                </a:solidFill>
              </a:rPr>
              <a:t>Identifier </a:t>
            </a:r>
            <a:r>
              <a:rPr lang="fr-CA" dirty="0">
                <a:solidFill>
                  <a:schemeClr val="bg1">
                    <a:lumMod val="95000"/>
                  </a:schemeClr>
                </a:solidFill>
              </a:rPr>
              <a:t>les éléments </a:t>
            </a:r>
            <a:r>
              <a:rPr lang="fr-CA" dirty="0" smtClean="0">
                <a:solidFill>
                  <a:schemeClr val="bg1">
                    <a:lumMod val="95000"/>
                  </a:schemeClr>
                </a:solidFill>
              </a:rPr>
              <a:t>de la </a:t>
            </a:r>
            <a:r>
              <a:rPr lang="fr-CA" dirty="0">
                <a:solidFill>
                  <a:schemeClr val="bg1">
                    <a:lumMod val="95000"/>
                  </a:schemeClr>
                </a:solidFill>
              </a:rPr>
              <a:t>composition du niveau visionné. </a:t>
            </a:r>
            <a:endParaRPr lang="fr-CA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fr-CA" dirty="0" smtClean="0">
                <a:solidFill>
                  <a:schemeClr val="bg1">
                    <a:lumMod val="95000"/>
                  </a:schemeClr>
                </a:solidFill>
              </a:rPr>
              <a:t>En équipe, créez </a:t>
            </a:r>
            <a:r>
              <a:rPr lang="fr-CA" dirty="0">
                <a:solidFill>
                  <a:schemeClr val="bg1">
                    <a:lumMod val="95000"/>
                  </a:schemeClr>
                </a:solidFill>
              </a:rPr>
              <a:t>un brouillon de niveau </a:t>
            </a:r>
            <a:r>
              <a:rPr lang="fr-CA" dirty="0" smtClean="0">
                <a:solidFill>
                  <a:schemeClr val="bg1">
                    <a:lumMod val="95000"/>
                  </a:schemeClr>
                </a:solidFill>
              </a:rPr>
              <a:t>de jeu basé sur le même système de jeu </a:t>
            </a:r>
            <a:r>
              <a:rPr lang="fr-CA" dirty="0">
                <a:solidFill>
                  <a:schemeClr val="bg1">
                    <a:lumMod val="95000"/>
                  </a:schemeClr>
                </a:solidFill>
              </a:rPr>
              <a:t>et </a:t>
            </a:r>
            <a:r>
              <a:rPr lang="fr-CA" dirty="0" smtClean="0">
                <a:solidFill>
                  <a:schemeClr val="bg1">
                    <a:lumMod val="95000"/>
                  </a:schemeClr>
                </a:solidFill>
              </a:rPr>
              <a:t>identifiez </a:t>
            </a:r>
            <a:r>
              <a:rPr lang="fr-CA" dirty="0">
                <a:solidFill>
                  <a:schemeClr val="bg1">
                    <a:lumMod val="95000"/>
                  </a:schemeClr>
                </a:solidFill>
              </a:rPr>
              <a:t>les éléments de celui-</a:t>
            </a:r>
            <a:r>
              <a:rPr lang="fr-CA" dirty="0" smtClean="0">
                <a:solidFill>
                  <a:schemeClr val="bg1">
                    <a:lumMod val="95000"/>
                  </a:schemeClr>
                </a:solidFill>
              </a:rPr>
              <a:t>ci.</a:t>
            </a:r>
            <a:endParaRPr lang="fr-CA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fr-CA" dirty="0">
                <a:solidFill>
                  <a:schemeClr val="bg1">
                    <a:lumMod val="95000"/>
                  </a:schemeClr>
                </a:solidFill>
              </a:rPr>
              <a:t>Ajuster ou refaire votre brouillon pour ajouter les éléments manquants</a:t>
            </a:r>
            <a:r>
              <a:rPr lang="fr-CA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fr-CA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442" y="1100718"/>
            <a:ext cx="3860450" cy="1505576"/>
          </a:xfrm>
          <a:prstGeom prst="rect">
            <a:avLst/>
          </a:prstGeom>
        </p:spPr>
      </p:pic>
      <p:pic>
        <p:nvPicPr>
          <p:cNvPr id="4" name="Picture 3" descr="800px-Radical_Entertainment_logo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8" y="474736"/>
            <a:ext cx="1293090" cy="37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7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3000" cap="all" dirty="0" smtClean="0"/>
              <a:t>La composition d’un niveau de jeu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0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2800" b="1" dirty="0" smtClean="0"/>
              <a:t>Composition?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7564" y="2244486"/>
            <a:ext cx="7330821" cy="406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dirty="0" smtClean="0"/>
              <a:t>Au même titre qu’un jeu complet, un niveau de jeu doit présenter différents aspect de composition qui permettront au joueur de bien suivre sa progression.</a:t>
            </a:r>
          </a:p>
          <a:p>
            <a:pPr marL="0" indent="0">
              <a:buNone/>
            </a:pPr>
            <a:r>
              <a:rPr lang="fr-CA" dirty="0" smtClean="0"/>
              <a:t>La composition, c’est en autre sorte la structure de votre jeu et de vos niveaux de jeu.</a:t>
            </a:r>
          </a:p>
          <a:p>
            <a:pPr marL="685800" lvl="2" indent="0">
              <a:buFont typeface="Wingdings 2" pitchFamily="18" charset="2"/>
              <a:buNone/>
            </a:pPr>
            <a:endParaRPr lang="fr-CA" sz="100" dirty="0" smtClean="0"/>
          </a:p>
        </p:txBody>
      </p:sp>
    </p:spTree>
    <p:extLst>
      <p:ext uri="{BB962C8B-B14F-4D97-AF65-F5344CB8AC3E}">
        <p14:creationId xmlns:p14="http://schemas.microsoft.com/office/powerpoint/2010/main" val="204657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2800" b="1" dirty="0" smtClean="0"/>
              <a:t>Qu’est-ce qu’un niveau de jeu?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7564" y="2244486"/>
            <a:ext cx="7330821" cy="406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 smtClean="0"/>
              <a:t>Un niveau de jeu est une unité de division du jeu. </a:t>
            </a:r>
          </a:p>
          <a:p>
            <a:pPr marL="349250" lvl="1" indent="0">
              <a:buNone/>
            </a:pPr>
            <a:r>
              <a:rPr lang="fr-CA" dirty="0" smtClean="0"/>
              <a:t>Il doit inclure:</a:t>
            </a:r>
          </a:p>
          <a:p>
            <a:pPr lvl="1"/>
            <a:r>
              <a:rPr lang="fr-CA" dirty="0" smtClean="0"/>
              <a:t>Une introduction </a:t>
            </a:r>
          </a:p>
          <a:p>
            <a:pPr lvl="2"/>
            <a:r>
              <a:rPr lang="en-US" dirty="0" smtClean="0"/>
              <a:t>E</a:t>
            </a:r>
            <a:r>
              <a:rPr lang="fr-CA" dirty="0" smtClean="0"/>
              <a:t>x.: Le 1-2-3 go d’une piste de course, </a:t>
            </a:r>
            <a:br>
              <a:rPr lang="fr-CA" dirty="0" smtClean="0"/>
            </a:br>
            <a:r>
              <a:rPr lang="fr-CA" dirty="0" smtClean="0"/>
              <a:t>une cinématique d’introduction, </a:t>
            </a:r>
            <a:r>
              <a:rPr lang="fr-CA" dirty="0" err="1" smtClean="0"/>
              <a:t>etc</a:t>
            </a:r>
            <a:r>
              <a:rPr lang="fr-CA" dirty="0" smtClean="0"/>
              <a:t> </a:t>
            </a:r>
            <a:endParaRPr lang="fr-CA" dirty="0"/>
          </a:p>
          <a:p>
            <a:pPr lvl="1">
              <a:lnSpc>
                <a:spcPct val="200000"/>
              </a:lnSpc>
            </a:pPr>
            <a:r>
              <a:rPr lang="fr-CA" dirty="0" smtClean="0"/>
              <a:t>Un développement</a:t>
            </a:r>
          </a:p>
          <a:p>
            <a:pPr lvl="2"/>
            <a:r>
              <a:rPr lang="fr-CA" dirty="0" smtClean="0"/>
              <a:t>Où le joueur devra s’exécuter</a:t>
            </a:r>
            <a:r>
              <a:rPr lang="en-US" dirty="0" smtClean="0"/>
              <a:t>…</a:t>
            </a:r>
            <a:endParaRPr lang="fr-CA" dirty="0" smtClean="0"/>
          </a:p>
          <a:p>
            <a:pPr lvl="1">
              <a:lnSpc>
                <a:spcPct val="200000"/>
              </a:lnSpc>
            </a:pPr>
            <a:r>
              <a:rPr lang="fr-CA" dirty="0" smtClean="0"/>
              <a:t>Une conclusion </a:t>
            </a:r>
          </a:p>
          <a:p>
            <a:pPr lvl="2"/>
            <a:r>
              <a:rPr lang="en-US" dirty="0" smtClean="0"/>
              <a:t>E</a:t>
            </a:r>
            <a:r>
              <a:rPr lang="fr-CA" dirty="0" smtClean="0"/>
              <a:t>x.: Le drapeau et château dans Super Mario</a:t>
            </a:r>
            <a:endParaRPr lang="fr-CA" i="1" dirty="0" smtClean="0"/>
          </a:p>
          <a:p>
            <a:pPr marL="685800" lvl="2" indent="0">
              <a:buFont typeface="Wingdings 2" pitchFamily="18" charset="2"/>
              <a:buNone/>
            </a:pPr>
            <a:endParaRPr lang="fr-CA" sz="100" i="1" dirty="0" smtClean="0"/>
          </a:p>
        </p:txBody>
      </p:sp>
    </p:spTree>
    <p:extLst>
      <p:ext uri="{BB962C8B-B14F-4D97-AF65-F5344CB8AC3E}">
        <p14:creationId xmlns:p14="http://schemas.microsoft.com/office/powerpoint/2010/main" val="91185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sz="2800" b="1" dirty="0" smtClean="0"/>
              <a:t>Quelle est la composition d’un niveau de base?</a:t>
            </a:r>
            <a:endParaRPr lang="fr-CA" sz="28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7564" y="2244486"/>
            <a:ext cx="7330821" cy="406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fr-CA" b="1" dirty="0" smtClean="0"/>
              <a:t>Contenu</a:t>
            </a:r>
          </a:p>
          <a:p>
            <a:pPr lvl="2"/>
            <a:r>
              <a:rPr lang="fr-CA" dirty="0" smtClean="0"/>
              <a:t>Le concept</a:t>
            </a:r>
            <a:endParaRPr lang="fr-CA" sz="900" dirty="0" smtClean="0"/>
          </a:p>
          <a:p>
            <a:pPr lvl="2"/>
            <a:r>
              <a:rPr lang="fr-CA" dirty="0" smtClean="0"/>
              <a:t>L’environnement</a:t>
            </a:r>
            <a:endParaRPr lang="fr-CA" sz="900" dirty="0" smtClean="0"/>
          </a:p>
          <a:p>
            <a:pPr lvl="2"/>
            <a:r>
              <a:rPr lang="fr-CA" dirty="0" smtClean="0"/>
              <a:t>Le but principal</a:t>
            </a:r>
            <a:endParaRPr lang="fr-CA" sz="900" dirty="0" smtClean="0"/>
          </a:p>
          <a:p>
            <a:pPr lvl="2"/>
            <a:r>
              <a:rPr lang="en-US" dirty="0" smtClean="0"/>
              <a:t>Le début</a:t>
            </a:r>
            <a:endParaRPr lang="fr-CA" sz="900" dirty="0" smtClean="0"/>
          </a:p>
          <a:p>
            <a:pPr lvl="2"/>
            <a:r>
              <a:rPr lang="fr-CA" dirty="0" smtClean="0"/>
              <a:t>Les obstacles </a:t>
            </a:r>
            <a:endParaRPr lang="fr-CA" sz="900" dirty="0" smtClean="0"/>
          </a:p>
          <a:p>
            <a:pPr lvl="2"/>
            <a:r>
              <a:rPr lang="fr-CA" dirty="0" smtClean="0"/>
              <a:t>La gestion des échecs</a:t>
            </a:r>
            <a:endParaRPr lang="fr-CA" sz="900" dirty="0" smtClean="0"/>
          </a:p>
          <a:p>
            <a:pPr lvl="2"/>
            <a:r>
              <a:rPr lang="fr-CA" dirty="0" smtClean="0"/>
              <a:t>La récompense</a:t>
            </a:r>
            <a:endParaRPr lang="fr-CA" sz="900" dirty="0" smtClean="0"/>
          </a:p>
          <a:p>
            <a:pPr lvl="2"/>
            <a:r>
              <a:rPr lang="en-US" dirty="0" smtClean="0"/>
              <a:t>La fin</a:t>
            </a:r>
            <a:endParaRPr lang="fr-CA" sz="100" i="1" dirty="0" smtClean="0"/>
          </a:p>
        </p:txBody>
      </p:sp>
    </p:spTree>
    <p:extLst>
      <p:ext uri="{BB962C8B-B14F-4D97-AF65-F5344CB8AC3E}">
        <p14:creationId xmlns:p14="http://schemas.microsoft.com/office/powerpoint/2010/main" val="204657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fr-FR" sz="2500" b="1" cap="all" dirty="0" smtClean="0">
                <a:solidFill>
                  <a:schemeClr val="tx1"/>
                </a:solidFill>
              </a:rPr>
              <a:t>Le Concept</a:t>
            </a:r>
            <a:endParaRPr lang="fr-CA" sz="2500" b="1" cap="all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7564" y="2244486"/>
            <a:ext cx="7330821" cy="406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b="1" dirty="0" smtClean="0"/>
              <a:t>Le concept </a:t>
            </a:r>
            <a:r>
              <a:rPr lang="fr-CA" dirty="0" smtClean="0"/>
              <a:t>est le regroupement des idées principales qui sont spécifiques à votre niveau. </a:t>
            </a:r>
          </a:p>
          <a:p>
            <a:pPr lvl="1"/>
            <a:r>
              <a:rPr lang="fr-CA" dirty="0"/>
              <a:t>G</a:t>
            </a:r>
            <a:r>
              <a:rPr lang="fr-CA" dirty="0" smtClean="0"/>
              <a:t>énéralement reliées au thème du niveau, son type de </a:t>
            </a:r>
            <a:r>
              <a:rPr lang="fr-CA" dirty="0" err="1" smtClean="0"/>
              <a:t>gameplay</a:t>
            </a:r>
            <a:r>
              <a:rPr lang="fr-CA" dirty="0" smtClean="0"/>
              <a:t>, sa difficulté ou ses éléments narratifs </a:t>
            </a:r>
          </a:p>
          <a:p>
            <a:r>
              <a:rPr lang="fr-CA" dirty="0" smtClean="0"/>
              <a:t>Le concept peut-être définis par plus d’un élément. </a:t>
            </a:r>
          </a:p>
          <a:p>
            <a:r>
              <a:rPr lang="fr-CA" dirty="0" smtClean="0"/>
              <a:t>Habituellement, le </a:t>
            </a:r>
            <a:r>
              <a:rPr lang="fr-CA" dirty="0" err="1" smtClean="0"/>
              <a:t>game</a:t>
            </a:r>
            <a:r>
              <a:rPr lang="fr-CA" dirty="0" smtClean="0"/>
              <a:t> designer défini les bases du concept de votre niveau.</a:t>
            </a:r>
            <a:endParaRPr lang="fr-CA" sz="1100" dirty="0" smtClean="0"/>
          </a:p>
        </p:txBody>
      </p:sp>
    </p:spTree>
    <p:extLst>
      <p:ext uri="{BB962C8B-B14F-4D97-AF65-F5344CB8AC3E}">
        <p14:creationId xmlns:p14="http://schemas.microsoft.com/office/powerpoint/2010/main" val="40883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564" y="537701"/>
            <a:ext cx="7330821" cy="5218475"/>
          </a:xfrm>
        </p:spPr>
        <p:txBody>
          <a:bodyPr>
            <a:noAutofit/>
          </a:bodyPr>
          <a:lstStyle/>
          <a:p>
            <a:endParaRPr lang="fr-CA" b="1" dirty="0" smtClean="0"/>
          </a:p>
          <a:p>
            <a:r>
              <a:rPr lang="fr-CA" b="1" dirty="0" smtClean="0"/>
              <a:t>Le thème</a:t>
            </a:r>
            <a:r>
              <a:rPr lang="fr-CA" dirty="0" smtClean="0"/>
              <a:t> est le sujet spécifique de votre niveau </a:t>
            </a:r>
          </a:p>
          <a:p>
            <a:pPr lvl="1"/>
            <a:r>
              <a:rPr lang="en-US" dirty="0" smtClean="0"/>
              <a:t>E</a:t>
            </a:r>
            <a:r>
              <a:rPr lang="fr-CA" dirty="0" smtClean="0"/>
              <a:t>x.: Un environnement désertique, un night club, un donjon médiéval, </a:t>
            </a:r>
            <a:r>
              <a:rPr lang="fr-CA" dirty="0" err="1" smtClean="0"/>
              <a:t>etc</a:t>
            </a:r>
            <a:endParaRPr lang="fr-CA" dirty="0" smtClean="0"/>
          </a:p>
          <a:p>
            <a:pPr marL="349250" lvl="1" indent="0">
              <a:buNone/>
            </a:pPr>
            <a:endParaRPr lang="fr-CA" dirty="0" smtClean="0"/>
          </a:p>
          <a:p>
            <a:pPr marL="349250" lvl="1" indent="0">
              <a:buNone/>
            </a:pPr>
            <a:r>
              <a:rPr lang="fr-CA" i="1" dirty="0" smtClean="0"/>
              <a:t>* Le lieu ou le sujet du niveau peut-être très important pour le concept.  (Aventure)</a:t>
            </a:r>
            <a:r>
              <a:rPr lang="fr-CA" sz="900" b="1" i="1" dirty="0" smtClean="0"/>
              <a:t> </a:t>
            </a:r>
          </a:p>
          <a:p>
            <a:r>
              <a:rPr lang="fr-CA" b="1" dirty="0" smtClean="0"/>
              <a:t>Le type de </a:t>
            </a:r>
            <a:r>
              <a:rPr lang="fr-CA" b="1" dirty="0" err="1" smtClean="0"/>
              <a:t>gameplay</a:t>
            </a:r>
            <a:r>
              <a:rPr lang="fr-CA" b="1" dirty="0" smtClean="0"/>
              <a:t> </a:t>
            </a:r>
            <a:r>
              <a:rPr lang="fr-CA" dirty="0" smtClean="0"/>
              <a:t>est la catégorisation des éléments d’interaction que rencontrera le joueur à l’intérieur de votre niveau. </a:t>
            </a:r>
          </a:p>
          <a:p>
            <a:pPr lvl="1"/>
            <a:r>
              <a:rPr lang="fr-CA" dirty="0" smtClean="0"/>
              <a:t>Propre au niveau,</a:t>
            </a:r>
          </a:p>
          <a:p>
            <a:pPr lvl="1"/>
            <a:r>
              <a:rPr lang="fr-CA" dirty="0" smtClean="0"/>
              <a:t>Définit principalement son concept. </a:t>
            </a:r>
          </a:p>
          <a:p>
            <a:pPr marL="349250" lvl="1" indent="0">
              <a:spcBef>
                <a:spcPts val="1800"/>
              </a:spcBef>
              <a:buNone/>
            </a:pPr>
            <a:r>
              <a:rPr lang="fr-CA" i="1" dirty="0" smtClean="0"/>
              <a:t>* Dans un </a:t>
            </a:r>
            <a:r>
              <a:rPr lang="fr-CA" i="1" dirty="0" err="1" smtClean="0"/>
              <a:t>platformer</a:t>
            </a:r>
            <a:r>
              <a:rPr lang="fr-CA" i="1" dirty="0" smtClean="0"/>
              <a:t> si votre niveau est une course, une mini-</a:t>
            </a:r>
            <a:r>
              <a:rPr lang="fr-CA" i="1" dirty="0" err="1" smtClean="0"/>
              <a:t>game</a:t>
            </a:r>
            <a:r>
              <a:rPr lang="fr-CA" i="1" dirty="0" smtClean="0"/>
              <a:t> ou comporte un puzzle, son </a:t>
            </a:r>
            <a:r>
              <a:rPr lang="fr-CA" i="1" dirty="0" err="1" smtClean="0"/>
              <a:t>gameplay</a:t>
            </a:r>
            <a:r>
              <a:rPr lang="fr-CA" i="1" dirty="0" smtClean="0"/>
              <a:t> risque d’être le cœur de votre concept. (Party </a:t>
            </a:r>
            <a:r>
              <a:rPr lang="fr-CA" i="1" dirty="0" err="1" smtClean="0"/>
              <a:t>game</a:t>
            </a:r>
            <a:r>
              <a:rPr lang="fr-CA" i="1" dirty="0" smtClean="0"/>
              <a:t>) </a:t>
            </a:r>
          </a:p>
          <a:p>
            <a:endParaRPr lang="fr-CA" sz="11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47564" y="537701"/>
            <a:ext cx="7330821" cy="5775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200000"/>
              </a:lnSpc>
            </a:pPr>
            <a:endParaRPr lang="fr-CA" i="1" dirty="0" smtClean="0"/>
          </a:p>
        </p:txBody>
      </p:sp>
    </p:spTree>
    <p:extLst>
      <p:ext uri="{BB962C8B-B14F-4D97-AF65-F5344CB8AC3E}">
        <p14:creationId xmlns:p14="http://schemas.microsoft.com/office/powerpoint/2010/main" val="92422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564" y="537701"/>
            <a:ext cx="7330821" cy="5218475"/>
          </a:xfrm>
        </p:spPr>
        <p:txBody>
          <a:bodyPr>
            <a:noAutofit/>
          </a:bodyPr>
          <a:lstStyle/>
          <a:p>
            <a:endParaRPr lang="fr-CA" b="1" dirty="0" smtClean="0"/>
          </a:p>
          <a:p>
            <a:r>
              <a:rPr lang="fr-CA" b="1" dirty="0" smtClean="0"/>
              <a:t>La difficulté </a:t>
            </a:r>
            <a:r>
              <a:rPr lang="fr-CA" dirty="0" smtClean="0"/>
              <a:t>est une unité de gradation définissant la qualité et la quantité d’obstacles que rencontrera le joueur pour atteindre les objectifs du niveau. </a:t>
            </a:r>
          </a:p>
          <a:p>
            <a:pPr lvl="1">
              <a:spcBef>
                <a:spcPts val="1800"/>
              </a:spcBef>
            </a:pPr>
            <a:r>
              <a:rPr lang="fr-CA" dirty="0"/>
              <a:t>P</a:t>
            </a:r>
            <a:r>
              <a:rPr lang="fr-CA" dirty="0" smtClean="0"/>
              <a:t>eut être la seule distinction avec les autres niveaux. </a:t>
            </a:r>
          </a:p>
          <a:p>
            <a:pPr marL="349250" lvl="1" indent="0">
              <a:buNone/>
            </a:pPr>
            <a:endParaRPr lang="fr-CA" i="1" dirty="0" smtClean="0"/>
          </a:p>
          <a:p>
            <a:pPr marL="349250" lvl="1" indent="0">
              <a:buNone/>
            </a:pPr>
            <a:r>
              <a:rPr lang="fr-CA" i="1" dirty="0" smtClean="0"/>
              <a:t>* Si votre niveau partage les mêmes règles qu’un autre, il est possible que seule la difficulté le distinguera. (</a:t>
            </a:r>
            <a:r>
              <a:rPr lang="fr-CA" i="1" dirty="0" err="1" smtClean="0"/>
              <a:t>Casual</a:t>
            </a:r>
            <a:r>
              <a:rPr lang="fr-CA" i="1" dirty="0" smtClean="0"/>
              <a:t> puzzle)</a:t>
            </a:r>
          </a:p>
          <a:p>
            <a:r>
              <a:rPr lang="fr-CA" b="1" dirty="0" smtClean="0"/>
              <a:t>Les éléments narratifs </a:t>
            </a:r>
            <a:r>
              <a:rPr lang="fr-CA" dirty="0" smtClean="0"/>
              <a:t>sont les éléments sociaux et contextuels mis en place pour situer l’avatar dans le temps et l’univers du niveau. </a:t>
            </a:r>
          </a:p>
          <a:p>
            <a:pPr marL="342900" lvl="1" indent="0">
              <a:buNone/>
            </a:pPr>
            <a:endParaRPr lang="fr-CA" i="1" dirty="0" smtClean="0"/>
          </a:p>
          <a:p>
            <a:pPr marL="342900" lvl="1" indent="0">
              <a:buNone/>
            </a:pPr>
            <a:r>
              <a:rPr lang="fr-CA" i="1" dirty="0" smtClean="0"/>
              <a:t>* Si l’interaction sociale avec d’autres éléments permet d’atteindre l’objectif du niveau, il est possible qu’il en définisse le concept. (RPG)</a:t>
            </a:r>
          </a:p>
          <a:p>
            <a:endParaRPr lang="fr-CA" sz="11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47564" y="537701"/>
            <a:ext cx="7330821" cy="5775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200000"/>
              </a:lnSpc>
            </a:pPr>
            <a:endParaRPr lang="fr-CA" i="1" dirty="0" smtClean="0"/>
          </a:p>
        </p:txBody>
      </p:sp>
    </p:spTree>
    <p:extLst>
      <p:ext uri="{BB962C8B-B14F-4D97-AF65-F5344CB8AC3E}">
        <p14:creationId xmlns:p14="http://schemas.microsoft.com/office/powerpoint/2010/main" val="92422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fr-FR" sz="2500" b="1" cap="all" dirty="0" smtClean="0">
                <a:solidFill>
                  <a:schemeClr val="tx1"/>
                </a:solidFill>
              </a:rPr>
              <a:t>L’environnement</a:t>
            </a:r>
            <a:endParaRPr lang="fr-CA" sz="2500" b="1" cap="all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7564" y="2244486"/>
            <a:ext cx="7330821" cy="406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fr-CA" dirty="0" smtClean="0"/>
              <a:t>	L’environnement est le décors, l’emplacement dans lequel se joue votre niveau. </a:t>
            </a:r>
          </a:p>
          <a:p>
            <a:pPr lvl="1"/>
            <a:r>
              <a:rPr lang="fr-CA" dirty="0"/>
              <a:t>V</a:t>
            </a:r>
            <a:r>
              <a:rPr lang="fr-CA" dirty="0" smtClean="0"/>
              <a:t>aste ou très restreint.  </a:t>
            </a:r>
          </a:p>
          <a:p>
            <a:pPr lvl="1">
              <a:spcBef>
                <a:spcPts val="2400"/>
              </a:spcBef>
              <a:buNone/>
            </a:pPr>
            <a:r>
              <a:rPr lang="fr-CA" i="1" dirty="0" smtClean="0"/>
              <a:t>	* La taille maximale de votre environnement sera déterminée par les performances de l’engin de jeu.  </a:t>
            </a:r>
          </a:p>
          <a:p>
            <a:pPr lvl="1">
              <a:spcBef>
                <a:spcPts val="2400"/>
              </a:spcBef>
            </a:pPr>
            <a:r>
              <a:rPr lang="fr-CA" dirty="0"/>
              <a:t>P</a:t>
            </a:r>
            <a:r>
              <a:rPr lang="fr-CA" dirty="0" smtClean="0"/>
              <a:t>as nécessairement unique à votre niveau.  </a:t>
            </a:r>
          </a:p>
          <a:p>
            <a:pPr lvl="1">
              <a:spcBef>
                <a:spcPts val="2400"/>
              </a:spcBef>
            </a:pPr>
            <a:r>
              <a:rPr lang="fr-CA" dirty="0"/>
              <a:t>L</a:t>
            </a:r>
            <a:r>
              <a:rPr lang="fr-CA" dirty="0" smtClean="0"/>
              <a:t>imite physique de votre niveau</a:t>
            </a:r>
            <a:endParaRPr lang="fr-CA" dirty="0"/>
          </a:p>
          <a:p>
            <a:pPr marL="698500" lvl="2" indent="0">
              <a:spcBef>
                <a:spcPts val="2400"/>
              </a:spcBef>
              <a:buNone/>
            </a:pPr>
            <a:r>
              <a:rPr lang="fr-CA" i="1" dirty="0" smtClean="0"/>
              <a:t>* Vous ne pouvez en sortir sauf pour accéder à un autre niveau. </a:t>
            </a:r>
            <a:endParaRPr lang="fr-CA" i="1" dirty="0"/>
          </a:p>
        </p:txBody>
      </p:sp>
    </p:spTree>
    <p:extLst>
      <p:ext uri="{BB962C8B-B14F-4D97-AF65-F5344CB8AC3E}">
        <p14:creationId xmlns:p14="http://schemas.microsoft.com/office/powerpoint/2010/main" val="40883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8006</TotalTime>
  <Words>615</Words>
  <Application>Microsoft Office PowerPoint</Application>
  <PresentationFormat>Affichage à l'écran (4:3)</PresentationFormat>
  <Paragraphs>115</Paragraphs>
  <Slides>18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Calibri</vt:lpstr>
      <vt:lpstr>Century Gothic</vt:lpstr>
      <vt:lpstr>Myrial</vt:lpstr>
      <vt:lpstr>Wingdings 2</vt:lpstr>
      <vt:lpstr>Perception</vt:lpstr>
      <vt:lpstr>LEVEL DESIGN</vt:lpstr>
      <vt:lpstr>La composition d’un niveau de jeu</vt:lpstr>
      <vt:lpstr>Composition?</vt:lpstr>
      <vt:lpstr>Qu’est-ce qu’un niveau de jeu?</vt:lpstr>
      <vt:lpstr>Quelle est la composition d’un niveau de base?</vt:lpstr>
      <vt:lpstr>Le Concept</vt:lpstr>
      <vt:lpstr>Présentation PowerPoint</vt:lpstr>
      <vt:lpstr>Présentation PowerPoint</vt:lpstr>
      <vt:lpstr>L’environnement</vt:lpstr>
      <vt:lpstr>Présentation PowerPoint</vt:lpstr>
      <vt:lpstr>Le BUT</vt:lpstr>
      <vt:lpstr>Présentation PowerPoint</vt:lpstr>
      <vt:lpstr>Le DéBUT</vt:lpstr>
      <vt:lpstr>Les obstacles</vt:lpstr>
      <vt:lpstr>La gestion des échecs</vt:lpstr>
      <vt:lpstr>La récompense</vt:lpstr>
      <vt:lpstr>La fin</vt:lpstr>
      <vt:lpstr>    Exercise            Playsation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 la fonction de travail</dc:title>
  <dc:creator>Frédéric Émel Carpentier</dc:creator>
  <cp:lastModifiedBy>Gourdeau-Bedard,Philippe</cp:lastModifiedBy>
  <cp:revision>617</cp:revision>
  <dcterms:created xsi:type="dcterms:W3CDTF">2013-05-26T22:47:44Z</dcterms:created>
  <dcterms:modified xsi:type="dcterms:W3CDTF">2018-09-11T21:10:42Z</dcterms:modified>
</cp:coreProperties>
</file>