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74" r:id="rId2"/>
    <p:sldId id="256" r:id="rId3"/>
    <p:sldId id="384" r:id="rId4"/>
    <p:sldId id="338" r:id="rId5"/>
    <p:sldId id="348" r:id="rId6"/>
    <p:sldId id="380" r:id="rId7"/>
    <p:sldId id="327" r:id="rId8"/>
    <p:sldId id="381" r:id="rId9"/>
    <p:sldId id="382" r:id="rId10"/>
    <p:sldId id="340" r:id="rId11"/>
    <p:sldId id="383" r:id="rId12"/>
    <p:sldId id="257" r:id="rId13"/>
    <p:sldId id="336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46" r:id="rId26"/>
    <p:sldId id="358" r:id="rId27"/>
    <p:sldId id="259" r:id="rId28"/>
    <p:sldId id="359" r:id="rId29"/>
    <p:sldId id="361" r:id="rId30"/>
    <p:sldId id="362" r:id="rId31"/>
    <p:sldId id="364" r:id="rId32"/>
    <p:sldId id="365" r:id="rId33"/>
    <p:sldId id="366" r:id="rId34"/>
    <p:sldId id="367" r:id="rId35"/>
    <p:sldId id="368" r:id="rId36"/>
    <p:sldId id="260" r:id="rId37"/>
    <p:sldId id="261" r:id="rId38"/>
    <p:sldId id="329" r:id="rId39"/>
    <p:sldId id="369" r:id="rId40"/>
    <p:sldId id="370" r:id="rId41"/>
    <p:sldId id="373" r:id="rId42"/>
    <p:sldId id="376" r:id="rId43"/>
    <p:sldId id="375" r:id="rId44"/>
    <p:sldId id="377" r:id="rId45"/>
    <p:sldId id="379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7" r:id="rId57"/>
    <p:sldId id="408" r:id="rId58"/>
    <p:sldId id="409" r:id="rId59"/>
    <p:sldId id="410" r:id="rId60"/>
    <p:sldId id="411" r:id="rId61"/>
    <p:sldId id="412" r:id="rId62"/>
    <p:sldId id="334" r:id="rId63"/>
    <p:sldId id="27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0AA"/>
    <a:srgbClr val="D6D4AD"/>
    <a:srgbClr val="F9F7CA"/>
    <a:srgbClr val="E6E4BA"/>
    <a:srgbClr val="E5E3B7"/>
    <a:srgbClr val="9A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1273-BA52-624F-A506-5009E093E36F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EC49-A744-024D-B412-598341005C5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85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9EC49-A744-024D-B412-598341005C5F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15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defRPr/>
            </a:lvl5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92431" y="600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91DBD5-055C-7A4E-A69A-4BEB44ED92EC}" type="datetimeFigureOut">
              <a:rPr lang="en-US" smtClean="0"/>
              <a:pPr/>
              <a:t>6/11/2015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8BD0E8-6A47-A144-998D-842D9657C8E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LEVEL DESIGN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8" y="3034553"/>
            <a:ext cx="8229602" cy="436189"/>
          </a:xfrm>
        </p:spPr>
        <p:txBody>
          <a:bodyPr>
            <a:noAutofit/>
          </a:bodyPr>
          <a:lstStyle/>
          <a:p>
            <a:r>
              <a:rPr lang="en-US" dirty="0" smtClean="0"/>
              <a:t>COURS </a:t>
            </a:r>
            <a:r>
              <a:rPr lang="en-US" dirty="0" smtClean="0"/>
              <a:t>09 </a:t>
            </a:r>
            <a:r>
              <a:rPr lang="en-US" dirty="0" smtClean="0"/>
              <a:t>: </a:t>
            </a:r>
            <a:r>
              <a:rPr lang="en-US" dirty="0" err="1" smtClean="0"/>
              <a:t>Ennemis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9362" y="6393827"/>
            <a:ext cx="3741953" cy="3144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Présenté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par :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Frédéric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Émel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Carpentier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983796" y="1276898"/>
            <a:ext cx="7610476" cy="303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fr-CA" sz="1600" dirty="0" smtClean="0"/>
              <a:t>La taille d’un ennemi détermine également comment le joueur devra le combattre :</a:t>
            </a:r>
            <a:endParaRPr lang="en-US" sz="1600" dirty="0" smtClean="0"/>
          </a:p>
          <a:p>
            <a:r>
              <a:rPr lang="fr-FR" sz="1600" dirty="0" smtClean="0"/>
              <a:t>Un petit ennemi ne peut être combattu qu’en s’accroupissant ou avec une attaque basse (style radiale).</a:t>
            </a:r>
            <a:endParaRPr lang="en-US" sz="1600" dirty="0" smtClean="0"/>
          </a:p>
          <a:p>
            <a:r>
              <a:rPr lang="fr-FR" sz="1600" dirty="0" smtClean="0"/>
              <a:t>Un ennemi géant dont la tête est vulnérable ne pourrait être atteint qu’avec une attaque en saut.</a:t>
            </a:r>
            <a:endParaRPr lang="en-US" sz="1600" dirty="0" smtClean="0"/>
          </a:p>
          <a:p>
            <a:r>
              <a:rPr lang="fr-FR" sz="1600" dirty="0" smtClean="0"/>
              <a:t>Allez-y avec votre gros bon sens…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94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4740" y="-54743"/>
            <a:ext cx="9228844" cy="69346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fecarpentier\Desktop\IMG TEMP\19fabxjqn5tx4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4739" y="847725"/>
            <a:ext cx="9212468" cy="5185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8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279794"/>
            <a:ext cx="7610476" cy="396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 smtClean="0"/>
              <a:t>La taille influence également:</a:t>
            </a:r>
          </a:p>
          <a:p>
            <a:r>
              <a:rPr lang="fr-CA" sz="1600" dirty="0" smtClean="0"/>
              <a:t>la santé</a:t>
            </a:r>
          </a:p>
          <a:p>
            <a:pPr lvl="1"/>
            <a:r>
              <a:rPr lang="fr-CA" sz="1600" dirty="0" smtClean="0"/>
              <a:t>Les </a:t>
            </a:r>
            <a:r>
              <a:rPr lang="fr-CA" sz="1600" dirty="0"/>
              <a:t>ennemis plus grands on l’habitude d’avoir plus de points de vie (plus difficile à tuer) que les petits.</a:t>
            </a:r>
            <a:endParaRPr lang="en-US" sz="1600" dirty="0"/>
          </a:p>
          <a:p>
            <a:r>
              <a:rPr lang="fr-CA" sz="1600" dirty="0" smtClean="0"/>
              <a:t>la </a:t>
            </a:r>
            <a:r>
              <a:rPr lang="fr-CA" sz="1600" dirty="0" err="1"/>
              <a:t>réation</a:t>
            </a:r>
            <a:r>
              <a:rPr lang="fr-CA" sz="1600" dirty="0"/>
              <a:t> de l’ennemi lorsqu’il est atteint par une attaque. </a:t>
            </a:r>
            <a:endParaRPr lang="en-US" sz="1600" dirty="0"/>
          </a:p>
          <a:p>
            <a:pPr lvl="1"/>
            <a:r>
              <a:rPr lang="fr-FR" sz="1600" dirty="0"/>
              <a:t>Attaquer un petit ennemi avec une attaque « </a:t>
            </a:r>
            <a:r>
              <a:rPr lang="fr-FR" sz="1600" dirty="0" err="1"/>
              <a:t>knockback</a:t>
            </a:r>
            <a:r>
              <a:rPr lang="fr-FR" sz="1600" dirty="0"/>
              <a:t> » le fera s’envoler, tandis que la même attaque contre un ennemi plus gros ne le fera même pas bouger</a:t>
            </a:r>
            <a:r>
              <a:rPr lang="fr-FR" sz="1600" dirty="0" smtClean="0"/>
              <a:t>…</a:t>
            </a:r>
          </a:p>
          <a:p>
            <a:r>
              <a:rPr lang="fr-CA" sz="1600" dirty="0" smtClean="0"/>
              <a:t>les </a:t>
            </a:r>
            <a:r>
              <a:rPr lang="fr-CA" sz="1600" dirty="0"/>
              <a:t>émotions du joueur. </a:t>
            </a:r>
            <a:endParaRPr lang="en-US" sz="1600" dirty="0"/>
          </a:p>
          <a:p>
            <a:pPr lvl="1"/>
            <a:r>
              <a:rPr lang="fr-FR" sz="1600" dirty="0"/>
              <a:t>Vaincre un ennemi géant = sentiment d’héroïsme. </a:t>
            </a:r>
            <a:endParaRPr lang="en-US" sz="1600" dirty="0"/>
          </a:p>
          <a:p>
            <a:pPr lvl="1"/>
            <a:r>
              <a:rPr lang="fr-FR" sz="1600" dirty="0"/>
              <a:t>Détruire un petit ennemi = sentiment d’ « </a:t>
            </a:r>
            <a:r>
              <a:rPr lang="fr-FR" sz="1600" dirty="0" err="1"/>
              <a:t>overpower</a:t>
            </a:r>
            <a:r>
              <a:rPr lang="fr-FR" sz="1600" dirty="0"/>
              <a:t> »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7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comportements</a:t>
            </a:r>
            <a:r>
              <a:rPr lang="en-US" dirty="0" smtClean="0"/>
              <a:t> de </a:t>
            </a:r>
            <a:r>
              <a:rPr lang="en-US" dirty="0" err="1" smtClean="0"/>
              <a:t>l’ennemi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sz="1600" dirty="0"/>
              <a:t>Comment se déplace-t-il?</a:t>
            </a:r>
            <a:endParaRPr lang="en-US" sz="1600" dirty="0"/>
          </a:p>
          <a:p>
            <a:pPr lvl="0"/>
            <a:r>
              <a:rPr lang="fr-CA" sz="1600" dirty="0"/>
              <a:t>Que fait-il en combat?</a:t>
            </a:r>
            <a:endParaRPr lang="en-US" sz="1600" dirty="0"/>
          </a:p>
          <a:p>
            <a:pPr lvl="0"/>
            <a:r>
              <a:rPr lang="fr-CA" sz="1600" dirty="0"/>
              <a:t>Que fait-il lorsqu’il est blessé?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Répondez à ces questions et vous aurez la fondation d’un robuste ennemi. </a:t>
            </a:r>
            <a:endParaRPr lang="fr-CA" sz="1600" dirty="0" smtClean="0"/>
          </a:p>
          <a:p>
            <a:pPr marL="0" indent="0">
              <a:buNone/>
            </a:pPr>
            <a:r>
              <a:rPr lang="fr-CA" sz="1600" b="1" dirty="0" smtClean="0"/>
              <a:t>Attention: ne répétez pas les mêmes comportements sur plusieurs ennemis, concevez les pour qu’ils se complètent.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7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4740" y="-54743"/>
            <a:ext cx="9228844" cy="69346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fecarpentier\Desktop\IMG TEMP\New-Hellraid-screenshot-focuses-on-Enemy-AI-ac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240" y="857250"/>
            <a:ext cx="9144000" cy="5143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8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Archétypes</a:t>
            </a:r>
            <a:r>
              <a:rPr lang="en-US" dirty="0" smtClean="0"/>
              <a:t> de </a:t>
            </a:r>
            <a:r>
              <a:rPr lang="en-US" dirty="0" err="1" smtClean="0"/>
              <a:t>comportement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6966" y="2359239"/>
            <a:ext cx="3566160" cy="404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 smtClean="0"/>
              <a:t>Patrouilleur</a:t>
            </a:r>
            <a:endParaRPr lang="en-US" sz="1600" b="1" dirty="0" smtClean="0"/>
          </a:p>
          <a:p>
            <a:r>
              <a:rPr lang="fr-CA" sz="1600" dirty="0"/>
              <a:t>S</a:t>
            </a:r>
            <a:r>
              <a:rPr lang="fr-CA" sz="1600" dirty="0" smtClean="0"/>
              <a:t>e </a:t>
            </a:r>
            <a:r>
              <a:rPr lang="fr-CA" sz="1600" dirty="0"/>
              <a:t>déplace d'avant en arrière ou de haut en bas de façon mécanique. </a:t>
            </a:r>
            <a:endParaRPr lang="fr-CA" sz="1600" dirty="0" smtClean="0"/>
          </a:p>
          <a:p>
            <a:r>
              <a:rPr lang="fr-CA" sz="1600" dirty="0" smtClean="0"/>
              <a:t>Le </a:t>
            </a:r>
            <a:r>
              <a:rPr lang="fr-CA" sz="1600" dirty="0"/>
              <a:t>tracé de déplacement (« </a:t>
            </a:r>
            <a:r>
              <a:rPr lang="fr-CA" sz="1600" dirty="0" err="1"/>
              <a:t>path</a:t>
            </a:r>
            <a:r>
              <a:rPr lang="fr-CA" sz="1600" dirty="0"/>
              <a:t> ») peut être plus </a:t>
            </a:r>
            <a:r>
              <a:rPr lang="fr-CA" sz="1600" dirty="0" smtClean="0"/>
              <a:t>complexe, </a:t>
            </a:r>
            <a:r>
              <a:rPr lang="fr-CA" sz="1600" dirty="0"/>
              <a:t>mais son mouvement est toujours prévisible.</a:t>
            </a:r>
            <a:r>
              <a:rPr lang="en-US" sz="1600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34" y="3479800"/>
            <a:ext cx="3295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5201" y="1637620"/>
            <a:ext cx="40513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 smtClean="0"/>
              <a:t>Chasseur</a:t>
            </a:r>
            <a:r>
              <a:rPr lang="fr-FR" sz="1600" b="1" dirty="0"/>
              <a:t> </a:t>
            </a:r>
            <a:endParaRPr lang="en-US" sz="1600" dirty="0"/>
          </a:p>
          <a:p>
            <a:r>
              <a:rPr lang="fr-FR" sz="1600" dirty="0" smtClean="0"/>
              <a:t>Poursuit le </a:t>
            </a:r>
            <a:r>
              <a:rPr lang="fr-FR" sz="1600" dirty="0"/>
              <a:t>joueur s’il est </a:t>
            </a:r>
            <a:r>
              <a:rPr lang="fr-FR" sz="1600" dirty="0" smtClean="0"/>
              <a:t>à proximité (ou autre condition). </a:t>
            </a:r>
            <a:endParaRPr lang="en-US" sz="1600" dirty="0"/>
          </a:p>
          <a:p>
            <a:r>
              <a:rPr lang="fr-FR" sz="1600" dirty="0" smtClean="0"/>
              <a:t>les </a:t>
            </a:r>
            <a:r>
              <a:rPr lang="fr-FR" sz="1600" dirty="0"/>
              <a:t>patrouilleurs peuvent se transformer en chasseurs quand ils voient le joueur ou si le joueur les attaque.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34" y="2471057"/>
            <a:ext cx="342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6971" y="1637619"/>
            <a:ext cx="356616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dirty="0"/>
              <a:t>T</a:t>
            </a:r>
            <a:r>
              <a:rPr lang="fr-FR" sz="1600" b="1" dirty="0" smtClean="0"/>
              <a:t>ireur</a:t>
            </a:r>
            <a:r>
              <a:rPr lang="fr-FR" sz="1600" dirty="0"/>
              <a:t> </a:t>
            </a:r>
            <a:endParaRPr lang="en-US" sz="1600" dirty="0"/>
          </a:p>
          <a:p>
            <a:r>
              <a:rPr lang="fr-FR" sz="1600" dirty="0"/>
              <a:t>T</a:t>
            </a:r>
            <a:r>
              <a:rPr lang="fr-FR" sz="1600" dirty="0" smtClean="0"/>
              <a:t>ire </a:t>
            </a:r>
            <a:r>
              <a:rPr lang="fr-FR" sz="1600" dirty="0"/>
              <a:t>des projectiles. </a:t>
            </a:r>
            <a:endParaRPr lang="en-US" sz="1600" dirty="0"/>
          </a:p>
          <a:p>
            <a:r>
              <a:rPr lang="fr-FR" sz="1600" dirty="0"/>
              <a:t>Les patrouilleur-tireurs et les chasseurs vont attaquer le joueur lorsqu'ils sont repérés. </a:t>
            </a:r>
            <a:endParaRPr lang="en-US" sz="1600" dirty="0"/>
          </a:p>
          <a:p>
            <a:r>
              <a:rPr lang="fr-CA" sz="1600" dirty="0"/>
              <a:t>G</a:t>
            </a:r>
            <a:r>
              <a:rPr lang="fr-CA" sz="1600" dirty="0" smtClean="0"/>
              <a:t>arde </a:t>
            </a:r>
            <a:r>
              <a:rPr lang="fr-CA" sz="1600" dirty="0"/>
              <a:t>une distance entre lui et le joueur plutôt que de les engager en combat au corps à </a:t>
            </a:r>
            <a:r>
              <a:rPr lang="fr-CA" sz="1600" dirty="0" smtClean="0"/>
              <a:t>corps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34" y="2471056"/>
            <a:ext cx="3352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390" r="3658"/>
          <a:stretch/>
        </p:blipFill>
        <p:spPr>
          <a:xfrm>
            <a:off x="4952500" y="3429000"/>
            <a:ext cx="359095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8063" y="1640548"/>
            <a:ext cx="38354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G</a:t>
            </a:r>
            <a:r>
              <a:rPr lang="fr-FR" sz="1600" b="1" dirty="0" smtClean="0"/>
              <a:t>arde</a:t>
            </a:r>
            <a:r>
              <a:rPr lang="fr-FR" sz="1600" b="1" dirty="0"/>
              <a:t> </a:t>
            </a:r>
            <a:endParaRPr lang="en-US" sz="1600" dirty="0"/>
          </a:p>
          <a:p>
            <a:r>
              <a:rPr lang="fr-FR" sz="1600" dirty="0" smtClean="0"/>
              <a:t>la </a:t>
            </a:r>
            <a:r>
              <a:rPr lang="fr-FR" sz="1600" dirty="0"/>
              <a:t>priorité AI est de garder </a:t>
            </a:r>
            <a:r>
              <a:rPr lang="fr-FR" sz="1600" dirty="0" smtClean="0"/>
              <a:t>un objet </a:t>
            </a:r>
            <a:r>
              <a:rPr lang="fr-FR" sz="1600" dirty="0"/>
              <a:t>ou un emplacement (comme une porte) plutôt </a:t>
            </a:r>
            <a:r>
              <a:rPr lang="fr-FR" sz="1600" dirty="0" smtClean="0"/>
              <a:t>que d’'activement </a:t>
            </a:r>
            <a:r>
              <a:rPr lang="fr-FR" sz="1600" dirty="0"/>
              <a:t>poursuivre le </a:t>
            </a:r>
            <a:r>
              <a:rPr lang="fr-FR" sz="1600" dirty="0" smtClean="0"/>
              <a:t>joueur</a:t>
            </a:r>
            <a:endParaRPr lang="en-US" sz="1600" dirty="0"/>
          </a:p>
          <a:p>
            <a:r>
              <a:rPr lang="fr-FR" sz="1600" dirty="0"/>
              <a:t>P</a:t>
            </a:r>
            <a:r>
              <a:rPr lang="fr-FR" sz="1600" dirty="0" smtClean="0"/>
              <a:t>eut </a:t>
            </a:r>
            <a:r>
              <a:rPr lang="fr-FR" sz="1600" dirty="0"/>
              <a:t>être facilement combiné avec la poursuite ou le tir si le joueur réussit à voler l'article ou arrive à passer devant la </a:t>
            </a:r>
            <a:r>
              <a:rPr lang="fr-FR" sz="1600" dirty="0" smtClean="0"/>
              <a:t>garde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08497" y="1640548"/>
            <a:ext cx="3566160" cy="36814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79354" y="1637620"/>
            <a:ext cx="38354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E</a:t>
            </a:r>
            <a:r>
              <a:rPr lang="fr-FR" sz="1600" b="1" dirty="0" smtClean="0"/>
              <a:t>nnemi</a:t>
            </a:r>
            <a:r>
              <a:rPr lang="fr-FR" sz="1600" dirty="0" smtClean="0"/>
              <a:t> </a:t>
            </a:r>
            <a:r>
              <a:rPr lang="fr-FR" sz="1600" b="1" dirty="0"/>
              <a:t>volant </a:t>
            </a:r>
            <a:r>
              <a:rPr lang="fr-FR" sz="1600" b="1" dirty="0" smtClean="0"/>
              <a:t> </a:t>
            </a:r>
            <a:endParaRPr lang="en-US" sz="1600" dirty="0"/>
          </a:p>
          <a:p>
            <a:r>
              <a:rPr lang="fr-FR" sz="1600" dirty="0"/>
              <a:t>Est un ennemi qui... vole. </a:t>
            </a:r>
            <a:endParaRPr lang="en-US" sz="1600" dirty="0"/>
          </a:p>
          <a:p>
            <a:r>
              <a:rPr lang="fr-FR" sz="1600" dirty="0"/>
              <a:t>Le patrouilleur aérien, parce qu’il vol, ajoute une autre dimension (littéralement) au mouvement, il mérite donc sa propre classification. </a:t>
            </a:r>
            <a:endParaRPr lang="en-US" sz="1600" dirty="0"/>
          </a:p>
          <a:p>
            <a:r>
              <a:rPr lang="fr-FR" sz="1600" dirty="0"/>
              <a:t>Les ennemis volants peuvent fondre sur le joueur pour l’attaquer ou tirer des projectiles d'une distance sûre. 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88" y="1318532"/>
            <a:ext cx="3190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45714"/>
            <a:ext cx="8915400" cy="1168384"/>
          </a:xfrm>
        </p:spPr>
        <p:txBody>
          <a:bodyPr>
            <a:normAutofit/>
          </a:bodyPr>
          <a:lstStyle/>
          <a:p>
            <a:r>
              <a:rPr lang="fr-CA" sz="5000" dirty="0" smtClean="0"/>
              <a:t>LES ENNEMIS</a:t>
            </a:r>
            <a:endParaRPr lang="fr-CA" sz="5000" dirty="0"/>
          </a:p>
        </p:txBody>
      </p:sp>
    </p:spTree>
    <p:extLst>
      <p:ext uri="{BB962C8B-B14F-4D97-AF65-F5344CB8AC3E}">
        <p14:creationId xmlns:p14="http://schemas.microsoft.com/office/powerpoint/2010/main" val="31828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8063" y="1628912"/>
            <a:ext cx="38354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B</a:t>
            </a:r>
            <a:r>
              <a:rPr lang="fr-FR" sz="1600" b="1" dirty="0" smtClean="0"/>
              <a:t>ombardier </a:t>
            </a:r>
            <a:endParaRPr lang="en-US" sz="1600" dirty="0"/>
          </a:p>
          <a:p>
            <a:r>
              <a:rPr lang="fr-FR" sz="1600" dirty="0"/>
              <a:t>Est un ennemi volant qui attaque par le haut plutôt que par le côté.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97" y="1366974"/>
            <a:ext cx="3152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66" y="3307279"/>
            <a:ext cx="4676775" cy="23050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79354" y="1637621"/>
            <a:ext cx="7786594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F</a:t>
            </a:r>
            <a:r>
              <a:rPr lang="fr-FR" sz="1600" b="1" dirty="0" smtClean="0"/>
              <a:t>ouisseur</a:t>
            </a:r>
            <a:r>
              <a:rPr lang="fr-FR" sz="1600" b="1" dirty="0"/>
              <a:t> :</a:t>
            </a:r>
            <a:r>
              <a:rPr lang="fr-FR" sz="1600" dirty="0"/>
              <a:t> </a:t>
            </a:r>
            <a:endParaRPr lang="en-US" sz="1600" dirty="0"/>
          </a:p>
          <a:p>
            <a:r>
              <a:rPr lang="fr-FR" sz="1600" dirty="0"/>
              <a:t>Est un ennemi dont l’état ​​d’invulnérabilité lui permet d'entrer dans une position avantageuse pour attaquer le joueur. </a:t>
            </a:r>
            <a:endParaRPr lang="en-US" sz="1600" dirty="0"/>
          </a:p>
          <a:p>
            <a:r>
              <a:rPr lang="fr-FR" sz="1600" dirty="0"/>
              <a:t>Le joueur doit attendre que l'ennemi sorte avant de pouvoir l’attaquer.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82" y="2471055"/>
            <a:ext cx="3815994" cy="207175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8063" y="1637618"/>
            <a:ext cx="4170719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 err="1"/>
              <a:t>T</a:t>
            </a:r>
            <a:r>
              <a:rPr lang="fr-FR" sz="1600" b="1" dirty="0" err="1" smtClean="0"/>
              <a:t>éléporteur</a:t>
            </a:r>
            <a:r>
              <a:rPr lang="fr-FR" sz="1600" b="1" dirty="0"/>
              <a:t> </a:t>
            </a:r>
            <a:endParaRPr lang="en-US" sz="1600" dirty="0"/>
          </a:p>
          <a:p>
            <a:r>
              <a:rPr lang="fr-FR" sz="1600" dirty="0"/>
              <a:t>Est un ennemi qui peut </a:t>
            </a:r>
            <a:r>
              <a:rPr lang="fr-FR" sz="1600" dirty="0" smtClean="0"/>
              <a:t>disparaître et réapparaître n’importe où dans </a:t>
            </a:r>
            <a:r>
              <a:rPr lang="fr-FR" sz="1600" dirty="0"/>
              <a:t>la zone de jeu. </a:t>
            </a:r>
            <a:endParaRPr lang="en-US" sz="1600" dirty="0"/>
          </a:p>
          <a:p>
            <a:r>
              <a:rPr lang="fr-FR" sz="1600" dirty="0"/>
              <a:t>Le joueur doit attaquer rapidement avant que l'ennemi se téléporte hors de danger. </a:t>
            </a:r>
            <a:endParaRPr lang="fr-FR" sz="1600" dirty="0" smtClean="0"/>
          </a:p>
          <a:p>
            <a:r>
              <a:rPr lang="fr-FR" sz="1600" dirty="0" smtClean="0"/>
              <a:t>Donnez </a:t>
            </a:r>
            <a:r>
              <a:rPr lang="fr-FR" sz="1600" dirty="0"/>
              <a:t>au joueur une façon de perturber la téléportation de l'ennemi, comme un étourdissement ou une autre attaque </a:t>
            </a:r>
            <a:r>
              <a:rPr lang="fr-FR" sz="1600" dirty="0" smtClean="0"/>
              <a:t>perturbatrice.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18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8063" y="1628911"/>
            <a:ext cx="75819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B</a:t>
            </a:r>
            <a:r>
              <a:rPr lang="fr-FR" sz="1600" b="1" dirty="0" smtClean="0"/>
              <a:t>loqueur</a:t>
            </a:r>
            <a:r>
              <a:rPr lang="fr-FR" sz="1600" b="1" dirty="0"/>
              <a:t> </a:t>
            </a:r>
            <a:endParaRPr lang="en-US" sz="1600" dirty="0"/>
          </a:p>
          <a:p>
            <a:r>
              <a:rPr lang="fr-FR" sz="1600" dirty="0"/>
              <a:t>Est un ennemi qui se défend contre l'attaque du joueur avec un bouclier ou un autre dispositif défensif.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38" y="2932249"/>
            <a:ext cx="4591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8063" y="1637619"/>
            <a:ext cx="3784600" cy="36814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S</a:t>
            </a:r>
            <a:r>
              <a:rPr lang="fr-FR" sz="1600" b="1" dirty="0" smtClean="0"/>
              <a:t>osie</a:t>
            </a:r>
            <a:r>
              <a:rPr lang="fr-FR" sz="1600" dirty="0" smtClean="0"/>
              <a:t> </a:t>
            </a:r>
            <a:r>
              <a:rPr lang="fr-FR" sz="1600" dirty="0"/>
              <a:t>(</a:t>
            </a:r>
            <a:r>
              <a:rPr lang="fr-FR" sz="1600" dirty="0" err="1"/>
              <a:t>doppelganger</a:t>
            </a:r>
            <a:r>
              <a:rPr lang="fr-FR" sz="1600" dirty="0"/>
              <a:t>) </a:t>
            </a:r>
            <a:endParaRPr lang="en-US" sz="1600" dirty="0"/>
          </a:p>
          <a:p>
            <a:r>
              <a:rPr lang="fr-FR" sz="1600" dirty="0"/>
              <a:t>R</a:t>
            </a:r>
            <a:r>
              <a:rPr lang="fr-FR" sz="1600" dirty="0" smtClean="0"/>
              <a:t>essemble </a:t>
            </a:r>
            <a:r>
              <a:rPr lang="fr-FR" sz="1600" dirty="0"/>
              <a:t>au joueur, copie ses déplacements, attaques et utilise une AI qui imite les comportements propre du joueur.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01" y="2471056"/>
            <a:ext cx="3286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Combiner les </a:t>
            </a:r>
            <a:r>
              <a:rPr lang="en-US" dirty="0" err="1" smtClean="0">
                <a:solidFill>
                  <a:schemeClr val="tx1"/>
                </a:solidFill>
              </a:rPr>
              <a:t>archétypes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95" y="2349227"/>
            <a:ext cx="7610476" cy="3957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/>
              <a:t>Q</a:t>
            </a:r>
            <a:r>
              <a:rPr lang="fr-CA" sz="1600" dirty="0" smtClean="0"/>
              <a:t>uelques </a:t>
            </a:r>
            <a:r>
              <a:rPr lang="fr-CA" sz="1600" dirty="0"/>
              <a:t>combinaisons intéressantes qui fonctionnent bien </a:t>
            </a:r>
            <a:r>
              <a:rPr lang="fr-CA" sz="1600" dirty="0" smtClean="0"/>
              <a:t>ensemble</a:t>
            </a:r>
            <a:endParaRPr lang="en-US" sz="1600" dirty="0"/>
          </a:p>
          <a:p>
            <a:pPr lvl="0"/>
            <a:r>
              <a:rPr lang="fr-FR" sz="1600" dirty="0"/>
              <a:t>Un </a:t>
            </a:r>
            <a:r>
              <a:rPr lang="fr-FR" sz="1600" b="1" dirty="0"/>
              <a:t>bloqueur</a:t>
            </a:r>
            <a:r>
              <a:rPr lang="fr-FR" sz="1600" dirty="0"/>
              <a:t> avec un </a:t>
            </a:r>
            <a:r>
              <a:rPr lang="fr-FR" sz="1600" b="1" dirty="0" smtClean="0"/>
              <a:t>tireur</a:t>
            </a:r>
            <a:r>
              <a:rPr lang="fr-FR" sz="1600" dirty="0" smtClean="0"/>
              <a:t> </a:t>
            </a:r>
            <a:r>
              <a:rPr lang="fr-FR" sz="1600" dirty="0"/>
              <a:t>placé derrière lui. </a:t>
            </a:r>
            <a:endParaRPr lang="fr-FR" sz="1600" dirty="0" smtClean="0"/>
          </a:p>
          <a:p>
            <a:pPr lvl="1"/>
            <a:r>
              <a:rPr lang="fr-FR" sz="1600" dirty="0" smtClean="0"/>
              <a:t>Pendant </a:t>
            </a:r>
            <a:r>
              <a:rPr lang="fr-FR" sz="1600" dirty="0"/>
              <a:t>que le joueur tente </a:t>
            </a:r>
            <a:r>
              <a:rPr lang="fr-FR" sz="1600" dirty="0" smtClean="0"/>
              <a:t>d’affaiblir le </a:t>
            </a:r>
            <a:r>
              <a:rPr lang="fr-FR" sz="1600" dirty="0"/>
              <a:t>bloqueur, le tireur peut tenter un coup critique contre le joueur. </a:t>
            </a:r>
            <a:endParaRPr lang="en-US" sz="1600" dirty="0"/>
          </a:p>
          <a:p>
            <a:pPr lvl="0">
              <a:spcBef>
                <a:spcPts val="1400"/>
              </a:spcBef>
            </a:pPr>
            <a:r>
              <a:rPr lang="fr-FR" sz="1600" dirty="0"/>
              <a:t>Un </a:t>
            </a:r>
            <a:r>
              <a:rPr lang="fr-FR" sz="1600" b="1" dirty="0"/>
              <a:t>gros chasseur</a:t>
            </a:r>
            <a:r>
              <a:rPr lang="fr-FR" sz="1600" dirty="0"/>
              <a:t> et un </a:t>
            </a:r>
            <a:r>
              <a:rPr lang="fr-FR" sz="1600" b="1" dirty="0"/>
              <a:t>groupe de petits ennemis volants</a:t>
            </a:r>
            <a:r>
              <a:rPr lang="fr-FR" sz="1600" dirty="0"/>
              <a:t>. </a:t>
            </a:r>
            <a:endParaRPr lang="fr-FR" sz="1600" dirty="0" smtClean="0"/>
          </a:p>
          <a:p>
            <a:pPr lvl="1">
              <a:spcBef>
                <a:spcPts val="1400"/>
              </a:spcBef>
            </a:pPr>
            <a:r>
              <a:rPr lang="fr-FR" sz="1600" dirty="0" smtClean="0"/>
              <a:t>Pendant </a:t>
            </a:r>
            <a:r>
              <a:rPr lang="fr-FR" sz="1600" dirty="0"/>
              <a:t>que le joueur combat le gros ennemi, les petits attaquent. Toutefois, si le joueur laisse le gros ennemi seul et part après les petits, il se fera rapidement tabasser.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13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1644555"/>
            <a:ext cx="7610476" cy="2233984"/>
          </a:xfrm>
        </p:spPr>
        <p:txBody>
          <a:bodyPr>
            <a:noAutofit/>
          </a:bodyPr>
          <a:lstStyle/>
          <a:p>
            <a:pPr lvl="0">
              <a:spcBef>
                <a:spcPts val="1400"/>
              </a:spcBef>
            </a:pPr>
            <a:r>
              <a:rPr lang="fr-FR" sz="1600" dirty="0" smtClean="0"/>
              <a:t>Un </a:t>
            </a:r>
            <a:r>
              <a:rPr lang="fr-FR" sz="1600" b="1" dirty="0" err="1"/>
              <a:t>téléporteur</a:t>
            </a:r>
            <a:r>
              <a:rPr lang="fr-FR" sz="1600" dirty="0"/>
              <a:t> et un </a:t>
            </a:r>
            <a:r>
              <a:rPr lang="fr-FR" sz="1600" b="1" dirty="0"/>
              <a:t>chasseur</a:t>
            </a:r>
            <a:r>
              <a:rPr lang="fr-FR" sz="1600" dirty="0"/>
              <a:t>. </a:t>
            </a:r>
            <a:endParaRPr lang="fr-FR" sz="1600" dirty="0" smtClean="0"/>
          </a:p>
          <a:p>
            <a:pPr lvl="1">
              <a:spcBef>
                <a:spcPts val="1400"/>
              </a:spcBef>
            </a:pPr>
            <a:r>
              <a:rPr lang="fr-FR" sz="1600" dirty="0" smtClean="0"/>
              <a:t>Pendant </a:t>
            </a:r>
            <a:r>
              <a:rPr lang="fr-FR" sz="1600" dirty="0"/>
              <a:t>que le joueur essaie d'attraper le </a:t>
            </a:r>
            <a:r>
              <a:rPr lang="fr-FR" sz="1600" dirty="0" err="1"/>
              <a:t>téléporteur</a:t>
            </a:r>
            <a:r>
              <a:rPr lang="fr-FR" sz="1600" dirty="0"/>
              <a:t>, il se rend vulnérable aux attaques du </a:t>
            </a:r>
            <a:r>
              <a:rPr lang="fr-FR" sz="1600" dirty="0" err="1"/>
              <a:t>chaseur</a:t>
            </a:r>
            <a:r>
              <a:rPr lang="fr-FR" sz="1600" dirty="0"/>
              <a:t>. </a:t>
            </a:r>
            <a:endParaRPr lang="en-US" sz="1600" dirty="0"/>
          </a:p>
          <a:p>
            <a:pPr lvl="0">
              <a:spcBef>
                <a:spcPts val="1400"/>
              </a:spcBef>
            </a:pPr>
            <a:r>
              <a:rPr lang="fr-FR" sz="1600" dirty="0"/>
              <a:t>Un </a:t>
            </a:r>
            <a:r>
              <a:rPr lang="fr-FR" sz="1600" b="1" dirty="0"/>
              <a:t>gardien</a:t>
            </a:r>
            <a:r>
              <a:rPr lang="fr-FR" sz="1600" dirty="0"/>
              <a:t> et un </a:t>
            </a:r>
            <a:r>
              <a:rPr lang="fr-FR" sz="1600" b="1" dirty="0"/>
              <a:t>bombardier</a:t>
            </a:r>
            <a:r>
              <a:rPr lang="fr-FR" sz="1600" dirty="0"/>
              <a:t>. </a:t>
            </a:r>
            <a:endParaRPr lang="fr-FR" sz="1600" dirty="0" smtClean="0"/>
          </a:p>
          <a:p>
            <a:pPr lvl="1">
              <a:spcBef>
                <a:spcPts val="1400"/>
              </a:spcBef>
            </a:pPr>
            <a:r>
              <a:rPr lang="fr-FR" sz="1600" dirty="0" smtClean="0"/>
              <a:t>Alors </a:t>
            </a:r>
            <a:r>
              <a:rPr lang="fr-FR" sz="1600" dirty="0"/>
              <a:t>que le joueur est lié au garde, les bombardiers attaquent par le haut.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9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Vitesse et déplacement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89" y="2595562"/>
            <a:ext cx="7610476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Selon la vitesse et le déplacement, un ennemi peut </a:t>
            </a:r>
            <a:r>
              <a:rPr lang="fr-CA" sz="1600" dirty="0" smtClean="0"/>
              <a:t>être:</a:t>
            </a:r>
          </a:p>
          <a:p>
            <a:r>
              <a:rPr lang="fr-CA" sz="1600" dirty="0" smtClean="0"/>
              <a:t>plus dangereux</a:t>
            </a:r>
          </a:p>
          <a:p>
            <a:r>
              <a:rPr lang="fr-CA" sz="1600" dirty="0" smtClean="0"/>
              <a:t>plus </a:t>
            </a:r>
            <a:r>
              <a:rPr lang="fr-CA" sz="1600" dirty="0"/>
              <a:t>durement cibler/</a:t>
            </a:r>
            <a:r>
              <a:rPr lang="fr-CA" sz="1600" dirty="0" smtClean="0"/>
              <a:t>viser</a:t>
            </a:r>
          </a:p>
          <a:p>
            <a:r>
              <a:rPr lang="fr-CA" sz="1600" dirty="0" smtClean="0"/>
              <a:t>plus effrayant</a:t>
            </a:r>
          </a:p>
          <a:p>
            <a:pPr marL="0" indent="0">
              <a:buNone/>
            </a:pPr>
            <a:r>
              <a:rPr lang="fr-CA" sz="1600" dirty="0" smtClean="0"/>
              <a:t>Utilisez différentes </a:t>
            </a:r>
            <a:r>
              <a:rPr lang="fr-CA" sz="1600" dirty="0"/>
              <a:t>vitesses (immobile, lent, moyen, vite et rapide) pour vos ennemis.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9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89" y="1646328"/>
            <a:ext cx="7610476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La vitesse, la taille et la force d'un ennemi sont inversement </a:t>
            </a:r>
            <a:r>
              <a:rPr lang="fr-CA" sz="1600" dirty="0" smtClean="0"/>
              <a:t>proportionnels</a:t>
            </a:r>
            <a:endParaRPr lang="en-US" sz="1600" dirty="0"/>
          </a:p>
          <a:p>
            <a:pPr lvl="0"/>
            <a:r>
              <a:rPr lang="fr-FR" sz="1600" dirty="0"/>
              <a:t>Petit ennemi = rapide, mais pas </a:t>
            </a:r>
            <a:r>
              <a:rPr lang="fr-FR" sz="1600" dirty="0" smtClean="0"/>
              <a:t>très fort</a:t>
            </a:r>
            <a:endParaRPr lang="en-US" sz="1600" dirty="0"/>
          </a:p>
          <a:p>
            <a:pPr lvl="0"/>
            <a:r>
              <a:rPr lang="fr-FR" sz="1600" dirty="0"/>
              <a:t>Gros ennemi = fort, mais pas </a:t>
            </a:r>
            <a:r>
              <a:rPr lang="fr-FR" sz="1600" dirty="0" smtClean="0"/>
              <a:t>vite</a:t>
            </a:r>
            <a:endParaRPr lang="en-US" sz="1600" dirty="0"/>
          </a:p>
          <a:p>
            <a:pPr lvl="0"/>
            <a:r>
              <a:rPr lang="fr-FR" sz="1600" dirty="0"/>
              <a:t>Moyen ennemi = peut être fort ou rapide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Un ennemi lent fonctionnera mieux avec plusieurs autres de ses semblables. </a:t>
            </a:r>
            <a:endParaRPr lang="en-US" sz="1600" dirty="0"/>
          </a:p>
          <a:p>
            <a:r>
              <a:rPr lang="fr-CA" sz="1600" dirty="0"/>
              <a:t>Ex. : Un zombie n'est pas très menaçant, mais une douzaine de morts-vivants lents peut rendre le héros sans peur un peu nerveux.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08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1637617"/>
            <a:ext cx="7610476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À vitesse moyenne, </a:t>
            </a:r>
            <a:r>
              <a:rPr lang="fr-CA" sz="1600" dirty="0" smtClean="0"/>
              <a:t>le déplacement </a:t>
            </a:r>
            <a:r>
              <a:rPr lang="fr-CA" sz="1600" dirty="0"/>
              <a:t>d’ennemi ainsi que ses attaques devraient correspondre à </a:t>
            </a:r>
            <a:r>
              <a:rPr lang="fr-CA" sz="1600" dirty="0" smtClean="0"/>
              <a:t>la vitesse </a:t>
            </a:r>
            <a:r>
              <a:rPr lang="fr-CA" sz="1600" dirty="0"/>
              <a:t>du joueur. </a:t>
            </a:r>
            <a:endParaRPr lang="en-US" sz="1600" dirty="0"/>
          </a:p>
          <a:p>
            <a:pPr lvl="0"/>
            <a:r>
              <a:rPr lang="fr-FR" sz="1600" dirty="0"/>
              <a:t>Parfois peut être un peu plus </a:t>
            </a:r>
            <a:r>
              <a:rPr lang="fr-FR" sz="1600" dirty="0" smtClean="0"/>
              <a:t>prévisible</a:t>
            </a:r>
            <a:endParaRPr lang="en-US" sz="1600" dirty="0"/>
          </a:p>
          <a:p>
            <a:pPr lvl="0"/>
            <a:r>
              <a:rPr lang="fr-FR" sz="1600" dirty="0"/>
              <a:t>U</a:t>
            </a:r>
            <a:r>
              <a:rPr lang="fr-FR" sz="1600" dirty="0" smtClean="0"/>
              <a:t>tile </a:t>
            </a:r>
            <a:r>
              <a:rPr lang="fr-FR" sz="1600" dirty="0"/>
              <a:t>dans la plupart des </a:t>
            </a:r>
            <a:r>
              <a:rPr lang="fr-FR" sz="1600" dirty="0" smtClean="0"/>
              <a:t>situations</a:t>
            </a:r>
            <a:endParaRPr lang="en-US" sz="1600" dirty="0"/>
          </a:p>
          <a:p>
            <a:pPr lvl="1"/>
            <a:r>
              <a:rPr lang="fr-FR" sz="1600" dirty="0"/>
              <a:t>Ennemi plus facile à </a:t>
            </a:r>
            <a:r>
              <a:rPr lang="fr-FR" sz="1600" dirty="0" smtClean="0"/>
              <a:t>poursuivre</a:t>
            </a:r>
            <a:endParaRPr lang="en-US" sz="1600" dirty="0"/>
          </a:p>
          <a:p>
            <a:pPr lvl="1"/>
            <a:r>
              <a:rPr lang="fr-FR" sz="1600" dirty="0"/>
              <a:t>Permet au joueur de se retraiter plus </a:t>
            </a:r>
            <a:r>
              <a:rPr lang="fr-FR" sz="1600" dirty="0" smtClean="0"/>
              <a:t>facilement</a:t>
            </a:r>
            <a:endParaRPr lang="en-US" sz="1600" dirty="0"/>
          </a:p>
          <a:p>
            <a:pPr lvl="1"/>
            <a:r>
              <a:rPr lang="fr-FR" sz="1600" dirty="0"/>
              <a:t>Permet de faire volte face contre l’ennemi pour combattre ou se défendre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0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00420" y="3521595"/>
            <a:ext cx="7964180" cy="298270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CA" sz="1600" dirty="0" smtClean="0"/>
              <a:t>Les </a:t>
            </a:r>
            <a:r>
              <a:rPr lang="fr-CA" sz="1600" b="1" dirty="0" smtClean="0"/>
              <a:t>ennemis</a:t>
            </a:r>
            <a:endParaRPr lang="fr-CA" sz="1600" dirty="0"/>
          </a:p>
          <a:p>
            <a:pPr>
              <a:spcAft>
                <a:spcPts val="1200"/>
              </a:spcAft>
            </a:pPr>
            <a:r>
              <a:rPr lang="fr-CA" sz="1600" dirty="0"/>
              <a:t>Les jeux </a:t>
            </a:r>
            <a:r>
              <a:rPr lang="fr-CA" sz="1600" dirty="0" smtClean="0"/>
              <a:t>vidéo </a:t>
            </a:r>
            <a:r>
              <a:rPr lang="fr-CA" sz="1600" dirty="0"/>
              <a:t>sont </a:t>
            </a:r>
            <a:r>
              <a:rPr lang="fr-CA" sz="1600" dirty="0" smtClean="0"/>
              <a:t>peuplés </a:t>
            </a:r>
            <a:r>
              <a:rPr lang="fr-CA" sz="1600" dirty="0"/>
              <a:t>d’une panoplie d’êtres qui veulent vous tuer: </a:t>
            </a:r>
            <a:endParaRPr lang="fr-CA" sz="1600" dirty="0" smtClean="0"/>
          </a:p>
          <a:p>
            <a:pPr marL="285750" indent="-285750">
              <a:buFont typeface="Arial"/>
              <a:buChar char="•"/>
            </a:pPr>
            <a:r>
              <a:rPr lang="fr-CA" sz="1600" dirty="0" err="1" smtClean="0"/>
              <a:t>Aliens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</a:t>
            </a:r>
            <a:r>
              <a:rPr lang="fr-CA" sz="1600" dirty="0" err="1" smtClean="0"/>
              <a:t>ndroïdes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</a:t>
            </a:r>
            <a:r>
              <a:rPr lang="fr-CA" sz="1600" dirty="0" err="1" smtClean="0"/>
              <a:t>irates</a:t>
            </a:r>
            <a:endParaRPr lang="fr-CA" sz="1600" dirty="0" smtClean="0"/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Parasites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</a:t>
            </a:r>
            <a:r>
              <a:rPr lang="fr-CA" sz="1600" dirty="0" err="1" smtClean="0"/>
              <a:t>ercenaires</a:t>
            </a:r>
            <a:endParaRPr lang="fr-CA" sz="1600" dirty="0" smtClean="0"/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Hommes champignons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Etc…</a:t>
            </a:r>
          </a:p>
        </p:txBody>
      </p:sp>
      <p:pic>
        <p:nvPicPr>
          <p:cNvPr id="1026" name="Picture 2" descr="C:\Users\fecarpentier\Desktop\IMG TEMP\a_year_of_mario_enemies_by_neslu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2850" y="84360"/>
            <a:ext cx="664845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5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916885"/>
            <a:ext cx="7610476" cy="4885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L</a:t>
            </a:r>
            <a:r>
              <a:rPr lang="fr-CA" sz="1600" dirty="0" smtClean="0"/>
              <a:t>es </a:t>
            </a:r>
            <a:r>
              <a:rPr lang="fr-CA" sz="1600" dirty="0"/>
              <a:t>ennemis rapides se précipitent en avant pour frapper rapidement et reculer ou ils se déplacent rapidement autour et sautent en faisant des attaques multiples. </a:t>
            </a:r>
            <a:endParaRPr lang="en-US" sz="1600" dirty="0"/>
          </a:p>
          <a:p>
            <a:pPr lvl="0"/>
            <a:r>
              <a:rPr lang="fr-FR" sz="1600" dirty="0"/>
              <a:t>Un ennemi </a:t>
            </a:r>
            <a:r>
              <a:rPr lang="fr-FR" sz="1600" dirty="0" smtClean="0"/>
              <a:t>rapide s’utilise </a:t>
            </a:r>
            <a:r>
              <a:rPr lang="fr-FR" sz="1600" dirty="0"/>
              <a:t>très bien dans des jeux d'action et d'horreur. </a:t>
            </a:r>
            <a:endParaRPr lang="en-US" sz="1600" dirty="0"/>
          </a:p>
          <a:p>
            <a:pPr lvl="0"/>
            <a:r>
              <a:rPr lang="fr-FR" sz="1600" dirty="0"/>
              <a:t>Plus petit </a:t>
            </a:r>
            <a:r>
              <a:rPr lang="fr-FR" sz="1600" dirty="0" smtClean="0"/>
              <a:t>sont les ennemis, </a:t>
            </a:r>
            <a:r>
              <a:rPr lang="fr-FR" sz="1600" dirty="0"/>
              <a:t>plus rapide ils sont. </a:t>
            </a:r>
            <a:endParaRPr lang="fr-FR" sz="1600" dirty="0" smtClean="0"/>
          </a:p>
          <a:p>
            <a:pPr lvl="0"/>
            <a:endParaRPr lang="fr-FR" sz="1600" dirty="0" smtClean="0"/>
          </a:p>
          <a:p>
            <a:pPr marL="0" indent="0">
              <a:buNone/>
            </a:pPr>
            <a:r>
              <a:rPr lang="fr-CA" sz="1600" dirty="0"/>
              <a:t>Un ennemi est incroyablement rapide demande de l’équilibrage</a:t>
            </a:r>
          </a:p>
          <a:p>
            <a:r>
              <a:rPr lang="fr-CA" sz="1600" dirty="0"/>
              <a:t>Limiter leurs attaques et déplacements</a:t>
            </a:r>
          </a:p>
          <a:p>
            <a:r>
              <a:rPr lang="fr-CA" sz="1600" dirty="0"/>
              <a:t>Aidez le joueur à voir les mouvements rapides à l’aide d’une animation d'avertissement (S&amp;F)</a:t>
            </a:r>
          </a:p>
          <a:p>
            <a:pPr lvl="1"/>
            <a:r>
              <a:rPr lang="fr-CA" sz="1600" dirty="0"/>
              <a:t>Cela permettra au joueur d'esquiver, bloquer ou frapper avant que l'ennemi achève son mouvement rapide.</a:t>
            </a:r>
            <a:endParaRPr lang="en-US" sz="1600" dirty="0"/>
          </a:p>
          <a:p>
            <a:pPr lvl="0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comportements</a:t>
            </a:r>
            <a:r>
              <a:rPr lang="en-US" dirty="0" smtClean="0"/>
              <a:t> de </a:t>
            </a:r>
            <a:r>
              <a:rPr lang="en-US" dirty="0" err="1" smtClean="0"/>
              <a:t>déplacement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2595562"/>
            <a:ext cx="7610476" cy="3670767"/>
          </a:xfrm>
        </p:spPr>
        <p:txBody>
          <a:bodyPr/>
          <a:lstStyle/>
          <a:p>
            <a:r>
              <a:rPr lang="fr-CA" dirty="0"/>
              <a:t>Travaillez avec </a:t>
            </a:r>
            <a:r>
              <a:rPr lang="fr-CA" dirty="0" smtClean="0"/>
              <a:t>le </a:t>
            </a:r>
            <a:r>
              <a:rPr lang="fr-CA" dirty="0"/>
              <a:t>programmeur pour créer une AI de déplacement (</a:t>
            </a:r>
            <a:r>
              <a:rPr lang="fr-CA" dirty="0" err="1"/>
              <a:t>path</a:t>
            </a:r>
            <a:r>
              <a:rPr lang="fr-CA" dirty="0"/>
              <a:t> AI). </a:t>
            </a:r>
            <a:endParaRPr lang="en-US" dirty="0"/>
          </a:p>
          <a:p>
            <a:r>
              <a:rPr lang="fr-CA" dirty="0"/>
              <a:t>Déterminer les besoins de vos ennemis afin de définir comment ceux-ci vont se déplacer.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1637619"/>
            <a:ext cx="7610476" cy="367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/>
              <a:t>Q</a:t>
            </a:r>
            <a:r>
              <a:rPr lang="fr-CA" sz="1600" dirty="0" smtClean="0"/>
              <a:t>uelques </a:t>
            </a:r>
            <a:r>
              <a:rPr lang="fr-CA" sz="1600" dirty="0"/>
              <a:t>questions qui devraient être abordées lors de la création d’AI comportemental et de déplacement :</a:t>
            </a:r>
            <a:endParaRPr lang="en-US" sz="1600" dirty="0"/>
          </a:p>
          <a:p>
            <a:pPr lvl="0">
              <a:spcBef>
                <a:spcPts val="1400"/>
              </a:spcBef>
            </a:pPr>
            <a:r>
              <a:rPr lang="fr-FR" sz="1600" dirty="0"/>
              <a:t>Comment mobile sont vos ennemis? </a:t>
            </a:r>
            <a:endParaRPr lang="fr-FR" sz="1600" dirty="0" smtClean="0"/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Ont</a:t>
            </a:r>
            <a:r>
              <a:rPr lang="fr-FR" sz="1600" dirty="0"/>
              <a:t>-ils plus d'une vitesse de déplacement</a:t>
            </a:r>
            <a:r>
              <a:rPr lang="fr-FR" sz="1600" dirty="0" smtClean="0"/>
              <a:t>?</a:t>
            </a:r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Peuvent</a:t>
            </a:r>
            <a:r>
              <a:rPr lang="fr-FR" sz="1600" dirty="0"/>
              <a:t>-ils se briser dans une course? </a:t>
            </a:r>
            <a:endParaRPr lang="fr-FR" sz="1600" dirty="0" smtClean="0"/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Peuvent</a:t>
            </a:r>
            <a:r>
              <a:rPr lang="fr-FR" sz="1600" dirty="0"/>
              <a:t>-ils sauter par dessus des obstacles ou ouvrir des portes?</a:t>
            </a:r>
            <a:endParaRPr lang="en-US" sz="1600" dirty="0"/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Quel est le niveau d’agressivité de votre </a:t>
            </a:r>
            <a:r>
              <a:rPr lang="fr-FR" sz="1600" dirty="0"/>
              <a:t>ennemi? </a:t>
            </a:r>
            <a:r>
              <a:rPr lang="fr-FR" sz="1600" dirty="0" smtClean="0"/>
              <a:t>Tueur rapide et furtif </a:t>
            </a:r>
            <a:r>
              <a:rPr lang="fr-FR" sz="1600" dirty="0"/>
              <a:t>ou </a:t>
            </a:r>
            <a:r>
              <a:rPr lang="fr-FR" sz="1600" dirty="0" err="1"/>
              <a:t>b</a:t>
            </a:r>
            <a:r>
              <a:rPr lang="fr-FR" sz="1600" dirty="0" err="1" smtClean="0"/>
              <a:t>erserker</a:t>
            </a:r>
            <a:r>
              <a:rPr lang="fr-FR" sz="1600" dirty="0" smtClean="0"/>
              <a:t> </a:t>
            </a:r>
            <a:r>
              <a:rPr lang="fr-FR" sz="1600" dirty="0"/>
              <a:t>sadique?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Les </a:t>
            </a:r>
            <a:r>
              <a:rPr lang="fr-FR" sz="1400" dirty="0"/>
              <a:t>ennemis peuvent aussi être prudent ou lâche, avoir peur de se blesser ou de mourir. 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Donner </a:t>
            </a:r>
            <a:r>
              <a:rPr lang="fr-FR" sz="1400" dirty="0"/>
              <a:t>à un ennemi un instinct de conservation </a:t>
            </a:r>
            <a:r>
              <a:rPr lang="fr-FR" sz="1400" dirty="0" smtClean="0"/>
              <a:t>le rend plus crédible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7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94" y="1637619"/>
            <a:ext cx="7610476" cy="3670767"/>
          </a:xfrm>
        </p:spPr>
        <p:txBody>
          <a:bodyPr>
            <a:noAutofit/>
          </a:bodyPr>
          <a:lstStyle/>
          <a:p>
            <a:pPr lvl="0"/>
            <a:r>
              <a:rPr lang="fr-FR" sz="1600" dirty="0" smtClean="0"/>
              <a:t>Quel est le niveau de défense de votre </a:t>
            </a:r>
            <a:r>
              <a:rPr lang="fr-FR" sz="1600" dirty="0"/>
              <a:t>ennemi? </a:t>
            </a:r>
            <a:endParaRPr lang="fr-FR" sz="1600" dirty="0" smtClean="0"/>
          </a:p>
          <a:p>
            <a:pPr lvl="0"/>
            <a:r>
              <a:rPr lang="fr-FR" sz="1600" dirty="0" smtClean="0"/>
              <a:t>Va</a:t>
            </a:r>
            <a:r>
              <a:rPr lang="fr-FR" sz="1600" dirty="0"/>
              <a:t>-t-il s'accroupir ou se </a:t>
            </a:r>
            <a:r>
              <a:rPr lang="fr-FR" sz="1600" dirty="0" smtClean="0"/>
              <a:t>cacher </a:t>
            </a:r>
            <a:r>
              <a:rPr lang="fr-FR" sz="1600" dirty="0"/>
              <a:t>derrière les objets? </a:t>
            </a:r>
            <a:endParaRPr lang="fr-FR" sz="1600" dirty="0" smtClean="0"/>
          </a:p>
          <a:p>
            <a:pPr lvl="0"/>
            <a:r>
              <a:rPr lang="fr-FR" sz="1600" dirty="0" smtClean="0"/>
              <a:t>Utilise</a:t>
            </a:r>
            <a:r>
              <a:rPr lang="fr-FR" sz="1600" dirty="0"/>
              <a:t>-t-il le tir à couvert ou le tir exposé? </a:t>
            </a:r>
            <a:endParaRPr lang="fr-FR" sz="1600" dirty="0" smtClean="0"/>
          </a:p>
          <a:p>
            <a:pPr lvl="0"/>
            <a:r>
              <a:rPr lang="fr-FR" sz="1600" dirty="0" smtClean="0"/>
              <a:t>Agit</a:t>
            </a:r>
            <a:r>
              <a:rPr lang="fr-FR" sz="1600" dirty="0"/>
              <a:t>-</a:t>
            </a:r>
            <a:r>
              <a:rPr lang="fr-FR" sz="1600" dirty="0" smtClean="0"/>
              <a:t>il </a:t>
            </a:r>
            <a:r>
              <a:rPr lang="fr-FR" sz="1600" dirty="0"/>
              <a:t>discrètement quand </a:t>
            </a:r>
            <a:r>
              <a:rPr lang="fr-FR" sz="1600" dirty="0" smtClean="0"/>
              <a:t>il repère </a:t>
            </a:r>
            <a:r>
              <a:rPr lang="fr-FR" sz="1600" dirty="0"/>
              <a:t>un joueur? </a:t>
            </a:r>
            <a:endParaRPr lang="fr-FR" sz="1600" dirty="0" smtClean="0"/>
          </a:p>
          <a:p>
            <a:pPr lvl="0"/>
            <a:r>
              <a:rPr lang="fr-FR" sz="1600" dirty="0" smtClean="0"/>
              <a:t>Essaie-t-il d'attaquer </a:t>
            </a:r>
            <a:r>
              <a:rPr lang="fr-FR" sz="1600" dirty="0"/>
              <a:t>par derrière et se faufiler derrière un joueur? </a:t>
            </a:r>
            <a:endParaRPr lang="fr-FR" sz="1600" dirty="0" smtClean="0"/>
          </a:p>
          <a:p>
            <a:pPr lvl="0"/>
            <a:r>
              <a:rPr lang="fr-FR" sz="1600" dirty="0" smtClean="0"/>
              <a:t>A-t-il </a:t>
            </a:r>
            <a:r>
              <a:rPr lang="fr-FR" sz="1600" dirty="0"/>
              <a:t>des éléments défensifs </a:t>
            </a:r>
            <a:r>
              <a:rPr lang="fr-FR" sz="1600" dirty="0" smtClean="0"/>
              <a:t>comme un bouclier </a:t>
            </a:r>
            <a:r>
              <a:rPr lang="fr-FR" sz="1600" dirty="0"/>
              <a:t>ou </a:t>
            </a:r>
            <a:r>
              <a:rPr lang="fr-FR" sz="1600" dirty="0" smtClean="0"/>
              <a:t>un système </a:t>
            </a:r>
            <a:r>
              <a:rPr lang="fr-FR" sz="1600" dirty="0"/>
              <a:t>de défense</a:t>
            </a:r>
            <a:r>
              <a:rPr lang="fr-FR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1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90" y="1628910"/>
            <a:ext cx="7610476" cy="3670767"/>
          </a:xfrm>
        </p:spPr>
        <p:txBody>
          <a:bodyPr>
            <a:noAutofit/>
          </a:bodyPr>
          <a:lstStyle/>
          <a:p>
            <a:pPr lvl="0"/>
            <a:r>
              <a:rPr lang="fr-FR" sz="1600" dirty="0" smtClean="0"/>
              <a:t>Est-il polyvalent? </a:t>
            </a:r>
          </a:p>
          <a:p>
            <a:pPr lvl="0"/>
            <a:r>
              <a:rPr lang="fr-FR" sz="1600" dirty="0" smtClean="0"/>
              <a:t>Peut</a:t>
            </a:r>
            <a:r>
              <a:rPr lang="fr-FR" sz="1600" dirty="0"/>
              <a:t>-</a:t>
            </a:r>
            <a:r>
              <a:rPr lang="fr-FR" sz="1600" dirty="0" smtClean="0"/>
              <a:t>il </a:t>
            </a:r>
            <a:r>
              <a:rPr lang="fr-FR" sz="1600" dirty="0"/>
              <a:t>ramasser et utiliser des armes ou des « </a:t>
            </a:r>
            <a:r>
              <a:rPr lang="fr-FR" sz="1600" dirty="0" smtClean="0"/>
              <a:t>pack </a:t>
            </a:r>
            <a:r>
              <a:rPr lang="fr-FR" sz="1600" dirty="0" err="1"/>
              <a:t>médic</a:t>
            </a:r>
            <a:r>
              <a:rPr lang="fr-FR" sz="1600" dirty="0"/>
              <a:t> »? </a:t>
            </a:r>
            <a:endParaRPr lang="fr-FR" sz="1600" dirty="0" smtClean="0"/>
          </a:p>
          <a:p>
            <a:pPr lvl="0"/>
            <a:r>
              <a:rPr lang="fr-FR" sz="1600" dirty="0" smtClean="0"/>
              <a:t>Peut</a:t>
            </a:r>
            <a:r>
              <a:rPr lang="fr-FR" sz="1600" dirty="0"/>
              <a:t>-</a:t>
            </a:r>
            <a:r>
              <a:rPr lang="fr-FR" sz="1600" dirty="0" smtClean="0"/>
              <a:t>il </a:t>
            </a:r>
            <a:r>
              <a:rPr lang="fr-FR" sz="1600" dirty="0"/>
              <a:t>conduire des véhicules ou tenir des emplacements stratégiques? </a:t>
            </a:r>
            <a:endParaRPr lang="fr-FR" sz="1600" dirty="0" smtClean="0"/>
          </a:p>
          <a:p>
            <a:pPr lvl="0"/>
            <a:r>
              <a:rPr lang="fr-FR" sz="1600" dirty="0" smtClean="0"/>
              <a:t>Peut</a:t>
            </a:r>
            <a:r>
              <a:rPr lang="fr-FR" sz="1600" dirty="0"/>
              <a:t>-ils prendre en charge les fonctions des autres ennemis s'ils sont tués?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03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89" y="1647416"/>
            <a:ext cx="7610476" cy="367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800" dirty="0" smtClean="0"/>
              <a:t>Les méchants </a:t>
            </a:r>
            <a:r>
              <a:rPr lang="fr-CA" sz="1800" dirty="0"/>
              <a:t>se déplacent le long d'un réseau préétabli de chemins ou errent dans les limites d'une zone invisible (ou sphère). </a:t>
            </a:r>
            <a:endParaRPr lang="fr-CA" sz="1800" dirty="0" smtClean="0"/>
          </a:p>
          <a:p>
            <a:r>
              <a:rPr lang="fr-CA" sz="1600" dirty="0" smtClean="0"/>
              <a:t>La </a:t>
            </a:r>
            <a:r>
              <a:rPr lang="fr-CA" sz="1600" dirty="0"/>
              <a:t>plupart des IA utilisent un système de navigation par « </a:t>
            </a:r>
            <a:r>
              <a:rPr lang="fr-CA" sz="1600" dirty="0" err="1"/>
              <a:t>waypoint</a:t>
            </a:r>
            <a:r>
              <a:rPr lang="fr-CA" sz="1600" dirty="0"/>
              <a:t> » pour se déplacer. </a:t>
            </a:r>
            <a:endParaRPr lang="fr-CA" sz="1600" dirty="0" smtClean="0"/>
          </a:p>
          <a:p>
            <a:r>
              <a:rPr lang="fr-CA" sz="1600" dirty="0" smtClean="0"/>
              <a:t>Une </a:t>
            </a:r>
            <a:r>
              <a:rPr lang="fr-CA" sz="1600" dirty="0"/>
              <a:t>grille ou des chemins sont aménagés par le concepteur en déterminant les endroits où l'IA se déplace. </a:t>
            </a:r>
            <a:endParaRPr lang="fr-CA" sz="1600" dirty="0" smtClean="0"/>
          </a:p>
          <a:p>
            <a:r>
              <a:rPr lang="fr-CA" sz="1600" dirty="0" smtClean="0"/>
              <a:t>Certaine </a:t>
            </a:r>
            <a:r>
              <a:rPr lang="fr-CA" sz="1600" dirty="0"/>
              <a:t>zones basées sur la géométrie du monde peuvent être désignées comme "go" ou "no-go" pour les déplacements ou pour atteindre un comportement spécifique d’IA.</a:t>
            </a:r>
            <a:endParaRPr lang="en-US" sz="1600" dirty="0"/>
          </a:p>
          <a:p>
            <a:pPr marL="0" indent="0">
              <a:buNone/>
            </a:pPr>
            <a:r>
              <a:rPr lang="fr-CA" sz="1600" dirty="0" smtClean="0"/>
              <a:t>Ceci </a:t>
            </a:r>
            <a:r>
              <a:rPr lang="fr-CA" sz="1600" dirty="0"/>
              <a:t>permet au concepteur de chorégraphier des évènements (</a:t>
            </a:r>
            <a:r>
              <a:rPr lang="fr-CA" sz="1600" dirty="0" err="1"/>
              <a:t>scripted</a:t>
            </a:r>
            <a:r>
              <a:rPr lang="fr-CA" sz="1600" dirty="0"/>
              <a:t> </a:t>
            </a:r>
            <a:r>
              <a:rPr lang="fr-CA" sz="1600" dirty="0" err="1"/>
              <a:t>event</a:t>
            </a:r>
            <a:r>
              <a:rPr lang="fr-CA" sz="1600" dirty="0"/>
              <a:t>) avec des ennemis. Comme se faire écraser dans un mur ou voir surgir des </a:t>
            </a:r>
            <a:r>
              <a:rPr lang="fr-CA" sz="1600" dirty="0" err="1"/>
              <a:t>Aliens</a:t>
            </a:r>
            <a:r>
              <a:rPr lang="fr-CA" sz="1600" dirty="0"/>
              <a:t> de trappes d’aérations.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26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d-dudes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2"/>
          <a:stretch/>
        </p:blipFill>
        <p:spPr>
          <a:xfrm>
            <a:off x="-1" y="4"/>
            <a:ext cx="9180000" cy="501967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025434"/>
            <a:ext cx="9144000" cy="1832565"/>
          </a:xfrm>
        </p:spPr>
        <p:txBody>
          <a:bodyPr tIns="280800" anchor="t" anchorCtr="0">
            <a:noAutofit/>
          </a:bodyPr>
          <a:lstStyle/>
          <a:p>
            <a:r>
              <a:rPr lang="fr-CA" sz="2400" i="1" dirty="0" err="1" smtClean="0"/>
              <a:t>Bring</a:t>
            </a:r>
            <a:r>
              <a:rPr lang="fr-CA" sz="2400" i="1" dirty="0" smtClean="0"/>
              <a:t> on the </a:t>
            </a:r>
            <a:r>
              <a:rPr lang="fr-CA" sz="2400" i="1" dirty="0" err="1" smtClean="0"/>
              <a:t>bad</a:t>
            </a:r>
            <a:r>
              <a:rPr lang="fr-CA" sz="2400" i="1" dirty="0" smtClean="0"/>
              <a:t> </a:t>
            </a:r>
            <a:r>
              <a:rPr lang="fr-CA" sz="2400" i="1" dirty="0" err="1" smtClean="0"/>
              <a:t>guys</a:t>
            </a:r>
            <a:r>
              <a:rPr lang="fr-CA" sz="2400" i="1" dirty="0" smtClean="0"/>
              <a:t>!</a:t>
            </a:r>
            <a:endParaRPr lang="fr-CA" sz="2400" i="1" dirty="0"/>
          </a:p>
        </p:txBody>
      </p:sp>
    </p:spTree>
    <p:extLst>
      <p:ext uri="{BB962C8B-B14F-4D97-AF65-F5344CB8AC3E}">
        <p14:creationId xmlns:p14="http://schemas.microsoft.com/office/powerpoint/2010/main" val="1356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fr-CA" i="1" dirty="0" err="1" smtClean="0"/>
              <a:t>Bring</a:t>
            </a:r>
            <a:r>
              <a:rPr lang="fr-CA" i="1" dirty="0" smtClean="0"/>
              <a:t> on the </a:t>
            </a:r>
            <a:r>
              <a:rPr lang="fr-CA" i="1" dirty="0" err="1" smtClean="0"/>
              <a:t>bad</a:t>
            </a:r>
            <a:r>
              <a:rPr lang="fr-CA" i="1" dirty="0" smtClean="0"/>
              <a:t> </a:t>
            </a:r>
            <a:r>
              <a:rPr lang="fr-CA" i="1" dirty="0" err="1" smtClean="0"/>
              <a:t>guys</a:t>
            </a:r>
            <a:endParaRPr lang="fr-CA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4424" y="2260600"/>
            <a:ext cx="7610476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L’introduction d’ennemis est un moyen efficace de véhiculer au joueur qu’il a rencontré quelque chose de nouveau, d’excitant et de dangereux :</a:t>
            </a:r>
            <a:endParaRPr lang="en-US" sz="1600" dirty="0"/>
          </a:p>
          <a:p>
            <a:pPr lvl="0"/>
            <a:r>
              <a:rPr lang="fr-FR" sz="1600" i="1" dirty="0" err="1"/>
              <a:t>Freeze</a:t>
            </a:r>
            <a:r>
              <a:rPr lang="fr-FR" sz="1600" dirty="0"/>
              <a:t> de caméra ou </a:t>
            </a:r>
            <a:r>
              <a:rPr lang="fr-FR" sz="1600" i="1" dirty="0"/>
              <a:t>zoom in </a:t>
            </a:r>
            <a:r>
              <a:rPr lang="fr-FR" sz="1600" dirty="0"/>
              <a:t>sur la créature, permet au joueur de jeter un regard sur ce qui lui tombe dessus.</a:t>
            </a:r>
            <a:endParaRPr lang="en-US" sz="1600" dirty="0"/>
          </a:p>
          <a:p>
            <a:pPr lvl="0"/>
            <a:r>
              <a:rPr lang="fr-FR" sz="1600" dirty="0" smtClean="0"/>
              <a:t>Présenter </a:t>
            </a:r>
            <a:r>
              <a:rPr lang="fr-FR" sz="1600" dirty="0"/>
              <a:t>le nom de l’ennemi a l’écran, les joueurs aiment mettre un nom sur un ennemi.</a:t>
            </a:r>
            <a:endParaRPr lang="en-US" sz="1600" dirty="0"/>
          </a:p>
          <a:p>
            <a:pPr lvl="0"/>
            <a:r>
              <a:rPr lang="fr-FR" sz="1600" dirty="0"/>
              <a:t>Le « </a:t>
            </a:r>
            <a:r>
              <a:rPr lang="fr-FR" sz="1600" dirty="0" err="1"/>
              <a:t>Quessécétait</a:t>
            </a:r>
            <a:r>
              <a:rPr lang="fr-FR" sz="1600" dirty="0"/>
              <a:t>? » ou le « </a:t>
            </a:r>
            <a:r>
              <a:rPr lang="fr-FR" sz="1600" dirty="0" err="1" smtClean="0"/>
              <a:t>Quessécéçafait</a:t>
            </a:r>
            <a:r>
              <a:rPr lang="fr-FR" sz="1600" dirty="0" smtClean="0"/>
              <a:t>?</a:t>
            </a:r>
            <a:r>
              <a:rPr lang="fr-FR" sz="1600" dirty="0"/>
              <a:t> » </a:t>
            </a:r>
            <a:endParaRPr lang="fr-FR" sz="1600" dirty="0" smtClean="0"/>
          </a:p>
          <a:p>
            <a:pPr lvl="1"/>
            <a:r>
              <a:rPr lang="fr-FR" sz="1600" dirty="0" smtClean="0"/>
              <a:t>Le </a:t>
            </a:r>
            <a:r>
              <a:rPr lang="fr-FR" sz="1600" dirty="0"/>
              <a:t>moment où un ennemi passe devant une fenêtre directement avant que vous ne le </a:t>
            </a:r>
            <a:r>
              <a:rPr lang="fr-FR" sz="1600" dirty="0" smtClean="0"/>
              <a:t>rencontriez</a:t>
            </a:r>
          </a:p>
          <a:p>
            <a:pPr lvl="1"/>
            <a:r>
              <a:rPr lang="fr-FR" sz="1600" dirty="0"/>
              <a:t>A</a:t>
            </a:r>
            <a:r>
              <a:rPr lang="fr-FR" sz="1600" dirty="0" smtClean="0"/>
              <a:t>ccroît </a:t>
            </a:r>
            <a:r>
              <a:rPr lang="fr-FR" sz="1600" dirty="0"/>
              <a:t>le suspense jusqu’à ce qu’il </a:t>
            </a:r>
            <a:r>
              <a:rPr lang="fr-FR" sz="1600" dirty="0" smtClean="0"/>
              <a:t>apparaisse au joueur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03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19839"/>
            <a:ext cx="7610476" cy="456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« </a:t>
            </a:r>
            <a:r>
              <a:rPr lang="fr-CA" sz="1600" dirty="0" err="1"/>
              <a:t>Spawner</a:t>
            </a:r>
            <a:r>
              <a:rPr lang="fr-CA" sz="1600" dirty="0"/>
              <a:t> » un ennemi est tout aussi important que de le faire disparaitre. Pensez au moyen que vous pouvez </a:t>
            </a:r>
            <a:r>
              <a:rPr lang="fr-CA" sz="1600" dirty="0" smtClean="0"/>
              <a:t>utiliser </a:t>
            </a:r>
            <a:endParaRPr lang="en-US" sz="1600" dirty="0"/>
          </a:p>
          <a:p>
            <a:r>
              <a:rPr lang="fr-CA" sz="1600" dirty="0"/>
              <a:t>Lorsqu’ils sont toujours en vie :</a:t>
            </a:r>
            <a:endParaRPr lang="en-US" sz="1600" dirty="0"/>
          </a:p>
          <a:p>
            <a:pPr lvl="1"/>
            <a:r>
              <a:rPr lang="fr-FR" sz="1600" dirty="0"/>
              <a:t>Se sauvent?</a:t>
            </a:r>
            <a:endParaRPr lang="en-US" sz="1600" dirty="0"/>
          </a:p>
          <a:p>
            <a:pPr lvl="1"/>
            <a:r>
              <a:rPr lang="fr-FR" sz="1600" dirty="0"/>
              <a:t>Se cachent?</a:t>
            </a:r>
            <a:endParaRPr lang="en-US" sz="1600" dirty="0"/>
          </a:p>
          <a:p>
            <a:pPr lvl="1"/>
            <a:r>
              <a:rPr lang="fr-FR" sz="1600" dirty="0"/>
              <a:t>Disparaissent dans un « pouf! » magique?</a:t>
            </a:r>
            <a:endParaRPr lang="en-US" sz="1600" dirty="0"/>
          </a:p>
          <a:p>
            <a:r>
              <a:rPr lang="fr-CA" sz="1600" dirty="0"/>
              <a:t>et lorsqu’ils sont morts :</a:t>
            </a:r>
            <a:endParaRPr lang="en-US" sz="1600" dirty="0"/>
          </a:p>
          <a:p>
            <a:pPr lvl="1"/>
            <a:r>
              <a:rPr lang="fr-FR" sz="1600" dirty="0"/>
              <a:t>Disparaissent? </a:t>
            </a:r>
            <a:endParaRPr lang="en-US" sz="1600" dirty="0"/>
          </a:p>
          <a:p>
            <a:pPr lvl="1"/>
            <a:r>
              <a:rPr lang="fr-FR" sz="1600" dirty="0"/>
              <a:t>S’enfoncent dans le sol?</a:t>
            </a:r>
            <a:endParaRPr lang="en-US" sz="1600" dirty="0"/>
          </a:p>
          <a:p>
            <a:pPr lvl="1"/>
            <a:r>
              <a:rPr lang="fr-FR" sz="1600" dirty="0"/>
              <a:t>Reste sur place?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6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2" y="1652451"/>
            <a:ext cx="7176139" cy="4203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1800" dirty="0" smtClean="0"/>
              <a:t>Et pourquoi est-ce si important?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fr-CA" b="1" dirty="0"/>
              <a:t>LES ENNEMIS DEVRAIENT ÊTRE COMBATTUS ET NON ÉVITÉS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50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Conception des </a:t>
            </a:r>
            <a:r>
              <a:rPr lang="en-US" sz="2800" dirty="0" err="1" smtClean="0"/>
              <a:t>ennemis</a:t>
            </a:r>
            <a:r>
              <a:rPr lang="en-US" sz="2800" dirty="0" smtClean="0"/>
              <a:t> : </a:t>
            </a:r>
            <a:r>
              <a:rPr lang="en-US" sz="2800" dirty="0" err="1" smtClean="0"/>
              <a:t>règles</a:t>
            </a:r>
            <a:r>
              <a:rPr lang="en-US" sz="2800" dirty="0" smtClean="0"/>
              <a:t> de base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038256"/>
            <a:ext cx="7799389" cy="4228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/>
              <a:t>Pour </a:t>
            </a:r>
            <a:r>
              <a:rPr lang="fr-CA" sz="1600" dirty="0" smtClean="0"/>
              <a:t>concevoir </a:t>
            </a:r>
            <a:r>
              <a:rPr lang="fr-CA" sz="1600" dirty="0"/>
              <a:t>zombies et ninja pirates, vous devez suivre </a:t>
            </a:r>
            <a:r>
              <a:rPr lang="fr-CA" sz="1600" dirty="0" smtClean="0"/>
              <a:t>LA règle </a:t>
            </a:r>
            <a:r>
              <a:rPr lang="fr-CA" sz="1600" dirty="0"/>
              <a:t>d’or :</a:t>
            </a:r>
            <a:endParaRPr lang="en-US" sz="1600" dirty="0"/>
          </a:p>
          <a:p>
            <a:pPr marL="0" indent="0" algn="ctr">
              <a:buNone/>
            </a:pPr>
            <a:r>
              <a:rPr lang="fr-CA" b="1" dirty="0"/>
              <a:t>LA FORME SUIT LA FONCTION!</a:t>
            </a:r>
            <a:endParaRPr lang="en-US" dirty="0"/>
          </a:p>
          <a:p>
            <a:pPr marL="0" indent="0">
              <a:buNone/>
            </a:pPr>
            <a:r>
              <a:rPr lang="fr-CA" sz="1600" dirty="0"/>
              <a:t>NOTE: Je vous vois déjà créer vos ennemis sans </a:t>
            </a:r>
            <a:r>
              <a:rPr lang="fr-CA" sz="1600" dirty="0" smtClean="0"/>
              <a:t>penser à </a:t>
            </a:r>
            <a:r>
              <a:rPr lang="fr-CA" sz="1600" dirty="0"/>
              <a:t>comment ce dernier va attaquer ou bouger…</a:t>
            </a:r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 smtClean="0"/>
              <a:t>D</a:t>
            </a:r>
            <a:r>
              <a:rPr lang="fr-CA" sz="1600" dirty="0" err="1" smtClean="0"/>
              <a:t>éterminez</a:t>
            </a:r>
            <a:r>
              <a:rPr lang="fr-CA" sz="1600" dirty="0" smtClean="0"/>
              <a:t> d’abord  </a:t>
            </a:r>
            <a:r>
              <a:rPr lang="fr-CA" sz="1600" dirty="0"/>
              <a:t>la fonction de l’ennemi :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Taille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Comportement</a:t>
            </a:r>
            <a:r>
              <a:rPr lang="fr-FR" sz="1600" dirty="0"/>
              <a:t>,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Vitesse</a:t>
            </a:r>
            <a:r>
              <a:rPr lang="fr-FR" sz="1600" dirty="0"/>
              <a:t>,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Déplacement</a:t>
            </a:r>
            <a:r>
              <a:rPr lang="fr-FR" sz="1600" dirty="0"/>
              <a:t>,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Attaques</a:t>
            </a:r>
            <a:r>
              <a:rPr lang="fr-FR" sz="1600" dirty="0"/>
              <a:t>,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Agression</a:t>
            </a:r>
            <a:r>
              <a:rPr lang="fr-FR" sz="1600" dirty="0"/>
              <a:t>,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Santé</a:t>
            </a:r>
            <a:r>
              <a:rPr lang="fr-FR" sz="1600" dirty="0"/>
              <a:t>…</a:t>
            </a:r>
            <a:endParaRPr lang="en-US" sz="1600" dirty="0"/>
          </a:p>
          <a:p>
            <a:pPr marL="692150" lvl="2" indent="0">
              <a:buNone/>
            </a:pPr>
            <a:endParaRPr lang="fr-CA" sz="1600" dirty="0" smtClean="0"/>
          </a:p>
          <a:p>
            <a:pPr marL="800100" lvl="1" indent="-457200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0012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89" y="929640"/>
            <a:ext cx="7610476" cy="4203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b="1" dirty="0" smtClean="0"/>
              <a:t>Les ennemis devraient être combattus et non évités</a:t>
            </a:r>
          </a:p>
          <a:p>
            <a:pPr marL="0" indent="0">
              <a:buNone/>
            </a:pPr>
            <a:r>
              <a:rPr lang="fr-CA" sz="1600" dirty="0"/>
              <a:t>En tant que designer, vous devez tout faire pour que le joueur </a:t>
            </a:r>
            <a:r>
              <a:rPr lang="fr-CA" sz="1600" dirty="0" smtClean="0"/>
              <a:t>DÉSIRE </a:t>
            </a:r>
            <a:r>
              <a:rPr lang="fr-CA" sz="1600" dirty="0"/>
              <a:t>combattre l’ennemi. Votre travail est de faire </a:t>
            </a:r>
            <a:r>
              <a:rPr lang="fr-CA" sz="1600" dirty="0" smtClean="0"/>
              <a:t>en sorte que </a:t>
            </a:r>
            <a:r>
              <a:rPr lang="fr-CA" sz="1600" dirty="0"/>
              <a:t>le joueur se rende compte qu'il y a beaucoup d'avantages </a:t>
            </a:r>
            <a:r>
              <a:rPr lang="fr-CA" sz="1600" dirty="0" smtClean="0"/>
              <a:t>à </a:t>
            </a:r>
            <a:r>
              <a:rPr lang="fr-CA" sz="1600" dirty="0"/>
              <a:t>risquer sa vie et </a:t>
            </a:r>
            <a:r>
              <a:rPr lang="fr-CA" sz="1600" dirty="0" smtClean="0"/>
              <a:t>à </a:t>
            </a:r>
            <a:r>
              <a:rPr lang="fr-CA" sz="1600" dirty="0"/>
              <a:t>se battre </a:t>
            </a:r>
            <a:endParaRPr lang="fr-CA" sz="1600" dirty="0" smtClean="0"/>
          </a:p>
          <a:p>
            <a:r>
              <a:rPr lang="fr-FR" sz="1600" dirty="0" smtClean="0"/>
              <a:t>Ils </a:t>
            </a:r>
            <a:r>
              <a:rPr lang="fr-FR" sz="1600" dirty="0"/>
              <a:t>ont le butin</a:t>
            </a:r>
            <a:r>
              <a:rPr lang="fr-FR" sz="16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fr-FR" sz="1600" dirty="0" smtClean="0"/>
              <a:t>Or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</a:t>
            </a:r>
            <a:r>
              <a:rPr lang="fr-FR" sz="1600" dirty="0" err="1" smtClean="0"/>
              <a:t>oulon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points d'expérience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600" dirty="0" smtClean="0"/>
              <a:t>points </a:t>
            </a:r>
            <a:r>
              <a:rPr lang="fr-FR" sz="1600" dirty="0"/>
              <a:t>de </a:t>
            </a:r>
            <a:r>
              <a:rPr lang="fr-FR" sz="1600" dirty="0" smtClean="0"/>
              <a:t>santé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</a:t>
            </a:r>
            <a:r>
              <a:rPr lang="fr-FR" sz="1600" dirty="0" smtClean="0"/>
              <a:t>eu importe </a:t>
            </a:r>
            <a:r>
              <a:rPr lang="fr-FR" sz="1600" dirty="0"/>
              <a:t>tant qu'ils en ont et que c’est ce que vous voulez. </a:t>
            </a:r>
          </a:p>
          <a:p>
            <a:pPr lvl="0"/>
            <a:r>
              <a:rPr lang="fr-FR" sz="1600" dirty="0" smtClean="0"/>
              <a:t>Ils bloquent le chemin. </a:t>
            </a:r>
          </a:p>
          <a:p>
            <a:pPr lvl="1"/>
            <a:r>
              <a:rPr lang="fr-FR" sz="1600" dirty="0"/>
              <a:t>B</a:t>
            </a:r>
            <a:r>
              <a:rPr lang="fr-FR" sz="1600" dirty="0" smtClean="0"/>
              <a:t>eaucoup plus facile à réaliser dans un jeu 2-D. </a:t>
            </a:r>
          </a:p>
          <a:p>
            <a:pPr lvl="1"/>
            <a:r>
              <a:rPr lang="fr-FR" sz="1600" dirty="0" smtClean="0"/>
              <a:t>Bloquer le joueur artificiellement pour forcer un combat, comme une arène de combat ...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84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89" y="1193645"/>
            <a:ext cx="7610477" cy="5086476"/>
          </a:xfrm>
        </p:spPr>
        <p:txBody>
          <a:bodyPr>
            <a:normAutofit/>
          </a:bodyPr>
          <a:lstStyle/>
          <a:p>
            <a:pPr lvl="0"/>
            <a:r>
              <a:rPr lang="fr-FR" sz="1600" dirty="0" smtClean="0"/>
              <a:t>Ils </a:t>
            </a:r>
            <a:r>
              <a:rPr lang="fr-FR" sz="1600" dirty="0"/>
              <a:t>ont la clé. </a:t>
            </a:r>
          </a:p>
          <a:p>
            <a:pPr lvl="1"/>
            <a:r>
              <a:rPr lang="fr-FR" sz="1600" dirty="0"/>
              <a:t>Nécessaire pour passer à travers la porte qui mène à la salle, section ou niveau suivants. </a:t>
            </a:r>
            <a:endParaRPr lang="fr-FR" sz="1600" dirty="0" smtClean="0"/>
          </a:p>
          <a:p>
            <a:pPr lvl="0"/>
            <a:r>
              <a:rPr lang="fr-FR" sz="1600" dirty="0"/>
              <a:t>Pour prendre leur pouvoir. </a:t>
            </a:r>
          </a:p>
          <a:p>
            <a:pPr lvl="1"/>
            <a:r>
              <a:rPr lang="fr-FR" sz="1600" dirty="0"/>
              <a:t>Fatigué de se faire tirer dessus? Vaincre cet ennemi et prendre son arme, un meilleur fusil! </a:t>
            </a:r>
          </a:p>
          <a:p>
            <a:pPr lvl="0"/>
            <a:r>
              <a:rPr lang="fr-FR" sz="1600" dirty="0"/>
              <a:t>Ils se moquent de vous. </a:t>
            </a:r>
          </a:p>
          <a:p>
            <a:pPr lvl="1"/>
            <a:r>
              <a:rPr lang="fr-FR" sz="1600" dirty="0"/>
              <a:t>Les provocations sont un excellent moyen de motiver les joueurs à entrer en combats. </a:t>
            </a:r>
            <a:endParaRPr lang="en-US" sz="1600" dirty="0"/>
          </a:p>
          <a:p>
            <a:pPr lvl="0"/>
            <a:r>
              <a:rPr lang="fr-FR" sz="1600" dirty="0"/>
              <a:t>Il vous font sentir comme un dur à cuire (</a:t>
            </a:r>
            <a:r>
              <a:rPr lang="fr-FR" sz="1600" dirty="0" err="1"/>
              <a:t>aka</a:t>
            </a:r>
            <a:r>
              <a:rPr lang="fr-FR" sz="1600" dirty="0"/>
              <a:t> c'est amusant de se battre). </a:t>
            </a:r>
          </a:p>
          <a:p>
            <a:pPr lvl="1"/>
            <a:r>
              <a:rPr lang="fr-FR" sz="1600" dirty="0"/>
              <a:t>Rien ne gardera plus un joueur au combat qu’un système de combat solide</a:t>
            </a:r>
            <a:r>
              <a:rPr lang="fr-FR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3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7F7F7F"/>
          </a:solidFill>
        </p:spPr>
        <p:txBody>
          <a:bodyPr/>
          <a:lstStyle/>
          <a:p>
            <a:r>
              <a:rPr lang="fr-CA" dirty="0" smtClean="0"/>
              <a:t>Attaques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89" y="2362251"/>
            <a:ext cx="7610477" cy="2871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>
                <a:solidFill>
                  <a:schemeClr val="accent5"/>
                </a:solidFill>
              </a:rPr>
              <a:t>N'oubliez pas de laisser la chance à vos ennemis d'être des durs à cuire eux aussi! </a:t>
            </a:r>
            <a:endParaRPr lang="fr-CA" sz="1600" dirty="0" smtClean="0">
              <a:solidFill>
                <a:schemeClr val="accent5"/>
              </a:solidFill>
            </a:endParaRPr>
          </a:p>
          <a:p>
            <a:pPr lvl="0"/>
            <a:r>
              <a:rPr lang="fr-FR" sz="1600" b="1" dirty="0"/>
              <a:t>Les attaques de mêlée:</a:t>
            </a:r>
            <a:r>
              <a:rPr lang="fr-FR" sz="1600" dirty="0"/>
              <a:t> </a:t>
            </a:r>
            <a:endParaRPr lang="en-US" sz="1600" dirty="0"/>
          </a:p>
          <a:p>
            <a:pPr lvl="1"/>
            <a:r>
              <a:rPr lang="fr-FR" sz="1600" dirty="0"/>
              <a:t>Utilisent-ils les mains / griffes / tentacules / pieds? </a:t>
            </a:r>
            <a:endParaRPr lang="en-US" sz="1600" dirty="0"/>
          </a:p>
          <a:p>
            <a:pPr lvl="1"/>
            <a:r>
              <a:rPr lang="fr-FR" sz="1600" dirty="0" smtClean="0"/>
              <a:t>Connaissent-ils les arts </a:t>
            </a:r>
            <a:r>
              <a:rPr lang="fr-FR" sz="1600" dirty="0"/>
              <a:t>martiaux? </a:t>
            </a:r>
            <a:endParaRPr lang="en-US" sz="1600" dirty="0"/>
          </a:p>
          <a:p>
            <a:pPr lvl="1"/>
            <a:r>
              <a:rPr lang="fr-FR" sz="1600" dirty="0"/>
              <a:t>Peuvent-ils </a:t>
            </a:r>
            <a:r>
              <a:rPr lang="fr-FR" sz="1600" dirty="0" smtClean="0"/>
              <a:t>attraper le joueur? </a:t>
            </a:r>
          </a:p>
          <a:p>
            <a:pPr lvl="1"/>
            <a:r>
              <a:rPr lang="fr-FR" sz="1600" dirty="0" smtClean="0"/>
              <a:t>Peuvent</a:t>
            </a:r>
            <a:r>
              <a:rPr lang="fr-FR" sz="1600" dirty="0"/>
              <a:t>-ils créer des tremblements de terre?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9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5086" y="1635034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FR" sz="1600" b="1" dirty="0" smtClean="0"/>
              <a:t>Les </a:t>
            </a:r>
            <a:r>
              <a:rPr lang="fr-FR" sz="1600" b="1" dirty="0"/>
              <a:t>attaques armées</a:t>
            </a:r>
            <a:r>
              <a:rPr lang="fr-FR" sz="1600" dirty="0"/>
              <a:t>: </a:t>
            </a:r>
            <a:endParaRPr lang="en-US" sz="1600" dirty="0"/>
          </a:p>
          <a:p>
            <a:pPr lvl="1"/>
            <a:r>
              <a:rPr lang="fr-FR" sz="1600" dirty="0"/>
              <a:t>Utilisent-ils des armes? </a:t>
            </a:r>
            <a:endParaRPr lang="en-US" sz="1600" dirty="0"/>
          </a:p>
          <a:p>
            <a:pPr lvl="2"/>
            <a:r>
              <a:rPr lang="fr-FR" sz="1600" dirty="0" smtClean="0"/>
              <a:t>À une </a:t>
            </a:r>
            <a:r>
              <a:rPr lang="fr-FR" sz="1600" dirty="0"/>
              <a:t>main ou </a:t>
            </a:r>
            <a:r>
              <a:rPr lang="fr-FR" sz="1600" dirty="0" smtClean="0"/>
              <a:t>à </a:t>
            </a:r>
            <a:r>
              <a:rPr lang="fr-FR" sz="1600" dirty="0"/>
              <a:t>deux mains? </a:t>
            </a:r>
            <a:endParaRPr lang="en-US" sz="1600" dirty="0"/>
          </a:p>
          <a:p>
            <a:pPr lvl="1"/>
            <a:r>
              <a:rPr lang="fr-FR" sz="1600" dirty="0"/>
              <a:t>Sont-ils des combattants barbares ou gentleman? </a:t>
            </a:r>
            <a:endParaRPr lang="en-US" sz="1600" dirty="0"/>
          </a:p>
          <a:p>
            <a:pPr lvl="1"/>
            <a:r>
              <a:rPr lang="fr-FR" sz="1600" dirty="0"/>
              <a:t>Peuvent-ils désarmer ou être désarmé par le joueur? </a:t>
            </a:r>
            <a:endParaRPr lang="en-US" sz="1600" dirty="0"/>
          </a:p>
          <a:p>
            <a:pPr lvl="1"/>
            <a:r>
              <a:rPr lang="fr-FR" sz="1600" dirty="0" smtClean="0"/>
              <a:t>Leurs armes </a:t>
            </a:r>
            <a:r>
              <a:rPr lang="fr-FR" sz="1600" dirty="0"/>
              <a:t>peuvent-elles être </a:t>
            </a:r>
            <a:r>
              <a:rPr lang="fr-FR" sz="1600" dirty="0" smtClean="0"/>
              <a:t>utilisées </a:t>
            </a:r>
            <a:r>
              <a:rPr lang="fr-FR" sz="1600" dirty="0"/>
              <a:t>par le joueur? </a:t>
            </a:r>
            <a:endParaRPr lang="en-US" sz="1600" dirty="0"/>
          </a:p>
          <a:p>
            <a:pPr lvl="1"/>
            <a:r>
              <a:rPr lang="fr-FR" sz="1600" dirty="0"/>
              <a:t>Leurs armes peuvent-elles s'étirer, être </a:t>
            </a:r>
            <a:r>
              <a:rPr lang="fr-FR" sz="1600" dirty="0" smtClean="0"/>
              <a:t>projetées, </a:t>
            </a:r>
            <a:r>
              <a:rPr lang="fr-FR" sz="1600" dirty="0"/>
              <a:t>ou revenir comme un boomerang?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63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35035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FR" sz="1600" b="1" dirty="0" smtClean="0"/>
              <a:t>Les </a:t>
            </a:r>
            <a:r>
              <a:rPr lang="fr-FR" sz="1600" b="1" dirty="0"/>
              <a:t>attaques à distance:</a:t>
            </a:r>
            <a:r>
              <a:rPr lang="fr-FR" sz="1600" dirty="0"/>
              <a:t> </a:t>
            </a:r>
            <a:endParaRPr lang="en-US" sz="1600" dirty="0"/>
          </a:p>
          <a:p>
            <a:pPr lvl="1"/>
            <a:r>
              <a:rPr lang="fr-FR" sz="1600" dirty="0"/>
              <a:t>Utilisent-ils des fusils / sorts </a:t>
            </a:r>
            <a:r>
              <a:rPr lang="fr-FR" sz="1600" dirty="0" smtClean="0"/>
              <a:t>/ </a:t>
            </a:r>
            <a:r>
              <a:rPr lang="fr-FR" sz="1600" dirty="0"/>
              <a:t>armes à distance? </a:t>
            </a:r>
            <a:endParaRPr lang="en-US" sz="1600" dirty="0"/>
          </a:p>
          <a:p>
            <a:pPr lvl="1"/>
            <a:r>
              <a:rPr lang="fr-FR" sz="1600" dirty="0"/>
              <a:t>S</a:t>
            </a:r>
            <a:r>
              <a:rPr lang="fr-FR" sz="1600" dirty="0" smtClean="0"/>
              <a:t>ont</a:t>
            </a:r>
            <a:r>
              <a:rPr lang="fr-FR" sz="1600" dirty="0"/>
              <a:t>-ils précis? </a:t>
            </a:r>
            <a:endParaRPr lang="en-US" sz="1600" dirty="0"/>
          </a:p>
          <a:p>
            <a:pPr lvl="1"/>
            <a:r>
              <a:rPr lang="fr-FR" sz="1600" dirty="0"/>
              <a:t>Vont-ils tirer aveuglément ou attendre le moment parfait? </a:t>
            </a:r>
            <a:endParaRPr lang="en-US" sz="1600" dirty="0"/>
          </a:p>
          <a:p>
            <a:pPr lvl="1"/>
            <a:r>
              <a:rPr lang="fr-FR" sz="1600" dirty="0"/>
              <a:t>Ont-ils besoin de recharger? </a:t>
            </a:r>
            <a:endParaRPr lang="en-US" sz="1600" dirty="0"/>
          </a:p>
          <a:p>
            <a:pPr lvl="1"/>
            <a:r>
              <a:rPr lang="fr-FR" sz="1600" dirty="0"/>
              <a:t>Ont-ils des projectiles explosifs? </a:t>
            </a:r>
            <a:endParaRPr lang="en-US" sz="1600" dirty="0"/>
          </a:p>
          <a:p>
            <a:pPr lvl="1"/>
            <a:r>
              <a:rPr lang="fr-FR" sz="1600" dirty="0"/>
              <a:t>Peuvent-ils être désarmés? </a:t>
            </a:r>
            <a:endParaRPr lang="en-US" sz="1600" dirty="0"/>
          </a:p>
          <a:p>
            <a:pPr lvl="1"/>
            <a:r>
              <a:rPr lang="fr-FR" sz="1600" dirty="0"/>
              <a:t>Ont-ils une attaque </a:t>
            </a:r>
            <a:r>
              <a:rPr lang="fr-FR" sz="1600" dirty="0" smtClean="0"/>
              <a:t>de </a:t>
            </a:r>
            <a:r>
              <a:rPr lang="fr-FR" sz="1600" dirty="0"/>
              <a:t>mêlée si ils sont engagés ou désarmés?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1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26326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FR" sz="1600" b="1" dirty="0"/>
              <a:t>Dommages persistants:</a:t>
            </a:r>
            <a:r>
              <a:rPr lang="fr-FR" sz="1600" dirty="0"/>
              <a:t> </a:t>
            </a:r>
            <a:endParaRPr lang="en-US" sz="1600" dirty="0"/>
          </a:p>
          <a:p>
            <a:pPr lvl="1"/>
            <a:r>
              <a:rPr lang="fr-FR" sz="1600" dirty="0"/>
              <a:t>Est-ce que l'attaque de votre ennemi possède un effet secondaire comme l'acide / </a:t>
            </a:r>
            <a:r>
              <a:rPr lang="fr-FR" sz="1600" dirty="0" smtClean="0"/>
              <a:t>le poison </a:t>
            </a:r>
            <a:r>
              <a:rPr lang="fr-FR" sz="1600" dirty="0"/>
              <a:t>/ </a:t>
            </a:r>
            <a:r>
              <a:rPr lang="fr-FR" sz="1600" dirty="0" smtClean="0"/>
              <a:t>le feu</a:t>
            </a:r>
            <a:r>
              <a:rPr lang="fr-FR" sz="1600" dirty="0"/>
              <a:t>? </a:t>
            </a:r>
            <a:endParaRPr lang="fr-FR" sz="1600" dirty="0" smtClean="0"/>
          </a:p>
          <a:p>
            <a:pPr lvl="2"/>
            <a:r>
              <a:rPr lang="fr-FR" sz="1600" dirty="0" smtClean="0"/>
              <a:t>immédiat </a:t>
            </a:r>
            <a:r>
              <a:rPr lang="fr-FR" sz="1600" dirty="0"/>
              <a:t>ou à retardement?</a:t>
            </a:r>
            <a:endParaRPr lang="en-US" sz="1600" dirty="0"/>
          </a:p>
          <a:p>
            <a:pPr lvl="2"/>
            <a:r>
              <a:rPr lang="fr-FR" sz="1600" dirty="0" smtClean="0"/>
              <a:t>peut</a:t>
            </a:r>
            <a:r>
              <a:rPr lang="fr-FR" sz="1600" dirty="0"/>
              <a:t>-il être guéri par le joueur ou </a:t>
            </a:r>
            <a:r>
              <a:rPr lang="fr-FR" sz="1600" dirty="0" smtClean="0"/>
              <a:t>se dissipe seul? </a:t>
            </a:r>
            <a:endParaRPr lang="en-US" sz="1600" dirty="0"/>
          </a:p>
          <a:p>
            <a:pPr lvl="2"/>
            <a:r>
              <a:rPr lang="fr-FR" sz="1600" dirty="0"/>
              <a:t>p</a:t>
            </a:r>
            <a:r>
              <a:rPr lang="fr-FR" sz="1600" dirty="0" smtClean="0"/>
              <a:t>eut</a:t>
            </a:r>
            <a:r>
              <a:rPr lang="fr-FR" sz="1600" dirty="0"/>
              <a:t>-il être contré par un équipement </a:t>
            </a:r>
            <a:r>
              <a:rPr lang="fr-FR" sz="1600" dirty="0" smtClean="0"/>
              <a:t>du </a:t>
            </a:r>
            <a:r>
              <a:rPr lang="fr-FR" sz="1600" dirty="0"/>
              <a:t>joueur?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2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o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2120"/>
            <a:ext cx="9180000" cy="51637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19528"/>
            <a:ext cx="9180000" cy="2438471"/>
          </a:xfrm>
        </p:spPr>
        <p:txBody>
          <a:bodyPr anchor="ctr" anchorCtr="0">
            <a:normAutofit/>
          </a:bodyPr>
          <a:lstStyle/>
          <a:p>
            <a:r>
              <a:rPr lang="fr-CA" sz="2800" dirty="0"/>
              <a:t>Il </a:t>
            </a:r>
            <a:r>
              <a:rPr lang="fr-CA" sz="2800" dirty="0" smtClean="0"/>
              <a:t>y a </a:t>
            </a:r>
            <a:r>
              <a:rPr lang="fr-CA" sz="2800" dirty="0"/>
              <a:t>beaucoup de façons d'imposer des difficultés au joueur sans lui infliger de dommages </a:t>
            </a:r>
            <a:r>
              <a:rPr lang="fr-CA" sz="2800" dirty="0" smtClean="0"/>
              <a:t>directs. P</a:t>
            </a:r>
            <a:r>
              <a:rPr lang="en-US" sz="2800" dirty="0" smtClean="0"/>
              <a:t>o</a:t>
            </a:r>
            <a:r>
              <a:rPr lang="fr-CA" sz="2800" dirty="0" err="1" smtClean="0"/>
              <a:t>uvez</a:t>
            </a:r>
            <a:r>
              <a:rPr lang="fr-CA" sz="2800" dirty="0" smtClean="0"/>
              <a:t>-vous en nommez?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8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7F7F7F"/>
          </a:solidFill>
        </p:spPr>
        <p:txBody>
          <a:bodyPr/>
          <a:lstStyle/>
          <a:p>
            <a:r>
              <a:rPr lang="fr-CA" dirty="0" smtClean="0"/>
              <a:t>Autres actions en combat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2514600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/>
              <a:t>Bloquer / parade: </a:t>
            </a:r>
            <a:endParaRPr lang="fr-CA" sz="1600" b="1" dirty="0" smtClean="0"/>
          </a:p>
          <a:p>
            <a:r>
              <a:rPr lang="fr-CA" sz="1600" dirty="0" smtClean="0"/>
              <a:t>l'ennemi </a:t>
            </a:r>
            <a:r>
              <a:rPr lang="fr-CA" sz="1600" dirty="0"/>
              <a:t>peut bloquer ou parer l'attaque du joueur, ce qui provoque un décalage dans le flux de combat du joueur. </a:t>
            </a:r>
            <a:endParaRPr lang="fr-CA" sz="1600" dirty="0" smtClean="0"/>
          </a:p>
          <a:p>
            <a:pPr lvl="1"/>
            <a:r>
              <a:rPr lang="fr-CA" sz="1600" dirty="0" smtClean="0"/>
              <a:t>Briser </a:t>
            </a:r>
            <a:r>
              <a:rPr lang="fr-CA" sz="1600" dirty="0"/>
              <a:t>les chaînes de </a:t>
            </a:r>
            <a:r>
              <a:rPr lang="fr-CA" sz="1600" dirty="0" smtClean="0"/>
              <a:t>combat</a:t>
            </a:r>
          </a:p>
          <a:p>
            <a:pPr lvl="1"/>
            <a:r>
              <a:rPr lang="fr-CA" sz="1600" dirty="0"/>
              <a:t>R</a:t>
            </a:r>
            <a:r>
              <a:rPr lang="fr-CA" sz="1600" dirty="0" smtClean="0"/>
              <a:t>éinitialiser </a:t>
            </a:r>
            <a:r>
              <a:rPr lang="fr-CA" sz="1600" dirty="0"/>
              <a:t>les compteurs de </a:t>
            </a:r>
            <a:r>
              <a:rPr lang="fr-CA" sz="1600" dirty="0" smtClean="0"/>
              <a:t>combo</a:t>
            </a:r>
          </a:p>
          <a:p>
            <a:pPr lvl="1"/>
            <a:r>
              <a:rPr lang="fr-CA" sz="1600" dirty="0"/>
              <a:t>C</a:t>
            </a:r>
            <a:r>
              <a:rPr lang="fr-CA" sz="1600" dirty="0" smtClean="0"/>
              <a:t>auser </a:t>
            </a:r>
            <a:r>
              <a:rPr lang="fr-CA" sz="1600" dirty="0"/>
              <a:t>le rebond ou le ricochet de l'arme du joueur.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95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32858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 smtClean="0"/>
              <a:t>Projection</a:t>
            </a:r>
          </a:p>
          <a:p>
            <a:pPr lvl="0"/>
            <a:r>
              <a:rPr lang="fr-CA" sz="1600" dirty="0" smtClean="0"/>
              <a:t>plutôt </a:t>
            </a:r>
            <a:r>
              <a:rPr lang="fr-CA" sz="1600" dirty="0"/>
              <a:t>que subir des dégâts, le joueur est frappé vers l'arrière lors de </a:t>
            </a:r>
            <a:r>
              <a:rPr lang="fr-CA" sz="1600" dirty="0" smtClean="0"/>
              <a:t>l'impact</a:t>
            </a:r>
          </a:p>
          <a:p>
            <a:pPr lvl="1"/>
            <a:r>
              <a:rPr lang="fr-CA" sz="1600" dirty="0" smtClean="0"/>
              <a:t>Mettre </a:t>
            </a:r>
            <a:r>
              <a:rPr lang="fr-CA" sz="1600" dirty="0"/>
              <a:t>de la distance entre l'ennemi et le joueur peut perturber une chaîne de combat ou tout autre action </a:t>
            </a:r>
            <a:r>
              <a:rPr lang="fr-CA" sz="1600" dirty="0" smtClean="0"/>
              <a:t>en cours</a:t>
            </a:r>
          </a:p>
          <a:p>
            <a:pPr lvl="2"/>
            <a:r>
              <a:rPr lang="fr-CA" sz="1600" dirty="0" smtClean="0"/>
              <a:t>lancement </a:t>
            </a:r>
            <a:r>
              <a:rPr lang="fr-CA" sz="1600" dirty="0"/>
              <a:t>de sort </a:t>
            </a:r>
            <a:endParaRPr lang="fr-CA" sz="1600" dirty="0" smtClean="0"/>
          </a:p>
          <a:p>
            <a:pPr lvl="2"/>
            <a:r>
              <a:rPr lang="fr-CA" sz="1600" dirty="0" smtClean="0"/>
              <a:t>utilisation </a:t>
            </a:r>
            <a:r>
              <a:rPr lang="fr-CA" sz="1600" dirty="0"/>
              <a:t>d'un objet. </a:t>
            </a:r>
            <a:endParaRPr lang="fr-CA" sz="1600" dirty="0" smtClean="0"/>
          </a:p>
          <a:p>
            <a:pPr lvl="1"/>
            <a:r>
              <a:rPr lang="fr-CA" sz="1600" dirty="0" smtClean="0"/>
              <a:t>Il </a:t>
            </a:r>
            <a:r>
              <a:rPr lang="fr-CA" sz="1600" dirty="0"/>
              <a:t>est particulièrement efficace lorsque le joueur est touché alors qu'il se tenait </a:t>
            </a:r>
            <a:r>
              <a:rPr lang="fr-CA" sz="1600" dirty="0" smtClean="0"/>
              <a:t>sur</a:t>
            </a:r>
            <a:r>
              <a:rPr lang="fr-CA" sz="1600" dirty="0"/>
              <a:t>​une étroite plate-</a:t>
            </a:r>
            <a:r>
              <a:rPr lang="fr-CA" sz="1600" dirty="0" smtClean="0"/>
              <a:t>forme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5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2504" y="1635034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 smtClean="0"/>
              <a:t>Étourdir</a:t>
            </a:r>
          </a:p>
          <a:p>
            <a:pPr lvl="0"/>
            <a:r>
              <a:rPr lang="fr-CA" sz="1600" dirty="0" smtClean="0"/>
              <a:t>le </a:t>
            </a:r>
            <a:r>
              <a:rPr lang="fr-CA" sz="1600" dirty="0"/>
              <a:t>joueur est étourdi et sans défense. </a:t>
            </a:r>
            <a:endParaRPr lang="fr-CA" sz="1600" dirty="0" smtClean="0"/>
          </a:p>
          <a:p>
            <a:pPr lvl="0"/>
            <a:r>
              <a:rPr lang="fr-CA" sz="1600" dirty="0" smtClean="0"/>
              <a:t>Il </a:t>
            </a:r>
            <a:r>
              <a:rPr lang="fr-CA" sz="1600" dirty="0"/>
              <a:t>peut être soit debout ou au sol. </a:t>
            </a:r>
            <a:endParaRPr lang="fr-CA" sz="1600" dirty="0" smtClean="0"/>
          </a:p>
          <a:p>
            <a:pPr lvl="0"/>
            <a:r>
              <a:rPr lang="fr-CA" sz="1600" dirty="0" smtClean="0"/>
              <a:t>Le </a:t>
            </a:r>
            <a:r>
              <a:rPr lang="fr-CA" sz="1600" dirty="0"/>
              <a:t>joueur devrait perdre momentanément le contrôle de son </a:t>
            </a:r>
            <a:r>
              <a:rPr lang="fr-CA" sz="1600" dirty="0" smtClean="0"/>
              <a:t>personnage (sans </a:t>
            </a:r>
            <a:r>
              <a:rPr lang="fr-CA" sz="1600" dirty="0"/>
              <a:t>rendre le moment </a:t>
            </a:r>
            <a:r>
              <a:rPr lang="fr-CA" sz="1600" dirty="0" smtClean="0"/>
              <a:t>interminable: frustrant)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4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114424" y="1284155"/>
            <a:ext cx="7610476" cy="275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CA" b="1" dirty="0" smtClean="0"/>
              <a:t>LA FORME SUIT LA FONCTION!</a:t>
            </a: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r>
              <a:rPr lang="fr-CA" sz="1600" dirty="0" smtClean="0"/>
              <a:t>Tous ces attributs, ajouté au thème de votre niveau, vont permettre de déterminer :</a:t>
            </a:r>
          </a:p>
          <a:p>
            <a:pPr lvl="1">
              <a:spcBef>
                <a:spcPts val="1800"/>
              </a:spcBef>
            </a:pPr>
            <a:r>
              <a:rPr lang="fr-CA" sz="1600" dirty="0" smtClean="0"/>
              <a:t>qui sont vos ennemis, </a:t>
            </a:r>
          </a:p>
          <a:p>
            <a:pPr lvl="1"/>
            <a:r>
              <a:rPr lang="en-US" sz="1600" dirty="0" smtClean="0"/>
              <a:t>d</a:t>
            </a:r>
            <a:r>
              <a:rPr lang="fr-CA" sz="1600" dirty="0" smtClean="0"/>
              <a:t>e quoi ils auront l’air,</a:t>
            </a:r>
          </a:p>
          <a:p>
            <a:pPr lvl="1"/>
            <a:r>
              <a:rPr lang="fr-CA" sz="1600" dirty="0" smtClean="0"/>
              <a:t>comment inter-agiront-ils ensemble dans le jeu.</a:t>
            </a:r>
            <a:endParaRPr lang="en-US" sz="1600" dirty="0" smtClean="0"/>
          </a:p>
          <a:p>
            <a:pPr marL="692150" lvl="2" indent="0">
              <a:buFont typeface="Wingdings 2" pitchFamily="18" charset="2"/>
              <a:buNone/>
            </a:pPr>
            <a:endParaRPr lang="fr-CA" sz="1600" dirty="0" smtClean="0"/>
          </a:p>
          <a:p>
            <a:pPr marL="800100" lvl="1" indent="-457200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8638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43743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/>
              <a:t>Gel / Paralysie / </a:t>
            </a:r>
            <a:r>
              <a:rPr lang="fr-CA" sz="1600" b="1" dirty="0" smtClean="0"/>
              <a:t>capture</a:t>
            </a:r>
          </a:p>
          <a:p>
            <a:pPr lvl="0"/>
            <a:r>
              <a:rPr lang="fr-CA" sz="1600" dirty="0"/>
              <a:t>A</a:t>
            </a:r>
            <a:r>
              <a:rPr lang="fr-CA" sz="1600" dirty="0" smtClean="0"/>
              <a:t>git </a:t>
            </a:r>
            <a:r>
              <a:rPr lang="fr-CA" sz="1600" dirty="0"/>
              <a:t>comme un étourdissement, mais peut être rompu appuyant de façon répété sur un bouton ou en brassant la manette. </a:t>
            </a:r>
            <a:endParaRPr lang="fr-CA" sz="1600" dirty="0" smtClean="0"/>
          </a:p>
          <a:p>
            <a:pPr lvl="1">
              <a:spcBef>
                <a:spcPts val="1400"/>
              </a:spcBef>
            </a:pPr>
            <a:r>
              <a:rPr lang="fr-CA" sz="1600" dirty="0" smtClean="0"/>
              <a:t>Les </a:t>
            </a:r>
            <a:r>
              <a:rPr lang="fr-CA" sz="1600" dirty="0"/>
              <a:t>personnages sont souvent ensevelis avec une attaque de gel. </a:t>
            </a:r>
            <a:endParaRPr lang="fr-CA" sz="1600" dirty="0" smtClean="0"/>
          </a:p>
          <a:p>
            <a:pPr lvl="1">
              <a:spcBef>
                <a:spcPts val="1400"/>
              </a:spcBef>
            </a:pPr>
            <a:r>
              <a:rPr lang="fr-CA" sz="1600" dirty="0" smtClean="0"/>
              <a:t>Le </a:t>
            </a:r>
            <a:r>
              <a:rPr lang="fr-CA" sz="1600" dirty="0"/>
              <a:t>joueur peut prendre des dégâts ou non lors de cette attaque. </a:t>
            </a:r>
            <a:endParaRPr lang="fr-CA" sz="1600" dirty="0" smtClean="0"/>
          </a:p>
          <a:p>
            <a:pPr lvl="1">
              <a:spcBef>
                <a:spcPts val="1400"/>
              </a:spcBef>
            </a:pPr>
            <a:r>
              <a:rPr lang="fr-CA" sz="1600" dirty="0" smtClean="0"/>
              <a:t>Assurez</a:t>
            </a:r>
            <a:r>
              <a:rPr lang="fr-CA" sz="1600" dirty="0"/>
              <a:t>-vous que vous avez une </a:t>
            </a:r>
            <a:r>
              <a:rPr lang="fr-CA" sz="1600" dirty="0" smtClean="0"/>
              <a:t>animation </a:t>
            </a:r>
            <a:r>
              <a:rPr lang="fr-CA" sz="1600" dirty="0"/>
              <a:t>intéressante lorsque le joueur reprend le contrôle.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2504" y="1635034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/>
              <a:t>Réparation / </a:t>
            </a:r>
            <a:r>
              <a:rPr lang="fr-CA" sz="1600" b="1" dirty="0" smtClean="0"/>
              <a:t>guérison</a:t>
            </a:r>
          </a:p>
          <a:p>
            <a:pPr lvl="0"/>
            <a:r>
              <a:rPr lang="fr-CA" sz="1600" dirty="0"/>
              <a:t>L</a:t>
            </a:r>
            <a:r>
              <a:rPr lang="fr-CA" sz="1600" dirty="0" smtClean="0"/>
              <a:t>'ennemi </a:t>
            </a:r>
            <a:r>
              <a:rPr lang="fr-CA" sz="1600" dirty="0"/>
              <a:t>retrouve des points de vie.  </a:t>
            </a:r>
            <a:endParaRPr lang="fr-CA" sz="1600" dirty="0" smtClean="0"/>
          </a:p>
          <a:p>
            <a:pPr lvl="1"/>
            <a:r>
              <a:rPr lang="fr-CA" sz="1600" dirty="0" smtClean="0"/>
              <a:t>À </a:t>
            </a:r>
            <a:r>
              <a:rPr lang="fr-CA" sz="1600" dirty="0"/>
              <a:t>utiliser avec parcimonie, </a:t>
            </a:r>
            <a:r>
              <a:rPr lang="fr-CA" sz="1600" dirty="0" smtClean="0"/>
              <a:t>sinon peut créer un sentiment d’injustice chez le </a:t>
            </a:r>
            <a:r>
              <a:rPr lang="fr-CA" sz="1600" dirty="0"/>
              <a:t>joueur. </a:t>
            </a:r>
            <a:endParaRPr lang="fr-CA" sz="1600" dirty="0" smtClean="0"/>
          </a:p>
          <a:p>
            <a:pPr lvl="1"/>
            <a:r>
              <a:rPr lang="fr-CA" sz="1600" dirty="0" smtClean="0"/>
              <a:t>Fonctionne </a:t>
            </a:r>
            <a:r>
              <a:rPr lang="fr-CA" sz="1600" dirty="0"/>
              <a:t>mieux si l'ennemi a une animation de guérison ainsi qu'une barre de santé pour montrer la guérison complète (ou partielle)</a:t>
            </a:r>
            <a:r>
              <a:rPr lang="fr-CA" sz="1600" dirty="0" smtClean="0"/>
              <a:t>.</a:t>
            </a:r>
          </a:p>
          <a:p>
            <a:pPr lvl="1"/>
            <a:r>
              <a:rPr lang="fr-CA" sz="1600" dirty="0" smtClean="0"/>
              <a:t>Considérez </a:t>
            </a:r>
            <a:r>
              <a:rPr lang="fr-CA" sz="1600" dirty="0"/>
              <a:t>de permettre au joueur d'attaquer l'ennemi pour perturber la guérison.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2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26326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 err="1" smtClean="0"/>
              <a:t>Buff</a:t>
            </a:r>
            <a:endParaRPr lang="fr-CA" sz="1600" b="1" dirty="0" smtClean="0"/>
          </a:p>
          <a:p>
            <a:pPr lvl="0"/>
            <a:r>
              <a:rPr lang="en-US" sz="1600" dirty="0"/>
              <a:t>F</a:t>
            </a:r>
            <a:r>
              <a:rPr lang="fr-CA" sz="1600" dirty="0" err="1" smtClean="0"/>
              <a:t>onctionne</a:t>
            </a:r>
            <a:r>
              <a:rPr lang="fr-CA" sz="1600" dirty="0" smtClean="0"/>
              <a:t> </a:t>
            </a:r>
            <a:r>
              <a:rPr lang="fr-CA" sz="1600" dirty="0"/>
              <a:t>comme la guérison, mais l'ennemi gagne de la puissance pour charger une attaque. </a:t>
            </a:r>
            <a:endParaRPr lang="fr-CA" sz="1600" dirty="0" smtClean="0"/>
          </a:p>
          <a:p>
            <a:pPr lvl="1"/>
            <a:r>
              <a:rPr lang="fr-CA" sz="1600" dirty="0" smtClean="0"/>
              <a:t>Habituellement </a:t>
            </a:r>
            <a:r>
              <a:rPr lang="fr-CA" sz="1600" dirty="0"/>
              <a:t>rencontré lors de la charge des attaques magiques. </a:t>
            </a:r>
            <a:endParaRPr lang="fr-CA" sz="1600" dirty="0" smtClean="0"/>
          </a:p>
          <a:p>
            <a:pPr lvl="1"/>
            <a:r>
              <a:rPr lang="fr-CA" sz="1600" dirty="0" smtClean="0"/>
              <a:t>Également </a:t>
            </a:r>
            <a:r>
              <a:rPr lang="fr-CA" sz="1600" dirty="0"/>
              <a:t>dans les </a:t>
            </a:r>
            <a:r>
              <a:rPr lang="fr-CA" sz="1600" dirty="0" err="1"/>
              <a:t>Shooters</a:t>
            </a:r>
            <a:r>
              <a:rPr lang="fr-CA" sz="1600" dirty="0"/>
              <a:t> lorsque le méchant charge son arme pour déchaîner l'enfer sur le joueur.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65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43743"/>
            <a:ext cx="7610477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 smtClean="0"/>
              <a:t>Vol</a:t>
            </a:r>
          </a:p>
          <a:p>
            <a:pPr lvl="0"/>
            <a:r>
              <a:rPr lang="fr-CA" sz="1600" dirty="0"/>
              <a:t>L</a:t>
            </a:r>
            <a:r>
              <a:rPr lang="fr-CA" sz="1600" dirty="0" smtClean="0"/>
              <a:t>'ennemi </a:t>
            </a:r>
            <a:r>
              <a:rPr lang="fr-CA" sz="1600" dirty="0"/>
              <a:t>vole de l'argent ou de l'équipement au </a:t>
            </a:r>
            <a:r>
              <a:rPr lang="fr-CA" sz="1600" dirty="0" err="1" smtClean="0"/>
              <a:t>joueu</a:t>
            </a:r>
            <a:endParaRPr lang="fr-CA" sz="1600" dirty="0" smtClean="0"/>
          </a:p>
          <a:p>
            <a:pPr lvl="1"/>
            <a:r>
              <a:rPr lang="fr-CA" sz="1600" dirty="0"/>
              <a:t>P</a:t>
            </a:r>
            <a:r>
              <a:rPr lang="fr-CA" sz="1600" dirty="0" smtClean="0"/>
              <a:t>rovoque </a:t>
            </a:r>
            <a:r>
              <a:rPr lang="fr-CA" sz="1600" dirty="0"/>
              <a:t>une modification de la dynamique de </a:t>
            </a:r>
            <a:r>
              <a:rPr lang="fr-CA" sz="1600" dirty="0" err="1"/>
              <a:t>gameplay</a:t>
            </a:r>
            <a:r>
              <a:rPr lang="fr-CA" sz="1600" dirty="0"/>
              <a:t> de «combattre l'ennemi» à «tuer ce bâtard qui vient de voler ma cotte de mailles!" </a:t>
            </a:r>
            <a:endParaRPr lang="fr-CA" sz="1600" dirty="0" smtClean="0"/>
          </a:p>
          <a:p>
            <a:pPr lvl="1"/>
            <a:r>
              <a:rPr lang="fr-CA" sz="1600" dirty="0" smtClean="0"/>
              <a:t>Assurez</a:t>
            </a:r>
            <a:r>
              <a:rPr lang="fr-CA" sz="1600" dirty="0"/>
              <a:t>-vous que le joueur a une chance équitable de récupérer ce qui a été volé. </a:t>
            </a:r>
            <a:endParaRPr lang="fr-CA" sz="1600" dirty="0" smtClean="0"/>
          </a:p>
          <a:p>
            <a:pPr lvl="1"/>
            <a:r>
              <a:rPr lang="fr-CA" sz="1600" dirty="0" smtClean="0"/>
              <a:t>Ne </a:t>
            </a:r>
            <a:r>
              <a:rPr lang="fr-CA" sz="1600" dirty="0"/>
              <a:t>jamais rien voler que joueur a acheté ou gagné dans le cadre de la progression: voler quelque chose de facilement remplaçable.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2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35034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 smtClean="0"/>
              <a:t>Drain</a:t>
            </a:r>
          </a:p>
          <a:p>
            <a:pPr lvl="0"/>
            <a:r>
              <a:rPr lang="fr-CA" sz="1600" dirty="0"/>
              <a:t>L</a:t>
            </a:r>
            <a:r>
              <a:rPr lang="fr-CA" sz="1600" dirty="0" smtClean="0"/>
              <a:t>'ennemi </a:t>
            </a:r>
            <a:r>
              <a:rPr lang="fr-CA" sz="1600" dirty="0"/>
              <a:t>draine les ressources chargées du joueur. </a:t>
            </a:r>
            <a:endParaRPr lang="fr-CA" sz="1600" dirty="0" smtClean="0"/>
          </a:p>
          <a:p>
            <a:pPr lvl="1"/>
            <a:r>
              <a:rPr lang="fr-CA" sz="1600" dirty="0" err="1" smtClean="0"/>
              <a:t>Super</a:t>
            </a:r>
            <a:r>
              <a:rPr lang="fr-CA" sz="1600" dirty="0" err="1"/>
              <a:t>-puissance</a:t>
            </a:r>
            <a:r>
              <a:rPr lang="fr-CA" sz="1600" dirty="0"/>
              <a:t> d'un </a:t>
            </a:r>
            <a:r>
              <a:rPr lang="fr-CA" sz="1600" dirty="0" smtClean="0"/>
              <a:t>compteur</a:t>
            </a:r>
            <a:endParaRPr lang="fr-CA" sz="1600" dirty="0"/>
          </a:p>
          <a:p>
            <a:pPr lvl="1"/>
            <a:r>
              <a:rPr lang="en-US" sz="1600" dirty="0" smtClean="0"/>
              <a:t>M</a:t>
            </a:r>
            <a:r>
              <a:rPr lang="fr-CA" sz="1600" dirty="0" smtClean="0"/>
              <a:t>ana</a:t>
            </a:r>
          </a:p>
          <a:p>
            <a:pPr lvl="1"/>
            <a:r>
              <a:rPr lang="fr-CA" sz="1600" dirty="0" smtClean="0"/>
              <a:t>Puissance </a:t>
            </a:r>
            <a:r>
              <a:rPr lang="fr-CA" sz="1600" dirty="0"/>
              <a:t>de </a:t>
            </a:r>
            <a:r>
              <a:rPr lang="fr-CA" sz="1600" dirty="0" smtClean="0"/>
              <a:t>bouclier</a:t>
            </a:r>
          </a:p>
          <a:p>
            <a:pPr lvl="1"/>
            <a:r>
              <a:rPr lang="fr-CA" sz="1600" dirty="0" smtClean="0"/>
              <a:t>Carburant</a:t>
            </a:r>
          </a:p>
          <a:p>
            <a:pPr lvl="1"/>
            <a:r>
              <a:rPr lang="fr-CA" sz="1600" dirty="0"/>
              <a:t>E</a:t>
            </a:r>
            <a:r>
              <a:rPr lang="fr-CA" sz="1600" dirty="0" smtClean="0"/>
              <a:t>tc</a:t>
            </a:r>
            <a:r>
              <a:rPr lang="fr-CA" sz="1600" dirty="0"/>
              <a:t>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2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43743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CA" sz="1600" b="1" dirty="0"/>
              <a:t>Comportements </a:t>
            </a:r>
            <a:r>
              <a:rPr lang="fr-CA" sz="1600" b="1" dirty="0" smtClean="0"/>
              <a:t>inattendus</a:t>
            </a:r>
          </a:p>
          <a:p>
            <a:pPr lvl="0"/>
            <a:r>
              <a:rPr lang="fr-CA" sz="1600" dirty="0"/>
              <a:t>A</a:t>
            </a:r>
            <a:r>
              <a:rPr lang="fr-CA" sz="1600" dirty="0" smtClean="0"/>
              <a:t>voir d’autres actions </a:t>
            </a:r>
            <a:r>
              <a:rPr lang="fr-CA" sz="1600" dirty="0"/>
              <a:t>en réserve </a:t>
            </a:r>
            <a:r>
              <a:rPr lang="fr-CA" sz="1600" dirty="0" smtClean="0"/>
              <a:t>que les attaques typiques ajoute </a:t>
            </a:r>
            <a:r>
              <a:rPr lang="fr-CA" sz="1600" dirty="0"/>
              <a:t>un peu de variété à la rencontre. </a:t>
            </a:r>
            <a:endParaRPr lang="fr-CA" sz="1600" dirty="0" smtClean="0"/>
          </a:p>
          <a:p>
            <a:pPr lvl="0"/>
            <a:r>
              <a:rPr lang="fr-CA" sz="1600" dirty="0" smtClean="0"/>
              <a:t>Créé l'illusion </a:t>
            </a:r>
            <a:r>
              <a:rPr lang="fr-CA" sz="1600" dirty="0"/>
              <a:t>que l'ennemi apprend à réagir et à se défendre contre le joueur. </a:t>
            </a:r>
            <a:endParaRPr lang="fr-CA" sz="1600" dirty="0" smtClean="0"/>
          </a:p>
          <a:p>
            <a:pPr lvl="1"/>
            <a:r>
              <a:rPr lang="fr-CA" sz="1600" dirty="0" smtClean="0"/>
              <a:t>Le </a:t>
            </a:r>
            <a:r>
              <a:rPr lang="fr-CA" sz="1600" dirty="0"/>
              <a:t>joueur devra ajuster ses plans de bataille à mesure plutôt que de tomber dans la même vieille routine.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7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26326"/>
            <a:ext cx="7610476" cy="42036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1600" b="1" dirty="0"/>
              <a:t>Vulnérabilités ou résistances? </a:t>
            </a:r>
            <a:endParaRPr lang="fr-FR" sz="1600" b="1" dirty="0" smtClean="0"/>
          </a:p>
          <a:p>
            <a:pPr lvl="0"/>
            <a:r>
              <a:rPr lang="fr-CA" sz="1600" dirty="0" smtClean="0"/>
              <a:t>Assurez</a:t>
            </a:r>
            <a:r>
              <a:rPr lang="fr-CA" sz="1600" dirty="0"/>
              <a:t>-vous qu'elles sont claires pour le joueur et qu'elles suivent la logique. </a:t>
            </a:r>
            <a:endParaRPr lang="fr-CA" sz="1600" dirty="0" smtClean="0"/>
          </a:p>
          <a:p>
            <a:pPr lvl="0"/>
            <a:r>
              <a:rPr lang="fr-CA" sz="1600" dirty="0" smtClean="0"/>
              <a:t>Laissez </a:t>
            </a:r>
            <a:r>
              <a:rPr lang="fr-CA" sz="1600" dirty="0"/>
              <a:t>le joueur faire les connexions logiques - ne jamais </a:t>
            </a:r>
            <a:r>
              <a:rPr lang="fr-CA" sz="1600" dirty="0" smtClean="0"/>
              <a:t>le </a:t>
            </a:r>
            <a:r>
              <a:rPr lang="fr-CA" sz="1600" dirty="0"/>
              <a:t>laisser se demander pourquoi </a:t>
            </a:r>
            <a:r>
              <a:rPr lang="fr-CA" sz="1600" dirty="0" smtClean="0"/>
              <a:t>une attaque ne </a:t>
            </a:r>
            <a:r>
              <a:rPr lang="fr-CA" sz="1600" dirty="0"/>
              <a:t>fonctionne pas.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7F7F7F"/>
          </a:solidFill>
        </p:spPr>
        <p:txBody>
          <a:bodyPr/>
          <a:lstStyle/>
          <a:p>
            <a:r>
              <a:rPr lang="fr-CA" dirty="0" smtClean="0"/>
              <a:t>Santé des ennemis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2375263"/>
            <a:ext cx="7610476" cy="4203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dirty="0"/>
              <a:t>Même si un ennemi a des attaques féroces, des défenses agiles et des comportements cool, il doit encore y avoir un moyen de le tuer. </a:t>
            </a:r>
            <a:endParaRPr lang="fr-CA" sz="1600" dirty="0" smtClean="0"/>
          </a:p>
          <a:p>
            <a:r>
              <a:rPr lang="fr-CA" sz="1600" dirty="0" smtClean="0"/>
              <a:t>Déterminer </a:t>
            </a:r>
            <a:r>
              <a:rPr lang="fr-CA" sz="1600" dirty="0"/>
              <a:t>la santé d'un ennemi se fait de la même manière que vous le feriez pour le personnage du joueur. </a:t>
            </a:r>
            <a:endParaRPr lang="fr-CA" sz="1600" dirty="0" smtClean="0"/>
          </a:p>
          <a:p>
            <a:r>
              <a:rPr lang="fr-CA" sz="1600" dirty="0" smtClean="0"/>
              <a:t>Équilibrez </a:t>
            </a:r>
            <a:r>
              <a:rPr lang="fr-CA" sz="1600" dirty="0"/>
              <a:t>la santé de votre ennemi en relation avec l'attaque du joueur. </a:t>
            </a:r>
            <a:endParaRPr lang="fr-CA" sz="1600" dirty="0" smtClean="0"/>
          </a:p>
          <a:p>
            <a:pPr lvl="1"/>
            <a:r>
              <a:rPr lang="fr-CA" sz="1600" dirty="0"/>
              <a:t>C</a:t>
            </a:r>
            <a:r>
              <a:rPr lang="fr-CA" sz="1600" dirty="0" smtClean="0"/>
              <a:t>ombien </a:t>
            </a:r>
            <a:r>
              <a:rPr lang="fr-CA" sz="1600" dirty="0"/>
              <a:t>de coups </a:t>
            </a:r>
            <a:r>
              <a:rPr lang="fr-CA" sz="1600" dirty="0" smtClean="0"/>
              <a:t>l’ennemi doit subir </a:t>
            </a:r>
            <a:r>
              <a:rPr lang="fr-CA" sz="1600" dirty="0"/>
              <a:t>avant de mourir. </a:t>
            </a:r>
            <a:endParaRPr lang="fr-CA" sz="1600" dirty="0" smtClean="0"/>
          </a:p>
          <a:p>
            <a:pPr lvl="1"/>
            <a:r>
              <a:rPr lang="fr-CA" sz="1600" dirty="0" smtClean="0"/>
              <a:t>Pensez </a:t>
            </a:r>
            <a:r>
              <a:rPr lang="fr-CA" sz="1600" dirty="0"/>
              <a:t>à toutes les différentes attaques de votre héros pour déterminer cette caractéristique. </a:t>
            </a:r>
            <a:endParaRPr lang="fr-CA" sz="1600" dirty="0" smtClean="0"/>
          </a:p>
          <a:p>
            <a:pPr lvl="2"/>
            <a:r>
              <a:rPr lang="fr-CA" sz="1600" dirty="0" smtClean="0"/>
              <a:t>Un </a:t>
            </a:r>
            <a:r>
              <a:rPr lang="fr-CA" sz="1600" dirty="0"/>
              <a:t>gobelin peut être en mesure de résister à trois coups normaux, mais une épée sainte peut être en mesure de le tuer en un seul coup.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6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7F7F7F"/>
          </a:solidFill>
        </p:spPr>
        <p:txBody>
          <a:bodyPr>
            <a:normAutofit/>
          </a:bodyPr>
          <a:lstStyle/>
          <a:p>
            <a:r>
              <a:rPr lang="fr-CA" sz="2800" b="1" dirty="0"/>
              <a:t>Tout le monde aime créer des ennemis :D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5087" y="2349137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CA" sz="1600" dirty="0" smtClean="0"/>
              <a:t>Trouver </a:t>
            </a:r>
            <a:r>
              <a:rPr lang="fr-CA" sz="1600" dirty="0"/>
              <a:t>des vos propres ennemis! </a:t>
            </a:r>
            <a:endParaRPr lang="fr-CA" sz="1600" dirty="0" smtClean="0"/>
          </a:p>
          <a:p>
            <a:pPr lvl="1"/>
            <a:r>
              <a:rPr lang="fr-CA" sz="1600" b="1" dirty="0" smtClean="0"/>
              <a:t>Commencez </a:t>
            </a:r>
            <a:r>
              <a:rPr lang="fr-CA" sz="1600" b="1" dirty="0"/>
              <a:t>avec votre thème. </a:t>
            </a:r>
            <a:endParaRPr lang="fr-CA" sz="1600" b="1" dirty="0" smtClean="0"/>
          </a:p>
          <a:p>
            <a:pPr lvl="2"/>
            <a:r>
              <a:rPr lang="fr-CA" sz="1600" dirty="0" smtClean="0"/>
              <a:t>Réfléchissez </a:t>
            </a:r>
            <a:r>
              <a:rPr lang="fr-CA" sz="1600" dirty="0"/>
              <a:t>aux types d'ennemis en fonction de l'environnement de votre jeu.</a:t>
            </a:r>
            <a:endParaRPr lang="en-US" sz="1600" dirty="0"/>
          </a:p>
          <a:p>
            <a:pPr lvl="1"/>
            <a:r>
              <a:rPr lang="fr-CA" sz="1600" b="1" dirty="0"/>
              <a:t>Ou commencer par votre histoire. </a:t>
            </a:r>
            <a:endParaRPr lang="fr-CA" sz="1600" b="1" dirty="0" smtClean="0"/>
          </a:p>
          <a:p>
            <a:pPr lvl="2"/>
            <a:r>
              <a:rPr lang="fr-CA" sz="1600" dirty="0" smtClean="0"/>
              <a:t>Qui </a:t>
            </a:r>
            <a:r>
              <a:rPr lang="fr-CA" sz="1600" dirty="0"/>
              <a:t>est l'ennemi principal de votre histoire?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fr-CA" sz="1600" b="1" dirty="0"/>
              <a:t>Trouver un moyen </a:t>
            </a:r>
            <a:r>
              <a:rPr lang="fr-CA" sz="1600" b="1" dirty="0" smtClean="0"/>
              <a:t>de relier les ennemis entre eux. </a:t>
            </a:r>
          </a:p>
          <a:p>
            <a:pPr lvl="2"/>
            <a:r>
              <a:rPr lang="fr-CA" sz="1600" dirty="0" smtClean="0"/>
              <a:t>Quelle </a:t>
            </a:r>
            <a:r>
              <a:rPr lang="fr-CA" sz="1600" dirty="0"/>
              <a:t>est l’indication visuelle ou comportementale qui permettra de différencier votre ennemi des autres dans votre jeu? Ou d'autres jeux? </a:t>
            </a:r>
            <a:endParaRPr lang="fr-CA" sz="1600" dirty="0" smtClean="0"/>
          </a:p>
          <a:p>
            <a:pPr lvl="3"/>
            <a:r>
              <a:rPr lang="fr-CA" sz="1600" dirty="0"/>
              <a:t>G</a:t>
            </a:r>
            <a:r>
              <a:rPr lang="fr-CA" sz="1600" dirty="0" smtClean="0"/>
              <a:t>roupes </a:t>
            </a:r>
            <a:r>
              <a:rPr lang="fr-CA" sz="1600" dirty="0"/>
              <a:t>d'ennemis sur la base de formes, de couleurs, de caractéristiques physiques, d’armes ou d’uniformes.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26326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CA" sz="1600" b="1" dirty="0"/>
              <a:t>Soyez </a:t>
            </a:r>
            <a:r>
              <a:rPr lang="fr-CA" sz="1600" b="1" dirty="0" smtClean="0"/>
              <a:t>économe</a:t>
            </a:r>
          </a:p>
          <a:p>
            <a:pPr lvl="1"/>
            <a:r>
              <a:rPr lang="fr-CA" sz="1600" dirty="0" smtClean="0"/>
              <a:t>Réutiliser </a:t>
            </a:r>
            <a:r>
              <a:rPr lang="fr-CA" sz="1600" dirty="0"/>
              <a:t>les modèles, les animations et textures autant que possible pour en obtenir plus pour votre argent de production.</a:t>
            </a:r>
            <a:endParaRPr lang="en-US" sz="1600" dirty="0"/>
          </a:p>
          <a:p>
            <a:pPr lvl="0"/>
            <a:r>
              <a:rPr lang="fr-CA" sz="1600" b="1" dirty="0"/>
              <a:t>Est-ce que l'ennemi appartient à votre monde? </a:t>
            </a:r>
            <a:endParaRPr lang="fr-CA" sz="1600" b="1" dirty="0" smtClean="0"/>
          </a:p>
          <a:p>
            <a:pPr lvl="1"/>
            <a:r>
              <a:rPr lang="fr-CA" sz="1600" dirty="0" smtClean="0"/>
              <a:t>On </a:t>
            </a:r>
            <a:r>
              <a:rPr lang="fr-CA" sz="1600" dirty="0"/>
              <a:t>ne s'attendrait pas à trouver un </a:t>
            </a:r>
            <a:r>
              <a:rPr lang="fr-CA" sz="1600" dirty="0" err="1"/>
              <a:t>death-mecha</a:t>
            </a:r>
            <a:r>
              <a:rPr lang="fr-CA" sz="1600" dirty="0"/>
              <a:t> cybernétique dans un jeu de Super Mario; ce monde est trop fantaisiste pour ce type d’ennemis. </a:t>
            </a:r>
            <a:endParaRPr lang="fr-CA" sz="1600" dirty="0" smtClean="0"/>
          </a:p>
          <a:p>
            <a:pPr lvl="1"/>
            <a:r>
              <a:rPr lang="fr-CA" sz="1600" dirty="0" smtClean="0"/>
              <a:t>Inversement</a:t>
            </a:r>
            <a:r>
              <a:rPr lang="fr-CA" sz="1600" dirty="0"/>
              <a:t>, un </a:t>
            </a:r>
            <a:r>
              <a:rPr lang="fr-CA" sz="1600" dirty="0" err="1"/>
              <a:t>Goomba</a:t>
            </a:r>
            <a:r>
              <a:rPr lang="fr-CA" sz="1600" dirty="0"/>
              <a:t> serait hors de propos dans un titre réaliste comme </a:t>
            </a:r>
            <a:r>
              <a:rPr lang="fr-CA" sz="1600" dirty="0" err="1" smtClean="0"/>
              <a:t>MoH</a:t>
            </a:r>
            <a:r>
              <a:rPr lang="fr-CA" sz="1600" dirty="0" smtClean="0"/>
              <a:t>.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4740" y="-54743"/>
            <a:ext cx="9228844" cy="69346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fecarpentier\Desktop\IMG TEMP\RCF_Kerch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0896" y="714375"/>
            <a:ext cx="9525000" cy="542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65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5" y="1643743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CA" sz="1600" b="1" dirty="0" smtClean="0"/>
              <a:t>Faites </a:t>
            </a:r>
            <a:r>
              <a:rPr lang="fr-CA" sz="1600" b="1" dirty="0"/>
              <a:t>en sorte que votre ennemi ressemble à un ennemi</a:t>
            </a:r>
            <a:r>
              <a:rPr lang="fr-CA" sz="1600" b="1" dirty="0" smtClean="0"/>
              <a:t>.</a:t>
            </a:r>
          </a:p>
          <a:p>
            <a:pPr lvl="1"/>
            <a:r>
              <a:rPr lang="fr-CA" sz="1600" dirty="0" smtClean="0"/>
              <a:t>Yeux rougeoyants</a:t>
            </a:r>
          </a:p>
          <a:p>
            <a:pPr lvl="1"/>
            <a:r>
              <a:rPr lang="fr-CA" sz="1600" dirty="0"/>
              <a:t>C</a:t>
            </a:r>
            <a:r>
              <a:rPr lang="fr-CA" sz="1600" dirty="0" smtClean="0"/>
              <a:t>ornes démoniaques</a:t>
            </a:r>
          </a:p>
          <a:p>
            <a:pPr lvl="1"/>
            <a:r>
              <a:rPr lang="en-US" sz="1600" dirty="0" smtClean="0"/>
              <a:t>C</a:t>
            </a:r>
            <a:r>
              <a:rPr lang="fr-CA" sz="1600" dirty="0" smtClean="0"/>
              <a:t>rocs</a:t>
            </a:r>
          </a:p>
          <a:p>
            <a:pPr lvl="1"/>
            <a:r>
              <a:rPr lang="en-US" sz="1600" dirty="0" smtClean="0"/>
              <a:t>G</a:t>
            </a:r>
            <a:r>
              <a:rPr lang="fr-CA" sz="1600" dirty="0" smtClean="0"/>
              <a:t>riffes</a:t>
            </a:r>
          </a:p>
          <a:p>
            <a:pPr lvl="1"/>
            <a:r>
              <a:rPr lang="en-US" sz="1600" dirty="0" smtClean="0"/>
              <a:t>P</a:t>
            </a:r>
            <a:r>
              <a:rPr lang="fr-CA" sz="1600" dirty="0" err="1" smtClean="0"/>
              <a:t>ics</a:t>
            </a:r>
            <a:endParaRPr lang="fr-CA" sz="1600" dirty="0" smtClean="0"/>
          </a:p>
          <a:p>
            <a:pPr lvl="1"/>
            <a:r>
              <a:rPr lang="fr-CA" sz="1600" dirty="0"/>
              <a:t>O</a:t>
            </a:r>
            <a:r>
              <a:rPr lang="fr-CA" sz="1600" dirty="0" smtClean="0"/>
              <a:t>rnementations </a:t>
            </a:r>
            <a:r>
              <a:rPr lang="fr-CA" sz="1600" dirty="0"/>
              <a:t>de </a:t>
            </a:r>
            <a:r>
              <a:rPr lang="fr-CA" sz="1600" dirty="0" smtClean="0"/>
              <a:t>crânes</a:t>
            </a:r>
          </a:p>
          <a:p>
            <a:pPr lvl="1"/>
            <a:r>
              <a:rPr lang="fr-CA" sz="1600" dirty="0"/>
              <a:t>C</a:t>
            </a:r>
            <a:r>
              <a:rPr lang="fr-CA" sz="1600" dirty="0" smtClean="0"/>
              <a:t>apes </a:t>
            </a:r>
            <a:r>
              <a:rPr lang="fr-CA" sz="1600" dirty="0"/>
              <a:t>en </a:t>
            </a:r>
            <a:r>
              <a:rPr lang="fr-CA" sz="1600" dirty="0" smtClean="0"/>
              <a:t>lambeaux</a:t>
            </a:r>
          </a:p>
          <a:p>
            <a:pPr lvl="1"/>
            <a:r>
              <a:rPr lang="fr-CA" sz="1600" dirty="0"/>
              <a:t>M</a:t>
            </a:r>
            <a:r>
              <a:rPr lang="fr-CA" sz="1600" dirty="0" smtClean="0"/>
              <a:t>asques </a:t>
            </a:r>
            <a:r>
              <a:rPr lang="fr-CA" sz="1600" dirty="0"/>
              <a:t>et casques redoutables qui obscurcissent le visage. </a:t>
            </a:r>
            <a:endParaRPr lang="fr-CA" sz="1600" dirty="0" smtClean="0"/>
          </a:p>
          <a:p>
            <a:pPr marL="349250" lvl="1" indent="0">
              <a:buNone/>
            </a:pPr>
            <a:r>
              <a:rPr lang="fr-CA" sz="1600" dirty="0" smtClean="0"/>
              <a:t>Les </a:t>
            </a:r>
            <a:r>
              <a:rPr lang="fr-CA" sz="1600" dirty="0"/>
              <a:t>stéréotypes sont des stéréotypes pour une raison: ils sont faciles à comprendre. Utiliser-les à votre avantage.... 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3796" y="1626325"/>
            <a:ext cx="7610476" cy="4203699"/>
          </a:xfrm>
        </p:spPr>
        <p:txBody>
          <a:bodyPr>
            <a:normAutofit/>
          </a:bodyPr>
          <a:lstStyle/>
          <a:p>
            <a:pPr lvl="0"/>
            <a:r>
              <a:rPr lang="fr-CA" sz="1600" b="1" dirty="0" smtClean="0"/>
              <a:t>Ou encore : </a:t>
            </a:r>
            <a:r>
              <a:rPr lang="fr-CA" sz="1600" b="1" dirty="0"/>
              <a:t>aller à l'encontre des attentes et du type. </a:t>
            </a:r>
            <a:endParaRPr lang="fr-CA" sz="1600" b="1" dirty="0" smtClean="0"/>
          </a:p>
          <a:p>
            <a:pPr lvl="1"/>
            <a:r>
              <a:rPr lang="fr-CA" sz="1600" dirty="0" smtClean="0"/>
              <a:t>Vous </a:t>
            </a:r>
            <a:r>
              <a:rPr lang="fr-CA" sz="1600" dirty="0"/>
              <a:t>pouvez aller à l'encontre du "type" et juxtaposer le visuel </a:t>
            </a:r>
            <a:r>
              <a:rPr lang="fr-CA" sz="1600" dirty="0" smtClean="0"/>
              <a:t>anodin de </a:t>
            </a:r>
            <a:r>
              <a:rPr lang="fr-CA" sz="1600" dirty="0"/>
              <a:t>votre ennemi avec son </a:t>
            </a:r>
            <a:r>
              <a:rPr lang="fr-CA" sz="1600" dirty="0" smtClean="0"/>
              <a:t>comportement bestial. </a:t>
            </a:r>
          </a:p>
          <a:p>
            <a:pPr lvl="2"/>
            <a:r>
              <a:rPr lang="fr-CA" sz="1600" dirty="0" smtClean="0"/>
              <a:t>Lapin mignon </a:t>
            </a:r>
            <a:r>
              <a:rPr lang="fr-CA" sz="1600" dirty="0"/>
              <a:t>qui se transforme en un tueur </a:t>
            </a:r>
            <a:r>
              <a:rPr lang="fr-CA" sz="1600" dirty="0" smtClean="0"/>
              <a:t>enragé</a:t>
            </a:r>
          </a:p>
          <a:p>
            <a:pPr lvl="2"/>
            <a:r>
              <a:rPr lang="fr-CA" sz="1600" dirty="0" smtClean="0"/>
              <a:t>Troll grossier </a:t>
            </a:r>
            <a:r>
              <a:rPr lang="fr-CA" sz="1600" dirty="0"/>
              <a:t>qui va éclater en larmes quand il est </a:t>
            </a:r>
            <a:r>
              <a:rPr lang="fr-CA" sz="1600" dirty="0" smtClean="0"/>
              <a:t>attaqué</a:t>
            </a:r>
            <a:endParaRPr lang="fr-CA" sz="1600" dirty="0"/>
          </a:p>
          <a:p>
            <a:pPr lvl="1"/>
            <a:r>
              <a:rPr lang="fr-CA" sz="1600" dirty="0" smtClean="0"/>
              <a:t>Ajoutez </a:t>
            </a:r>
            <a:r>
              <a:rPr lang="fr-CA" sz="1600" dirty="0"/>
              <a:t>de la personnalité pour rendre votre ennemi unique.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57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0816"/>
            <a:ext cx="9144000" cy="6908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800" b="1" dirty="0" smtClean="0"/>
              <a:t>Exercice de pratique</a:t>
            </a:r>
          </a:p>
        </p:txBody>
      </p:sp>
    </p:spTree>
    <p:extLst>
      <p:ext uri="{BB962C8B-B14F-4D97-AF65-F5344CB8AC3E}">
        <p14:creationId xmlns:p14="http://schemas.microsoft.com/office/powerpoint/2010/main" val="14714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8529" y="-98537"/>
            <a:ext cx="9327373" cy="711666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7564" y="1038893"/>
            <a:ext cx="7330821" cy="4773260"/>
          </a:xfrm>
        </p:spPr>
        <p:txBody>
          <a:bodyPr>
            <a:noAutofit/>
          </a:bodyPr>
          <a:lstStyle/>
          <a:p>
            <a:pPr marL="349250" lvl="1" indent="0">
              <a:buNone/>
            </a:pPr>
            <a:r>
              <a:rPr lang="fr-CA" sz="2400" b="1" dirty="0" smtClean="0">
                <a:solidFill>
                  <a:srgbClr val="FFFFFF"/>
                </a:solidFill>
              </a:rPr>
              <a:t>Faire la description d’un ennemi:</a:t>
            </a:r>
            <a:endParaRPr lang="fr-CA" sz="2400" dirty="0">
              <a:solidFill>
                <a:srgbClr val="FFFFFF"/>
              </a:solidFill>
            </a:endParaRP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Trouvez une image d’ennemi,</a:t>
            </a: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Trouvez lui un nom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endParaRPr lang="fr-CA" dirty="0" smtClean="0">
              <a:solidFill>
                <a:srgbClr val="FFFFFF"/>
              </a:solidFill>
            </a:endParaRP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Indiquez son âge, sa race, son sexe.</a:t>
            </a: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Listez ses habiletés, ses forces et faiblesses.</a:t>
            </a: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En quelques lignes, définissez sa personnalité.</a:t>
            </a: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 Présentez </a:t>
            </a:r>
            <a:r>
              <a:rPr lang="fr-CA" dirty="0">
                <a:solidFill>
                  <a:srgbClr val="FFFFFF"/>
                </a:solidFill>
              </a:rPr>
              <a:t>ses motivations.</a:t>
            </a:r>
            <a:endParaRPr lang="fr-CA" dirty="0" smtClean="0">
              <a:solidFill>
                <a:srgbClr val="FFFFFF"/>
              </a:solidFill>
            </a:endParaRP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dirty="0" smtClean="0">
                <a:solidFill>
                  <a:srgbClr val="FFFFFF"/>
                </a:solidFill>
              </a:rPr>
              <a:t>Ajoutez quelques informations supplémentaires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endParaRPr lang="fr-CA" dirty="0" smtClean="0">
              <a:solidFill>
                <a:srgbClr val="FFFFFF"/>
              </a:solidFill>
            </a:endParaRPr>
          </a:p>
          <a:p>
            <a:pPr marL="692150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fr-CA" dirty="0" smtClean="0">
              <a:solidFill>
                <a:srgbClr val="FFFFFF"/>
              </a:solidFill>
            </a:endParaRPr>
          </a:p>
          <a:p>
            <a:pPr marL="69850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fr-CA" dirty="0" smtClean="0">
              <a:solidFill>
                <a:srgbClr val="FFFFFF"/>
              </a:solidFill>
            </a:endParaRPr>
          </a:p>
          <a:p>
            <a:pPr marL="1041400" lvl="2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fr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taille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796" y="2273300"/>
            <a:ext cx="7610476" cy="416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 smtClean="0"/>
              <a:t>Les </a:t>
            </a:r>
            <a:r>
              <a:rPr lang="fr-CA" sz="1600" dirty="0"/>
              <a:t>différentes tailles d’ennemis :</a:t>
            </a:r>
            <a:endParaRPr lang="en-US" sz="1600" dirty="0"/>
          </a:p>
          <a:p>
            <a:pPr lvl="0"/>
            <a:r>
              <a:rPr lang="fr-FR" sz="1600" dirty="0"/>
              <a:t>Le petit ennemi : </a:t>
            </a:r>
            <a:endParaRPr lang="fr-FR" sz="1600" dirty="0" smtClean="0"/>
          </a:p>
          <a:p>
            <a:pPr lvl="1">
              <a:spcBef>
                <a:spcPts val="600"/>
              </a:spcBef>
            </a:pPr>
            <a:r>
              <a:rPr lang="fr-FR" sz="1500" dirty="0" smtClean="0"/>
              <a:t>Ne </a:t>
            </a:r>
            <a:r>
              <a:rPr lang="fr-FR" sz="1500" dirty="0"/>
              <a:t>devrait pas être plus haut que la taille du personnage du joueur.</a:t>
            </a:r>
            <a:endParaRPr lang="en-US" sz="1500" dirty="0"/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L’ennemi</a:t>
            </a:r>
            <a:r>
              <a:rPr lang="fr-FR" sz="1600" dirty="0"/>
              <a:t> moyen </a:t>
            </a:r>
            <a:r>
              <a:rPr lang="fr-FR" sz="1600" dirty="0" smtClean="0"/>
              <a:t>:</a:t>
            </a:r>
          </a:p>
          <a:p>
            <a:pPr lvl="1"/>
            <a:r>
              <a:rPr lang="fr-FR" sz="1500" dirty="0" smtClean="0"/>
              <a:t> </a:t>
            </a:r>
            <a:r>
              <a:rPr lang="fr-FR" sz="1500" dirty="0"/>
              <a:t>Est plus ou moins, aussi grand que le personnage du joueur.</a:t>
            </a:r>
            <a:endParaRPr lang="en-US" sz="1500" dirty="0"/>
          </a:p>
          <a:p>
            <a:pPr lvl="0">
              <a:spcBef>
                <a:spcPts val="1400"/>
              </a:spcBef>
            </a:pPr>
            <a:r>
              <a:rPr lang="fr-FR" sz="1600" dirty="0"/>
              <a:t>Le gros ennemi : </a:t>
            </a:r>
            <a:endParaRPr lang="fr-FR" sz="1600" dirty="0" smtClean="0"/>
          </a:p>
          <a:p>
            <a:pPr lvl="1"/>
            <a:r>
              <a:rPr lang="fr-FR" sz="1500" dirty="0" smtClean="0"/>
              <a:t>A </a:t>
            </a:r>
            <a:r>
              <a:rPr lang="fr-FR" sz="1500" dirty="0"/>
              <a:t>au minimum une tête de plus haut que le personnage du joueur.</a:t>
            </a:r>
            <a:endParaRPr lang="en-US" sz="1500" dirty="0"/>
          </a:p>
          <a:p>
            <a:pPr lvl="0">
              <a:spcBef>
                <a:spcPts val="1400"/>
              </a:spcBef>
            </a:pPr>
            <a:r>
              <a:rPr lang="fr-FR" sz="1600" dirty="0" smtClean="0"/>
              <a:t>L’ennemi </a:t>
            </a:r>
            <a:r>
              <a:rPr lang="fr-FR" sz="1600" dirty="0"/>
              <a:t>géant : </a:t>
            </a:r>
            <a:endParaRPr lang="fr-FR" sz="1600" dirty="0" smtClean="0"/>
          </a:p>
          <a:p>
            <a:pPr lvl="1"/>
            <a:r>
              <a:rPr lang="fr-FR" sz="1500" dirty="0" smtClean="0"/>
              <a:t>Il </a:t>
            </a:r>
            <a:r>
              <a:rPr lang="fr-FR" sz="1500" dirty="0"/>
              <a:t>devrait faire le double de la hauteur du personnage du joueur.</a:t>
            </a:r>
            <a:endParaRPr lang="en-US" sz="1500" dirty="0"/>
          </a:p>
          <a:p>
            <a:pPr>
              <a:spcBef>
                <a:spcPts val="1400"/>
              </a:spcBef>
            </a:pPr>
            <a:r>
              <a:rPr lang="fr-CA" sz="1600" dirty="0"/>
              <a:t>Le GIGANTESQUE ennemi : </a:t>
            </a:r>
            <a:endParaRPr lang="fr-CA" sz="1600" dirty="0" smtClean="0"/>
          </a:p>
          <a:p>
            <a:pPr lvl="1"/>
            <a:r>
              <a:rPr lang="fr-CA" sz="1500" dirty="0" smtClean="0"/>
              <a:t>Est </a:t>
            </a:r>
            <a:r>
              <a:rPr lang="fr-CA" sz="1500" dirty="0"/>
              <a:t>si grand qu’on ne peut le voir complètement qu’à </a:t>
            </a:r>
            <a:r>
              <a:rPr lang="fr-CA" sz="1500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3568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4740" y="-54743"/>
            <a:ext cx="9228844" cy="69346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fecarpentier\Desktop\IMG TEMP\size-comparis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6744" y="677651"/>
            <a:ext cx="9228844" cy="5502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7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carpentier\Desktop\IMG TEMP\hexBasedCreature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86" y="1876426"/>
            <a:ext cx="8750427" cy="2924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7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 Fr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 Fred.thmx</Template>
  <TotalTime>4368</TotalTime>
  <Words>2278</Words>
  <Application>Microsoft Office PowerPoint</Application>
  <PresentationFormat>Affichage à l'écran (4:3)</PresentationFormat>
  <Paragraphs>334</Paragraphs>
  <Slides>63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Century Gothic</vt:lpstr>
      <vt:lpstr>Wingdings 2</vt:lpstr>
      <vt:lpstr>Cours Fred</vt:lpstr>
      <vt:lpstr>LEVEL DESIGN</vt:lpstr>
      <vt:lpstr>LES ENNEMIS</vt:lpstr>
      <vt:lpstr>Présentation PowerPoint</vt:lpstr>
      <vt:lpstr>Conception des ennemis : règles de base</vt:lpstr>
      <vt:lpstr>Présentation PowerPoint</vt:lpstr>
      <vt:lpstr>Présentation PowerPoint</vt:lpstr>
      <vt:lpstr>La taille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comportements de l’ennemi</vt:lpstr>
      <vt:lpstr>Présentation PowerPoint</vt:lpstr>
      <vt:lpstr>Archétypes de comportement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Combiner les archétypes</vt:lpstr>
      <vt:lpstr>Présentation PowerPoint</vt:lpstr>
      <vt:lpstr>Vitesse et déplacement</vt:lpstr>
      <vt:lpstr>Présentation PowerPoint</vt:lpstr>
      <vt:lpstr>Présentation PowerPoint</vt:lpstr>
      <vt:lpstr>Présentation PowerPoint</vt:lpstr>
      <vt:lpstr>Les comportements de déplacement</vt:lpstr>
      <vt:lpstr>Présentation PowerPoint</vt:lpstr>
      <vt:lpstr>Présentation PowerPoint</vt:lpstr>
      <vt:lpstr>Présentation PowerPoint</vt:lpstr>
      <vt:lpstr>Présentation PowerPoint</vt:lpstr>
      <vt:lpstr>Bring on the bad guys!</vt:lpstr>
      <vt:lpstr>Bring on the bad guys</vt:lpstr>
      <vt:lpstr>Présentation PowerPoint</vt:lpstr>
      <vt:lpstr>Présentation PowerPoint</vt:lpstr>
      <vt:lpstr>Présentation PowerPoint</vt:lpstr>
      <vt:lpstr>Présentation PowerPoint</vt:lpstr>
      <vt:lpstr>Attaques</vt:lpstr>
      <vt:lpstr>Présentation PowerPoint</vt:lpstr>
      <vt:lpstr>Présentation PowerPoint</vt:lpstr>
      <vt:lpstr>Présentation PowerPoint</vt:lpstr>
      <vt:lpstr>Il y a beaucoup de façons d'imposer des difficultés au joueur sans lui infliger de dommages directs. Pouvez-vous en nommez?</vt:lpstr>
      <vt:lpstr>Autres actions en combat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Santé des ennemis</vt:lpstr>
      <vt:lpstr>Tout le monde aime créer des ennemis :D</vt:lpstr>
      <vt:lpstr>Présentation PowerPoint</vt:lpstr>
      <vt:lpstr>Présentation PowerPoint</vt:lpstr>
      <vt:lpstr>Présentation PowerPoint</vt:lpstr>
      <vt:lpstr>Exercice de pratique</vt:lpstr>
      <vt:lpstr>Présentation PowerPoint</vt:lpstr>
    </vt:vector>
  </TitlesOfParts>
  <Company>TRIARTS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de personnages</dc:title>
  <dc:creator>Frédéric Émel Carpentier</dc:creator>
  <cp:lastModifiedBy>College Bart</cp:lastModifiedBy>
  <cp:revision>101</cp:revision>
  <dcterms:created xsi:type="dcterms:W3CDTF">2014-06-16T20:22:21Z</dcterms:created>
  <dcterms:modified xsi:type="dcterms:W3CDTF">2015-06-11T22:38:22Z</dcterms:modified>
</cp:coreProperties>
</file>