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25" r:id="rId4"/>
  </p:sldMasterIdLst>
  <p:notesMasterIdLst>
    <p:notesMasterId r:id="rId13"/>
  </p:notesMasterIdLst>
  <p:handoutMasterIdLst>
    <p:handoutMasterId r:id="rId14"/>
  </p:handoutMasterIdLst>
  <p:sldIdLst>
    <p:sldId id="737" r:id="rId5"/>
    <p:sldId id="738" r:id="rId6"/>
    <p:sldId id="739" r:id="rId7"/>
    <p:sldId id="743" r:id="rId8"/>
    <p:sldId id="744" r:id="rId9"/>
    <p:sldId id="742" r:id="rId10"/>
    <p:sldId id="736" r:id="rId11"/>
    <p:sldId id="717" r:id="rId12"/>
  </p:sldIdLst>
  <p:sldSz cx="12801600" cy="7315200"/>
  <p:notesSz cx="7102475" cy="10233025"/>
  <p:defaultTextStyle>
    <a:defPPr>
      <a:defRPr lang="en-US"/>
    </a:defPPr>
    <a:lvl1pPr marL="0" algn="l" defTabSz="965535" rtl="0" eaLnBrk="1" latinLnBrk="0" hangingPunct="1">
      <a:defRPr sz="1901" kern="1200">
        <a:solidFill>
          <a:schemeClr val="tx1"/>
        </a:solidFill>
        <a:latin typeface="+mn-lt"/>
        <a:ea typeface="+mn-ea"/>
        <a:cs typeface="+mn-cs"/>
      </a:defRPr>
    </a:lvl1pPr>
    <a:lvl2pPr marL="482767" algn="l" defTabSz="965535" rtl="0" eaLnBrk="1" latinLnBrk="0" hangingPunct="1">
      <a:defRPr sz="1901" kern="1200">
        <a:solidFill>
          <a:schemeClr val="tx1"/>
        </a:solidFill>
        <a:latin typeface="+mn-lt"/>
        <a:ea typeface="+mn-ea"/>
        <a:cs typeface="+mn-cs"/>
      </a:defRPr>
    </a:lvl2pPr>
    <a:lvl3pPr marL="965535" algn="l" defTabSz="965535" rtl="0" eaLnBrk="1" latinLnBrk="0" hangingPunct="1">
      <a:defRPr sz="1901" kern="1200">
        <a:solidFill>
          <a:schemeClr val="tx1"/>
        </a:solidFill>
        <a:latin typeface="+mn-lt"/>
        <a:ea typeface="+mn-ea"/>
        <a:cs typeface="+mn-cs"/>
      </a:defRPr>
    </a:lvl3pPr>
    <a:lvl4pPr marL="1448303" algn="l" defTabSz="965535" rtl="0" eaLnBrk="1" latinLnBrk="0" hangingPunct="1">
      <a:defRPr sz="1901" kern="1200">
        <a:solidFill>
          <a:schemeClr val="tx1"/>
        </a:solidFill>
        <a:latin typeface="+mn-lt"/>
        <a:ea typeface="+mn-ea"/>
        <a:cs typeface="+mn-cs"/>
      </a:defRPr>
    </a:lvl4pPr>
    <a:lvl5pPr marL="1931071" algn="l" defTabSz="965535" rtl="0" eaLnBrk="1" latinLnBrk="0" hangingPunct="1">
      <a:defRPr sz="1901" kern="1200">
        <a:solidFill>
          <a:schemeClr val="tx1"/>
        </a:solidFill>
        <a:latin typeface="+mn-lt"/>
        <a:ea typeface="+mn-ea"/>
        <a:cs typeface="+mn-cs"/>
      </a:defRPr>
    </a:lvl5pPr>
    <a:lvl6pPr marL="2413839" algn="l" defTabSz="965535" rtl="0" eaLnBrk="1" latinLnBrk="0" hangingPunct="1">
      <a:defRPr sz="1901" kern="1200">
        <a:solidFill>
          <a:schemeClr val="tx1"/>
        </a:solidFill>
        <a:latin typeface="+mn-lt"/>
        <a:ea typeface="+mn-ea"/>
        <a:cs typeface="+mn-cs"/>
      </a:defRPr>
    </a:lvl6pPr>
    <a:lvl7pPr marL="2896606" algn="l" defTabSz="965535" rtl="0" eaLnBrk="1" latinLnBrk="0" hangingPunct="1">
      <a:defRPr sz="1901" kern="1200">
        <a:solidFill>
          <a:schemeClr val="tx1"/>
        </a:solidFill>
        <a:latin typeface="+mn-lt"/>
        <a:ea typeface="+mn-ea"/>
        <a:cs typeface="+mn-cs"/>
      </a:defRPr>
    </a:lvl7pPr>
    <a:lvl8pPr marL="3379373" algn="l" defTabSz="965535" rtl="0" eaLnBrk="1" latinLnBrk="0" hangingPunct="1">
      <a:defRPr sz="1901" kern="1200">
        <a:solidFill>
          <a:schemeClr val="tx1"/>
        </a:solidFill>
        <a:latin typeface="+mn-lt"/>
        <a:ea typeface="+mn-ea"/>
        <a:cs typeface="+mn-cs"/>
      </a:defRPr>
    </a:lvl8pPr>
    <a:lvl9pPr marL="3862142" algn="l" defTabSz="965535" rtl="0" eaLnBrk="1" latinLnBrk="0" hangingPunct="1">
      <a:defRPr sz="19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30" userDrawn="1">
          <p15:clr>
            <a:srgbClr val="A4A3A4"/>
          </p15:clr>
        </p15:guide>
        <p15:guide id="2" pos="4032"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 id="1" name="Franklin, Torchy" initials="TF" lastIdx="7" clrIdx="1">
    <p:extLst/>
  </p:cmAuthor>
  <p:cmAuthor id="2" name="Sethi, Sandeep Kumar" initials="SS" lastIdx="6"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6500"/>
    <a:srgbClr val="C2FF3E"/>
    <a:srgbClr val="00A1DE"/>
    <a:srgbClr val="81BC00"/>
    <a:srgbClr val="046A38"/>
    <a:srgbClr val="007708"/>
    <a:srgbClr val="00B4FF"/>
    <a:srgbClr val="00B0F0"/>
    <a:srgbClr val="007774"/>
    <a:srgbClr val="1B4F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8" autoAdjust="0"/>
    <p:restoredTop sz="91415" autoAdjust="0"/>
  </p:normalViewPr>
  <p:slideViewPr>
    <p:cSldViewPr snapToGrid="0" snapToObjects="1" showGuides="1">
      <p:cViewPr varScale="1">
        <p:scale>
          <a:sx n="64" d="100"/>
          <a:sy n="64" d="100"/>
        </p:scale>
        <p:origin x="1070" y="62"/>
      </p:cViewPr>
      <p:guideLst>
        <p:guide orient="horz" pos="2330"/>
        <p:guide pos="4032"/>
      </p:guideLst>
    </p:cSldViewPr>
  </p:slideViewPr>
  <p:outlineViewPr>
    <p:cViewPr>
      <p:scale>
        <a:sx n="33" d="100"/>
        <a:sy n="33" d="100"/>
      </p:scale>
      <p:origin x="0" y="0"/>
    </p:cViewPr>
  </p:outlineViewPr>
  <p:notesTextViewPr>
    <p:cViewPr>
      <p:scale>
        <a:sx n="33" d="100"/>
        <a:sy n="33" d="100"/>
      </p:scale>
      <p:origin x="0" y="0"/>
    </p:cViewPr>
  </p:notesTextViewPr>
  <p:sorterViewPr>
    <p:cViewPr>
      <p:scale>
        <a:sx n="66" d="100"/>
        <a:sy n="66" d="100"/>
      </p:scale>
      <p:origin x="0" y="-4212"/>
    </p:cViewPr>
  </p:sorterViewPr>
  <p:notesViewPr>
    <p:cSldViewPr snapToGrid="0" snapToObjects="1">
      <p:cViewPr varScale="1">
        <p:scale>
          <a:sx n="48" d="100"/>
          <a:sy n="48" d="100"/>
        </p:scale>
        <p:origin x="2028" y="32"/>
      </p:cViewPr>
      <p:guideLst>
        <p:guide orient="horz" pos="3223"/>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4597AFA9-F74E-4E62-B35A-E57F8D06A953}" type="datetimeFigureOut">
              <a:rPr lang="en-US" smtClean="0"/>
              <a:t>6/11/2019</a:t>
            </a:fld>
            <a:endParaRPr lang="en-US" dirty="0"/>
          </a:p>
        </p:txBody>
      </p:sp>
      <p:sp>
        <p:nvSpPr>
          <p:cNvPr id="4" name="Footer Placeholder 3"/>
          <p:cNvSpPr>
            <a:spLocks noGrp="1"/>
          </p:cNvSpPr>
          <p:nvPr>
            <p:ph type="ftr" sz="quarter" idx="2"/>
          </p:nvPr>
        </p:nvSpPr>
        <p:spPr>
          <a:xfrm>
            <a:off x="0" y="9720263"/>
            <a:ext cx="3078163" cy="51276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22725" y="9720263"/>
            <a:ext cx="3078163" cy="512762"/>
          </a:xfrm>
          <a:prstGeom prst="rect">
            <a:avLst/>
          </a:prstGeom>
        </p:spPr>
        <p:txBody>
          <a:bodyPr vert="horz" lIns="91440" tIns="45720" rIns="91440" bIns="45720" rtlCol="0" anchor="b"/>
          <a:lstStyle>
            <a:lvl1pPr algn="r">
              <a:defRPr sz="1200"/>
            </a:lvl1pPr>
          </a:lstStyle>
          <a:p>
            <a:fld id="{C5B14FAE-C1F1-44C0-AE2C-9C56E80F0298}" type="slidenum">
              <a:rPr lang="en-US" smtClean="0"/>
              <a:t>‹#›</a:t>
            </a:fld>
            <a:endParaRPr lang="en-US" dirty="0"/>
          </a:p>
        </p:txBody>
      </p:sp>
    </p:spTree>
    <p:extLst>
      <p:ext uri="{BB962C8B-B14F-4D97-AF65-F5344CB8AC3E}">
        <p14:creationId xmlns:p14="http://schemas.microsoft.com/office/powerpoint/2010/main" val="3358198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77739" cy="513428"/>
          </a:xfrm>
          <a:prstGeom prst="rect">
            <a:avLst/>
          </a:prstGeom>
        </p:spPr>
        <p:txBody>
          <a:bodyPr vert="horz" lIns="99042" tIns="49522" rIns="99042" bIns="49522" rtlCol="0"/>
          <a:lstStyle>
            <a:lvl1pPr algn="l">
              <a:defRPr sz="1300"/>
            </a:lvl1pPr>
          </a:lstStyle>
          <a:p>
            <a:endParaRPr lang="en-US" dirty="0"/>
          </a:p>
        </p:txBody>
      </p:sp>
      <p:sp>
        <p:nvSpPr>
          <p:cNvPr id="3" name="Date Placeholder 2"/>
          <p:cNvSpPr>
            <a:spLocks noGrp="1"/>
          </p:cNvSpPr>
          <p:nvPr>
            <p:ph type="dt" idx="1"/>
          </p:nvPr>
        </p:nvSpPr>
        <p:spPr>
          <a:xfrm>
            <a:off x="4023094" y="0"/>
            <a:ext cx="3077739" cy="513428"/>
          </a:xfrm>
          <a:prstGeom prst="rect">
            <a:avLst/>
          </a:prstGeom>
        </p:spPr>
        <p:txBody>
          <a:bodyPr vert="horz" lIns="99042" tIns="49522" rIns="99042" bIns="49522" rtlCol="0"/>
          <a:lstStyle>
            <a:lvl1pPr algn="r">
              <a:defRPr sz="1300"/>
            </a:lvl1pPr>
          </a:lstStyle>
          <a:p>
            <a:fld id="{A8E03A04-0626-44D4-B6D6-43B9D98023FD}" type="datetimeFigureOut">
              <a:rPr lang="en-US" smtClean="0"/>
              <a:t>6/11/2019</a:t>
            </a:fld>
            <a:endParaRPr lang="en-US" dirty="0"/>
          </a:p>
        </p:txBody>
      </p:sp>
      <p:sp>
        <p:nvSpPr>
          <p:cNvPr id="4" name="Slide Image Placeholder 3"/>
          <p:cNvSpPr>
            <a:spLocks noGrp="1" noRot="1" noChangeAspect="1"/>
          </p:cNvSpPr>
          <p:nvPr>
            <p:ph type="sldImg" idx="2"/>
          </p:nvPr>
        </p:nvSpPr>
        <p:spPr>
          <a:xfrm>
            <a:off x="530225" y="1279525"/>
            <a:ext cx="6042025" cy="3452813"/>
          </a:xfrm>
          <a:prstGeom prst="rect">
            <a:avLst/>
          </a:prstGeom>
          <a:noFill/>
          <a:ln w="12700">
            <a:solidFill>
              <a:prstClr val="black"/>
            </a:solidFill>
          </a:ln>
        </p:spPr>
        <p:txBody>
          <a:bodyPr vert="horz" lIns="99042" tIns="49522" rIns="99042" bIns="49522" rtlCol="0" anchor="ctr"/>
          <a:lstStyle/>
          <a:p>
            <a:endParaRPr lang="en-US" dirty="0"/>
          </a:p>
        </p:txBody>
      </p:sp>
      <p:sp>
        <p:nvSpPr>
          <p:cNvPr id="5" name="Notes Placeholder 4"/>
          <p:cNvSpPr>
            <a:spLocks noGrp="1"/>
          </p:cNvSpPr>
          <p:nvPr>
            <p:ph type="body" sz="quarter" idx="3"/>
          </p:nvPr>
        </p:nvSpPr>
        <p:spPr>
          <a:xfrm>
            <a:off x="710248" y="4924643"/>
            <a:ext cx="5681980" cy="4029254"/>
          </a:xfrm>
          <a:prstGeom prst="rect">
            <a:avLst/>
          </a:prstGeom>
        </p:spPr>
        <p:txBody>
          <a:bodyPr vert="horz" lIns="99042" tIns="49522" rIns="99042" bIns="4952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719600"/>
            <a:ext cx="3077739" cy="513427"/>
          </a:xfrm>
          <a:prstGeom prst="rect">
            <a:avLst/>
          </a:prstGeom>
        </p:spPr>
        <p:txBody>
          <a:bodyPr vert="horz" lIns="99042" tIns="49522" rIns="99042" bIns="49522"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094" y="9719600"/>
            <a:ext cx="3077739" cy="513427"/>
          </a:xfrm>
          <a:prstGeom prst="rect">
            <a:avLst/>
          </a:prstGeom>
        </p:spPr>
        <p:txBody>
          <a:bodyPr vert="horz" lIns="99042" tIns="49522" rIns="99042" bIns="49522" rtlCol="0" anchor="b"/>
          <a:lstStyle>
            <a:lvl1pPr algn="r">
              <a:defRPr sz="1300"/>
            </a:lvl1pPr>
          </a:lstStyle>
          <a:p>
            <a:fld id="{08A34052-12FB-4B01-8A2E-D87AD7371E95}" type="slidenum">
              <a:rPr lang="en-US" smtClean="0"/>
              <a:t>‹#›</a:t>
            </a:fld>
            <a:endParaRPr lang="en-US" dirty="0"/>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65535" rtl="0" eaLnBrk="1" latinLnBrk="0" hangingPunct="1">
      <a:defRPr sz="1267" kern="1200">
        <a:solidFill>
          <a:schemeClr val="tx1"/>
        </a:solidFill>
        <a:latin typeface="+mn-lt"/>
        <a:ea typeface="+mn-ea"/>
        <a:cs typeface="+mn-cs"/>
      </a:defRPr>
    </a:lvl1pPr>
    <a:lvl2pPr marL="482767" algn="l" defTabSz="965535" rtl="0" eaLnBrk="1" latinLnBrk="0" hangingPunct="1">
      <a:defRPr sz="1267" kern="1200">
        <a:solidFill>
          <a:schemeClr val="tx1"/>
        </a:solidFill>
        <a:latin typeface="+mn-lt"/>
        <a:ea typeface="+mn-ea"/>
        <a:cs typeface="+mn-cs"/>
      </a:defRPr>
    </a:lvl2pPr>
    <a:lvl3pPr marL="965535" algn="l" defTabSz="965535" rtl="0" eaLnBrk="1" latinLnBrk="0" hangingPunct="1">
      <a:defRPr sz="1267" kern="1200">
        <a:solidFill>
          <a:schemeClr val="tx1"/>
        </a:solidFill>
        <a:latin typeface="+mn-lt"/>
        <a:ea typeface="+mn-ea"/>
        <a:cs typeface="+mn-cs"/>
      </a:defRPr>
    </a:lvl3pPr>
    <a:lvl4pPr marL="1448303" algn="l" defTabSz="965535" rtl="0" eaLnBrk="1" latinLnBrk="0" hangingPunct="1">
      <a:defRPr sz="1267" kern="1200">
        <a:solidFill>
          <a:schemeClr val="tx1"/>
        </a:solidFill>
        <a:latin typeface="+mn-lt"/>
        <a:ea typeface="+mn-ea"/>
        <a:cs typeface="+mn-cs"/>
      </a:defRPr>
    </a:lvl4pPr>
    <a:lvl5pPr marL="1931071" algn="l" defTabSz="965535" rtl="0" eaLnBrk="1" latinLnBrk="0" hangingPunct="1">
      <a:defRPr sz="1267" kern="1200">
        <a:solidFill>
          <a:schemeClr val="tx1"/>
        </a:solidFill>
        <a:latin typeface="+mn-lt"/>
        <a:ea typeface="+mn-ea"/>
        <a:cs typeface="+mn-cs"/>
      </a:defRPr>
    </a:lvl5pPr>
    <a:lvl6pPr marL="2413839" algn="l" defTabSz="965535" rtl="0" eaLnBrk="1" latinLnBrk="0" hangingPunct="1">
      <a:defRPr sz="1267" kern="1200">
        <a:solidFill>
          <a:schemeClr val="tx1"/>
        </a:solidFill>
        <a:latin typeface="+mn-lt"/>
        <a:ea typeface="+mn-ea"/>
        <a:cs typeface="+mn-cs"/>
      </a:defRPr>
    </a:lvl6pPr>
    <a:lvl7pPr marL="2896606" algn="l" defTabSz="965535" rtl="0" eaLnBrk="1" latinLnBrk="0" hangingPunct="1">
      <a:defRPr sz="1267" kern="1200">
        <a:solidFill>
          <a:schemeClr val="tx1"/>
        </a:solidFill>
        <a:latin typeface="+mn-lt"/>
        <a:ea typeface="+mn-ea"/>
        <a:cs typeface="+mn-cs"/>
      </a:defRPr>
    </a:lvl7pPr>
    <a:lvl8pPr marL="3379373" algn="l" defTabSz="965535" rtl="0" eaLnBrk="1" latinLnBrk="0" hangingPunct="1">
      <a:defRPr sz="1267" kern="1200">
        <a:solidFill>
          <a:schemeClr val="tx1"/>
        </a:solidFill>
        <a:latin typeface="+mn-lt"/>
        <a:ea typeface="+mn-ea"/>
        <a:cs typeface="+mn-cs"/>
      </a:defRPr>
    </a:lvl8pPr>
    <a:lvl9pPr marL="3862142" algn="l" defTabSz="965535" rtl="0" eaLnBrk="1" latinLnBrk="0" hangingPunct="1">
      <a:defRPr sz="126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34052-12FB-4B01-8A2E-D87AD7371E95}" type="slidenum">
              <a:rPr lang="en-US" smtClean="0"/>
              <a:t>7</a:t>
            </a:fld>
            <a:endParaRPr lang="en-US" dirty="0"/>
          </a:p>
        </p:txBody>
      </p:sp>
    </p:spTree>
    <p:extLst>
      <p:ext uri="{BB962C8B-B14F-4D97-AF65-F5344CB8AC3E}">
        <p14:creationId xmlns:p14="http://schemas.microsoft.com/office/powerpoint/2010/main" val="23599803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_nophoto">
    <p:spTree>
      <p:nvGrpSpPr>
        <p:cNvPr id="1" name=""/>
        <p:cNvGrpSpPr/>
        <p:nvPr/>
      </p:nvGrpSpPr>
      <p:grpSpPr>
        <a:xfrm>
          <a:off x="0" y="0"/>
          <a:ext cx="0" cy="0"/>
          <a:chOff x="0" y="0"/>
          <a:chExt cx="0" cy="0"/>
        </a:xfrm>
      </p:grpSpPr>
      <p:pic>
        <p:nvPicPr>
          <p:cNvPr id="3" name="Picture 2"/>
          <p:cNvPicPr>
            <a:picLocks/>
          </p:cNvPicPr>
          <p:nvPr userDrawn="1"/>
        </p:nvPicPr>
        <p:blipFill rotWithShape="1">
          <a:blip r:embed="rId2" cstate="print">
            <a:extLst>
              <a:ext uri="{28A0092B-C50C-407E-A947-70E740481C1C}">
                <a14:useLocalDpi xmlns:a14="http://schemas.microsoft.com/office/drawing/2010/main" val="0"/>
              </a:ext>
            </a:extLst>
          </a:blip>
          <a:srcRect l="328" t="2875" r="1" b="21760"/>
          <a:stretch/>
        </p:blipFill>
        <p:spPr>
          <a:xfrm>
            <a:off x="-7034" y="0"/>
            <a:ext cx="12808634" cy="7255565"/>
          </a:xfrm>
          <a:prstGeom prst="rect">
            <a:avLst/>
          </a:prstGeom>
        </p:spPr>
      </p:pic>
      <p:sp>
        <p:nvSpPr>
          <p:cNvPr id="8" name="Rectangle 2"/>
          <p:cNvSpPr>
            <a:spLocks/>
          </p:cNvSpPr>
          <p:nvPr userDrawn="1"/>
        </p:nvSpPr>
        <p:spPr bwMode="auto">
          <a:xfrm>
            <a:off x="9450294" y="7110113"/>
            <a:ext cx="2941511"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3B326353-43DC-204D-A3CF-95FE588E039A}" type="slidenum">
              <a:rPr lang="en-US" sz="800" smtClean="0">
                <a:solidFill>
                  <a:srgbClr val="E7E6E6">
                    <a:lumMod val="90000"/>
                  </a:srgbClr>
                </a:solidFill>
                <a:ea typeface="ＭＳ Ｐゴシック" charset="0"/>
                <a:cs typeface="ＭＳ Ｐゴシック" charset="0"/>
                <a:sym typeface="Frutiger Next Pro Bold" charset="0"/>
              </a:rPr>
              <a:pPr/>
              <a:t>‹#›</a:t>
            </a:fld>
            <a:r>
              <a:rPr lang="en-US" sz="1000" dirty="0">
                <a:solidFill>
                  <a:srgbClr val="E7E6E6">
                    <a:lumMod val="90000"/>
                  </a:srgbClr>
                </a:solidFill>
                <a:ea typeface="ＭＳ Ｐゴシック" charset="0"/>
                <a:cs typeface="ＭＳ Ｐゴシック" charset="0"/>
                <a:sym typeface="Frutiger Next Pro Bold" charset="0"/>
              </a:rPr>
              <a:t> </a:t>
            </a:r>
            <a:r>
              <a:rPr lang="en-US" sz="800" dirty="0">
                <a:solidFill>
                  <a:srgbClr val="E7E6E6">
                    <a:lumMod val="90000"/>
                  </a:srgbClr>
                </a:solidFill>
                <a:ea typeface="ＭＳ Ｐゴシック" charset="0"/>
                <a:cs typeface="ＭＳ Ｐゴシック" charset="0"/>
                <a:sym typeface="Frutiger Next Pro Bold" charset="0"/>
              </a:rPr>
              <a:t> |  </a:t>
            </a:r>
            <a:r>
              <a:rPr lang="en-US" sz="800" dirty="0">
                <a:solidFill>
                  <a:srgbClr val="E7E6E6">
                    <a:lumMod val="90000"/>
                  </a:srgbClr>
                </a:solidFill>
                <a:ea typeface="ＭＳ Ｐゴシック" charset="0"/>
                <a:cs typeface="Frutiger Next Pro Light"/>
                <a:sym typeface="Frutiger Next Pro Bold" charset="0"/>
              </a:rPr>
              <a:t>Copyright © </a:t>
            </a:r>
            <a:r>
              <a:rPr lang="en-US" sz="800" dirty="0" smtClean="0">
                <a:solidFill>
                  <a:srgbClr val="E7E6E6">
                    <a:lumMod val="90000"/>
                  </a:srgbClr>
                </a:solidFill>
                <a:ea typeface="ＭＳ Ｐゴシック" charset="0"/>
                <a:cs typeface="Frutiger Next Pro Light"/>
                <a:sym typeface="Frutiger Next Pro Bold" charset="0"/>
              </a:rPr>
              <a:t>2019 </a:t>
            </a:r>
            <a:r>
              <a:rPr lang="en-US" sz="800" dirty="0">
                <a:solidFill>
                  <a:srgbClr val="E7E6E6">
                    <a:lumMod val="90000"/>
                  </a:srgbClr>
                </a:solidFill>
                <a:ea typeface="ＭＳ Ｐゴシック" charset="0"/>
                <a:cs typeface="Frutiger Next Pro Light"/>
                <a:sym typeface="Frutiger Next Pro Bold" charset="0"/>
              </a:rPr>
              <a:t>Deloitte Development LLC. All rights reserved.</a:t>
            </a:r>
            <a:endParaRPr lang="en-US" sz="800" dirty="0">
              <a:solidFill>
                <a:srgbClr val="E7E6E6">
                  <a:lumMod val="90000"/>
                </a:srgbClr>
              </a:solidFill>
              <a:ea typeface="ＭＳ Ｐゴシック" charset="0"/>
              <a:cs typeface="Frutiger Next Pro Light"/>
              <a:sym typeface="Frutiger Next Pro Light" charset="0"/>
            </a:endParaRPr>
          </a:p>
        </p:txBody>
      </p:sp>
    </p:spTree>
    <p:extLst>
      <p:ext uri="{BB962C8B-B14F-4D97-AF65-F5344CB8AC3E}">
        <p14:creationId xmlns:p14="http://schemas.microsoft.com/office/powerpoint/2010/main" val="267264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alphaModFix amt="28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0"/>
            <a:ext cx="12801600" cy="7315200"/>
          </a:xfrm>
          <a:prstGeom prst="rect">
            <a:avLst/>
          </a:prstGeom>
        </p:spPr>
      </p:pic>
      <p:sp>
        <p:nvSpPr>
          <p:cNvPr id="2" name="Title 1"/>
          <p:cNvSpPr>
            <a:spLocks noGrp="1"/>
          </p:cNvSpPr>
          <p:nvPr>
            <p:ph type="ctrTitle"/>
          </p:nvPr>
        </p:nvSpPr>
        <p:spPr>
          <a:xfrm>
            <a:off x="530127" y="1197187"/>
            <a:ext cx="10722947" cy="2546773"/>
          </a:xfrm>
        </p:spPr>
        <p:txBody>
          <a:bodyPr anchor="b">
            <a:noAutofit/>
          </a:bodyPr>
          <a:lstStyle>
            <a:lvl1pPr algn="l">
              <a:lnSpc>
                <a:spcPct val="90000"/>
              </a:lnSpc>
              <a:defRPr sz="462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530188" y="3747089"/>
            <a:ext cx="10722947" cy="496743"/>
          </a:xfrm>
        </p:spPr>
        <p:txBody>
          <a:bodyPr>
            <a:noAutofit/>
          </a:bodyPr>
          <a:lstStyle>
            <a:lvl1pPr marL="0" indent="0" algn="l">
              <a:lnSpc>
                <a:spcPct val="100000"/>
              </a:lnSpc>
              <a:buNone/>
              <a:defRPr sz="1470">
                <a:solidFill>
                  <a:schemeClr val="bg1">
                    <a:lumMod val="65000"/>
                  </a:schemeClr>
                </a:solidFill>
                <a:latin typeface="Arial" panose="020B0604020202020204" pitchFamily="34" charset="0"/>
                <a:cs typeface="Arial" panose="020B0604020202020204" pitchFamily="34" charset="0"/>
              </a:defRPr>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dirty="0"/>
              <a:t>Subtitle</a:t>
            </a:r>
          </a:p>
        </p:txBody>
      </p:sp>
      <p:sp>
        <p:nvSpPr>
          <p:cNvPr id="5" name="Footer Placeholder 4"/>
          <p:cNvSpPr>
            <a:spLocks noGrp="1"/>
          </p:cNvSpPr>
          <p:nvPr>
            <p:ph type="ftr" sz="quarter" idx="11"/>
          </p:nvPr>
        </p:nvSpPr>
        <p:spPr>
          <a:xfrm>
            <a:off x="4240530" y="6780107"/>
            <a:ext cx="4320540" cy="389467"/>
          </a:xfrm>
          <a:prstGeom prst="rect">
            <a:avLst/>
          </a:prstGeom>
        </p:spPr>
        <p:txBody>
          <a:bodyPr/>
          <a:lstStyle>
            <a:lvl1pPr>
              <a:defRPr sz="1260">
                <a:latin typeface="Arial" panose="020B0604020202020204" pitchFamily="34" charset="0"/>
                <a:cs typeface="Arial" panose="020B0604020202020204" pitchFamily="34" charset="0"/>
              </a:defRPr>
            </a:lvl1pPr>
          </a:lstStyle>
          <a:p>
            <a:endParaRPr lang="en-US" dirty="0"/>
          </a:p>
        </p:txBody>
      </p:sp>
      <p:sp>
        <p:nvSpPr>
          <p:cNvPr id="8" name="Text Placeholder 7"/>
          <p:cNvSpPr>
            <a:spLocks noGrp="1"/>
          </p:cNvSpPr>
          <p:nvPr>
            <p:ph type="body" sz="quarter" idx="13" hasCustomPrompt="1"/>
          </p:nvPr>
        </p:nvSpPr>
        <p:spPr>
          <a:xfrm>
            <a:off x="530127" y="4139286"/>
            <a:ext cx="10723007" cy="430107"/>
          </a:xfrm>
        </p:spPr>
        <p:txBody>
          <a:bodyPr>
            <a:noAutofit/>
          </a:bodyPr>
          <a:lstStyle>
            <a:lvl1pPr marL="0" indent="0">
              <a:lnSpc>
                <a:spcPct val="100000"/>
              </a:lnSpc>
              <a:buNone/>
              <a:defRPr sz="1103">
                <a:solidFill>
                  <a:schemeClr val="accent5"/>
                </a:solidFill>
                <a:latin typeface="Arial" panose="020B0604020202020204" pitchFamily="34" charset="0"/>
                <a:cs typeface="Arial" panose="020B0604020202020204" pitchFamily="34" charset="0"/>
              </a:defRPr>
            </a:lvl1pPr>
            <a:lvl2pPr marL="480060" indent="0">
              <a:buNone/>
              <a:defRPr>
                <a:solidFill>
                  <a:schemeClr val="accent5"/>
                </a:solidFill>
              </a:defRPr>
            </a:lvl2pPr>
            <a:lvl3pPr marL="960120" indent="0">
              <a:buNone/>
              <a:defRPr>
                <a:solidFill>
                  <a:schemeClr val="accent5"/>
                </a:solidFill>
              </a:defRPr>
            </a:lvl3pPr>
            <a:lvl4pPr marL="1440180" indent="0">
              <a:buNone/>
              <a:defRPr>
                <a:solidFill>
                  <a:schemeClr val="accent5"/>
                </a:solidFill>
              </a:defRPr>
            </a:lvl4pPr>
            <a:lvl5pPr marL="1920240" indent="0">
              <a:buNone/>
              <a:defRPr>
                <a:solidFill>
                  <a:schemeClr val="accent5"/>
                </a:solidFill>
              </a:defRPr>
            </a:lvl5pPr>
          </a:lstStyle>
          <a:p>
            <a:pPr lvl="0"/>
            <a:r>
              <a:rPr lang="en-US" dirty="0"/>
              <a:t>Date</a:t>
            </a:r>
          </a:p>
        </p:txBody>
      </p:sp>
      <p:sp>
        <p:nvSpPr>
          <p:cNvPr id="14" name="TextBox 13"/>
          <p:cNvSpPr txBox="1"/>
          <p:nvPr userDrawn="1"/>
        </p:nvSpPr>
        <p:spPr>
          <a:xfrm>
            <a:off x="10956036" y="6990080"/>
            <a:ext cx="184731" cy="286232"/>
          </a:xfrm>
          <a:prstGeom prst="rect">
            <a:avLst/>
          </a:prstGeom>
          <a:noFill/>
        </p:spPr>
        <p:txBody>
          <a:bodyPr wrap="none" rtlCol="0">
            <a:spAutoFit/>
          </a:bodyPr>
          <a:lstStyle/>
          <a:p>
            <a:endParaRPr lang="en-US" sz="126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22841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389467"/>
            <a:ext cx="11041380" cy="14139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1947333"/>
            <a:ext cx="11041380" cy="4641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6780107"/>
            <a:ext cx="2880360" cy="389467"/>
          </a:xfrm>
          <a:prstGeom prst="rect">
            <a:avLst/>
          </a:prstGeom>
        </p:spPr>
        <p:txBody>
          <a:bodyPr vert="horz" lIns="91440" tIns="45720" rIns="91440" bIns="45720" rtlCol="0" anchor="ctr"/>
          <a:lstStyle>
            <a:lvl1pPr algn="l">
              <a:defRPr sz="1260">
                <a:solidFill>
                  <a:schemeClr val="tx1">
                    <a:tint val="75000"/>
                  </a:schemeClr>
                </a:solidFill>
              </a:defRPr>
            </a:lvl1pPr>
          </a:lstStyle>
          <a:p>
            <a:fld id="{C764DE79-268F-4C1A-8933-263129D2AF90}" type="datetimeFigureOut">
              <a:rPr lang="en-US" dirty="0"/>
              <a:t>6/11/2019</a:t>
            </a:fld>
            <a:endParaRPr lang="en-US" dirty="0"/>
          </a:p>
        </p:txBody>
      </p:sp>
      <p:sp>
        <p:nvSpPr>
          <p:cNvPr id="5" name="Footer Placeholder 4"/>
          <p:cNvSpPr>
            <a:spLocks noGrp="1"/>
          </p:cNvSpPr>
          <p:nvPr>
            <p:ph type="ftr" sz="quarter" idx="3"/>
          </p:nvPr>
        </p:nvSpPr>
        <p:spPr>
          <a:xfrm>
            <a:off x="4240530" y="6780107"/>
            <a:ext cx="4320540" cy="3894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041130" y="6780107"/>
            <a:ext cx="2880360" cy="389467"/>
          </a:xfrm>
          <a:prstGeom prst="rect">
            <a:avLst/>
          </a:prstGeom>
        </p:spPr>
        <p:txBody>
          <a:bodyPr vert="horz" lIns="91440" tIns="45720" rIns="91440" bIns="45720" rtlCol="0" anchor="ctr"/>
          <a:lstStyle>
            <a:lvl1pPr algn="r">
              <a:defRPr sz="12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831622010"/>
      </p:ext>
    </p:extLst>
  </p:cSld>
  <p:clrMap bg1="lt1" tx1="dk1" bg2="lt2" tx2="dk2" accent1="accent1" accent2="accent2" accent3="accent3" accent4="accent4" accent5="accent5" accent6="accent6" hlink="hlink" folHlink="folHlink"/>
  <p:sldLayoutIdLst>
    <p:sldLayoutId id="2147484264" r:id="rId1"/>
    <p:sldLayoutId id="2147484266" r:id="rId2"/>
  </p:sldLayoutIdLst>
  <p:hf hdr="0" ft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03" userDrawn="1">
          <p15:clr>
            <a:srgbClr val="F26B43"/>
          </p15:clr>
        </p15:guide>
        <p15:guide id="2" pos="766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png"/><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64D51F-03FA-4CF9-BFDC-8C356F8E3EFA}"/>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0713821" y="26391"/>
            <a:ext cx="2087779" cy="629412"/>
          </a:xfrm>
          <a:prstGeom prst="rect">
            <a:avLst/>
          </a:prstGeom>
        </p:spPr>
      </p:pic>
      <p:sp>
        <p:nvSpPr>
          <p:cNvPr id="7" name="Title 1">
            <a:extLst>
              <a:ext uri="{FF2B5EF4-FFF2-40B4-BE49-F238E27FC236}">
                <a16:creationId xmlns:a16="http://schemas.microsoft.com/office/drawing/2014/main" id="{E30B17A8-FC10-4D37-B830-7568DE1222AE}"/>
              </a:ext>
            </a:extLst>
          </p:cNvPr>
          <p:cNvSpPr txBox="1">
            <a:spLocks/>
          </p:cNvSpPr>
          <p:nvPr/>
        </p:nvSpPr>
        <p:spPr bwMode="gray">
          <a:xfrm>
            <a:off x="6972121" y="3090983"/>
            <a:ext cx="5829479"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lvl1pPr algn="l" rtl="0" eaLnBrk="0" fontAlgn="base" hangingPunct="0">
              <a:lnSpc>
                <a:spcPct val="106000"/>
              </a:lnSpc>
              <a:spcBef>
                <a:spcPct val="0"/>
              </a:spcBef>
              <a:spcAft>
                <a:spcPct val="0"/>
              </a:spcAft>
              <a:defRPr sz="1600" b="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fontAlgn="base">
              <a:lnSpc>
                <a:spcPct val="106000"/>
              </a:lnSpc>
              <a:spcBef>
                <a:spcPct val="0"/>
              </a:spcBef>
              <a:spcAft>
                <a:spcPct val="0"/>
              </a:spcAft>
              <a:defRPr sz="1600" b="1">
                <a:solidFill>
                  <a:schemeClr val="tx1"/>
                </a:solidFill>
                <a:latin typeface="Arial" charset="0"/>
              </a:defRPr>
            </a:lvl6pPr>
            <a:lvl7pPr marL="914400" algn="l" rtl="0" fontAlgn="base">
              <a:lnSpc>
                <a:spcPct val="106000"/>
              </a:lnSpc>
              <a:spcBef>
                <a:spcPct val="0"/>
              </a:spcBef>
              <a:spcAft>
                <a:spcPct val="0"/>
              </a:spcAft>
              <a:defRPr sz="1600" b="1">
                <a:solidFill>
                  <a:schemeClr val="tx1"/>
                </a:solidFill>
                <a:latin typeface="Arial" charset="0"/>
              </a:defRPr>
            </a:lvl7pPr>
            <a:lvl8pPr marL="1371600" algn="l" rtl="0" fontAlgn="base">
              <a:lnSpc>
                <a:spcPct val="106000"/>
              </a:lnSpc>
              <a:spcBef>
                <a:spcPct val="0"/>
              </a:spcBef>
              <a:spcAft>
                <a:spcPct val="0"/>
              </a:spcAft>
              <a:defRPr sz="1600" b="1">
                <a:solidFill>
                  <a:schemeClr val="tx1"/>
                </a:solidFill>
                <a:latin typeface="Arial" charset="0"/>
              </a:defRPr>
            </a:lvl8pPr>
            <a:lvl9pPr marL="1828800" algn="l" rtl="0" fontAlgn="base">
              <a:lnSpc>
                <a:spcPct val="106000"/>
              </a:lnSpc>
              <a:spcBef>
                <a:spcPct val="0"/>
              </a:spcBef>
              <a:spcAft>
                <a:spcPct val="0"/>
              </a:spcAft>
              <a:defRPr sz="1600" b="1">
                <a:solidFill>
                  <a:schemeClr val="tx1"/>
                </a:solidFill>
                <a:latin typeface="Arial" charset="0"/>
              </a:defRPr>
            </a:lvl9pPr>
          </a:lstStyle>
          <a:p>
            <a:pPr defTabSz="914400">
              <a:defRPr/>
            </a:pPr>
            <a:r>
              <a:rPr lang="en-US" sz="2400" kern="0" dirty="0">
                <a:solidFill>
                  <a:srgbClr val="92D050"/>
                </a:solidFill>
              </a:rPr>
              <a:t>Machine Learning Driven Predictive Quality Analytics</a:t>
            </a:r>
          </a:p>
        </p:txBody>
      </p:sp>
      <p:sp>
        <p:nvSpPr>
          <p:cNvPr id="8" name="Subtitle 2">
            <a:extLst>
              <a:ext uri="{FF2B5EF4-FFF2-40B4-BE49-F238E27FC236}">
                <a16:creationId xmlns:a16="http://schemas.microsoft.com/office/drawing/2014/main" id="{D027C86B-3824-434E-9E48-15531DE23A2B}"/>
              </a:ext>
            </a:extLst>
          </p:cNvPr>
          <p:cNvSpPr txBox="1">
            <a:spLocks/>
          </p:cNvSpPr>
          <p:nvPr/>
        </p:nvSpPr>
        <p:spPr>
          <a:xfrm>
            <a:off x="11028257" y="6670927"/>
            <a:ext cx="1773344" cy="458421"/>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1800" kern="1200">
                <a:solidFill>
                  <a:srgbClr val="E7E7E8"/>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fld id="{5108C106-21EE-4F4E-BC35-02FD82CF685D}" type="datetime4">
              <a:rPr lang="en-US" sz="1772">
                <a:solidFill>
                  <a:schemeClr val="bg1"/>
                </a:solidFill>
                <a:latin typeface="Segoe UI Light" panose="020B0502040204020203" pitchFamily="34" charset="0"/>
                <a:cs typeface="Segoe UI Light" panose="020B0502040204020203" pitchFamily="34" charset="0"/>
              </a:rPr>
              <a:pPr marL="0" indent="0">
                <a:buNone/>
              </a:pPr>
              <a:t>June 11, 2019</a:t>
            </a:fld>
            <a:endParaRPr lang="en-US" sz="1772" dirty="0">
              <a:solidFill>
                <a:schemeClr val="bg1"/>
              </a:solidFill>
              <a:latin typeface="Segoe UI Light" panose="020B0502040204020203" pitchFamily="34" charset="0"/>
              <a:cs typeface="Segoe UI Light" panose="020B0502040204020203" pitchFamily="34" charset="0"/>
            </a:endParaRPr>
          </a:p>
        </p:txBody>
      </p:sp>
      <p:pic>
        <p:nvPicPr>
          <p:cNvPr id="1028" name="Picture 4" descr="Image result for machine learning">
            <a:extLst>
              <a:ext uri="{FF2B5EF4-FFF2-40B4-BE49-F238E27FC236}">
                <a16:creationId xmlns:a16="http://schemas.microsoft.com/office/drawing/2014/main" id="{D524C9E2-65BA-4CEF-9640-5024926739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6720661" cy="7288809"/>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E30B17A8-FC10-4D37-B830-7568DE1222AE}"/>
              </a:ext>
            </a:extLst>
          </p:cNvPr>
          <p:cNvSpPr txBox="1">
            <a:spLocks/>
          </p:cNvSpPr>
          <p:nvPr/>
        </p:nvSpPr>
        <p:spPr bwMode="gray">
          <a:xfrm>
            <a:off x="6972122" y="4595639"/>
            <a:ext cx="5829479" cy="20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lvl1pPr algn="l" rtl="0" eaLnBrk="0" fontAlgn="base" hangingPunct="0">
              <a:lnSpc>
                <a:spcPct val="106000"/>
              </a:lnSpc>
              <a:spcBef>
                <a:spcPct val="0"/>
              </a:spcBef>
              <a:spcAft>
                <a:spcPct val="0"/>
              </a:spcAft>
              <a:defRPr sz="1600" b="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fontAlgn="base">
              <a:lnSpc>
                <a:spcPct val="106000"/>
              </a:lnSpc>
              <a:spcBef>
                <a:spcPct val="0"/>
              </a:spcBef>
              <a:spcAft>
                <a:spcPct val="0"/>
              </a:spcAft>
              <a:defRPr sz="1600" b="1">
                <a:solidFill>
                  <a:schemeClr val="tx1"/>
                </a:solidFill>
                <a:latin typeface="Arial" charset="0"/>
              </a:defRPr>
            </a:lvl6pPr>
            <a:lvl7pPr marL="914400" algn="l" rtl="0" fontAlgn="base">
              <a:lnSpc>
                <a:spcPct val="106000"/>
              </a:lnSpc>
              <a:spcBef>
                <a:spcPct val="0"/>
              </a:spcBef>
              <a:spcAft>
                <a:spcPct val="0"/>
              </a:spcAft>
              <a:defRPr sz="1600" b="1">
                <a:solidFill>
                  <a:schemeClr val="tx1"/>
                </a:solidFill>
                <a:latin typeface="Arial" charset="0"/>
              </a:defRPr>
            </a:lvl7pPr>
            <a:lvl8pPr marL="1371600" algn="l" rtl="0" fontAlgn="base">
              <a:lnSpc>
                <a:spcPct val="106000"/>
              </a:lnSpc>
              <a:spcBef>
                <a:spcPct val="0"/>
              </a:spcBef>
              <a:spcAft>
                <a:spcPct val="0"/>
              </a:spcAft>
              <a:defRPr sz="1600" b="1">
                <a:solidFill>
                  <a:schemeClr val="tx1"/>
                </a:solidFill>
                <a:latin typeface="Arial" charset="0"/>
              </a:defRPr>
            </a:lvl8pPr>
            <a:lvl9pPr marL="1828800" algn="l" rtl="0" fontAlgn="base">
              <a:lnSpc>
                <a:spcPct val="106000"/>
              </a:lnSpc>
              <a:spcBef>
                <a:spcPct val="0"/>
              </a:spcBef>
              <a:spcAft>
                <a:spcPct val="0"/>
              </a:spcAft>
              <a:defRPr sz="1600" b="1">
                <a:solidFill>
                  <a:schemeClr val="tx1"/>
                </a:solidFill>
                <a:latin typeface="Arial" charset="0"/>
              </a:defRPr>
            </a:lvl9pPr>
          </a:lstStyle>
          <a:p>
            <a:pPr defTabSz="914400">
              <a:defRPr/>
            </a:pPr>
            <a:r>
              <a:rPr lang="en-US" sz="1400" kern="0" dirty="0" smtClean="0">
                <a:solidFill>
                  <a:srgbClr val="92D050"/>
                </a:solidFill>
              </a:rPr>
              <a:t>Team - The Bug Stops Here</a:t>
            </a:r>
            <a:endParaRPr lang="en-US" sz="1400" kern="0" dirty="0">
              <a:solidFill>
                <a:srgbClr val="92D050"/>
              </a:solidFill>
            </a:endParaRPr>
          </a:p>
        </p:txBody>
      </p:sp>
    </p:spTree>
    <p:extLst>
      <p:ext uri="{BB962C8B-B14F-4D97-AF65-F5344CB8AC3E}">
        <p14:creationId xmlns:p14="http://schemas.microsoft.com/office/powerpoint/2010/main" val="337238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2F8B777-1457-4D9D-94CF-F5ABF8373A76}"/>
              </a:ext>
            </a:extLst>
          </p:cNvPr>
          <p:cNvCxnSpPr>
            <a:cxnSpLocks/>
          </p:cNvCxnSpPr>
          <p:nvPr/>
        </p:nvCxnSpPr>
        <p:spPr>
          <a:xfrm>
            <a:off x="285008" y="552394"/>
            <a:ext cx="12079092" cy="0"/>
          </a:xfrm>
          <a:prstGeom prst="line">
            <a:avLst/>
          </a:prstGeom>
          <a:ln w="38100">
            <a:solidFill>
              <a:srgbClr val="86BC25"/>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16BC854-8C5B-4788-9D3A-6370A4A57F4F}"/>
              </a:ext>
            </a:extLst>
          </p:cNvPr>
          <p:cNvSpPr txBox="1">
            <a:spLocks/>
          </p:cNvSpPr>
          <p:nvPr/>
        </p:nvSpPr>
        <p:spPr bwMode="gray">
          <a:xfrm>
            <a:off x="307605" y="224713"/>
            <a:ext cx="11127316" cy="29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lvl1pPr algn="l" rtl="0" eaLnBrk="0" fontAlgn="base" hangingPunct="0">
              <a:lnSpc>
                <a:spcPct val="106000"/>
              </a:lnSpc>
              <a:spcBef>
                <a:spcPct val="0"/>
              </a:spcBef>
              <a:spcAft>
                <a:spcPct val="0"/>
              </a:spcAft>
              <a:defRPr sz="1600" b="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fontAlgn="base">
              <a:lnSpc>
                <a:spcPct val="106000"/>
              </a:lnSpc>
              <a:spcBef>
                <a:spcPct val="0"/>
              </a:spcBef>
              <a:spcAft>
                <a:spcPct val="0"/>
              </a:spcAft>
              <a:defRPr sz="1600" b="1">
                <a:solidFill>
                  <a:schemeClr val="tx1"/>
                </a:solidFill>
                <a:latin typeface="Arial" charset="0"/>
              </a:defRPr>
            </a:lvl6pPr>
            <a:lvl7pPr marL="914400" algn="l" rtl="0" fontAlgn="base">
              <a:lnSpc>
                <a:spcPct val="106000"/>
              </a:lnSpc>
              <a:spcBef>
                <a:spcPct val="0"/>
              </a:spcBef>
              <a:spcAft>
                <a:spcPct val="0"/>
              </a:spcAft>
              <a:defRPr sz="1600" b="1">
                <a:solidFill>
                  <a:schemeClr val="tx1"/>
                </a:solidFill>
                <a:latin typeface="Arial" charset="0"/>
              </a:defRPr>
            </a:lvl7pPr>
            <a:lvl8pPr marL="1371600" algn="l" rtl="0" fontAlgn="base">
              <a:lnSpc>
                <a:spcPct val="106000"/>
              </a:lnSpc>
              <a:spcBef>
                <a:spcPct val="0"/>
              </a:spcBef>
              <a:spcAft>
                <a:spcPct val="0"/>
              </a:spcAft>
              <a:defRPr sz="1600" b="1">
                <a:solidFill>
                  <a:schemeClr val="tx1"/>
                </a:solidFill>
                <a:latin typeface="Arial" charset="0"/>
              </a:defRPr>
            </a:lvl8pPr>
            <a:lvl9pPr marL="1828800" algn="l" rtl="0" fontAlgn="base">
              <a:lnSpc>
                <a:spcPct val="106000"/>
              </a:lnSpc>
              <a:spcBef>
                <a:spcPct val="0"/>
              </a:spcBef>
              <a:spcAft>
                <a:spcPct val="0"/>
              </a:spcAft>
              <a:defRPr sz="1600" b="1">
                <a:solidFill>
                  <a:schemeClr val="tx1"/>
                </a:solidFill>
                <a:latin typeface="Arial" charset="0"/>
              </a:defRPr>
            </a:lvl9pPr>
          </a:lstStyle>
          <a:p>
            <a:pPr defTabSz="914400">
              <a:defRPr/>
            </a:pPr>
            <a:r>
              <a:rPr lang="en-US" sz="2000" kern="0" dirty="0">
                <a:solidFill>
                  <a:sysClr val="window" lastClr="FFFFFF">
                    <a:lumMod val="95000"/>
                  </a:sysClr>
                </a:solidFill>
              </a:rPr>
              <a:t>Machine Learning(ML) Overview</a:t>
            </a:r>
            <a:endParaRPr lang="en-US" sz="1400" kern="0" dirty="0">
              <a:solidFill>
                <a:sysClr val="window" lastClr="FFFFFF">
                  <a:lumMod val="95000"/>
                </a:sysClr>
              </a:solidFill>
            </a:endParaRPr>
          </a:p>
        </p:txBody>
      </p:sp>
      <p:grpSp>
        <p:nvGrpSpPr>
          <p:cNvPr id="7" name="Group 6">
            <a:extLst>
              <a:ext uri="{FF2B5EF4-FFF2-40B4-BE49-F238E27FC236}">
                <a16:creationId xmlns:a16="http://schemas.microsoft.com/office/drawing/2014/main" id="{4174D478-0802-479C-9C60-B91B14B038F2}"/>
              </a:ext>
            </a:extLst>
          </p:cNvPr>
          <p:cNvGrpSpPr>
            <a:grpSpLocks noChangeAspect="1"/>
          </p:cNvGrpSpPr>
          <p:nvPr/>
        </p:nvGrpSpPr>
        <p:grpSpPr>
          <a:xfrm>
            <a:off x="11131101" y="277807"/>
            <a:ext cx="1154596" cy="216357"/>
            <a:chOff x="398463" y="404813"/>
            <a:chExt cx="1627187" cy="307976"/>
          </a:xfrm>
          <a:solidFill>
            <a:schemeClr val="tx1"/>
          </a:solidFill>
        </p:grpSpPr>
        <p:sp>
          <p:nvSpPr>
            <p:cNvPr id="8" name="Oval 5">
              <a:extLst>
                <a:ext uri="{FF2B5EF4-FFF2-40B4-BE49-F238E27FC236}">
                  <a16:creationId xmlns:a16="http://schemas.microsoft.com/office/drawing/2014/main" id="{0EF1C5AF-4441-4B21-8C3D-541B98B00B77}"/>
                </a:ext>
              </a:extLst>
            </p:cNvPr>
            <p:cNvSpPr>
              <a:spLocks noChangeArrowheads="1"/>
            </p:cNvSpPr>
            <p:nvPr userDrawn="1"/>
          </p:nvSpPr>
          <p:spPr bwMode="auto">
            <a:xfrm>
              <a:off x="1938338" y="625476"/>
              <a:ext cx="87312" cy="87313"/>
            </a:xfrm>
            <a:prstGeom prst="ellipse">
              <a:avLst/>
            </a:pr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9" name="Freeform 6">
              <a:extLst>
                <a:ext uri="{FF2B5EF4-FFF2-40B4-BE49-F238E27FC236}">
                  <a16:creationId xmlns:a16="http://schemas.microsoft.com/office/drawing/2014/main" id="{D4B2559F-B89E-4401-9FB0-314EA1808E79}"/>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0" name="Rectangle 7">
              <a:extLst>
                <a:ext uri="{FF2B5EF4-FFF2-40B4-BE49-F238E27FC236}">
                  <a16:creationId xmlns:a16="http://schemas.microsoft.com/office/drawing/2014/main" id="{5DB2FDA9-DD74-4532-BD2F-8D75B7EEE76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1" name="Freeform 8">
              <a:extLst>
                <a:ext uri="{FF2B5EF4-FFF2-40B4-BE49-F238E27FC236}">
                  <a16:creationId xmlns:a16="http://schemas.microsoft.com/office/drawing/2014/main" id="{9E6FBAC9-5035-4BDA-8D41-31E5F7392CF2}"/>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2" name="Rectangle 9">
              <a:extLst>
                <a:ext uri="{FF2B5EF4-FFF2-40B4-BE49-F238E27FC236}">
                  <a16:creationId xmlns:a16="http://schemas.microsoft.com/office/drawing/2014/main" id="{700FC1D8-48F2-4DD6-94CA-4E714AF75855}"/>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3" name="Rectangle 10">
              <a:extLst>
                <a:ext uri="{FF2B5EF4-FFF2-40B4-BE49-F238E27FC236}">
                  <a16:creationId xmlns:a16="http://schemas.microsoft.com/office/drawing/2014/main" id="{BB76798C-E9D7-4E63-AE62-32255E3C1CCA}"/>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4" name="Freeform 11">
              <a:extLst>
                <a:ext uri="{FF2B5EF4-FFF2-40B4-BE49-F238E27FC236}">
                  <a16:creationId xmlns:a16="http://schemas.microsoft.com/office/drawing/2014/main" id="{8B83E989-D2AC-4BB7-B8C5-60C1DE54E99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5" name="Freeform 12">
              <a:extLst>
                <a:ext uri="{FF2B5EF4-FFF2-40B4-BE49-F238E27FC236}">
                  <a16:creationId xmlns:a16="http://schemas.microsoft.com/office/drawing/2014/main" id="{D1AA1667-1931-4E99-9421-62C9355D499F}"/>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6" name="Freeform 13">
              <a:extLst>
                <a:ext uri="{FF2B5EF4-FFF2-40B4-BE49-F238E27FC236}">
                  <a16:creationId xmlns:a16="http://schemas.microsoft.com/office/drawing/2014/main" id="{E47F12E7-B27E-4F83-9654-8B321039CF6E}"/>
                </a:ext>
              </a:extLst>
            </p:cNvPr>
            <p:cNvSpPr>
              <a:spLocks noEditPoints="1"/>
            </p:cNvSpPr>
            <p:nvPr userDrawn="1"/>
          </p:nvSpPr>
          <p:spPr bwMode="auto">
            <a:xfrm>
              <a:off x="1709738" y="479427"/>
              <a:ext cx="211137" cy="231774"/>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7" name="Freeform 14">
              <a:extLst>
                <a:ext uri="{FF2B5EF4-FFF2-40B4-BE49-F238E27FC236}">
                  <a16:creationId xmlns:a16="http://schemas.microsoft.com/office/drawing/2014/main" id="{C64EA8DA-EABD-44EF-9A88-C10EB2FC84F1}"/>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grpSp>
      <p:sp>
        <p:nvSpPr>
          <p:cNvPr id="18" name="Rectangle 17">
            <a:extLst>
              <a:ext uri="{FF2B5EF4-FFF2-40B4-BE49-F238E27FC236}">
                <a16:creationId xmlns:a16="http://schemas.microsoft.com/office/drawing/2014/main" id="{F72E3494-C380-419A-8689-3AC647624646}"/>
              </a:ext>
            </a:extLst>
          </p:cNvPr>
          <p:cNvSpPr/>
          <p:nvPr/>
        </p:nvSpPr>
        <p:spPr>
          <a:xfrm>
            <a:off x="335756" y="735484"/>
            <a:ext cx="12168389" cy="1785104"/>
          </a:xfrm>
          <a:prstGeom prst="rect">
            <a:avLst/>
          </a:prstGeom>
        </p:spPr>
        <p:txBody>
          <a:bodyPr wrap="square">
            <a:spAutoFit/>
          </a:bodyPr>
          <a:lstStyle/>
          <a:p>
            <a:r>
              <a:rPr lang="en-US" sz="1600" b="1" dirty="0">
                <a:solidFill>
                  <a:srgbClr val="92D050"/>
                </a:solidFill>
              </a:rPr>
              <a:t>Machine </a:t>
            </a:r>
            <a:r>
              <a:rPr lang="en-US" sz="1600" dirty="0">
                <a:solidFill>
                  <a:schemeClr val="bg1"/>
                </a:solidFill>
              </a:rPr>
              <a:t>Learning  is an application of </a:t>
            </a:r>
            <a:r>
              <a:rPr lang="en-US" sz="1600" b="1" dirty="0">
                <a:solidFill>
                  <a:srgbClr val="92D050"/>
                </a:solidFill>
              </a:rPr>
              <a:t>Artificial intelligence (AI)</a:t>
            </a:r>
            <a:r>
              <a:rPr lang="en-US" sz="1600" dirty="0">
                <a:solidFill>
                  <a:schemeClr val="bg1"/>
                </a:solidFill>
              </a:rPr>
              <a:t> that provides systems the ability to automatically learn and improve from experience </a:t>
            </a:r>
            <a:r>
              <a:rPr lang="en-US" sz="1600" b="1" dirty="0">
                <a:solidFill>
                  <a:srgbClr val="92D050"/>
                </a:solidFill>
              </a:rPr>
              <a:t>without being explicitly programmed.</a:t>
            </a:r>
            <a:r>
              <a:rPr lang="en-US" sz="1600" dirty="0">
                <a:solidFill>
                  <a:schemeClr val="bg1"/>
                </a:solidFill>
              </a:rPr>
              <a:t> Machine learning focuses on the development of computer programs that can access data and use it learn for themselves.</a:t>
            </a:r>
          </a:p>
          <a:p>
            <a:r>
              <a:rPr lang="en-US" sz="1600" dirty="0">
                <a:solidFill>
                  <a:schemeClr val="bg1"/>
                </a:solidFill>
              </a:rPr>
              <a:t>The process of </a:t>
            </a:r>
            <a:r>
              <a:rPr lang="en-US" sz="1600" b="1" dirty="0">
                <a:solidFill>
                  <a:srgbClr val="92D050"/>
                </a:solidFill>
              </a:rPr>
              <a:t>learning begins with observations or data</a:t>
            </a:r>
            <a:r>
              <a:rPr lang="en-US" sz="1600" dirty="0">
                <a:solidFill>
                  <a:schemeClr val="bg1"/>
                </a:solidFill>
              </a:rPr>
              <a:t>, such as examples, direct experience, or instruction, in order to look for patterns in data and make better decisions in the future based on the examples that we provide. The</a:t>
            </a:r>
            <a:r>
              <a:rPr lang="en-US" sz="1600" b="1" dirty="0">
                <a:solidFill>
                  <a:schemeClr val="bg1"/>
                </a:solidFill>
              </a:rPr>
              <a:t> </a:t>
            </a:r>
            <a:r>
              <a:rPr lang="en-US" sz="1600" b="1" dirty="0">
                <a:solidFill>
                  <a:srgbClr val="92D050"/>
                </a:solidFill>
              </a:rPr>
              <a:t>primary aim is to allow the computers learn automatically</a:t>
            </a:r>
            <a:r>
              <a:rPr lang="en-US" sz="1600" dirty="0">
                <a:solidFill>
                  <a:schemeClr val="bg1"/>
                </a:solidFill>
              </a:rPr>
              <a:t> without human intervention or assistance and adjust actions accordingly.</a:t>
            </a:r>
          </a:p>
          <a:p>
            <a:endParaRPr lang="en-US" sz="1400" dirty="0">
              <a:solidFill>
                <a:schemeClr val="bg1"/>
              </a:solidFill>
            </a:endParaRPr>
          </a:p>
        </p:txBody>
      </p:sp>
      <p:sp>
        <p:nvSpPr>
          <p:cNvPr id="31" name="Rectangle 30">
            <a:extLst>
              <a:ext uri="{FF2B5EF4-FFF2-40B4-BE49-F238E27FC236}">
                <a16:creationId xmlns:a16="http://schemas.microsoft.com/office/drawing/2014/main" id="{B8BE008A-C232-4BCC-85E9-62C3E1122D42}"/>
              </a:ext>
            </a:extLst>
          </p:cNvPr>
          <p:cNvSpPr/>
          <p:nvPr/>
        </p:nvSpPr>
        <p:spPr>
          <a:xfrm>
            <a:off x="540095" y="2246065"/>
            <a:ext cx="2335307" cy="2684068"/>
          </a:xfrm>
          <a:prstGeom prst="rect">
            <a:avLst/>
          </a:prstGeom>
          <a:ln w="1270">
            <a:noFill/>
            <a:prstDash val="sysDot"/>
          </a:ln>
          <a:effectLst>
            <a:glow rad="114300">
              <a:schemeClr val="accent4">
                <a:alpha val="17000"/>
              </a:schemeClr>
            </a:glow>
          </a:effectLst>
        </p:spPr>
        <p:txBody>
          <a:bodyPr wrap="square">
            <a:spAutoFit/>
          </a:bodyPr>
          <a:lstStyle/>
          <a:p>
            <a:pPr>
              <a:lnSpc>
                <a:spcPct val="130000"/>
              </a:lnSpc>
              <a:buSzPct val="100000"/>
            </a:pPr>
            <a:r>
              <a:rPr lang="en-US" b="1" dirty="0">
                <a:solidFill>
                  <a:schemeClr val="accent5">
                    <a:lumMod val="75000"/>
                  </a:schemeClr>
                </a:solidFill>
              </a:rPr>
              <a:t>Supervised</a:t>
            </a:r>
            <a:r>
              <a:rPr lang="en-US" b="1" dirty="0">
                <a:solidFill>
                  <a:schemeClr val="bg1"/>
                </a:solidFill>
              </a:rPr>
              <a:t> </a:t>
            </a:r>
            <a:r>
              <a:rPr lang="en-US" sz="1400" dirty="0">
                <a:solidFill>
                  <a:schemeClr val="bg1"/>
                </a:solidFill>
              </a:rPr>
              <a:t>machine learning algorithms</a:t>
            </a:r>
          </a:p>
          <a:p>
            <a:pPr>
              <a:lnSpc>
                <a:spcPct val="130000"/>
              </a:lnSpc>
              <a:buSzPct val="100000"/>
            </a:pPr>
            <a:r>
              <a:rPr lang="en-US" sz="1400" dirty="0">
                <a:solidFill>
                  <a:schemeClr val="bg1"/>
                </a:solidFill>
              </a:rPr>
              <a:t>can apply what has been learned in the past to new data using </a:t>
            </a:r>
            <a:r>
              <a:rPr lang="en-US" sz="1400" dirty="0">
                <a:solidFill>
                  <a:schemeClr val="accent5">
                    <a:lumMod val="75000"/>
                  </a:schemeClr>
                </a:solidFill>
              </a:rPr>
              <a:t>labeled examples </a:t>
            </a:r>
            <a:r>
              <a:rPr lang="en-US" sz="1400" dirty="0">
                <a:solidFill>
                  <a:schemeClr val="accent1">
                    <a:lumMod val="50000"/>
                  </a:schemeClr>
                </a:solidFill>
              </a:rPr>
              <a:t>to predict future events</a:t>
            </a:r>
          </a:p>
          <a:p>
            <a:pPr>
              <a:lnSpc>
                <a:spcPct val="130000"/>
              </a:lnSpc>
              <a:buSzPct val="100000"/>
            </a:pPr>
            <a:r>
              <a:rPr lang="en-US" sz="1400" dirty="0" err="1">
                <a:solidFill>
                  <a:schemeClr val="bg1"/>
                </a:solidFill>
                <a:cs typeface="Arial" panose="020B0604020202020204" pitchFamily="34" charset="0"/>
              </a:rPr>
              <a:t>e</a:t>
            </a:r>
            <a:r>
              <a:rPr lang="en-US" sz="1400" kern="0" dirty="0" err="1">
                <a:solidFill>
                  <a:schemeClr val="bg1"/>
                </a:solidFill>
                <a:cs typeface="Arial" panose="020B0604020202020204" pitchFamily="34" charset="0"/>
              </a:rPr>
              <a:t>.g</a:t>
            </a:r>
            <a:r>
              <a:rPr lang="en-US" sz="1400" kern="0" dirty="0">
                <a:solidFill>
                  <a:schemeClr val="bg1"/>
                </a:solidFill>
                <a:cs typeface="Arial" panose="020B0604020202020204" pitchFamily="34" charset="0"/>
              </a:rPr>
              <a:t>- Linear/Logistic regression</a:t>
            </a:r>
          </a:p>
          <a:p>
            <a:pPr>
              <a:lnSpc>
                <a:spcPct val="130000"/>
              </a:lnSpc>
              <a:buSzPct val="100000"/>
            </a:pPr>
            <a:endParaRPr lang="en-US" sz="1400" kern="0" dirty="0">
              <a:solidFill>
                <a:schemeClr val="bg1"/>
              </a:solidFill>
              <a:latin typeface="Arial" panose="020B0604020202020204" pitchFamily="34" charset="0"/>
              <a:cs typeface="Arial" panose="020B0604020202020204" pitchFamily="34" charset="0"/>
            </a:endParaRPr>
          </a:p>
        </p:txBody>
      </p:sp>
      <p:cxnSp>
        <p:nvCxnSpPr>
          <p:cNvPr id="32" name="Straight Connector 31">
            <a:extLst>
              <a:ext uri="{FF2B5EF4-FFF2-40B4-BE49-F238E27FC236}">
                <a16:creationId xmlns:a16="http://schemas.microsoft.com/office/drawing/2014/main" id="{86B781EE-6B2A-4D58-9C5B-84C4D1DBFF58}"/>
              </a:ext>
            </a:extLst>
          </p:cNvPr>
          <p:cNvCxnSpPr>
            <a:cxnSpLocks/>
          </p:cNvCxnSpPr>
          <p:nvPr/>
        </p:nvCxnSpPr>
        <p:spPr>
          <a:xfrm>
            <a:off x="447922" y="2418014"/>
            <a:ext cx="0" cy="2263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14C9852F-89D3-4D94-9EDE-8ED7EE6C172B}"/>
              </a:ext>
            </a:extLst>
          </p:cNvPr>
          <p:cNvGrpSpPr/>
          <p:nvPr/>
        </p:nvGrpSpPr>
        <p:grpSpPr>
          <a:xfrm>
            <a:off x="3908061" y="2666365"/>
            <a:ext cx="4920038" cy="3599677"/>
            <a:chOff x="3711471" y="1668268"/>
            <a:chExt cx="4685750" cy="3428264"/>
          </a:xfrm>
        </p:grpSpPr>
        <p:pic>
          <p:nvPicPr>
            <p:cNvPr id="35" name="그림 4" descr="01 단색 입체.png">
              <a:extLst>
                <a:ext uri="{FF2B5EF4-FFF2-40B4-BE49-F238E27FC236}">
                  <a16:creationId xmlns:a16="http://schemas.microsoft.com/office/drawing/2014/main" id="{7EA8C9A6-1BFB-47DA-ABBE-B7C1CFCD6AA5}"/>
                </a:ext>
              </a:extLst>
            </p:cNvPr>
            <p:cNvPicPr>
              <a:picLocks noChangeAspect="1"/>
            </p:cNvPicPr>
            <p:nvPr/>
          </p:nvPicPr>
          <p:blipFill>
            <a:blip r:embed="rId2" cstate="print">
              <a:lum bright="7000" contrast="15000"/>
            </a:blip>
            <a:srcRect l="24410" t="17199" r="27847" b="36227"/>
            <a:stretch>
              <a:fillRect/>
            </a:stretch>
          </p:blipFill>
          <p:spPr>
            <a:xfrm>
              <a:off x="3711471" y="1668268"/>
              <a:ext cx="4685750" cy="3428264"/>
            </a:xfrm>
            <a:prstGeom prst="rect">
              <a:avLst/>
            </a:prstGeom>
          </p:spPr>
        </p:pic>
        <p:sp>
          <p:nvSpPr>
            <p:cNvPr id="36" name="TextBox 35">
              <a:extLst>
                <a:ext uri="{FF2B5EF4-FFF2-40B4-BE49-F238E27FC236}">
                  <a16:creationId xmlns:a16="http://schemas.microsoft.com/office/drawing/2014/main" id="{D60CFCB9-A3AA-49C4-B365-32CBA25B6BD0}"/>
                </a:ext>
              </a:extLst>
            </p:cNvPr>
            <p:cNvSpPr txBox="1"/>
            <p:nvPr/>
          </p:nvSpPr>
          <p:spPr>
            <a:xfrm>
              <a:off x="5970855" y="2886978"/>
              <a:ext cx="1798723" cy="615553"/>
            </a:xfrm>
            <a:prstGeom prst="rect">
              <a:avLst/>
            </a:prstGeom>
            <a:noFill/>
          </p:spPr>
          <p:txBody>
            <a:bodyPr wrap="none" rtlCol="0">
              <a:spAutoFit/>
            </a:bodyPr>
            <a:lstStyle/>
            <a:p>
              <a:pPr algn="ctr"/>
              <a:r>
                <a:rPr lang="en-US" sz="1800" b="1" dirty="0">
                  <a:solidFill>
                    <a:schemeClr val="bg1"/>
                  </a:solidFill>
                </a:rPr>
                <a:t>Machine Learning</a:t>
              </a:r>
              <a:br>
                <a:rPr lang="en-US" sz="1800" b="1" dirty="0">
                  <a:solidFill>
                    <a:schemeClr val="bg1"/>
                  </a:solidFill>
                </a:rPr>
              </a:br>
              <a:r>
                <a:rPr lang="en-US" sz="1800" b="1" dirty="0">
                  <a:solidFill>
                    <a:schemeClr val="bg1"/>
                  </a:solidFill>
                </a:rPr>
                <a:t>Methods</a:t>
              </a:r>
            </a:p>
          </p:txBody>
        </p:sp>
        <p:sp>
          <p:nvSpPr>
            <p:cNvPr id="37" name="TextBox 36">
              <a:extLst>
                <a:ext uri="{FF2B5EF4-FFF2-40B4-BE49-F238E27FC236}">
                  <a16:creationId xmlns:a16="http://schemas.microsoft.com/office/drawing/2014/main" id="{1E3BB701-7D56-45E5-ACF9-FD040220CD76}"/>
                </a:ext>
              </a:extLst>
            </p:cNvPr>
            <p:cNvSpPr txBox="1"/>
            <p:nvPr/>
          </p:nvSpPr>
          <p:spPr>
            <a:xfrm>
              <a:off x="4629356" y="4230152"/>
              <a:ext cx="175934" cy="488046"/>
            </a:xfrm>
            <a:prstGeom prst="rect">
              <a:avLst/>
            </a:prstGeom>
            <a:noFill/>
          </p:spPr>
          <p:txBody>
            <a:bodyPr wrap="none" rtlCol="0">
              <a:spAutoFit/>
            </a:bodyPr>
            <a:lstStyle/>
            <a:p>
              <a:endParaRPr lang="en-US" sz="2730" b="1" dirty="0">
                <a:solidFill>
                  <a:srgbClr val="002060"/>
                </a:solidFill>
              </a:endParaRPr>
            </a:p>
          </p:txBody>
        </p:sp>
      </p:grpSp>
      <p:cxnSp>
        <p:nvCxnSpPr>
          <p:cNvPr id="38" name="Straight Connector 37">
            <a:extLst>
              <a:ext uri="{FF2B5EF4-FFF2-40B4-BE49-F238E27FC236}">
                <a16:creationId xmlns:a16="http://schemas.microsoft.com/office/drawing/2014/main" id="{ED84244D-377F-4C9C-9DE0-FD603C678545}"/>
              </a:ext>
            </a:extLst>
          </p:cNvPr>
          <p:cNvCxnSpPr>
            <a:cxnSpLocks/>
          </p:cNvCxnSpPr>
          <p:nvPr/>
        </p:nvCxnSpPr>
        <p:spPr>
          <a:xfrm flipH="1">
            <a:off x="1274187" y="4899061"/>
            <a:ext cx="382" cy="1890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3BDD927-4798-44B2-9E66-B712A2E1B6B1}"/>
              </a:ext>
            </a:extLst>
          </p:cNvPr>
          <p:cNvCxnSpPr>
            <a:cxnSpLocks/>
          </p:cNvCxnSpPr>
          <p:nvPr/>
        </p:nvCxnSpPr>
        <p:spPr>
          <a:xfrm flipH="1">
            <a:off x="12211353" y="2411650"/>
            <a:ext cx="33786" cy="22697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D14A24-552B-4916-B2EB-CE268F210C87}"/>
              </a:ext>
            </a:extLst>
          </p:cNvPr>
          <p:cNvCxnSpPr>
            <a:cxnSpLocks/>
          </p:cNvCxnSpPr>
          <p:nvPr/>
        </p:nvCxnSpPr>
        <p:spPr>
          <a:xfrm>
            <a:off x="11813602" y="4957590"/>
            <a:ext cx="15770" cy="180521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05DDB84C-F985-4F63-B1F2-89C31B066379}"/>
              </a:ext>
            </a:extLst>
          </p:cNvPr>
          <p:cNvSpPr/>
          <p:nvPr/>
        </p:nvSpPr>
        <p:spPr>
          <a:xfrm>
            <a:off x="1340511" y="4735878"/>
            <a:ext cx="2335307" cy="1843838"/>
          </a:xfrm>
          <a:prstGeom prst="rect">
            <a:avLst/>
          </a:prstGeom>
          <a:ln w="1270">
            <a:noFill/>
            <a:prstDash val="sysDot"/>
          </a:ln>
          <a:effectLst>
            <a:glow rad="114300">
              <a:schemeClr val="accent4">
                <a:alpha val="17000"/>
              </a:schemeClr>
            </a:glow>
          </a:effectLst>
        </p:spPr>
        <p:txBody>
          <a:bodyPr wrap="square">
            <a:spAutoFit/>
          </a:bodyPr>
          <a:lstStyle/>
          <a:p>
            <a:pPr>
              <a:lnSpc>
                <a:spcPct val="130000"/>
              </a:lnSpc>
              <a:buSzPct val="100000"/>
            </a:pPr>
            <a:r>
              <a:rPr lang="en-US" b="1" dirty="0">
                <a:solidFill>
                  <a:schemeClr val="accent5">
                    <a:lumMod val="75000"/>
                  </a:schemeClr>
                </a:solidFill>
              </a:rPr>
              <a:t>Un-Supervised</a:t>
            </a:r>
            <a:r>
              <a:rPr lang="en-US" b="1" dirty="0">
                <a:solidFill>
                  <a:schemeClr val="bg1"/>
                </a:solidFill>
              </a:rPr>
              <a:t> </a:t>
            </a:r>
            <a:r>
              <a:rPr lang="en-US" sz="1400" dirty="0">
                <a:solidFill>
                  <a:schemeClr val="bg1"/>
                </a:solidFill>
              </a:rPr>
              <a:t>machine learning algorithms</a:t>
            </a:r>
          </a:p>
          <a:p>
            <a:pPr>
              <a:lnSpc>
                <a:spcPct val="130000"/>
              </a:lnSpc>
              <a:buSzPct val="100000"/>
            </a:pPr>
            <a:r>
              <a:rPr lang="en-US" sz="1400" dirty="0">
                <a:solidFill>
                  <a:schemeClr val="bg1"/>
                </a:solidFill>
              </a:rPr>
              <a:t>are used when the information used to </a:t>
            </a:r>
            <a:r>
              <a:rPr lang="en-US" sz="1400" dirty="0">
                <a:solidFill>
                  <a:schemeClr val="accent5">
                    <a:lumMod val="75000"/>
                  </a:schemeClr>
                </a:solidFill>
              </a:rPr>
              <a:t>train is neither classified nor labeled</a:t>
            </a:r>
          </a:p>
          <a:p>
            <a:pPr>
              <a:lnSpc>
                <a:spcPct val="130000"/>
              </a:lnSpc>
              <a:buSzPct val="100000"/>
            </a:pPr>
            <a:r>
              <a:rPr lang="en-US" sz="1400" kern="0" dirty="0" err="1">
                <a:solidFill>
                  <a:schemeClr val="bg1"/>
                </a:solidFill>
                <a:cs typeface="Arial" panose="020B0604020202020204" pitchFamily="34" charset="0"/>
              </a:rPr>
              <a:t>e.g</a:t>
            </a:r>
            <a:r>
              <a:rPr lang="en-US" sz="1400" kern="0" dirty="0">
                <a:solidFill>
                  <a:schemeClr val="bg1"/>
                </a:solidFill>
                <a:cs typeface="Arial" panose="020B0604020202020204" pitchFamily="34" charset="0"/>
              </a:rPr>
              <a:t>- Clustering , K-Means</a:t>
            </a:r>
          </a:p>
        </p:txBody>
      </p:sp>
      <p:sp>
        <p:nvSpPr>
          <p:cNvPr id="49" name="Rectangle 48">
            <a:extLst>
              <a:ext uri="{FF2B5EF4-FFF2-40B4-BE49-F238E27FC236}">
                <a16:creationId xmlns:a16="http://schemas.microsoft.com/office/drawing/2014/main" id="{390FD99D-2103-4BB6-B4A7-EB778D010FAE}"/>
              </a:ext>
            </a:extLst>
          </p:cNvPr>
          <p:cNvSpPr/>
          <p:nvPr/>
        </p:nvSpPr>
        <p:spPr>
          <a:xfrm>
            <a:off x="9769906" y="2277436"/>
            <a:ext cx="2335307" cy="2403991"/>
          </a:xfrm>
          <a:prstGeom prst="rect">
            <a:avLst/>
          </a:prstGeom>
          <a:ln w="1270">
            <a:noFill/>
            <a:prstDash val="sysDot"/>
          </a:ln>
          <a:effectLst>
            <a:glow rad="114300">
              <a:schemeClr val="accent4">
                <a:alpha val="17000"/>
              </a:schemeClr>
            </a:glow>
          </a:effectLst>
        </p:spPr>
        <p:txBody>
          <a:bodyPr wrap="square">
            <a:spAutoFit/>
          </a:bodyPr>
          <a:lstStyle/>
          <a:p>
            <a:pPr>
              <a:lnSpc>
                <a:spcPct val="130000"/>
              </a:lnSpc>
              <a:buSzPct val="100000"/>
            </a:pPr>
            <a:r>
              <a:rPr lang="en-US" b="1" dirty="0">
                <a:solidFill>
                  <a:schemeClr val="accent5">
                    <a:lumMod val="75000"/>
                  </a:schemeClr>
                </a:solidFill>
              </a:rPr>
              <a:t>Semi-Supervised </a:t>
            </a:r>
            <a:r>
              <a:rPr lang="en-US" sz="1400" dirty="0">
                <a:solidFill>
                  <a:schemeClr val="bg1"/>
                </a:solidFill>
              </a:rPr>
              <a:t>machine learning algorithms</a:t>
            </a:r>
          </a:p>
          <a:p>
            <a:pPr>
              <a:lnSpc>
                <a:spcPct val="130000"/>
              </a:lnSpc>
              <a:buSzPct val="100000"/>
            </a:pPr>
            <a:r>
              <a:rPr lang="en-US" sz="1400" dirty="0">
                <a:solidFill>
                  <a:schemeClr val="bg1"/>
                </a:solidFill>
              </a:rPr>
              <a:t>are chosen when the acquired labeled data requires skilled and relevant resources in order to train it / learn from it</a:t>
            </a:r>
          </a:p>
          <a:p>
            <a:pPr>
              <a:lnSpc>
                <a:spcPct val="130000"/>
              </a:lnSpc>
              <a:buSzPct val="100000"/>
            </a:pPr>
            <a:r>
              <a:rPr lang="en-US" sz="1400" kern="0" dirty="0" err="1">
                <a:solidFill>
                  <a:schemeClr val="bg1"/>
                </a:solidFill>
                <a:cs typeface="Arial" panose="020B0604020202020204" pitchFamily="34" charset="0"/>
              </a:rPr>
              <a:t>e.g</a:t>
            </a:r>
            <a:r>
              <a:rPr lang="en-US" sz="1400" kern="0" dirty="0">
                <a:solidFill>
                  <a:schemeClr val="bg1"/>
                </a:solidFill>
                <a:cs typeface="Arial" panose="020B0604020202020204" pitchFamily="34" charset="0"/>
              </a:rPr>
              <a:t>- Low density separation</a:t>
            </a:r>
            <a:endParaRPr lang="en-US" sz="1400" kern="0" dirty="0">
              <a:solidFill>
                <a:srgbClr val="92D050"/>
              </a:solidFill>
              <a:cs typeface="Arial" panose="020B0604020202020204" pitchFamily="34" charset="0"/>
            </a:endParaRPr>
          </a:p>
        </p:txBody>
      </p:sp>
      <p:sp>
        <p:nvSpPr>
          <p:cNvPr id="53" name="Rectangle 52">
            <a:extLst>
              <a:ext uri="{FF2B5EF4-FFF2-40B4-BE49-F238E27FC236}">
                <a16:creationId xmlns:a16="http://schemas.microsoft.com/office/drawing/2014/main" id="{3DD370CB-4809-4830-8240-93068A75494F}"/>
              </a:ext>
            </a:extLst>
          </p:cNvPr>
          <p:cNvSpPr/>
          <p:nvPr/>
        </p:nvSpPr>
        <p:spPr>
          <a:xfrm>
            <a:off x="9276998" y="4834836"/>
            <a:ext cx="2335307" cy="2130455"/>
          </a:xfrm>
          <a:prstGeom prst="rect">
            <a:avLst/>
          </a:prstGeom>
          <a:ln w="1270">
            <a:noFill/>
            <a:prstDash val="sysDot"/>
          </a:ln>
          <a:effectLst>
            <a:glow rad="114300">
              <a:schemeClr val="accent4">
                <a:alpha val="17000"/>
              </a:schemeClr>
            </a:glow>
          </a:effectLst>
        </p:spPr>
        <p:txBody>
          <a:bodyPr wrap="square">
            <a:spAutoFit/>
          </a:bodyPr>
          <a:lstStyle/>
          <a:p>
            <a:pPr>
              <a:lnSpc>
                <a:spcPct val="130000"/>
              </a:lnSpc>
              <a:buSzPct val="100000"/>
            </a:pPr>
            <a:r>
              <a:rPr lang="en-US" b="1" dirty="0">
                <a:solidFill>
                  <a:schemeClr val="accent5">
                    <a:lumMod val="75000"/>
                  </a:schemeClr>
                </a:solidFill>
              </a:rPr>
              <a:t>Reinforcement </a:t>
            </a:r>
            <a:r>
              <a:rPr lang="en-US" sz="1400" dirty="0">
                <a:solidFill>
                  <a:schemeClr val="bg1"/>
                </a:solidFill>
              </a:rPr>
              <a:t>machine learning algorithms</a:t>
            </a:r>
          </a:p>
          <a:p>
            <a:pPr>
              <a:lnSpc>
                <a:spcPct val="130000"/>
              </a:lnSpc>
              <a:buSzPct val="100000"/>
            </a:pPr>
            <a:r>
              <a:rPr lang="en-US" sz="1400" dirty="0">
                <a:solidFill>
                  <a:schemeClr val="bg1"/>
                </a:solidFill>
              </a:rPr>
              <a:t>are chosen when the acquired labeled data requires skilled and relevant resources in order to train it / learn </a:t>
            </a:r>
            <a:r>
              <a:rPr lang="en-US" sz="1400">
                <a:solidFill>
                  <a:schemeClr val="bg1"/>
                </a:solidFill>
              </a:rPr>
              <a:t>from it</a:t>
            </a:r>
            <a:endParaRPr lang="en-US" sz="1400" dirty="0">
              <a:solidFill>
                <a:schemeClr val="bg1"/>
              </a:solidFill>
            </a:endParaRPr>
          </a:p>
        </p:txBody>
      </p:sp>
    </p:spTree>
    <p:extLst>
      <p:ext uri="{BB962C8B-B14F-4D97-AF65-F5344CB8AC3E}">
        <p14:creationId xmlns:p14="http://schemas.microsoft.com/office/powerpoint/2010/main" val="209052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92ACC73-1302-4C96-A72D-E7EBC89E76D3}"/>
              </a:ext>
            </a:extLst>
          </p:cNvPr>
          <p:cNvSpPr/>
          <p:nvPr/>
        </p:nvSpPr>
        <p:spPr>
          <a:xfrm>
            <a:off x="285008" y="2142947"/>
            <a:ext cx="12105731" cy="5087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bject 6">
            <a:extLst>
              <a:ext uri="{FF2B5EF4-FFF2-40B4-BE49-F238E27FC236}">
                <a16:creationId xmlns:a16="http://schemas.microsoft.com/office/drawing/2014/main" id="{40FB8872-ECC1-4076-91CB-66601D269F8B}"/>
              </a:ext>
            </a:extLst>
          </p:cNvPr>
          <p:cNvSpPr/>
          <p:nvPr/>
        </p:nvSpPr>
        <p:spPr>
          <a:xfrm>
            <a:off x="1246849" y="2294926"/>
            <a:ext cx="4014519" cy="4795561"/>
          </a:xfrm>
          <a:prstGeom prst="rect">
            <a:avLst/>
          </a:prstGeom>
          <a:blipFill>
            <a:blip r:embed="rId2" cstate="print"/>
            <a:stretch>
              <a:fillRect/>
            </a:stretch>
          </a:blipFill>
        </p:spPr>
        <p:txBody>
          <a:bodyPr wrap="square" lIns="0" tIns="0" rIns="0" bIns="0" rtlCol="0"/>
          <a:lstStyle/>
          <a:p>
            <a:endParaRPr dirty="0"/>
          </a:p>
        </p:txBody>
      </p:sp>
      <p:cxnSp>
        <p:nvCxnSpPr>
          <p:cNvPr id="5" name="Straight Connector 4">
            <a:extLst>
              <a:ext uri="{FF2B5EF4-FFF2-40B4-BE49-F238E27FC236}">
                <a16:creationId xmlns:a16="http://schemas.microsoft.com/office/drawing/2014/main" id="{42F8B777-1457-4D9D-94CF-F5ABF8373A76}"/>
              </a:ext>
            </a:extLst>
          </p:cNvPr>
          <p:cNvCxnSpPr>
            <a:cxnSpLocks/>
          </p:cNvCxnSpPr>
          <p:nvPr/>
        </p:nvCxnSpPr>
        <p:spPr>
          <a:xfrm>
            <a:off x="285008" y="552394"/>
            <a:ext cx="12079092" cy="0"/>
          </a:xfrm>
          <a:prstGeom prst="line">
            <a:avLst/>
          </a:prstGeom>
          <a:ln w="38100">
            <a:solidFill>
              <a:srgbClr val="86BC25"/>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16BC854-8C5B-4788-9D3A-6370A4A57F4F}"/>
              </a:ext>
            </a:extLst>
          </p:cNvPr>
          <p:cNvSpPr txBox="1">
            <a:spLocks/>
          </p:cNvSpPr>
          <p:nvPr/>
        </p:nvSpPr>
        <p:spPr bwMode="gray">
          <a:xfrm>
            <a:off x="307605" y="224713"/>
            <a:ext cx="11127316" cy="29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lvl1pPr algn="l" rtl="0" eaLnBrk="0" fontAlgn="base" hangingPunct="0">
              <a:lnSpc>
                <a:spcPct val="106000"/>
              </a:lnSpc>
              <a:spcBef>
                <a:spcPct val="0"/>
              </a:spcBef>
              <a:spcAft>
                <a:spcPct val="0"/>
              </a:spcAft>
              <a:defRPr sz="1600" b="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fontAlgn="base">
              <a:lnSpc>
                <a:spcPct val="106000"/>
              </a:lnSpc>
              <a:spcBef>
                <a:spcPct val="0"/>
              </a:spcBef>
              <a:spcAft>
                <a:spcPct val="0"/>
              </a:spcAft>
              <a:defRPr sz="1600" b="1">
                <a:solidFill>
                  <a:schemeClr val="tx1"/>
                </a:solidFill>
                <a:latin typeface="Arial" charset="0"/>
              </a:defRPr>
            </a:lvl6pPr>
            <a:lvl7pPr marL="914400" algn="l" rtl="0" fontAlgn="base">
              <a:lnSpc>
                <a:spcPct val="106000"/>
              </a:lnSpc>
              <a:spcBef>
                <a:spcPct val="0"/>
              </a:spcBef>
              <a:spcAft>
                <a:spcPct val="0"/>
              </a:spcAft>
              <a:defRPr sz="1600" b="1">
                <a:solidFill>
                  <a:schemeClr val="tx1"/>
                </a:solidFill>
                <a:latin typeface="Arial" charset="0"/>
              </a:defRPr>
            </a:lvl7pPr>
            <a:lvl8pPr marL="1371600" algn="l" rtl="0" fontAlgn="base">
              <a:lnSpc>
                <a:spcPct val="106000"/>
              </a:lnSpc>
              <a:spcBef>
                <a:spcPct val="0"/>
              </a:spcBef>
              <a:spcAft>
                <a:spcPct val="0"/>
              </a:spcAft>
              <a:defRPr sz="1600" b="1">
                <a:solidFill>
                  <a:schemeClr val="tx1"/>
                </a:solidFill>
                <a:latin typeface="Arial" charset="0"/>
              </a:defRPr>
            </a:lvl8pPr>
            <a:lvl9pPr marL="1828800" algn="l" rtl="0" fontAlgn="base">
              <a:lnSpc>
                <a:spcPct val="106000"/>
              </a:lnSpc>
              <a:spcBef>
                <a:spcPct val="0"/>
              </a:spcBef>
              <a:spcAft>
                <a:spcPct val="0"/>
              </a:spcAft>
              <a:defRPr sz="1600" b="1">
                <a:solidFill>
                  <a:schemeClr val="tx1"/>
                </a:solidFill>
                <a:latin typeface="Arial" charset="0"/>
              </a:defRPr>
            </a:lvl9pPr>
          </a:lstStyle>
          <a:p>
            <a:pPr defTabSz="914400">
              <a:defRPr/>
            </a:pPr>
            <a:r>
              <a:rPr lang="en-US" sz="2000" kern="0" dirty="0">
                <a:solidFill>
                  <a:sysClr val="window" lastClr="FFFFFF">
                    <a:lumMod val="95000"/>
                  </a:sysClr>
                </a:solidFill>
              </a:rPr>
              <a:t>ML in SIT – Predictive Quality Analytics</a:t>
            </a:r>
            <a:endParaRPr lang="en-US" sz="1400" kern="0" dirty="0">
              <a:solidFill>
                <a:sysClr val="window" lastClr="FFFFFF">
                  <a:lumMod val="95000"/>
                </a:sysClr>
              </a:solidFill>
            </a:endParaRPr>
          </a:p>
        </p:txBody>
      </p:sp>
      <p:grpSp>
        <p:nvGrpSpPr>
          <p:cNvPr id="7" name="Group 6">
            <a:extLst>
              <a:ext uri="{FF2B5EF4-FFF2-40B4-BE49-F238E27FC236}">
                <a16:creationId xmlns:a16="http://schemas.microsoft.com/office/drawing/2014/main" id="{4174D478-0802-479C-9C60-B91B14B038F2}"/>
              </a:ext>
            </a:extLst>
          </p:cNvPr>
          <p:cNvGrpSpPr>
            <a:grpSpLocks noChangeAspect="1"/>
          </p:cNvGrpSpPr>
          <p:nvPr/>
        </p:nvGrpSpPr>
        <p:grpSpPr>
          <a:xfrm>
            <a:off x="11131101" y="277807"/>
            <a:ext cx="1154596" cy="216357"/>
            <a:chOff x="398463" y="404813"/>
            <a:chExt cx="1627187" cy="307976"/>
          </a:xfrm>
          <a:solidFill>
            <a:schemeClr val="tx1"/>
          </a:solidFill>
        </p:grpSpPr>
        <p:sp>
          <p:nvSpPr>
            <p:cNvPr id="8" name="Oval 5">
              <a:extLst>
                <a:ext uri="{FF2B5EF4-FFF2-40B4-BE49-F238E27FC236}">
                  <a16:creationId xmlns:a16="http://schemas.microsoft.com/office/drawing/2014/main" id="{0EF1C5AF-4441-4B21-8C3D-541B98B00B77}"/>
                </a:ext>
              </a:extLst>
            </p:cNvPr>
            <p:cNvSpPr>
              <a:spLocks noChangeArrowheads="1"/>
            </p:cNvSpPr>
            <p:nvPr userDrawn="1"/>
          </p:nvSpPr>
          <p:spPr bwMode="auto">
            <a:xfrm>
              <a:off x="1938338" y="625476"/>
              <a:ext cx="87312" cy="87313"/>
            </a:xfrm>
            <a:prstGeom prst="ellipse">
              <a:avLst/>
            </a:pr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9" name="Freeform 6">
              <a:extLst>
                <a:ext uri="{FF2B5EF4-FFF2-40B4-BE49-F238E27FC236}">
                  <a16:creationId xmlns:a16="http://schemas.microsoft.com/office/drawing/2014/main" id="{D4B2559F-B89E-4401-9FB0-314EA1808E79}"/>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0" name="Rectangle 7">
              <a:extLst>
                <a:ext uri="{FF2B5EF4-FFF2-40B4-BE49-F238E27FC236}">
                  <a16:creationId xmlns:a16="http://schemas.microsoft.com/office/drawing/2014/main" id="{5DB2FDA9-DD74-4532-BD2F-8D75B7EEE76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1" name="Freeform 8">
              <a:extLst>
                <a:ext uri="{FF2B5EF4-FFF2-40B4-BE49-F238E27FC236}">
                  <a16:creationId xmlns:a16="http://schemas.microsoft.com/office/drawing/2014/main" id="{9E6FBAC9-5035-4BDA-8D41-31E5F7392CF2}"/>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2" name="Rectangle 9">
              <a:extLst>
                <a:ext uri="{FF2B5EF4-FFF2-40B4-BE49-F238E27FC236}">
                  <a16:creationId xmlns:a16="http://schemas.microsoft.com/office/drawing/2014/main" id="{700FC1D8-48F2-4DD6-94CA-4E714AF75855}"/>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3" name="Rectangle 10">
              <a:extLst>
                <a:ext uri="{FF2B5EF4-FFF2-40B4-BE49-F238E27FC236}">
                  <a16:creationId xmlns:a16="http://schemas.microsoft.com/office/drawing/2014/main" id="{BB76798C-E9D7-4E63-AE62-32255E3C1CCA}"/>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4" name="Freeform 11">
              <a:extLst>
                <a:ext uri="{FF2B5EF4-FFF2-40B4-BE49-F238E27FC236}">
                  <a16:creationId xmlns:a16="http://schemas.microsoft.com/office/drawing/2014/main" id="{8B83E989-D2AC-4BB7-B8C5-60C1DE54E99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5" name="Freeform 12">
              <a:extLst>
                <a:ext uri="{FF2B5EF4-FFF2-40B4-BE49-F238E27FC236}">
                  <a16:creationId xmlns:a16="http://schemas.microsoft.com/office/drawing/2014/main" id="{D1AA1667-1931-4E99-9421-62C9355D499F}"/>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6" name="Freeform 13">
              <a:extLst>
                <a:ext uri="{FF2B5EF4-FFF2-40B4-BE49-F238E27FC236}">
                  <a16:creationId xmlns:a16="http://schemas.microsoft.com/office/drawing/2014/main" id="{E47F12E7-B27E-4F83-9654-8B321039CF6E}"/>
                </a:ext>
              </a:extLst>
            </p:cNvPr>
            <p:cNvSpPr>
              <a:spLocks noEditPoints="1"/>
            </p:cNvSpPr>
            <p:nvPr userDrawn="1"/>
          </p:nvSpPr>
          <p:spPr bwMode="auto">
            <a:xfrm>
              <a:off x="1709738" y="479427"/>
              <a:ext cx="211137" cy="231774"/>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7" name="Freeform 14">
              <a:extLst>
                <a:ext uri="{FF2B5EF4-FFF2-40B4-BE49-F238E27FC236}">
                  <a16:creationId xmlns:a16="http://schemas.microsoft.com/office/drawing/2014/main" id="{C64EA8DA-EABD-44EF-9A88-C10EB2FC84F1}"/>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grpSp>
      <p:sp>
        <p:nvSpPr>
          <p:cNvPr id="28" name="Rectangle 27">
            <a:extLst>
              <a:ext uri="{FF2B5EF4-FFF2-40B4-BE49-F238E27FC236}">
                <a16:creationId xmlns:a16="http://schemas.microsoft.com/office/drawing/2014/main" id="{F058773E-F1A2-4637-ADEA-7B362DFBD7A9}"/>
              </a:ext>
            </a:extLst>
          </p:cNvPr>
          <p:cNvSpPr/>
          <p:nvPr/>
        </p:nvSpPr>
        <p:spPr>
          <a:xfrm>
            <a:off x="858759" y="665667"/>
            <a:ext cx="11531980" cy="1477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8D531B4-CAAF-418B-9B6A-E732CABED2D5}"/>
              </a:ext>
            </a:extLst>
          </p:cNvPr>
          <p:cNvSpPr txBox="1"/>
          <p:nvPr/>
        </p:nvSpPr>
        <p:spPr>
          <a:xfrm>
            <a:off x="307605" y="762583"/>
            <a:ext cx="12056495" cy="1295226"/>
          </a:xfrm>
          <a:prstGeom prst="rect">
            <a:avLst/>
          </a:prstGeom>
          <a:noFill/>
        </p:spPr>
        <p:txBody>
          <a:bodyPr wrap="square" lIns="0" tIns="0" rIns="0" bIns="0" rtlCol="0">
            <a:spAutoFit/>
          </a:bodyPr>
          <a:lstStyle/>
          <a:p>
            <a:pPr defTabSz="873595">
              <a:spcBef>
                <a:spcPts val="529"/>
              </a:spcBef>
              <a:buSzPct val="100000"/>
            </a:pPr>
            <a:r>
              <a:rPr lang="en-US" sz="1600" dirty="0">
                <a:solidFill>
                  <a:schemeClr val="bg1"/>
                </a:solidFill>
              </a:rPr>
              <a:t>Tracking and fixing bugs through automation and manual testing processes is becoming increasingly efficient. However efficient it may be to getting code shipped, the downside is, there’s no predictability to it. To cater this, there is a need to alter the landscape of System Integration Testing with </a:t>
            </a:r>
            <a:r>
              <a:rPr lang="en-US" sz="1600" b="1" dirty="0">
                <a:solidFill>
                  <a:srgbClr val="92D050"/>
                </a:solidFill>
              </a:rPr>
              <a:t>Predictive Quality Analytics</a:t>
            </a:r>
            <a:r>
              <a:rPr lang="en-US" sz="1600" dirty="0">
                <a:solidFill>
                  <a:schemeClr val="bg1"/>
                </a:solidFill>
              </a:rPr>
              <a:t> framework driven by </a:t>
            </a:r>
            <a:r>
              <a:rPr lang="en-US" sz="1600" b="1" dirty="0">
                <a:solidFill>
                  <a:srgbClr val="92D050"/>
                </a:solidFill>
              </a:rPr>
              <a:t>Machine Learning methodologies.</a:t>
            </a:r>
          </a:p>
          <a:p>
            <a:pPr defTabSz="873595">
              <a:spcBef>
                <a:spcPts val="529"/>
              </a:spcBef>
              <a:buSzPct val="100000"/>
            </a:pPr>
            <a:r>
              <a:rPr lang="en-US" sz="1600" dirty="0">
                <a:solidFill>
                  <a:schemeClr val="bg1"/>
                </a:solidFill>
              </a:rPr>
              <a:t>As this technology matures, it will not </a:t>
            </a:r>
            <a:r>
              <a:rPr lang="en-US" sz="1600" b="1" dirty="0">
                <a:solidFill>
                  <a:srgbClr val="92D050"/>
                </a:solidFill>
              </a:rPr>
              <a:t>only identify major bottlenecks</a:t>
            </a:r>
            <a:r>
              <a:rPr lang="en-US" sz="1600" dirty="0">
                <a:solidFill>
                  <a:schemeClr val="bg1"/>
                </a:solidFill>
              </a:rPr>
              <a:t>, </a:t>
            </a:r>
            <a:r>
              <a:rPr lang="en-US" sz="1600" b="1" dirty="0">
                <a:solidFill>
                  <a:srgbClr val="92D050"/>
                </a:solidFill>
              </a:rPr>
              <a:t>bug categories, and improvement areas; </a:t>
            </a:r>
            <a:r>
              <a:rPr lang="en-US" sz="1600" dirty="0">
                <a:solidFill>
                  <a:schemeClr val="bg1"/>
                </a:solidFill>
              </a:rPr>
              <a:t>it will also suggest improvements based on analytics to majorly improve subsequent test runs and ultimately, code quality.</a:t>
            </a:r>
          </a:p>
        </p:txBody>
      </p:sp>
      <p:sp>
        <p:nvSpPr>
          <p:cNvPr id="131" name="object 2">
            <a:extLst>
              <a:ext uri="{FF2B5EF4-FFF2-40B4-BE49-F238E27FC236}">
                <a16:creationId xmlns:a16="http://schemas.microsoft.com/office/drawing/2014/main" id="{FF8B990B-9624-4C06-A02E-35E0166008EF}"/>
              </a:ext>
            </a:extLst>
          </p:cNvPr>
          <p:cNvSpPr/>
          <p:nvPr/>
        </p:nvSpPr>
        <p:spPr>
          <a:xfrm>
            <a:off x="2052830" y="3986685"/>
            <a:ext cx="1634571" cy="1154544"/>
          </a:xfrm>
          <a:prstGeom prst="rect">
            <a:avLst/>
          </a:prstGeom>
          <a:blipFill>
            <a:blip r:embed="rId3" cstate="print"/>
            <a:stretch>
              <a:fillRect/>
            </a:stretch>
          </a:blipFill>
        </p:spPr>
        <p:txBody>
          <a:bodyPr wrap="square" lIns="0" tIns="0" rIns="0" bIns="0" rtlCol="0"/>
          <a:lstStyle/>
          <a:p>
            <a:endParaRPr/>
          </a:p>
        </p:txBody>
      </p:sp>
      <p:sp>
        <p:nvSpPr>
          <p:cNvPr id="132" name="object 3">
            <a:extLst>
              <a:ext uri="{FF2B5EF4-FFF2-40B4-BE49-F238E27FC236}">
                <a16:creationId xmlns:a16="http://schemas.microsoft.com/office/drawing/2014/main" id="{FF58D79C-45B4-46AA-B6BE-DAB76DC4E4D5}"/>
              </a:ext>
            </a:extLst>
          </p:cNvPr>
          <p:cNvSpPr/>
          <p:nvPr/>
        </p:nvSpPr>
        <p:spPr>
          <a:xfrm>
            <a:off x="2274727" y="4068616"/>
            <a:ext cx="1224212" cy="833856"/>
          </a:xfrm>
          <a:prstGeom prst="rect">
            <a:avLst/>
          </a:prstGeom>
          <a:blipFill>
            <a:blip r:embed="rId4" cstate="print"/>
            <a:stretch>
              <a:fillRect/>
            </a:stretch>
          </a:blipFill>
        </p:spPr>
        <p:txBody>
          <a:bodyPr wrap="square" lIns="0" tIns="0" rIns="0" bIns="0" rtlCol="0"/>
          <a:lstStyle/>
          <a:p>
            <a:endParaRPr/>
          </a:p>
        </p:txBody>
      </p:sp>
      <p:sp>
        <p:nvSpPr>
          <p:cNvPr id="133" name="object 5">
            <a:extLst>
              <a:ext uri="{FF2B5EF4-FFF2-40B4-BE49-F238E27FC236}">
                <a16:creationId xmlns:a16="http://schemas.microsoft.com/office/drawing/2014/main" id="{6EC0BE48-8ED3-4FC8-A10F-8721BA42E2F6}"/>
              </a:ext>
            </a:extLst>
          </p:cNvPr>
          <p:cNvSpPr txBox="1"/>
          <p:nvPr/>
        </p:nvSpPr>
        <p:spPr>
          <a:xfrm>
            <a:off x="12983139" y="7381525"/>
            <a:ext cx="78105" cy="132080"/>
          </a:xfrm>
          <a:prstGeom prst="rect">
            <a:avLst/>
          </a:prstGeom>
        </p:spPr>
        <p:txBody>
          <a:bodyPr vert="horz" wrap="square" lIns="0" tIns="12700" rIns="0" bIns="0" rtlCol="0">
            <a:spAutoFit/>
          </a:bodyPr>
          <a:lstStyle/>
          <a:p>
            <a:pPr marL="12700">
              <a:lnSpc>
                <a:spcPct val="100000"/>
              </a:lnSpc>
              <a:spcBef>
                <a:spcPts val="100"/>
              </a:spcBef>
            </a:pPr>
            <a:r>
              <a:rPr sz="700" b="1" dirty="0">
                <a:solidFill>
                  <a:srgbClr val="1D1D1B"/>
                </a:solidFill>
                <a:latin typeface="Trebuchet MS"/>
                <a:cs typeface="Trebuchet MS"/>
              </a:rPr>
              <a:t>5</a:t>
            </a:r>
            <a:endParaRPr sz="700">
              <a:latin typeface="Trebuchet MS"/>
              <a:cs typeface="Trebuchet MS"/>
            </a:endParaRPr>
          </a:p>
        </p:txBody>
      </p:sp>
      <p:sp>
        <p:nvSpPr>
          <p:cNvPr id="135" name="object 7">
            <a:extLst>
              <a:ext uri="{FF2B5EF4-FFF2-40B4-BE49-F238E27FC236}">
                <a16:creationId xmlns:a16="http://schemas.microsoft.com/office/drawing/2014/main" id="{1A60DCA4-AC8D-4832-8D6C-21C14CC5AD68}"/>
              </a:ext>
            </a:extLst>
          </p:cNvPr>
          <p:cNvSpPr txBox="1"/>
          <p:nvPr/>
        </p:nvSpPr>
        <p:spPr>
          <a:xfrm>
            <a:off x="1418231" y="3584476"/>
            <a:ext cx="308901" cy="543560"/>
          </a:xfrm>
          <a:prstGeom prst="rect">
            <a:avLst/>
          </a:prstGeom>
        </p:spPr>
        <p:txBody>
          <a:bodyPr vert="horz" wrap="square" lIns="0" tIns="12700" rIns="0" bIns="0" rtlCol="0">
            <a:spAutoFit/>
          </a:bodyPr>
          <a:lstStyle/>
          <a:p>
            <a:pPr marL="12700">
              <a:lnSpc>
                <a:spcPct val="100000"/>
              </a:lnSpc>
              <a:spcBef>
                <a:spcPts val="100"/>
              </a:spcBef>
            </a:pPr>
            <a:r>
              <a:rPr sz="3400" b="1" spc="5" dirty="0">
                <a:solidFill>
                  <a:srgbClr val="FFFFFF"/>
                </a:solidFill>
                <a:latin typeface="Trebuchet MS"/>
                <a:cs typeface="Trebuchet MS"/>
              </a:rPr>
              <a:t>1</a:t>
            </a:r>
            <a:endParaRPr sz="3400" dirty="0">
              <a:latin typeface="Trebuchet MS"/>
              <a:cs typeface="Trebuchet MS"/>
            </a:endParaRPr>
          </a:p>
        </p:txBody>
      </p:sp>
      <p:sp>
        <p:nvSpPr>
          <p:cNvPr id="136" name="object 8">
            <a:extLst>
              <a:ext uri="{FF2B5EF4-FFF2-40B4-BE49-F238E27FC236}">
                <a16:creationId xmlns:a16="http://schemas.microsoft.com/office/drawing/2014/main" id="{CB96443D-FBFF-48BC-999E-DCFEEAB00B7B}"/>
              </a:ext>
            </a:extLst>
          </p:cNvPr>
          <p:cNvSpPr txBox="1"/>
          <p:nvPr/>
        </p:nvSpPr>
        <p:spPr>
          <a:xfrm>
            <a:off x="4204788" y="3584476"/>
            <a:ext cx="279400" cy="543560"/>
          </a:xfrm>
          <a:prstGeom prst="rect">
            <a:avLst/>
          </a:prstGeom>
        </p:spPr>
        <p:txBody>
          <a:bodyPr vert="horz" wrap="square" lIns="0" tIns="12700" rIns="0" bIns="0" rtlCol="0">
            <a:spAutoFit/>
          </a:bodyPr>
          <a:lstStyle/>
          <a:p>
            <a:pPr marL="12700">
              <a:lnSpc>
                <a:spcPct val="100000"/>
              </a:lnSpc>
              <a:spcBef>
                <a:spcPts val="100"/>
              </a:spcBef>
            </a:pPr>
            <a:r>
              <a:rPr sz="3400" b="1" spc="5" dirty="0">
                <a:solidFill>
                  <a:srgbClr val="FFFFFF"/>
                </a:solidFill>
                <a:latin typeface="Trebuchet MS"/>
                <a:cs typeface="Trebuchet MS"/>
              </a:rPr>
              <a:t>2</a:t>
            </a:r>
            <a:endParaRPr sz="3400" dirty="0">
              <a:latin typeface="Trebuchet MS"/>
              <a:cs typeface="Trebuchet MS"/>
            </a:endParaRPr>
          </a:p>
        </p:txBody>
      </p:sp>
      <p:sp>
        <p:nvSpPr>
          <p:cNvPr id="137" name="object 9">
            <a:extLst>
              <a:ext uri="{FF2B5EF4-FFF2-40B4-BE49-F238E27FC236}">
                <a16:creationId xmlns:a16="http://schemas.microsoft.com/office/drawing/2014/main" id="{0703DB9F-8387-4CA1-BB11-B6428764715D}"/>
              </a:ext>
            </a:extLst>
          </p:cNvPr>
          <p:cNvSpPr txBox="1"/>
          <p:nvPr/>
        </p:nvSpPr>
        <p:spPr>
          <a:xfrm>
            <a:off x="2798119" y="5972876"/>
            <a:ext cx="279400" cy="543560"/>
          </a:xfrm>
          <a:prstGeom prst="rect">
            <a:avLst/>
          </a:prstGeom>
        </p:spPr>
        <p:txBody>
          <a:bodyPr vert="horz" wrap="square" lIns="0" tIns="12700" rIns="0" bIns="0" rtlCol="0">
            <a:spAutoFit/>
          </a:bodyPr>
          <a:lstStyle/>
          <a:p>
            <a:pPr marL="12700">
              <a:lnSpc>
                <a:spcPct val="100000"/>
              </a:lnSpc>
              <a:spcBef>
                <a:spcPts val="100"/>
              </a:spcBef>
            </a:pPr>
            <a:r>
              <a:rPr sz="3400" b="1" spc="5" dirty="0">
                <a:solidFill>
                  <a:srgbClr val="FFFFFF"/>
                </a:solidFill>
                <a:latin typeface="Trebuchet MS"/>
                <a:cs typeface="Trebuchet MS"/>
              </a:rPr>
              <a:t>3</a:t>
            </a:r>
            <a:endParaRPr sz="3400" dirty="0">
              <a:latin typeface="Trebuchet MS"/>
              <a:cs typeface="Trebuchet MS"/>
            </a:endParaRPr>
          </a:p>
        </p:txBody>
      </p:sp>
      <p:sp>
        <p:nvSpPr>
          <p:cNvPr id="139" name="object 12">
            <a:extLst>
              <a:ext uri="{FF2B5EF4-FFF2-40B4-BE49-F238E27FC236}">
                <a16:creationId xmlns:a16="http://schemas.microsoft.com/office/drawing/2014/main" id="{5C4F3692-321F-4506-A9A9-61635D06F6A8}"/>
              </a:ext>
            </a:extLst>
          </p:cNvPr>
          <p:cNvSpPr/>
          <p:nvPr/>
        </p:nvSpPr>
        <p:spPr>
          <a:xfrm>
            <a:off x="294049" y="2985469"/>
            <a:ext cx="1091565" cy="748030"/>
          </a:xfrm>
          <a:custGeom>
            <a:avLst/>
            <a:gdLst/>
            <a:ahLst/>
            <a:cxnLst/>
            <a:rect l="l" t="t" r="r" b="b"/>
            <a:pathLst>
              <a:path w="1091564" h="748029">
                <a:moveTo>
                  <a:pt x="343825" y="111136"/>
                </a:moveTo>
                <a:lnTo>
                  <a:pt x="277185" y="123575"/>
                </a:lnTo>
                <a:lnTo>
                  <a:pt x="242022" y="139062"/>
                </a:lnTo>
                <a:lnTo>
                  <a:pt x="210075" y="160562"/>
                </a:lnTo>
                <a:lnTo>
                  <a:pt x="181482" y="188121"/>
                </a:lnTo>
                <a:lnTo>
                  <a:pt x="148343" y="237745"/>
                </a:lnTo>
                <a:lnTo>
                  <a:pt x="129463" y="294217"/>
                </a:lnTo>
                <a:lnTo>
                  <a:pt x="128231" y="300376"/>
                </a:lnTo>
                <a:lnTo>
                  <a:pt x="125729" y="303742"/>
                </a:lnTo>
                <a:lnTo>
                  <a:pt x="90079" y="327415"/>
                </a:lnTo>
                <a:lnTo>
                  <a:pt x="35141" y="388073"/>
                </a:lnTo>
                <a:lnTo>
                  <a:pt x="15317" y="427263"/>
                </a:lnTo>
                <a:lnTo>
                  <a:pt x="3567" y="468770"/>
                </a:lnTo>
                <a:lnTo>
                  <a:pt x="0" y="511389"/>
                </a:lnTo>
                <a:lnTo>
                  <a:pt x="4725" y="553913"/>
                </a:lnTo>
                <a:lnTo>
                  <a:pt x="17854" y="595137"/>
                </a:lnTo>
                <a:lnTo>
                  <a:pt x="39496" y="633853"/>
                </a:lnTo>
                <a:lnTo>
                  <a:pt x="66219" y="666326"/>
                </a:lnTo>
                <a:lnTo>
                  <a:pt x="97018" y="693432"/>
                </a:lnTo>
                <a:lnTo>
                  <a:pt x="131765" y="715284"/>
                </a:lnTo>
                <a:lnTo>
                  <a:pt x="170332" y="731998"/>
                </a:lnTo>
                <a:lnTo>
                  <a:pt x="218933" y="744035"/>
                </a:lnTo>
                <a:lnTo>
                  <a:pt x="268896" y="747708"/>
                </a:lnTo>
                <a:lnTo>
                  <a:pt x="324437" y="747724"/>
                </a:lnTo>
                <a:lnTo>
                  <a:pt x="831107" y="747587"/>
                </a:lnTo>
                <a:lnTo>
                  <a:pt x="908326" y="736062"/>
                </a:lnTo>
                <a:lnTo>
                  <a:pt x="954679" y="718108"/>
                </a:lnTo>
                <a:lnTo>
                  <a:pt x="996853" y="691786"/>
                </a:lnTo>
                <a:lnTo>
                  <a:pt x="1034694" y="656713"/>
                </a:lnTo>
                <a:lnTo>
                  <a:pt x="1040642" y="648562"/>
                </a:lnTo>
                <a:lnTo>
                  <a:pt x="519247" y="648562"/>
                </a:lnTo>
                <a:lnTo>
                  <a:pt x="469034" y="638480"/>
                </a:lnTo>
                <a:lnTo>
                  <a:pt x="423927" y="617698"/>
                </a:lnTo>
                <a:lnTo>
                  <a:pt x="385149" y="587735"/>
                </a:lnTo>
                <a:lnTo>
                  <a:pt x="353926" y="550107"/>
                </a:lnTo>
                <a:lnTo>
                  <a:pt x="331482" y="506332"/>
                </a:lnTo>
                <a:lnTo>
                  <a:pt x="319708" y="462887"/>
                </a:lnTo>
                <a:lnTo>
                  <a:pt x="316825" y="419216"/>
                </a:lnTo>
                <a:lnTo>
                  <a:pt x="322428" y="376483"/>
                </a:lnTo>
                <a:lnTo>
                  <a:pt x="336111" y="335853"/>
                </a:lnTo>
                <a:lnTo>
                  <a:pt x="357467" y="298490"/>
                </a:lnTo>
                <a:lnTo>
                  <a:pt x="386091" y="265558"/>
                </a:lnTo>
                <a:lnTo>
                  <a:pt x="421576" y="238222"/>
                </a:lnTo>
                <a:lnTo>
                  <a:pt x="461418" y="218711"/>
                </a:lnTo>
                <a:lnTo>
                  <a:pt x="504161" y="207595"/>
                </a:lnTo>
                <a:lnTo>
                  <a:pt x="548403" y="205169"/>
                </a:lnTo>
                <a:lnTo>
                  <a:pt x="978545" y="205169"/>
                </a:lnTo>
                <a:lnTo>
                  <a:pt x="976027" y="197081"/>
                </a:lnTo>
                <a:lnTo>
                  <a:pt x="955516" y="155017"/>
                </a:lnTo>
                <a:lnTo>
                  <a:pt x="935769" y="126335"/>
                </a:lnTo>
                <a:lnTo>
                  <a:pt x="432320" y="126335"/>
                </a:lnTo>
                <a:lnTo>
                  <a:pt x="427646" y="124583"/>
                </a:lnTo>
                <a:lnTo>
                  <a:pt x="400079" y="116278"/>
                </a:lnTo>
                <a:lnTo>
                  <a:pt x="372090" y="111837"/>
                </a:lnTo>
                <a:lnTo>
                  <a:pt x="343825" y="111136"/>
                </a:lnTo>
                <a:close/>
              </a:path>
              <a:path w="1091564" h="748029">
                <a:moveTo>
                  <a:pt x="1085471" y="456599"/>
                </a:moveTo>
                <a:lnTo>
                  <a:pt x="758354" y="456599"/>
                </a:lnTo>
                <a:lnTo>
                  <a:pt x="749066" y="498450"/>
                </a:lnTo>
                <a:lnTo>
                  <a:pt x="730719" y="539073"/>
                </a:lnTo>
                <a:lnTo>
                  <a:pt x="703643" y="576325"/>
                </a:lnTo>
                <a:lnTo>
                  <a:pt x="668167" y="608063"/>
                </a:lnTo>
                <a:lnTo>
                  <a:pt x="624623" y="632144"/>
                </a:lnTo>
                <a:lnTo>
                  <a:pt x="573341" y="646426"/>
                </a:lnTo>
                <a:lnTo>
                  <a:pt x="519247" y="648562"/>
                </a:lnTo>
                <a:lnTo>
                  <a:pt x="1040642" y="648562"/>
                </a:lnTo>
                <a:lnTo>
                  <a:pt x="1061638" y="619788"/>
                </a:lnTo>
                <a:lnTo>
                  <a:pt x="1080132" y="579161"/>
                </a:lnTo>
                <a:lnTo>
                  <a:pt x="1090105" y="536223"/>
                </a:lnTo>
                <a:lnTo>
                  <a:pt x="1091482" y="492364"/>
                </a:lnTo>
                <a:lnTo>
                  <a:pt x="1085471" y="456599"/>
                </a:lnTo>
                <a:close/>
              </a:path>
              <a:path w="1091564" h="748029">
                <a:moveTo>
                  <a:pt x="546033" y="268324"/>
                </a:moveTo>
                <a:lnTo>
                  <a:pt x="491070" y="275700"/>
                </a:lnTo>
                <a:lnTo>
                  <a:pt x="450578" y="294997"/>
                </a:lnTo>
                <a:lnTo>
                  <a:pt x="418404" y="323217"/>
                </a:lnTo>
                <a:lnTo>
                  <a:pt x="395439" y="358258"/>
                </a:lnTo>
                <a:lnTo>
                  <a:pt x="382568" y="398017"/>
                </a:lnTo>
                <a:lnTo>
                  <a:pt x="380682" y="440394"/>
                </a:lnTo>
                <a:lnTo>
                  <a:pt x="391335" y="485951"/>
                </a:lnTo>
                <a:lnTo>
                  <a:pt x="412713" y="523790"/>
                </a:lnTo>
                <a:lnTo>
                  <a:pt x="442342" y="553221"/>
                </a:lnTo>
                <a:lnTo>
                  <a:pt x="477744" y="573552"/>
                </a:lnTo>
                <a:lnTo>
                  <a:pt x="516445" y="584094"/>
                </a:lnTo>
                <a:lnTo>
                  <a:pt x="567368" y="583161"/>
                </a:lnTo>
                <a:lnTo>
                  <a:pt x="612773" y="567489"/>
                </a:lnTo>
                <a:lnTo>
                  <a:pt x="650559" y="539535"/>
                </a:lnTo>
                <a:lnTo>
                  <a:pt x="678624" y="501753"/>
                </a:lnTo>
                <a:lnTo>
                  <a:pt x="694867" y="456599"/>
                </a:lnTo>
                <a:lnTo>
                  <a:pt x="1085471" y="456599"/>
                </a:lnTo>
                <a:lnTo>
                  <a:pt x="1084189" y="448974"/>
                </a:lnTo>
                <a:lnTo>
                  <a:pt x="1068155" y="407442"/>
                </a:lnTo>
                <a:lnTo>
                  <a:pt x="1058539" y="392629"/>
                </a:lnTo>
                <a:lnTo>
                  <a:pt x="762330" y="392629"/>
                </a:lnTo>
                <a:lnTo>
                  <a:pt x="607377" y="392464"/>
                </a:lnTo>
                <a:lnTo>
                  <a:pt x="606450" y="392235"/>
                </a:lnTo>
                <a:lnTo>
                  <a:pt x="607206" y="392235"/>
                </a:lnTo>
                <a:lnTo>
                  <a:pt x="663943" y="331491"/>
                </a:lnTo>
                <a:lnTo>
                  <a:pt x="635619" y="301641"/>
                </a:lnTo>
                <a:lnTo>
                  <a:pt x="595266" y="278778"/>
                </a:lnTo>
                <a:lnTo>
                  <a:pt x="546033" y="268324"/>
                </a:lnTo>
                <a:close/>
              </a:path>
              <a:path w="1091564" h="748029">
                <a:moveTo>
                  <a:pt x="988337" y="236622"/>
                </a:moveTo>
                <a:lnTo>
                  <a:pt x="760018" y="236622"/>
                </a:lnTo>
                <a:lnTo>
                  <a:pt x="762342" y="238311"/>
                </a:lnTo>
                <a:lnTo>
                  <a:pt x="762520" y="239835"/>
                </a:lnTo>
                <a:lnTo>
                  <a:pt x="762863" y="241359"/>
                </a:lnTo>
                <a:lnTo>
                  <a:pt x="762965" y="390203"/>
                </a:lnTo>
                <a:lnTo>
                  <a:pt x="762330" y="392629"/>
                </a:lnTo>
                <a:lnTo>
                  <a:pt x="1058539" y="392629"/>
                </a:lnTo>
                <a:lnTo>
                  <a:pt x="1043304" y="369159"/>
                </a:lnTo>
                <a:lnTo>
                  <a:pt x="1033614" y="358226"/>
                </a:lnTo>
                <a:lnTo>
                  <a:pt x="1023205" y="347868"/>
                </a:lnTo>
                <a:lnTo>
                  <a:pt x="1012527" y="337720"/>
                </a:lnTo>
                <a:lnTo>
                  <a:pt x="1002020" y="327405"/>
                </a:lnTo>
                <a:lnTo>
                  <a:pt x="999997" y="325332"/>
                </a:lnTo>
                <a:lnTo>
                  <a:pt x="998169" y="321890"/>
                </a:lnTo>
                <a:lnTo>
                  <a:pt x="998185" y="316489"/>
                </a:lnTo>
                <a:lnTo>
                  <a:pt x="997966" y="299723"/>
                </a:lnTo>
                <a:lnTo>
                  <a:pt x="996516" y="280475"/>
                </a:lnTo>
                <a:lnTo>
                  <a:pt x="993892" y="261351"/>
                </a:lnTo>
                <a:lnTo>
                  <a:pt x="990117" y="242337"/>
                </a:lnTo>
                <a:lnTo>
                  <a:pt x="988337" y="236622"/>
                </a:lnTo>
                <a:close/>
              </a:path>
              <a:path w="1091564" h="748029">
                <a:moveTo>
                  <a:pt x="607206" y="392235"/>
                </a:moveTo>
                <a:lnTo>
                  <a:pt x="606450" y="392235"/>
                </a:lnTo>
                <a:lnTo>
                  <a:pt x="607123" y="392324"/>
                </a:lnTo>
                <a:close/>
              </a:path>
              <a:path w="1091564" h="748029">
                <a:moveTo>
                  <a:pt x="978545" y="205169"/>
                </a:moveTo>
                <a:lnTo>
                  <a:pt x="548403" y="205169"/>
                </a:lnTo>
                <a:lnTo>
                  <a:pt x="592747" y="211729"/>
                </a:lnTo>
                <a:lnTo>
                  <a:pt x="635790" y="227570"/>
                </a:lnTo>
                <a:lnTo>
                  <a:pt x="676135" y="252986"/>
                </a:lnTo>
                <a:lnTo>
                  <a:pt x="712380" y="288273"/>
                </a:lnTo>
                <a:lnTo>
                  <a:pt x="760018" y="236622"/>
                </a:lnTo>
                <a:lnTo>
                  <a:pt x="988337" y="236622"/>
                </a:lnTo>
                <a:lnTo>
                  <a:pt x="978545" y="205169"/>
                </a:lnTo>
                <a:close/>
              </a:path>
              <a:path w="1091564" h="748029">
                <a:moveTo>
                  <a:pt x="680693" y="0"/>
                </a:moveTo>
                <a:lnTo>
                  <a:pt x="629615" y="4923"/>
                </a:lnTo>
                <a:lnTo>
                  <a:pt x="584133" y="16341"/>
                </a:lnTo>
                <a:lnTo>
                  <a:pt x="542206" y="33875"/>
                </a:lnTo>
                <a:lnTo>
                  <a:pt x="503810" y="57366"/>
                </a:lnTo>
                <a:lnTo>
                  <a:pt x="468920" y="86656"/>
                </a:lnTo>
                <a:lnTo>
                  <a:pt x="437514" y="121586"/>
                </a:lnTo>
                <a:lnTo>
                  <a:pt x="434479" y="125434"/>
                </a:lnTo>
                <a:lnTo>
                  <a:pt x="432320" y="126335"/>
                </a:lnTo>
                <a:lnTo>
                  <a:pt x="935769" y="126335"/>
                </a:lnTo>
                <a:lnTo>
                  <a:pt x="929163" y="116741"/>
                </a:lnTo>
                <a:lnTo>
                  <a:pt x="897545" y="82849"/>
                </a:lnTo>
                <a:lnTo>
                  <a:pt x="861239" y="53936"/>
                </a:lnTo>
                <a:lnTo>
                  <a:pt x="820823" y="30599"/>
                </a:lnTo>
                <a:lnTo>
                  <a:pt x="776875" y="13433"/>
                </a:lnTo>
                <a:lnTo>
                  <a:pt x="729972" y="3035"/>
                </a:lnTo>
                <a:lnTo>
                  <a:pt x="680693" y="0"/>
                </a:lnTo>
                <a:close/>
              </a:path>
            </a:pathLst>
          </a:custGeom>
          <a:solidFill>
            <a:srgbClr val="01428B"/>
          </a:solidFill>
        </p:spPr>
        <p:txBody>
          <a:bodyPr wrap="square" lIns="0" tIns="0" rIns="0" bIns="0" rtlCol="0"/>
          <a:lstStyle/>
          <a:p>
            <a:endParaRPr/>
          </a:p>
        </p:txBody>
      </p:sp>
      <p:sp>
        <p:nvSpPr>
          <p:cNvPr id="140" name="object 13">
            <a:extLst>
              <a:ext uri="{FF2B5EF4-FFF2-40B4-BE49-F238E27FC236}">
                <a16:creationId xmlns:a16="http://schemas.microsoft.com/office/drawing/2014/main" id="{C994BC8C-63BC-411C-A72F-359C20FA1068}"/>
              </a:ext>
            </a:extLst>
          </p:cNvPr>
          <p:cNvSpPr/>
          <p:nvPr/>
        </p:nvSpPr>
        <p:spPr>
          <a:xfrm>
            <a:off x="632209" y="3179623"/>
            <a:ext cx="446405" cy="443865"/>
          </a:xfrm>
          <a:custGeom>
            <a:avLst/>
            <a:gdLst/>
            <a:ahLst/>
            <a:cxnLst/>
            <a:rect l="l" t="t" r="r" b="b"/>
            <a:pathLst>
              <a:path w="446405" h="443864">
                <a:moveTo>
                  <a:pt x="231578" y="0"/>
                </a:moveTo>
                <a:lnTo>
                  <a:pt x="187335" y="2426"/>
                </a:lnTo>
                <a:lnTo>
                  <a:pt x="144593" y="13543"/>
                </a:lnTo>
                <a:lnTo>
                  <a:pt x="104750" y="33059"/>
                </a:lnTo>
                <a:lnTo>
                  <a:pt x="69265" y="60390"/>
                </a:lnTo>
                <a:lnTo>
                  <a:pt x="40642" y="93319"/>
                </a:lnTo>
                <a:lnTo>
                  <a:pt x="19285" y="130679"/>
                </a:lnTo>
                <a:lnTo>
                  <a:pt x="5603" y="171308"/>
                </a:lnTo>
                <a:lnTo>
                  <a:pt x="0" y="214040"/>
                </a:lnTo>
                <a:lnTo>
                  <a:pt x="2882" y="257711"/>
                </a:lnTo>
                <a:lnTo>
                  <a:pt x="14657" y="301156"/>
                </a:lnTo>
                <a:lnTo>
                  <a:pt x="37101" y="344931"/>
                </a:lnTo>
                <a:lnTo>
                  <a:pt x="68324" y="382559"/>
                </a:lnTo>
                <a:lnTo>
                  <a:pt x="107102" y="412522"/>
                </a:lnTo>
                <a:lnTo>
                  <a:pt x="152209" y="433304"/>
                </a:lnTo>
                <a:lnTo>
                  <a:pt x="202422" y="443386"/>
                </a:lnTo>
                <a:lnTo>
                  <a:pt x="256515" y="441250"/>
                </a:lnTo>
                <a:lnTo>
                  <a:pt x="307799" y="426973"/>
                </a:lnTo>
                <a:lnTo>
                  <a:pt x="351345" y="402895"/>
                </a:lnTo>
                <a:lnTo>
                  <a:pt x="378148" y="378918"/>
                </a:lnTo>
                <a:lnTo>
                  <a:pt x="199619" y="378918"/>
                </a:lnTo>
                <a:lnTo>
                  <a:pt x="160919" y="368376"/>
                </a:lnTo>
                <a:lnTo>
                  <a:pt x="125516" y="348045"/>
                </a:lnTo>
                <a:lnTo>
                  <a:pt x="95888" y="318615"/>
                </a:lnTo>
                <a:lnTo>
                  <a:pt x="74510" y="280776"/>
                </a:lnTo>
                <a:lnTo>
                  <a:pt x="63856" y="235218"/>
                </a:lnTo>
                <a:lnTo>
                  <a:pt x="65743" y="192841"/>
                </a:lnTo>
                <a:lnTo>
                  <a:pt x="78613" y="153082"/>
                </a:lnTo>
                <a:lnTo>
                  <a:pt x="101579" y="118041"/>
                </a:lnTo>
                <a:lnTo>
                  <a:pt x="133752" y="89821"/>
                </a:lnTo>
                <a:lnTo>
                  <a:pt x="174245" y="70524"/>
                </a:lnTo>
                <a:lnTo>
                  <a:pt x="229208" y="63156"/>
                </a:lnTo>
                <a:lnTo>
                  <a:pt x="375069" y="63156"/>
                </a:lnTo>
                <a:lnTo>
                  <a:pt x="359310" y="47814"/>
                </a:lnTo>
                <a:lnTo>
                  <a:pt x="318965" y="22400"/>
                </a:lnTo>
                <a:lnTo>
                  <a:pt x="275921" y="6560"/>
                </a:lnTo>
                <a:lnTo>
                  <a:pt x="231578" y="0"/>
                </a:lnTo>
                <a:close/>
              </a:path>
              <a:path w="446405" h="443864">
                <a:moveTo>
                  <a:pt x="441529" y="251423"/>
                </a:moveTo>
                <a:lnTo>
                  <a:pt x="378042" y="251423"/>
                </a:lnTo>
                <a:lnTo>
                  <a:pt x="361799" y="296583"/>
                </a:lnTo>
                <a:lnTo>
                  <a:pt x="333734" y="334368"/>
                </a:lnTo>
                <a:lnTo>
                  <a:pt x="295948" y="362322"/>
                </a:lnTo>
                <a:lnTo>
                  <a:pt x="250543" y="377991"/>
                </a:lnTo>
                <a:lnTo>
                  <a:pt x="199619" y="378918"/>
                </a:lnTo>
                <a:lnTo>
                  <a:pt x="378148" y="378918"/>
                </a:lnTo>
                <a:lnTo>
                  <a:pt x="386822" y="371159"/>
                </a:lnTo>
                <a:lnTo>
                  <a:pt x="413899" y="333906"/>
                </a:lnTo>
                <a:lnTo>
                  <a:pt x="432246" y="293280"/>
                </a:lnTo>
                <a:lnTo>
                  <a:pt x="441529" y="251423"/>
                </a:lnTo>
                <a:close/>
              </a:path>
              <a:path w="446405" h="443864">
                <a:moveTo>
                  <a:pt x="289624" y="187059"/>
                </a:moveTo>
                <a:lnTo>
                  <a:pt x="290551" y="187301"/>
                </a:lnTo>
                <a:lnTo>
                  <a:pt x="445504" y="187453"/>
                </a:lnTo>
                <a:lnTo>
                  <a:pt x="445584" y="187148"/>
                </a:lnTo>
                <a:lnTo>
                  <a:pt x="290297" y="187148"/>
                </a:lnTo>
                <a:lnTo>
                  <a:pt x="289624" y="187059"/>
                </a:lnTo>
                <a:close/>
              </a:path>
              <a:path w="446405" h="443864">
                <a:moveTo>
                  <a:pt x="375069" y="63156"/>
                </a:moveTo>
                <a:lnTo>
                  <a:pt x="229208" y="63156"/>
                </a:lnTo>
                <a:lnTo>
                  <a:pt x="278442" y="73612"/>
                </a:lnTo>
                <a:lnTo>
                  <a:pt x="318799" y="96472"/>
                </a:lnTo>
                <a:lnTo>
                  <a:pt x="347130" y="126315"/>
                </a:lnTo>
                <a:lnTo>
                  <a:pt x="290297" y="187148"/>
                </a:lnTo>
                <a:lnTo>
                  <a:pt x="445584" y="187148"/>
                </a:lnTo>
                <a:lnTo>
                  <a:pt x="446139" y="185027"/>
                </a:lnTo>
                <a:lnTo>
                  <a:pt x="446053" y="83097"/>
                </a:lnTo>
                <a:lnTo>
                  <a:pt x="395555" y="83097"/>
                </a:lnTo>
                <a:lnTo>
                  <a:pt x="375069" y="63156"/>
                </a:lnTo>
                <a:close/>
              </a:path>
              <a:path w="446405" h="443864">
                <a:moveTo>
                  <a:pt x="443193" y="31446"/>
                </a:moveTo>
                <a:lnTo>
                  <a:pt x="395555" y="83097"/>
                </a:lnTo>
                <a:lnTo>
                  <a:pt x="446053" y="83097"/>
                </a:lnTo>
                <a:lnTo>
                  <a:pt x="446038" y="36183"/>
                </a:lnTo>
                <a:lnTo>
                  <a:pt x="445707" y="34659"/>
                </a:lnTo>
                <a:lnTo>
                  <a:pt x="445517" y="33135"/>
                </a:lnTo>
                <a:lnTo>
                  <a:pt x="443193" y="31446"/>
                </a:lnTo>
                <a:close/>
              </a:path>
            </a:pathLst>
          </a:custGeom>
          <a:solidFill>
            <a:srgbClr val="FFFFFF"/>
          </a:solidFill>
        </p:spPr>
        <p:txBody>
          <a:bodyPr wrap="square" lIns="0" tIns="0" rIns="0" bIns="0" rtlCol="0"/>
          <a:lstStyle/>
          <a:p>
            <a:endParaRPr/>
          </a:p>
        </p:txBody>
      </p:sp>
      <p:sp>
        <p:nvSpPr>
          <p:cNvPr id="141" name="object 14">
            <a:extLst>
              <a:ext uri="{FF2B5EF4-FFF2-40B4-BE49-F238E27FC236}">
                <a16:creationId xmlns:a16="http://schemas.microsoft.com/office/drawing/2014/main" id="{E136CF2B-CAD0-4A9D-87A1-02E5C80B0BB8}"/>
              </a:ext>
            </a:extLst>
          </p:cNvPr>
          <p:cNvSpPr txBox="1"/>
          <p:nvPr/>
        </p:nvSpPr>
        <p:spPr>
          <a:xfrm>
            <a:off x="327100" y="3827201"/>
            <a:ext cx="972185" cy="391160"/>
          </a:xfrm>
          <a:prstGeom prst="rect">
            <a:avLst/>
          </a:prstGeom>
        </p:spPr>
        <p:txBody>
          <a:bodyPr vert="horz" wrap="square" lIns="0" tIns="12700" rIns="0" bIns="0" rtlCol="0">
            <a:spAutoFit/>
          </a:bodyPr>
          <a:lstStyle/>
          <a:p>
            <a:pPr marL="12700" marR="5080">
              <a:lnSpc>
                <a:spcPct val="100000"/>
              </a:lnSpc>
              <a:spcBef>
                <a:spcPts val="100"/>
              </a:spcBef>
            </a:pPr>
            <a:r>
              <a:rPr sz="1200" spc="20" dirty="0">
                <a:solidFill>
                  <a:schemeClr val="bg1"/>
                </a:solidFill>
                <a:latin typeface="Calibri"/>
                <a:cs typeface="Calibri"/>
              </a:rPr>
              <a:t>Correlate </a:t>
            </a:r>
            <a:r>
              <a:rPr sz="1200" spc="35" dirty="0">
                <a:solidFill>
                  <a:schemeClr val="bg1"/>
                </a:solidFill>
                <a:latin typeface="Calibri"/>
                <a:cs typeface="Calibri"/>
              </a:rPr>
              <a:t>data  </a:t>
            </a:r>
            <a:r>
              <a:rPr sz="1200" spc="25" dirty="0">
                <a:solidFill>
                  <a:schemeClr val="bg1"/>
                </a:solidFill>
                <a:latin typeface="Calibri"/>
                <a:cs typeface="Calibri"/>
              </a:rPr>
              <a:t>sources</a:t>
            </a:r>
            <a:endParaRPr sz="1200" dirty="0">
              <a:solidFill>
                <a:schemeClr val="bg1"/>
              </a:solidFill>
              <a:latin typeface="Calibri"/>
              <a:cs typeface="Calibri"/>
            </a:endParaRPr>
          </a:p>
        </p:txBody>
      </p:sp>
      <p:sp>
        <p:nvSpPr>
          <p:cNvPr id="142" name="object 15">
            <a:extLst>
              <a:ext uri="{FF2B5EF4-FFF2-40B4-BE49-F238E27FC236}">
                <a16:creationId xmlns:a16="http://schemas.microsoft.com/office/drawing/2014/main" id="{7702ACD7-9DD8-46CC-B74C-B90070E61083}"/>
              </a:ext>
            </a:extLst>
          </p:cNvPr>
          <p:cNvSpPr txBox="1"/>
          <p:nvPr/>
        </p:nvSpPr>
        <p:spPr>
          <a:xfrm>
            <a:off x="2157327" y="5250615"/>
            <a:ext cx="1425575" cy="391160"/>
          </a:xfrm>
          <a:prstGeom prst="rect">
            <a:avLst/>
          </a:prstGeom>
        </p:spPr>
        <p:txBody>
          <a:bodyPr vert="horz" wrap="square" lIns="0" tIns="12700" rIns="0" bIns="0" rtlCol="0">
            <a:spAutoFit/>
          </a:bodyPr>
          <a:lstStyle/>
          <a:p>
            <a:pPr marL="353060" marR="5080" indent="-340995">
              <a:lnSpc>
                <a:spcPct val="100000"/>
              </a:lnSpc>
              <a:spcBef>
                <a:spcPts val="100"/>
              </a:spcBef>
            </a:pPr>
            <a:r>
              <a:rPr sz="1200" spc="25" dirty="0">
                <a:solidFill>
                  <a:schemeClr val="bg1"/>
                </a:solidFill>
                <a:latin typeface="Calibri"/>
                <a:cs typeface="Calibri"/>
              </a:rPr>
              <a:t>Quality</a:t>
            </a:r>
            <a:r>
              <a:rPr sz="1200" spc="10" dirty="0">
                <a:solidFill>
                  <a:schemeClr val="bg1"/>
                </a:solidFill>
                <a:latin typeface="Calibri"/>
                <a:cs typeface="Calibri"/>
              </a:rPr>
              <a:t> </a:t>
            </a:r>
            <a:r>
              <a:rPr sz="1200" spc="40" dirty="0">
                <a:solidFill>
                  <a:schemeClr val="bg1"/>
                </a:solidFill>
                <a:latin typeface="Calibri"/>
                <a:cs typeface="Calibri"/>
              </a:rPr>
              <a:t>Management  Dashboard</a:t>
            </a:r>
            <a:endParaRPr sz="1200" dirty="0">
              <a:solidFill>
                <a:schemeClr val="bg1"/>
              </a:solidFill>
              <a:latin typeface="Calibri"/>
              <a:cs typeface="Calibri"/>
            </a:endParaRPr>
          </a:p>
        </p:txBody>
      </p:sp>
      <p:sp>
        <p:nvSpPr>
          <p:cNvPr id="143" name="object 16">
            <a:extLst>
              <a:ext uri="{FF2B5EF4-FFF2-40B4-BE49-F238E27FC236}">
                <a16:creationId xmlns:a16="http://schemas.microsoft.com/office/drawing/2014/main" id="{C4DFD473-9F3B-48BC-840A-CBDD16D6E33F}"/>
              </a:ext>
            </a:extLst>
          </p:cNvPr>
          <p:cNvSpPr txBox="1"/>
          <p:nvPr/>
        </p:nvSpPr>
        <p:spPr>
          <a:xfrm>
            <a:off x="4825482" y="3441492"/>
            <a:ext cx="1233805" cy="566822"/>
          </a:xfrm>
          <a:prstGeom prst="rect">
            <a:avLst/>
          </a:prstGeom>
        </p:spPr>
        <p:txBody>
          <a:bodyPr vert="horz" wrap="square" lIns="0" tIns="12700" rIns="0" bIns="0" rtlCol="0">
            <a:spAutoFit/>
          </a:bodyPr>
          <a:lstStyle/>
          <a:p>
            <a:pPr marL="12700" marR="5080">
              <a:lnSpc>
                <a:spcPct val="100000"/>
              </a:lnSpc>
              <a:spcBef>
                <a:spcPts val="100"/>
              </a:spcBef>
            </a:pPr>
            <a:r>
              <a:rPr sz="1200" spc="20" dirty="0">
                <a:solidFill>
                  <a:schemeClr val="bg1"/>
                </a:solidFill>
                <a:latin typeface="Calibri"/>
                <a:cs typeface="Calibri"/>
              </a:rPr>
              <a:t>Perform </a:t>
            </a:r>
            <a:r>
              <a:rPr sz="1200" spc="35" dirty="0">
                <a:solidFill>
                  <a:schemeClr val="bg1"/>
                </a:solidFill>
                <a:latin typeface="Calibri"/>
                <a:cs typeface="Calibri"/>
              </a:rPr>
              <a:t>advanced</a:t>
            </a:r>
            <a:r>
              <a:rPr lang="en-US" sz="1200" spc="35" dirty="0">
                <a:solidFill>
                  <a:schemeClr val="bg1"/>
                </a:solidFill>
                <a:latin typeface="Calibri"/>
                <a:cs typeface="Calibri"/>
              </a:rPr>
              <a:t> predictive/descriptive</a:t>
            </a:r>
            <a:r>
              <a:rPr sz="1200" spc="35" dirty="0">
                <a:solidFill>
                  <a:schemeClr val="bg1"/>
                </a:solidFill>
                <a:latin typeface="Calibri"/>
                <a:cs typeface="Calibri"/>
              </a:rPr>
              <a:t>  </a:t>
            </a:r>
            <a:r>
              <a:rPr sz="1200" spc="25" dirty="0">
                <a:solidFill>
                  <a:schemeClr val="bg1"/>
                </a:solidFill>
                <a:latin typeface="Calibri"/>
                <a:cs typeface="Calibri"/>
              </a:rPr>
              <a:t>analytics</a:t>
            </a:r>
            <a:endParaRPr sz="1200" dirty="0">
              <a:solidFill>
                <a:schemeClr val="bg1"/>
              </a:solidFill>
              <a:latin typeface="Calibri"/>
              <a:cs typeface="Calibri"/>
            </a:endParaRPr>
          </a:p>
        </p:txBody>
      </p:sp>
      <p:sp>
        <p:nvSpPr>
          <p:cNvPr id="144" name="object 17">
            <a:extLst>
              <a:ext uri="{FF2B5EF4-FFF2-40B4-BE49-F238E27FC236}">
                <a16:creationId xmlns:a16="http://schemas.microsoft.com/office/drawing/2014/main" id="{6DE4834D-022B-4BCA-8CBE-F56332107357}"/>
              </a:ext>
            </a:extLst>
          </p:cNvPr>
          <p:cNvSpPr txBox="1"/>
          <p:nvPr/>
        </p:nvSpPr>
        <p:spPr>
          <a:xfrm>
            <a:off x="3004003" y="6838885"/>
            <a:ext cx="1340485" cy="391160"/>
          </a:xfrm>
          <a:prstGeom prst="rect">
            <a:avLst/>
          </a:prstGeom>
        </p:spPr>
        <p:txBody>
          <a:bodyPr vert="horz" wrap="square" lIns="0" tIns="12700" rIns="0" bIns="0" rtlCol="0">
            <a:spAutoFit/>
          </a:bodyPr>
          <a:lstStyle/>
          <a:p>
            <a:pPr marL="12700" marR="5080">
              <a:lnSpc>
                <a:spcPct val="100000"/>
              </a:lnSpc>
              <a:spcBef>
                <a:spcPts val="100"/>
              </a:spcBef>
            </a:pPr>
            <a:r>
              <a:rPr sz="1200" spc="20" dirty="0">
                <a:solidFill>
                  <a:schemeClr val="bg1"/>
                </a:solidFill>
                <a:latin typeface="Calibri"/>
                <a:cs typeface="Calibri"/>
              </a:rPr>
              <a:t>Derive </a:t>
            </a:r>
            <a:r>
              <a:rPr sz="1200" spc="-15" dirty="0">
                <a:solidFill>
                  <a:schemeClr val="bg1"/>
                </a:solidFill>
                <a:latin typeface="Calibri"/>
                <a:cs typeface="Calibri"/>
              </a:rPr>
              <a:t>&amp; </a:t>
            </a:r>
            <a:r>
              <a:rPr sz="1200" spc="25" dirty="0">
                <a:solidFill>
                  <a:schemeClr val="bg1"/>
                </a:solidFill>
                <a:latin typeface="Calibri"/>
                <a:cs typeface="Calibri"/>
              </a:rPr>
              <a:t>implement  measures</a:t>
            </a:r>
            <a:endParaRPr sz="1200" dirty="0">
              <a:solidFill>
                <a:schemeClr val="bg1"/>
              </a:solidFill>
              <a:latin typeface="Calibri"/>
              <a:cs typeface="Calibri"/>
            </a:endParaRPr>
          </a:p>
        </p:txBody>
      </p:sp>
      <p:sp>
        <p:nvSpPr>
          <p:cNvPr id="20" name="TextBox 19">
            <a:extLst>
              <a:ext uri="{FF2B5EF4-FFF2-40B4-BE49-F238E27FC236}">
                <a16:creationId xmlns:a16="http://schemas.microsoft.com/office/drawing/2014/main" id="{111BED68-A77E-42A5-983B-095EADAF5E8D}"/>
              </a:ext>
            </a:extLst>
          </p:cNvPr>
          <p:cNvSpPr txBox="1"/>
          <p:nvPr/>
        </p:nvSpPr>
        <p:spPr>
          <a:xfrm>
            <a:off x="6599104" y="2179358"/>
            <a:ext cx="5764996" cy="5155642"/>
          </a:xfrm>
          <a:prstGeom prst="rect">
            <a:avLst/>
          </a:prstGeom>
          <a:noFill/>
        </p:spPr>
        <p:txBody>
          <a:bodyPr wrap="square" rtlCol="0" anchor="t">
            <a:spAutoFit/>
          </a:bodyPr>
          <a:lstStyle/>
          <a:p>
            <a:r>
              <a:rPr lang="en-US" b="1" u="sng" dirty="0">
                <a:solidFill>
                  <a:schemeClr val="bg1"/>
                </a:solidFill>
              </a:rPr>
              <a:t>Predictive Quality Analytics – A three step approach</a:t>
            </a:r>
          </a:p>
          <a:p>
            <a:pPr marL="285750" indent="-285750">
              <a:buFont typeface="Arial" panose="020B0604020202020204" pitchFamily="34" charset="0"/>
              <a:buChar char="•"/>
            </a:pPr>
            <a:r>
              <a:rPr lang="en-US" sz="1600" spc="20" dirty="0">
                <a:solidFill>
                  <a:schemeClr val="accent1">
                    <a:lumMod val="75000"/>
                  </a:schemeClr>
                </a:solidFill>
                <a:cs typeface="Calibri"/>
              </a:rPr>
              <a:t>Correlate </a:t>
            </a:r>
            <a:r>
              <a:rPr lang="en-US" sz="1600" spc="35" dirty="0">
                <a:solidFill>
                  <a:schemeClr val="accent1">
                    <a:lumMod val="75000"/>
                  </a:schemeClr>
                </a:solidFill>
                <a:cs typeface="Calibri"/>
              </a:rPr>
              <a:t>data</a:t>
            </a:r>
            <a:r>
              <a:rPr lang="en-US" sz="1600" spc="80" dirty="0">
                <a:solidFill>
                  <a:schemeClr val="accent1">
                    <a:lumMod val="75000"/>
                  </a:schemeClr>
                </a:solidFill>
                <a:cs typeface="Calibri"/>
              </a:rPr>
              <a:t> </a:t>
            </a:r>
            <a:r>
              <a:rPr lang="en-US" sz="1600" spc="25" dirty="0">
                <a:solidFill>
                  <a:schemeClr val="accent1">
                    <a:lumMod val="75000"/>
                  </a:schemeClr>
                </a:solidFill>
                <a:cs typeface="Calibri"/>
              </a:rPr>
              <a:t>sources –</a:t>
            </a:r>
            <a:r>
              <a:rPr lang="en-US" sz="1600" spc="25" dirty="0">
                <a:solidFill>
                  <a:schemeClr val="bg1"/>
                </a:solidFill>
                <a:cs typeface="Calibri"/>
              </a:rPr>
              <a:t> </a:t>
            </a:r>
          </a:p>
          <a:p>
            <a:r>
              <a:rPr lang="en-US" sz="1600" spc="25" dirty="0">
                <a:solidFill>
                  <a:schemeClr val="bg1"/>
                </a:solidFill>
                <a:latin typeface="Gill Sans MT"/>
                <a:cs typeface="Calibri"/>
              </a:rPr>
              <a:t>     </a:t>
            </a:r>
            <a:r>
              <a:rPr lang="en-US" sz="1600" spc="-95" dirty="0">
                <a:solidFill>
                  <a:schemeClr val="bg1"/>
                </a:solidFill>
                <a:latin typeface="Gill Sans MT"/>
                <a:cs typeface="Gill Sans MT"/>
              </a:rPr>
              <a:t>The </a:t>
            </a:r>
            <a:r>
              <a:rPr lang="en-US" sz="1600" spc="-30" dirty="0">
                <a:solidFill>
                  <a:schemeClr val="bg1"/>
                </a:solidFill>
                <a:latin typeface="Gill Sans MT"/>
                <a:cs typeface="Gill Sans MT"/>
              </a:rPr>
              <a:t>intelligent </a:t>
            </a:r>
            <a:r>
              <a:rPr lang="en-US" sz="1600" spc="-25" dirty="0">
                <a:solidFill>
                  <a:schemeClr val="bg1"/>
                </a:solidFill>
                <a:latin typeface="Gill Sans MT"/>
                <a:cs typeface="Gill Sans MT"/>
              </a:rPr>
              <a:t>connection </a:t>
            </a:r>
            <a:r>
              <a:rPr lang="en-US" sz="1600" spc="15" dirty="0">
                <a:solidFill>
                  <a:schemeClr val="bg1"/>
                </a:solidFill>
                <a:latin typeface="Gill Sans MT"/>
                <a:cs typeface="Gill Sans MT"/>
              </a:rPr>
              <a:t>of </a:t>
            </a:r>
          </a:p>
          <a:p>
            <a:r>
              <a:rPr lang="en-US" sz="1600" spc="15" dirty="0">
                <a:solidFill>
                  <a:schemeClr val="bg1"/>
                </a:solidFill>
                <a:latin typeface="Gill Sans MT"/>
                <a:cs typeface="Gill Sans MT"/>
              </a:rPr>
              <a:t>     </a:t>
            </a:r>
            <a:r>
              <a:rPr lang="en-US" sz="1600" spc="-50" dirty="0">
                <a:solidFill>
                  <a:schemeClr val="bg1"/>
                </a:solidFill>
                <a:latin typeface="Gill Sans MT"/>
                <a:cs typeface="Gill Sans MT"/>
              </a:rPr>
              <a:t>various </a:t>
            </a:r>
            <a:r>
              <a:rPr lang="en-US" sz="1600" spc="-35" dirty="0">
                <a:solidFill>
                  <a:schemeClr val="bg1"/>
                </a:solidFill>
                <a:latin typeface="Gill Sans MT"/>
                <a:cs typeface="Gill Sans MT"/>
              </a:rPr>
              <a:t>pre-existing </a:t>
            </a:r>
            <a:r>
              <a:rPr lang="en-US" sz="1600" spc="30" dirty="0">
                <a:solidFill>
                  <a:schemeClr val="bg1"/>
                </a:solidFill>
                <a:latin typeface="Gill Sans MT"/>
                <a:cs typeface="Gill Sans MT"/>
              </a:rPr>
              <a:t>data </a:t>
            </a:r>
            <a:r>
              <a:rPr lang="en-US" sz="1600" spc="-70" dirty="0">
                <a:solidFill>
                  <a:schemeClr val="bg1"/>
                </a:solidFill>
                <a:latin typeface="Gill Sans MT"/>
                <a:cs typeface="Gill Sans MT"/>
              </a:rPr>
              <a:t>sources</a:t>
            </a:r>
          </a:p>
          <a:p>
            <a:r>
              <a:rPr lang="en-US" sz="1600" spc="-70" dirty="0">
                <a:solidFill>
                  <a:schemeClr val="bg1"/>
                </a:solidFill>
                <a:latin typeface="Gill Sans MT"/>
                <a:cs typeface="Gill Sans MT"/>
              </a:rPr>
              <a:t>      are the basis for gaining new insights</a:t>
            </a:r>
          </a:p>
          <a:p>
            <a:endParaRPr lang="en-US" sz="1600" spc="-70" dirty="0">
              <a:solidFill>
                <a:schemeClr val="bg1"/>
              </a:solidFill>
              <a:latin typeface="Gill Sans MT"/>
              <a:cs typeface="Gill Sans MT"/>
            </a:endParaRPr>
          </a:p>
          <a:p>
            <a:pPr marL="285750" indent="-285750">
              <a:buFont typeface="Arial" panose="020B0604020202020204" pitchFamily="34" charset="0"/>
              <a:buChar char="•"/>
            </a:pPr>
            <a:r>
              <a:rPr lang="en-US" sz="1600" spc="20" dirty="0">
                <a:solidFill>
                  <a:srgbClr val="A2C632"/>
                </a:solidFill>
                <a:cs typeface="Calibri"/>
              </a:rPr>
              <a:t>Perform </a:t>
            </a:r>
            <a:r>
              <a:rPr lang="en-US" sz="1600" spc="35" dirty="0">
                <a:solidFill>
                  <a:srgbClr val="A2C632"/>
                </a:solidFill>
                <a:cs typeface="Calibri"/>
              </a:rPr>
              <a:t>advanced predictive/descriptive</a:t>
            </a:r>
            <a:r>
              <a:rPr lang="en-US" sz="1600" spc="70" dirty="0">
                <a:solidFill>
                  <a:srgbClr val="A2C632"/>
                </a:solidFill>
                <a:cs typeface="Calibri"/>
              </a:rPr>
              <a:t> </a:t>
            </a:r>
            <a:r>
              <a:rPr lang="en-US" sz="1600" spc="30" dirty="0">
                <a:solidFill>
                  <a:srgbClr val="A2C632"/>
                </a:solidFill>
                <a:cs typeface="Calibri"/>
              </a:rPr>
              <a:t>analytics –</a:t>
            </a:r>
          </a:p>
          <a:p>
            <a:r>
              <a:rPr lang="en-US" sz="1600" spc="-114" dirty="0">
                <a:solidFill>
                  <a:schemeClr val="bg1"/>
                </a:solidFill>
                <a:latin typeface="Gill Sans MT"/>
                <a:cs typeface="Gill Sans MT"/>
              </a:rPr>
              <a:t>        A </a:t>
            </a:r>
            <a:r>
              <a:rPr lang="en-US" sz="1600" spc="-30" dirty="0">
                <a:solidFill>
                  <a:schemeClr val="bg1"/>
                </a:solidFill>
                <a:latin typeface="Gill Sans MT"/>
                <a:cs typeface="Gill Sans MT"/>
              </a:rPr>
              <a:t>broad </a:t>
            </a:r>
            <a:r>
              <a:rPr lang="en-US" sz="1600" spc="10" dirty="0">
                <a:solidFill>
                  <a:schemeClr val="bg1"/>
                </a:solidFill>
                <a:latin typeface="Gill Sans MT"/>
                <a:cs typeface="Gill Sans MT"/>
              </a:rPr>
              <a:t>range </a:t>
            </a:r>
            <a:r>
              <a:rPr lang="en-US" sz="1600" spc="15" dirty="0">
                <a:solidFill>
                  <a:schemeClr val="bg1"/>
                </a:solidFill>
                <a:latin typeface="Gill Sans MT"/>
                <a:cs typeface="Gill Sans MT"/>
              </a:rPr>
              <a:t>of </a:t>
            </a:r>
            <a:r>
              <a:rPr lang="en-US" sz="1600" spc="-10" dirty="0">
                <a:solidFill>
                  <a:schemeClr val="bg1"/>
                </a:solidFill>
                <a:latin typeface="Gill Sans MT"/>
                <a:cs typeface="Gill Sans MT"/>
              </a:rPr>
              <a:t>Machine Learning</a:t>
            </a:r>
          </a:p>
          <a:p>
            <a:r>
              <a:rPr lang="en-US" sz="1600" spc="-10" dirty="0">
                <a:solidFill>
                  <a:schemeClr val="bg1"/>
                </a:solidFill>
                <a:latin typeface="Gill Sans MT"/>
                <a:cs typeface="Gill Sans MT"/>
              </a:rPr>
              <a:t>      </a:t>
            </a:r>
            <a:r>
              <a:rPr lang="en-US" sz="1600" spc="-65" dirty="0">
                <a:solidFill>
                  <a:schemeClr val="bg1"/>
                </a:solidFill>
                <a:latin typeface="Gill Sans MT"/>
                <a:cs typeface="Gill Sans MT"/>
              </a:rPr>
              <a:t>techniques </a:t>
            </a:r>
            <a:r>
              <a:rPr lang="en-US" sz="1600" spc="45" dirty="0">
                <a:solidFill>
                  <a:schemeClr val="bg1"/>
                </a:solidFill>
                <a:latin typeface="Gill Sans MT"/>
                <a:cs typeface="Gill Sans MT"/>
              </a:rPr>
              <a:t>and </a:t>
            </a:r>
            <a:r>
              <a:rPr lang="en-US" sz="1600" spc="-10" dirty="0">
                <a:solidFill>
                  <a:schemeClr val="bg1"/>
                </a:solidFill>
                <a:latin typeface="Gill Sans MT"/>
                <a:cs typeface="Gill Sans MT"/>
              </a:rPr>
              <a:t>analyses leads </a:t>
            </a:r>
            <a:r>
              <a:rPr lang="en-US" sz="1600" spc="-65" dirty="0">
                <a:solidFill>
                  <a:schemeClr val="bg1"/>
                </a:solidFill>
                <a:latin typeface="Gill Sans MT"/>
                <a:cs typeface="Gill Sans MT"/>
              </a:rPr>
              <a:t>to </a:t>
            </a:r>
          </a:p>
          <a:p>
            <a:r>
              <a:rPr lang="en-US" sz="1600" spc="-65" dirty="0">
                <a:solidFill>
                  <a:schemeClr val="bg1"/>
                </a:solidFill>
                <a:latin typeface="Gill Sans MT"/>
                <a:cs typeface="Gill Sans MT"/>
              </a:rPr>
              <a:t>       </a:t>
            </a:r>
            <a:r>
              <a:rPr lang="en-US" sz="1600" spc="-10" dirty="0">
                <a:solidFill>
                  <a:schemeClr val="bg1"/>
                </a:solidFill>
                <a:latin typeface="Gill Sans MT"/>
                <a:cs typeface="Gill Sans MT"/>
              </a:rPr>
              <a:t>well-  defined </a:t>
            </a:r>
            <a:r>
              <a:rPr lang="en-US" sz="1600" spc="-15" dirty="0">
                <a:solidFill>
                  <a:schemeClr val="bg1"/>
                </a:solidFill>
                <a:latin typeface="Gill Sans MT"/>
                <a:cs typeface="Gill Sans MT"/>
              </a:rPr>
              <a:t>quality</a:t>
            </a:r>
            <a:r>
              <a:rPr lang="en-US" sz="1600" spc="-270" dirty="0">
                <a:solidFill>
                  <a:schemeClr val="bg1"/>
                </a:solidFill>
                <a:latin typeface="Gill Sans MT"/>
                <a:cs typeface="Gill Sans MT"/>
              </a:rPr>
              <a:t> </a:t>
            </a:r>
            <a:r>
              <a:rPr lang="en-US" sz="1600" spc="-40" dirty="0">
                <a:solidFill>
                  <a:schemeClr val="bg1"/>
                </a:solidFill>
                <a:latin typeface="Gill Sans MT"/>
                <a:cs typeface="Gill Sans MT"/>
              </a:rPr>
              <a:t>measures</a:t>
            </a:r>
            <a:endParaRPr lang="en-US" sz="1600" dirty="0">
              <a:solidFill>
                <a:schemeClr val="bg1"/>
              </a:solidFill>
              <a:latin typeface="Gill Sans MT"/>
              <a:cs typeface="Gill Sans MT"/>
            </a:endParaRPr>
          </a:p>
          <a:p>
            <a:pPr marL="285750" indent="-285750">
              <a:buFont typeface="Arial" panose="020B0604020202020204" pitchFamily="34" charset="0"/>
              <a:buChar char="•"/>
            </a:pPr>
            <a:endParaRPr lang="en-US" sz="1600" dirty="0">
              <a:cs typeface="Calibri"/>
            </a:endParaRPr>
          </a:p>
          <a:p>
            <a:pPr marL="285750" indent="-285750">
              <a:buFont typeface="Arial" panose="020B0604020202020204" pitchFamily="34" charset="0"/>
              <a:buChar char="•"/>
            </a:pPr>
            <a:endParaRPr lang="en-US" sz="1600" dirty="0">
              <a:cs typeface="Calibri"/>
            </a:endParaRPr>
          </a:p>
          <a:p>
            <a:pPr marL="285750" indent="-285750">
              <a:buFont typeface="Arial" panose="020B0604020202020204" pitchFamily="34" charset="0"/>
              <a:buChar char="•"/>
            </a:pPr>
            <a:endParaRPr lang="en-US" sz="1600" dirty="0">
              <a:cs typeface="Calibri"/>
            </a:endParaRPr>
          </a:p>
          <a:p>
            <a:pPr marL="285750" indent="-285750">
              <a:buFont typeface="Arial" panose="020B0604020202020204" pitchFamily="34" charset="0"/>
              <a:buChar char="•"/>
            </a:pPr>
            <a:endParaRPr lang="en-US" sz="1600" dirty="0">
              <a:cs typeface="Calibri"/>
            </a:endParaRPr>
          </a:p>
          <a:p>
            <a:pPr marL="285750" indent="-285750">
              <a:buFont typeface="Arial" panose="020B0604020202020204" pitchFamily="34" charset="0"/>
              <a:buChar char="•"/>
            </a:pPr>
            <a:endParaRPr lang="en-US" sz="1600" dirty="0">
              <a:cs typeface="Calibri"/>
            </a:endParaRPr>
          </a:p>
          <a:p>
            <a:pPr marL="285750" indent="-285750">
              <a:buFont typeface="Arial" panose="020B0604020202020204" pitchFamily="34" charset="0"/>
              <a:buChar char="•"/>
            </a:pPr>
            <a:r>
              <a:rPr lang="en-US" sz="1600" spc="20" dirty="0">
                <a:solidFill>
                  <a:srgbClr val="00A3E2"/>
                </a:solidFill>
                <a:cs typeface="Calibri"/>
              </a:rPr>
              <a:t>Derive </a:t>
            </a:r>
            <a:r>
              <a:rPr lang="en-US" sz="1600" spc="-15" dirty="0">
                <a:solidFill>
                  <a:srgbClr val="00A3E2"/>
                </a:solidFill>
                <a:cs typeface="Calibri"/>
              </a:rPr>
              <a:t>&amp; </a:t>
            </a:r>
            <a:r>
              <a:rPr lang="en-US" sz="1600" spc="25" dirty="0">
                <a:solidFill>
                  <a:srgbClr val="00A3E2"/>
                </a:solidFill>
                <a:cs typeface="Calibri"/>
              </a:rPr>
              <a:t>implement quality</a:t>
            </a:r>
            <a:r>
              <a:rPr lang="en-US" sz="1600" spc="180" dirty="0">
                <a:solidFill>
                  <a:srgbClr val="00A3E2"/>
                </a:solidFill>
                <a:cs typeface="Calibri"/>
              </a:rPr>
              <a:t> </a:t>
            </a:r>
            <a:r>
              <a:rPr lang="en-US" sz="1600" spc="25" dirty="0">
                <a:solidFill>
                  <a:srgbClr val="00A3E2"/>
                </a:solidFill>
                <a:cs typeface="Calibri"/>
              </a:rPr>
              <a:t>measures</a:t>
            </a:r>
            <a:endParaRPr lang="en-US" sz="1600" spc="-10" dirty="0">
              <a:solidFill>
                <a:schemeClr val="bg1"/>
              </a:solidFill>
              <a:latin typeface="Gill Sans MT"/>
              <a:cs typeface="Gill Sans MT"/>
            </a:endParaRPr>
          </a:p>
          <a:p>
            <a:endParaRPr lang="en-US" sz="1600" dirty="0">
              <a:solidFill>
                <a:schemeClr val="bg1"/>
              </a:solidFill>
              <a:latin typeface="Gill Sans MT"/>
              <a:cs typeface="Gill Sans MT"/>
            </a:endParaRPr>
          </a:p>
          <a:p>
            <a:endParaRPr lang="en-US" sz="1600" dirty="0">
              <a:solidFill>
                <a:schemeClr val="bg1"/>
              </a:solidFill>
              <a:cs typeface="Calibri"/>
            </a:endParaRPr>
          </a:p>
          <a:p>
            <a:endParaRPr lang="en-US" b="1" u="sng" dirty="0">
              <a:solidFill>
                <a:schemeClr val="bg1"/>
              </a:solidFill>
            </a:endParaRPr>
          </a:p>
          <a:p>
            <a:endParaRPr lang="en-US" b="1" u="sng" dirty="0">
              <a:solidFill>
                <a:schemeClr val="bg1"/>
              </a:solidFill>
            </a:endParaRPr>
          </a:p>
        </p:txBody>
      </p:sp>
      <p:grpSp>
        <p:nvGrpSpPr>
          <p:cNvPr id="169" name="Group 168">
            <a:extLst>
              <a:ext uri="{FF2B5EF4-FFF2-40B4-BE49-F238E27FC236}">
                <a16:creationId xmlns:a16="http://schemas.microsoft.com/office/drawing/2014/main" id="{20BCA86A-89D6-47E0-ADB5-0EEA4259905C}"/>
              </a:ext>
            </a:extLst>
          </p:cNvPr>
          <p:cNvGrpSpPr/>
          <p:nvPr/>
        </p:nvGrpSpPr>
        <p:grpSpPr>
          <a:xfrm>
            <a:off x="9978412" y="2605704"/>
            <a:ext cx="2015539" cy="743822"/>
            <a:chOff x="2290235" y="2820033"/>
            <a:chExt cx="4594759" cy="1610649"/>
          </a:xfrm>
        </p:grpSpPr>
        <p:sp>
          <p:nvSpPr>
            <p:cNvPr id="170" name="object 7">
              <a:extLst>
                <a:ext uri="{FF2B5EF4-FFF2-40B4-BE49-F238E27FC236}">
                  <a16:creationId xmlns:a16="http://schemas.microsoft.com/office/drawing/2014/main" id="{98BEF68A-5EA5-459A-AF5E-9E38B663ADCB}"/>
                </a:ext>
              </a:extLst>
            </p:cNvPr>
            <p:cNvSpPr/>
            <p:nvPr/>
          </p:nvSpPr>
          <p:spPr>
            <a:xfrm>
              <a:off x="2290235" y="3258789"/>
              <a:ext cx="935355" cy="1171575"/>
            </a:xfrm>
            <a:custGeom>
              <a:avLst/>
              <a:gdLst/>
              <a:ahLst/>
              <a:cxnLst/>
              <a:rect l="l" t="t" r="r" b="b"/>
              <a:pathLst>
                <a:path w="935355" h="1171575">
                  <a:moveTo>
                    <a:pt x="933716" y="1086129"/>
                  </a:moveTo>
                  <a:lnTo>
                    <a:pt x="349415" y="1086129"/>
                  </a:lnTo>
                  <a:lnTo>
                    <a:pt x="354025" y="1087882"/>
                  </a:lnTo>
                  <a:lnTo>
                    <a:pt x="357352" y="1089456"/>
                  </a:lnTo>
                  <a:lnTo>
                    <a:pt x="379758" y="1125481"/>
                  </a:lnTo>
                  <a:lnTo>
                    <a:pt x="410613" y="1152094"/>
                  </a:lnTo>
                  <a:lnTo>
                    <a:pt x="448702" y="1168470"/>
                  </a:lnTo>
                  <a:lnTo>
                    <a:pt x="491832" y="1171575"/>
                  </a:lnTo>
                  <a:lnTo>
                    <a:pt x="526767" y="1163719"/>
                  </a:lnTo>
                  <a:lnTo>
                    <a:pt x="556217" y="1148133"/>
                  </a:lnTo>
                  <a:lnTo>
                    <a:pt x="580506" y="1125304"/>
                  </a:lnTo>
                  <a:lnTo>
                    <a:pt x="599960" y="1095717"/>
                  </a:lnTo>
                  <a:lnTo>
                    <a:pt x="603440" y="1089037"/>
                  </a:lnTo>
                  <a:lnTo>
                    <a:pt x="606336" y="1086561"/>
                  </a:lnTo>
                  <a:lnTo>
                    <a:pt x="933716" y="1086561"/>
                  </a:lnTo>
                  <a:lnTo>
                    <a:pt x="933716" y="1086129"/>
                  </a:lnTo>
                  <a:close/>
                </a:path>
                <a:path w="935355" h="1171575">
                  <a:moveTo>
                    <a:pt x="933716" y="1086561"/>
                  </a:moveTo>
                  <a:lnTo>
                    <a:pt x="606336" y="1086561"/>
                  </a:lnTo>
                  <a:lnTo>
                    <a:pt x="819546" y="1086777"/>
                  </a:lnTo>
                  <a:lnTo>
                    <a:pt x="933716" y="1086764"/>
                  </a:lnTo>
                  <a:lnTo>
                    <a:pt x="933716" y="1086561"/>
                  </a:lnTo>
                  <a:close/>
                </a:path>
                <a:path w="935355" h="1171575">
                  <a:moveTo>
                    <a:pt x="2032" y="991946"/>
                  </a:moveTo>
                  <a:lnTo>
                    <a:pt x="0" y="994359"/>
                  </a:lnTo>
                  <a:lnTo>
                    <a:pt x="139" y="1002220"/>
                  </a:lnTo>
                  <a:lnTo>
                    <a:pt x="365" y="1020958"/>
                  </a:lnTo>
                  <a:lnTo>
                    <a:pt x="317" y="1086739"/>
                  </a:lnTo>
                  <a:lnTo>
                    <a:pt x="346862" y="1086739"/>
                  </a:lnTo>
                  <a:lnTo>
                    <a:pt x="349415" y="1086129"/>
                  </a:lnTo>
                  <a:lnTo>
                    <a:pt x="933716" y="1086129"/>
                  </a:lnTo>
                  <a:lnTo>
                    <a:pt x="933716" y="992352"/>
                  </a:lnTo>
                  <a:lnTo>
                    <a:pt x="352475" y="992352"/>
                  </a:lnTo>
                  <a:lnTo>
                    <a:pt x="2032" y="991946"/>
                  </a:lnTo>
                  <a:close/>
                </a:path>
                <a:path w="935355" h="1171575">
                  <a:moveTo>
                    <a:pt x="528116" y="786015"/>
                  </a:moveTo>
                  <a:lnTo>
                    <a:pt x="433235" y="786015"/>
                  </a:lnTo>
                  <a:lnTo>
                    <a:pt x="433231" y="880233"/>
                  </a:lnTo>
                  <a:lnTo>
                    <a:pt x="433451" y="907186"/>
                  </a:lnTo>
                  <a:lnTo>
                    <a:pt x="433539" y="914273"/>
                  </a:lnTo>
                  <a:lnTo>
                    <a:pt x="431076" y="917422"/>
                  </a:lnTo>
                  <a:lnTo>
                    <a:pt x="387756" y="944670"/>
                  </a:lnTo>
                  <a:lnTo>
                    <a:pt x="362127" y="981062"/>
                  </a:lnTo>
                  <a:lnTo>
                    <a:pt x="357619" y="990536"/>
                  </a:lnTo>
                  <a:lnTo>
                    <a:pt x="352475" y="992352"/>
                  </a:lnTo>
                  <a:lnTo>
                    <a:pt x="933716" y="992352"/>
                  </a:lnTo>
                  <a:lnTo>
                    <a:pt x="636371" y="992231"/>
                  </a:lnTo>
                  <a:lnTo>
                    <a:pt x="623079" y="992176"/>
                  </a:lnTo>
                  <a:lnTo>
                    <a:pt x="607098" y="991908"/>
                  </a:lnTo>
                  <a:lnTo>
                    <a:pt x="603072" y="989761"/>
                  </a:lnTo>
                  <a:lnTo>
                    <a:pt x="602018" y="987488"/>
                  </a:lnTo>
                  <a:lnTo>
                    <a:pt x="589688" y="965501"/>
                  </a:lnTo>
                  <a:lnTo>
                    <a:pt x="574303" y="946608"/>
                  </a:lnTo>
                  <a:lnTo>
                    <a:pt x="555637" y="931033"/>
                  </a:lnTo>
                  <a:lnTo>
                    <a:pt x="533463" y="918997"/>
                  </a:lnTo>
                  <a:lnTo>
                    <a:pt x="528637" y="916940"/>
                  </a:lnTo>
                  <a:lnTo>
                    <a:pt x="527396" y="914273"/>
                  </a:lnTo>
                  <a:lnTo>
                    <a:pt x="527507" y="791070"/>
                  </a:lnTo>
                  <a:lnTo>
                    <a:pt x="527875" y="788847"/>
                  </a:lnTo>
                  <a:lnTo>
                    <a:pt x="528116" y="786015"/>
                  </a:lnTo>
                  <a:close/>
                </a:path>
                <a:path w="935355" h="1171575">
                  <a:moveTo>
                    <a:pt x="933716" y="992187"/>
                  </a:moveTo>
                  <a:lnTo>
                    <a:pt x="662952" y="992187"/>
                  </a:lnTo>
                  <a:lnTo>
                    <a:pt x="636371" y="992231"/>
                  </a:lnTo>
                  <a:lnTo>
                    <a:pt x="933716" y="992231"/>
                  </a:lnTo>
                  <a:close/>
                </a:path>
                <a:path w="935355" h="1171575">
                  <a:moveTo>
                    <a:pt x="835728" y="785870"/>
                  </a:moveTo>
                  <a:lnTo>
                    <a:pt x="728431" y="785870"/>
                  </a:lnTo>
                  <a:lnTo>
                    <a:pt x="792445" y="785977"/>
                  </a:lnTo>
                  <a:lnTo>
                    <a:pt x="834415" y="786155"/>
                  </a:lnTo>
                  <a:lnTo>
                    <a:pt x="835728" y="785870"/>
                  </a:lnTo>
                  <a:close/>
                </a:path>
                <a:path w="935355" h="1171575">
                  <a:moveTo>
                    <a:pt x="825906" y="434657"/>
                  </a:moveTo>
                  <a:lnTo>
                    <a:pt x="114655" y="434784"/>
                  </a:lnTo>
                  <a:lnTo>
                    <a:pt x="106527" y="434784"/>
                  </a:lnTo>
                  <a:lnTo>
                    <a:pt x="98386" y="435000"/>
                  </a:lnTo>
                  <a:lnTo>
                    <a:pt x="56170" y="444588"/>
                  </a:lnTo>
                  <a:lnTo>
                    <a:pt x="7429" y="496153"/>
                  </a:lnTo>
                  <a:lnTo>
                    <a:pt x="88" y="530644"/>
                  </a:lnTo>
                  <a:lnTo>
                    <a:pt x="185" y="570517"/>
                  </a:lnTo>
                  <a:lnTo>
                    <a:pt x="241" y="696188"/>
                  </a:lnTo>
                  <a:lnTo>
                    <a:pt x="15461" y="740325"/>
                  </a:lnTo>
                  <a:lnTo>
                    <a:pt x="66724" y="780450"/>
                  </a:lnTo>
                  <a:lnTo>
                    <a:pt x="261905" y="786044"/>
                  </a:lnTo>
                  <a:lnTo>
                    <a:pt x="569442" y="786015"/>
                  </a:lnTo>
                  <a:lnTo>
                    <a:pt x="835728" y="785870"/>
                  </a:lnTo>
                  <a:lnTo>
                    <a:pt x="876934" y="776926"/>
                  </a:lnTo>
                  <a:lnTo>
                    <a:pt x="908918" y="752797"/>
                  </a:lnTo>
                  <a:lnTo>
                    <a:pt x="928764" y="719959"/>
                  </a:lnTo>
                  <a:lnTo>
                    <a:pt x="934872" y="684606"/>
                  </a:lnTo>
                  <a:lnTo>
                    <a:pt x="934091" y="650269"/>
                  </a:lnTo>
                  <a:lnTo>
                    <a:pt x="933965" y="609247"/>
                  </a:lnTo>
                  <a:lnTo>
                    <a:pt x="934276" y="570517"/>
                  </a:lnTo>
                  <a:lnTo>
                    <a:pt x="934478" y="533831"/>
                  </a:lnTo>
                  <a:lnTo>
                    <a:pt x="931406" y="508174"/>
                  </a:lnTo>
                  <a:lnTo>
                    <a:pt x="907916" y="466426"/>
                  </a:lnTo>
                  <a:lnTo>
                    <a:pt x="873735" y="442215"/>
                  </a:lnTo>
                  <a:lnTo>
                    <a:pt x="842384" y="435254"/>
                  </a:lnTo>
                  <a:lnTo>
                    <a:pt x="825906" y="434657"/>
                  </a:lnTo>
                  <a:close/>
                </a:path>
                <a:path w="935355" h="1171575">
                  <a:moveTo>
                    <a:pt x="827544" y="0"/>
                  </a:moveTo>
                  <a:lnTo>
                    <a:pt x="112597" y="101"/>
                  </a:lnTo>
                  <a:lnTo>
                    <a:pt x="55030" y="10635"/>
                  </a:lnTo>
                  <a:lnTo>
                    <a:pt x="7411" y="61422"/>
                  </a:lnTo>
                  <a:lnTo>
                    <a:pt x="139" y="95326"/>
                  </a:lnTo>
                  <a:lnTo>
                    <a:pt x="215" y="262331"/>
                  </a:lnTo>
                  <a:lnTo>
                    <a:pt x="15672" y="305345"/>
                  </a:lnTo>
                  <a:lnTo>
                    <a:pt x="66996" y="346113"/>
                  </a:lnTo>
                  <a:lnTo>
                    <a:pt x="103301" y="351815"/>
                  </a:lnTo>
                  <a:lnTo>
                    <a:pt x="821524" y="351675"/>
                  </a:lnTo>
                  <a:lnTo>
                    <a:pt x="884091" y="339099"/>
                  </a:lnTo>
                  <a:lnTo>
                    <a:pt x="928494" y="287167"/>
                  </a:lnTo>
                  <a:lnTo>
                    <a:pt x="934643" y="256057"/>
                  </a:lnTo>
                  <a:lnTo>
                    <a:pt x="934543" y="216260"/>
                  </a:lnTo>
                  <a:lnTo>
                    <a:pt x="934504" y="102654"/>
                  </a:lnTo>
                  <a:lnTo>
                    <a:pt x="919897" y="46975"/>
                  </a:lnTo>
                  <a:lnTo>
                    <a:pt x="876668" y="9194"/>
                  </a:lnTo>
                  <a:lnTo>
                    <a:pt x="840191" y="323"/>
                  </a:lnTo>
                  <a:lnTo>
                    <a:pt x="827544" y="0"/>
                  </a:lnTo>
                  <a:close/>
                </a:path>
                <a:path w="935355" h="1171575">
                  <a:moveTo>
                    <a:pt x="787034" y="351693"/>
                  </a:moveTo>
                  <a:lnTo>
                    <a:pt x="311001" y="351693"/>
                  </a:lnTo>
                  <a:lnTo>
                    <a:pt x="466775" y="351739"/>
                  </a:lnTo>
                  <a:lnTo>
                    <a:pt x="787034" y="351693"/>
                  </a:lnTo>
                  <a:close/>
                </a:path>
              </a:pathLst>
            </a:custGeom>
            <a:solidFill>
              <a:srgbClr val="A2C632"/>
            </a:solidFill>
          </p:spPr>
          <p:txBody>
            <a:bodyPr wrap="square" lIns="0" tIns="0" rIns="0" bIns="0" rtlCol="0"/>
            <a:lstStyle/>
            <a:p>
              <a:endParaRPr/>
            </a:p>
          </p:txBody>
        </p:sp>
        <p:sp>
          <p:nvSpPr>
            <p:cNvPr id="171" name="object 8">
              <a:extLst>
                <a:ext uri="{FF2B5EF4-FFF2-40B4-BE49-F238E27FC236}">
                  <a16:creationId xmlns:a16="http://schemas.microsoft.com/office/drawing/2014/main" id="{618CBE72-ECD6-4411-B04B-5FBA93A98030}"/>
                </a:ext>
              </a:extLst>
            </p:cNvPr>
            <p:cNvSpPr/>
            <p:nvPr/>
          </p:nvSpPr>
          <p:spPr>
            <a:xfrm>
              <a:off x="2290235" y="3693447"/>
              <a:ext cx="935355" cy="737235"/>
            </a:xfrm>
            <a:custGeom>
              <a:avLst/>
              <a:gdLst/>
              <a:ahLst/>
              <a:cxnLst/>
              <a:rect l="l" t="t" r="r" b="b"/>
              <a:pathLst>
                <a:path w="935355" h="737235">
                  <a:moveTo>
                    <a:pt x="933716" y="651471"/>
                  </a:moveTo>
                  <a:lnTo>
                    <a:pt x="349415" y="651471"/>
                  </a:lnTo>
                  <a:lnTo>
                    <a:pt x="354025" y="653224"/>
                  </a:lnTo>
                  <a:lnTo>
                    <a:pt x="357352" y="654799"/>
                  </a:lnTo>
                  <a:lnTo>
                    <a:pt x="379758" y="690824"/>
                  </a:lnTo>
                  <a:lnTo>
                    <a:pt x="410613" y="717437"/>
                  </a:lnTo>
                  <a:lnTo>
                    <a:pt x="448702" y="733813"/>
                  </a:lnTo>
                  <a:lnTo>
                    <a:pt x="491832" y="736917"/>
                  </a:lnTo>
                  <a:lnTo>
                    <a:pt x="526767" y="729061"/>
                  </a:lnTo>
                  <a:lnTo>
                    <a:pt x="556217" y="713476"/>
                  </a:lnTo>
                  <a:lnTo>
                    <a:pt x="580506" y="690647"/>
                  </a:lnTo>
                  <a:lnTo>
                    <a:pt x="599960" y="661060"/>
                  </a:lnTo>
                  <a:lnTo>
                    <a:pt x="603440" y="654380"/>
                  </a:lnTo>
                  <a:lnTo>
                    <a:pt x="606336" y="651903"/>
                  </a:lnTo>
                  <a:lnTo>
                    <a:pt x="933716" y="651903"/>
                  </a:lnTo>
                  <a:lnTo>
                    <a:pt x="933716" y="651471"/>
                  </a:lnTo>
                  <a:close/>
                </a:path>
                <a:path w="935355" h="737235">
                  <a:moveTo>
                    <a:pt x="933716" y="651903"/>
                  </a:moveTo>
                  <a:lnTo>
                    <a:pt x="606336" y="651903"/>
                  </a:lnTo>
                  <a:lnTo>
                    <a:pt x="768121" y="652118"/>
                  </a:lnTo>
                  <a:lnTo>
                    <a:pt x="933716" y="652106"/>
                  </a:lnTo>
                  <a:lnTo>
                    <a:pt x="933716" y="651903"/>
                  </a:lnTo>
                  <a:close/>
                </a:path>
                <a:path w="935355" h="737235">
                  <a:moveTo>
                    <a:pt x="2032" y="557288"/>
                  </a:moveTo>
                  <a:lnTo>
                    <a:pt x="0" y="559701"/>
                  </a:lnTo>
                  <a:lnTo>
                    <a:pt x="139" y="567563"/>
                  </a:lnTo>
                  <a:lnTo>
                    <a:pt x="365" y="586300"/>
                  </a:lnTo>
                  <a:lnTo>
                    <a:pt x="317" y="652081"/>
                  </a:lnTo>
                  <a:lnTo>
                    <a:pt x="346862" y="652081"/>
                  </a:lnTo>
                  <a:lnTo>
                    <a:pt x="349415" y="651471"/>
                  </a:lnTo>
                  <a:lnTo>
                    <a:pt x="933716" y="651471"/>
                  </a:lnTo>
                  <a:lnTo>
                    <a:pt x="933716" y="557695"/>
                  </a:lnTo>
                  <a:lnTo>
                    <a:pt x="352475" y="557695"/>
                  </a:lnTo>
                  <a:lnTo>
                    <a:pt x="2032" y="557288"/>
                  </a:lnTo>
                  <a:close/>
                </a:path>
                <a:path w="935355" h="737235">
                  <a:moveTo>
                    <a:pt x="528116" y="351358"/>
                  </a:moveTo>
                  <a:lnTo>
                    <a:pt x="433235" y="351358"/>
                  </a:lnTo>
                  <a:lnTo>
                    <a:pt x="433231" y="445576"/>
                  </a:lnTo>
                  <a:lnTo>
                    <a:pt x="433451" y="472528"/>
                  </a:lnTo>
                  <a:lnTo>
                    <a:pt x="433539" y="479615"/>
                  </a:lnTo>
                  <a:lnTo>
                    <a:pt x="431076" y="482765"/>
                  </a:lnTo>
                  <a:lnTo>
                    <a:pt x="387756" y="510012"/>
                  </a:lnTo>
                  <a:lnTo>
                    <a:pt x="362127" y="546404"/>
                  </a:lnTo>
                  <a:lnTo>
                    <a:pt x="357619" y="555879"/>
                  </a:lnTo>
                  <a:lnTo>
                    <a:pt x="352475" y="557695"/>
                  </a:lnTo>
                  <a:lnTo>
                    <a:pt x="933716" y="557695"/>
                  </a:lnTo>
                  <a:lnTo>
                    <a:pt x="636371" y="557574"/>
                  </a:lnTo>
                  <a:lnTo>
                    <a:pt x="623079" y="557519"/>
                  </a:lnTo>
                  <a:lnTo>
                    <a:pt x="607098" y="557250"/>
                  </a:lnTo>
                  <a:lnTo>
                    <a:pt x="603072" y="555104"/>
                  </a:lnTo>
                  <a:lnTo>
                    <a:pt x="602018" y="552831"/>
                  </a:lnTo>
                  <a:lnTo>
                    <a:pt x="589688" y="530843"/>
                  </a:lnTo>
                  <a:lnTo>
                    <a:pt x="574303" y="511951"/>
                  </a:lnTo>
                  <a:lnTo>
                    <a:pt x="555637" y="496375"/>
                  </a:lnTo>
                  <a:lnTo>
                    <a:pt x="533463" y="484339"/>
                  </a:lnTo>
                  <a:lnTo>
                    <a:pt x="528637" y="482282"/>
                  </a:lnTo>
                  <a:lnTo>
                    <a:pt x="527396" y="479615"/>
                  </a:lnTo>
                  <a:lnTo>
                    <a:pt x="527507" y="356412"/>
                  </a:lnTo>
                  <a:lnTo>
                    <a:pt x="527875" y="354190"/>
                  </a:lnTo>
                  <a:lnTo>
                    <a:pt x="528116" y="351358"/>
                  </a:lnTo>
                  <a:close/>
                </a:path>
                <a:path w="935355" h="737235">
                  <a:moveTo>
                    <a:pt x="933716" y="557530"/>
                  </a:moveTo>
                  <a:lnTo>
                    <a:pt x="662952" y="557530"/>
                  </a:lnTo>
                  <a:lnTo>
                    <a:pt x="636371" y="557574"/>
                  </a:lnTo>
                  <a:lnTo>
                    <a:pt x="933716" y="557574"/>
                  </a:lnTo>
                  <a:close/>
                </a:path>
                <a:path w="935355" h="737235">
                  <a:moveTo>
                    <a:pt x="835728" y="351212"/>
                  </a:moveTo>
                  <a:lnTo>
                    <a:pt x="728431" y="351212"/>
                  </a:lnTo>
                  <a:lnTo>
                    <a:pt x="792445" y="351320"/>
                  </a:lnTo>
                  <a:lnTo>
                    <a:pt x="834415" y="351497"/>
                  </a:lnTo>
                  <a:lnTo>
                    <a:pt x="835728" y="351212"/>
                  </a:lnTo>
                  <a:close/>
                </a:path>
                <a:path w="935355" h="737235">
                  <a:moveTo>
                    <a:pt x="825906" y="0"/>
                  </a:moveTo>
                  <a:lnTo>
                    <a:pt x="106527" y="126"/>
                  </a:lnTo>
                  <a:lnTo>
                    <a:pt x="56170" y="9931"/>
                  </a:lnTo>
                  <a:lnTo>
                    <a:pt x="7429" y="61495"/>
                  </a:lnTo>
                  <a:lnTo>
                    <a:pt x="88" y="95986"/>
                  </a:lnTo>
                  <a:lnTo>
                    <a:pt x="141" y="117544"/>
                  </a:lnTo>
                  <a:lnTo>
                    <a:pt x="241" y="261531"/>
                  </a:lnTo>
                  <a:lnTo>
                    <a:pt x="15461" y="305667"/>
                  </a:lnTo>
                  <a:lnTo>
                    <a:pt x="66724" y="345792"/>
                  </a:lnTo>
                  <a:lnTo>
                    <a:pt x="208445" y="351386"/>
                  </a:lnTo>
                  <a:lnTo>
                    <a:pt x="569442" y="351358"/>
                  </a:lnTo>
                  <a:lnTo>
                    <a:pt x="835728" y="351212"/>
                  </a:lnTo>
                  <a:lnTo>
                    <a:pt x="876934" y="342269"/>
                  </a:lnTo>
                  <a:lnTo>
                    <a:pt x="908918" y="318139"/>
                  </a:lnTo>
                  <a:lnTo>
                    <a:pt x="928764" y="285302"/>
                  </a:lnTo>
                  <a:lnTo>
                    <a:pt x="933413" y="258394"/>
                  </a:lnTo>
                  <a:lnTo>
                    <a:pt x="214490" y="258394"/>
                  </a:lnTo>
                  <a:lnTo>
                    <a:pt x="182543" y="251764"/>
                  </a:lnTo>
                  <a:lnTo>
                    <a:pt x="156243" y="233902"/>
                  </a:lnTo>
                  <a:lnTo>
                    <a:pt x="138404" y="207619"/>
                  </a:lnTo>
                  <a:lnTo>
                    <a:pt x="131838" y="175729"/>
                  </a:lnTo>
                  <a:lnTo>
                    <a:pt x="138414" y="143797"/>
                  </a:lnTo>
                  <a:lnTo>
                    <a:pt x="156259" y="117544"/>
                  </a:lnTo>
                  <a:lnTo>
                    <a:pt x="182578" y="99759"/>
                  </a:lnTo>
                  <a:lnTo>
                    <a:pt x="214579" y="93230"/>
                  </a:lnTo>
                  <a:lnTo>
                    <a:pt x="933766" y="93230"/>
                  </a:lnTo>
                  <a:lnTo>
                    <a:pt x="931406" y="73516"/>
                  </a:lnTo>
                  <a:lnTo>
                    <a:pt x="907916" y="31769"/>
                  </a:lnTo>
                  <a:lnTo>
                    <a:pt x="873735" y="7558"/>
                  </a:lnTo>
                  <a:lnTo>
                    <a:pt x="842384" y="596"/>
                  </a:lnTo>
                  <a:lnTo>
                    <a:pt x="825906" y="0"/>
                  </a:lnTo>
                  <a:close/>
                </a:path>
                <a:path w="935355" h="737235">
                  <a:moveTo>
                    <a:pt x="933766" y="93230"/>
                  </a:moveTo>
                  <a:lnTo>
                    <a:pt x="214579" y="93230"/>
                  </a:lnTo>
                  <a:lnTo>
                    <a:pt x="246578" y="99805"/>
                  </a:lnTo>
                  <a:lnTo>
                    <a:pt x="272881" y="117617"/>
                  </a:lnTo>
                  <a:lnTo>
                    <a:pt x="290703" y="143883"/>
                  </a:lnTo>
                  <a:lnTo>
                    <a:pt x="297256" y="175818"/>
                  </a:lnTo>
                  <a:lnTo>
                    <a:pt x="290633" y="207680"/>
                  </a:lnTo>
                  <a:lnTo>
                    <a:pt x="272708" y="233984"/>
                  </a:lnTo>
                  <a:lnTo>
                    <a:pt x="246365" y="251849"/>
                  </a:lnTo>
                  <a:lnTo>
                    <a:pt x="214490" y="258394"/>
                  </a:lnTo>
                  <a:lnTo>
                    <a:pt x="933413" y="258394"/>
                  </a:lnTo>
                  <a:lnTo>
                    <a:pt x="934872" y="249948"/>
                  </a:lnTo>
                  <a:lnTo>
                    <a:pt x="934091" y="215612"/>
                  </a:lnTo>
                  <a:lnTo>
                    <a:pt x="933965" y="174590"/>
                  </a:lnTo>
                  <a:lnTo>
                    <a:pt x="934276" y="135860"/>
                  </a:lnTo>
                  <a:lnTo>
                    <a:pt x="934478" y="99174"/>
                  </a:lnTo>
                  <a:lnTo>
                    <a:pt x="933766" y="93230"/>
                  </a:lnTo>
                  <a:close/>
                </a:path>
              </a:pathLst>
            </a:custGeom>
            <a:solidFill>
              <a:srgbClr val="A2C632"/>
            </a:solidFill>
          </p:spPr>
          <p:txBody>
            <a:bodyPr wrap="square" lIns="0" tIns="0" rIns="0" bIns="0" rtlCol="0"/>
            <a:lstStyle/>
            <a:p>
              <a:endParaRPr/>
            </a:p>
          </p:txBody>
        </p:sp>
        <p:sp>
          <p:nvSpPr>
            <p:cNvPr id="172" name="object 9">
              <a:extLst>
                <a:ext uri="{FF2B5EF4-FFF2-40B4-BE49-F238E27FC236}">
                  <a16:creationId xmlns:a16="http://schemas.microsoft.com/office/drawing/2014/main" id="{3A2F541F-4F43-4328-AC29-FCBF58214148}"/>
                </a:ext>
              </a:extLst>
            </p:cNvPr>
            <p:cNvSpPr/>
            <p:nvPr/>
          </p:nvSpPr>
          <p:spPr>
            <a:xfrm>
              <a:off x="2290370" y="3258797"/>
              <a:ext cx="934719" cy="352425"/>
            </a:xfrm>
            <a:custGeom>
              <a:avLst/>
              <a:gdLst/>
              <a:ahLst/>
              <a:cxnLst/>
              <a:rect l="l" t="t" r="r" b="b"/>
              <a:pathLst>
                <a:path w="934719" h="352425">
                  <a:moveTo>
                    <a:pt x="827404" y="0"/>
                  </a:moveTo>
                  <a:lnTo>
                    <a:pt x="112460" y="101"/>
                  </a:lnTo>
                  <a:lnTo>
                    <a:pt x="54903" y="10635"/>
                  </a:lnTo>
                  <a:lnTo>
                    <a:pt x="7279" y="61422"/>
                  </a:lnTo>
                  <a:lnTo>
                    <a:pt x="0" y="95326"/>
                  </a:lnTo>
                  <a:lnTo>
                    <a:pt x="76" y="262318"/>
                  </a:lnTo>
                  <a:lnTo>
                    <a:pt x="15535" y="305337"/>
                  </a:lnTo>
                  <a:lnTo>
                    <a:pt x="66861" y="346102"/>
                  </a:lnTo>
                  <a:lnTo>
                    <a:pt x="103162" y="351802"/>
                  </a:lnTo>
                  <a:lnTo>
                    <a:pt x="821397" y="351662"/>
                  </a:lnTo>
                  <a:lnTo>
                    <a:pt x="883953" y="339087"/>
                  </a:lnTo>
                  <a:lnTo>
                    <a:pt x="928365" y="287154"/>
                  </a:lnTo>
                  <a:lnTo>
                    <a:pt x="934084" y="258229"/>
                  </a:lnTo>
                  <a:lnTo>
                    <a:pt x="214769" y="258229"/>
                  </a:lnTo>
                  <a:lnTo>
                    <a:pt x="183101" y="252010"/>
                  </a:lnTo>
                  <a:lnTo>
                    <a:pt x="156697" y="234807"/>
                  </a:lnTo>
                  <a:lnTo>
                    <a:pt x="138558" y="209483"/>
                  </a:lnTo>
                  <a:lnTo>
                    <a:pt x="131686" y="178904"/>
                  </a:lnTo>
                  <a:lnTo>
                    <a:pt x="137815" y="145724"/>
                  </a:lnTo>
                  <a:lnTo>
                    <a:pt x="155076" y="118783"/>
                  </a:lnTo>
                  <a:lnTo>
                    <a:pt x="181010" y="100566"/>
                  </a:lnTo>
                  <a:lnTo>
                    <a:pt x="213156" y="93560"/>
                  </a:lnTo>
                  <a:lnTo>
                    <a:pt x="933286" y="93560"/>
                  </a:lnTo>
                  <a:lnTo>
                    <a:pt x="930757" y="72490"/>
                  </a:lnTo>
                  <a:lnTo>
                    <a:pt x="901628" y="25917"/>
                  </a:lnTo>
                  <a:lnTo>
                    <a:pt x="864750" y="4414"/>
                  </a:lnTo>
                  <a:lnTo>
                    <a:pt x="840059" y="323"/>
                  </a:lnTo>
                  <a:lnTo>
                    <a:pt x="827404" y="0"/>
                  </a:lnTo>
                  <a:close/>
                </a:path>
                <a:path w="934719" h="352425">
                  <a:moveTo>
                    <a:pt x="795775" y="351671"/>
                  </a:moveTo>
                  <a:lnTo>
                    <a:pt x="258936" y="351671"/>
                  </a:lnTo>
                  <a:lnTo>
                    <a:pt x="618672" y="351729"/>
                  </a:lnTo>
                  <a:lnTo>
                    <a:pt x="795775" y="351671"/>
                  </a:lnTo>
                  <a:close/>
                </a:path>
                <a:path w="934719" h="352425">
                  <a:moveTo>
                    <a:pt x="933286" y="93560"/>
                  </a:moveTo>
                  <a:lnTo>
                    <a:pt x="213156" y="93560"/>
                  </a:lnTo>
                  <a:lnTo>
                    <a:pt x="247740" y="100478"/>
                  </a:lnTo>
                  <a:lnTo>
                    <a:pt x="274173" y="119333"/>
                  </a:lnTo>
                  <a:lnTo>
                    <a:pt x="291091" y="145369"/>
                  </a:lnTo>
                  <a:lnTo>
                    <a:pt x="297129" y="173824"/>
                  </a:lnTo>
                  <a:lnTo>
                    <a:pt x="290897" y="206795"/>
                  </a:lnTo>
                  <a:lnTo>
                    <a:pt x="273456" y="233529"/>
                  </a:lnTo>
                  <a:lnTo>
                    <a:pt x="247262" y="251511"/>
                  </a:lnTo>
                  <a:lnTo>
                    <a:pt x="214769" y="258229"/>
                  </a:lnTo>
                  <a:lnTo>
                    <a:pt x="934084" y="258229"/>
                  </a:lnTo>
                  <a:lnTo>
                    <a:pt x="934516" y="256044"/>
                  </a:lnTo>
                  <a:lnTo>
                    <a:pt x="934396" y="209483"/>
                  </a:lnTo>
                  <a:lnTo>
                    <a:pt x="934377" y="102641"/>
                  </a:lnTo>
                  <a:lnTo>
                    <a:pt x="933286" y="93560"/>
                  </a:lnTo>
                  <a:close/>
                </a:path>
              </a:pathLst>
            </a:custGeom>
            <a:solidFill>
              <a:srgbClr val="A2C632"/>
            </a:solidFill>
          </p:spPr>
          <p:txBody>
            <a:bodyPr wrap="square" lIns="0" tIns="0" rIns="0" bIns="0" rtlCol="0"/>
            <a:lstStyle/>
            <a:p>
              <a:endParaRPr/>
            </a:p>
          </p:txBody>
        </p:sp>
        <p:sp>
          <p:nvSpPr>
            <p:cNvPr id="173" name="object 10">
              <a:extLst>
                <a:ext uri="{FF2B5EF4-FFF2-40B4-BE49-F238E27FC236}">
                  <a16:creationId xmlns:a16="http://schemas.microsoft.com/office/drawing/2014/main" id="{7B1A6A79-3C81-4A26-AAFC-A6D3711B63B3}"/>
                </a:ext>
              </a:extLst>
            </p:cNvPr>
            <p:cNvSpPr/>
            <p:nvPr/>
          </p:nvSpPr>
          <p:spPr>
            <a:xfrm>
              <a:off x="2422076" y="3786677"/>
              <a:ext cx="165417" cy="165163"/>
            </a:xfrm>
            <a:prstGeom prst="rect">
              <a:avLst/>
            </a:prstGeom>
            <a:blipFill>
              <a:blip r:embed="rId5" cstate="print"/>
              <a:stretch>
                <a:fillRect/>
              </a:stretch>
            </a:blipFill>
          </p:spPr>
          <p:txBody>
            <a:bodyPr wrap="square" lIns="0" tIns="0" rIns="0" bIns="0" rtlCol="0"/>
            <a:lstStyle/>
            <a:p>
              <a:endParaRPr/>
            </a:p>
          </p:txBody>
        </p:sp>
        <p:sp>
          <p:nvSpPr>
            <p:cNvPr id="174" name="object 11">
              <a:extLst>
                <a:ext uri="{FF2B5EF4-FFF2-40B4-BE49-F238E27FC236}">
                  <a16:creationId xmlns:a16="http://schemas.microsoft.com/office/drawing/2014/main" id="{6561D1F1-FE20-4091-9599-573D0C0BCE4B}"/>
                </a:ext>
              </a:extLst>
            </p:cNvPr>
            <p:cNvSpPr/>
            <p:nvPr/>
          </p:nvSpPr>
          <p:spPr>
            <a:xfrm>
              <a:off x="2422066" y="3352353"/>
              <a:ext cx="165442" cy="164668"/>
            </a:xfrm>
            <a:prstGeom prst="rect">
              <a:avLst/>
            </a:prstGeom>
            <a:blipFill>
              <a:blip r:embed="rId6" cstate="print"/>
              <a:stretch>
                <a:fillRect/>
              </a:stretch>
            </a:blipFill>
          </p:spPr>
          <p:txBody>
            <a:bodyPr wrap="square" lIns="0" tIns="0" rIns="0" bIns="0" rtlCol="0"/>
            <a:lstStyle/>
            <a:p>
              <a:endParaRPr/>
            </a:p>
          </p:txBody>
        </p:sp>
        <p:sp>
          <p:nvSpPr>
            <p:cNvPr id="175" name="object 12">
              <a:extLst>
                <a:ext uri="{FF2B5EF4-FFF2-40B4-BE49-F238E27FC236}">
                  <a16:creationId xmlns:a16="http://schemas.microsoft.com/office/drawing/2014/main" id="{6B8EBF5B-67E7-4C94-922E-5C688C5CAFE2}"/>
                </a:ext>
              </a:extLst>
            </p:cNvPr>
            <p:cNvSpPr/>
            <p:nvPr/>
          </p:nvSpPr>
          <p:spPr>
            <a:xfrm>
              <a:off x="4157093" y="3693447"/>
              <a:ext cx="935355" cy="737235"/>
            </a:xfrm>
            <a:custGeom>
              <a:avLst/>
              <a:gdLst/>
              <a:ahLst/>
              <a:cxnLst/>
              <a:rect l="l" t="t" r="r" b="b"/>
              <a:pathLst>
                <a:path w="935354" h="737235">
                  <a:moveTo>
                    <a:pt x="933716" y="651471"/>
                  </a:moveTo>
                  <a:lnTo>
                    <a:pt x="349415" y="651471"/>
                  </a:lnTo>
                  <a:lnTo>
                    <a:pt x="354025" y="653224"/>
                  </a:lnTo>
                  <a:lnTo>
                    <a:pt x="357352" y="654799"/>
                  </a:lnTo>
                  <a:lnTo>
                    <a:pt x="379758" y="690824"/>
                  </a:lnTo>
                  <a:lnTo>
                    <a:pt x="410613" y="717437"/>
                  </a:lnTo>
                  <a:lnTo>
                    <a:pt x="448702" y="733813"/>
                  </a:lnTo>
                  <a:lnTo>
                    <a:pt x="491832" y="736917"/>
                  </a:lnTo>
                  <a:lnTo>
                    <a:pt x="526767" y="729061"/>
                  </a:lnTo>
                  <a:lnTo>
                    <a:pt x="556215" y="713476"/>
                  </a:lnTo>
                  <a:lnTo>
                    <a:pt x="580501" y="690647"/>
                  </a:lnTo>
                  <a:lnTo>
                    <a:pt x="599947" y="661060"/>
                  </a:lnTo>
                  <a:lnTo>
                    <a:pt x="603440" y="654380"/>
                  </a:lnTo>
                  <a:lnTo>
                    <a:pt x="606336" y="651903"/>
                  </a:lnTo>
                  <a:lnTo>
                    <a:pt x="933716" y="651903"/>
                  </a:lnTo>
                  <a:lnTo>
                    <a:pt x="933716" y="651471"/>
                  </a:lnTo>
                  <a:close/>
                </a:path>
                <a:path w="935354" h="737235">
                  <a:moveTo>
                    <a:pt x="933716" y="651903"/>
                  </a:moveTo>
                  <a:lnTo>
                    <a:pt x="606336" y="651903"/>
                  </a:lnTo>
                  <a:lnTo>
                    <a:pt x="768121" y="652118"/>
                  </a:lnTo>
                  <a:lnTo>
                    <a:pt x="933716" y="652106"/>
                  </a:lnTo>
                  <a:lnTo>
                    <a:pt x="933716" y="651903"/>
                  </a:lnTo>
                  <a:close/>
                </a:path>
                <a:path w="935354" h="737235">
                  <a:moveTo>
                    <a:pt x="2031" y="557288"/>
                  </a:moveTo>
                  <a:lnTo>
                    <a:pt x="0" y="559701"/>
                  </a:lnTo>
                  <a:lnTo>
                    <a:pt x="139" y="567563"/>
                  </a:lnTo>
                  <a:lnTo>
                    <a:pt x="365" y="586300"/>
                  </a:lnTo>
                  <a:lnTo>
                    <a:pt x="317" y="652081"/>
                  </a:lnTo>
                  <a:lnTo>
                    <a:pt x="346862" y="652081"/>
                  </a:lnTo>
                  <a:lnTo>
                    <a:pt x="349415" y="651471"/>
                  </a:lnTo>
                  <a:lnTo>
                    <a:pt x="933716" y="651471"/>
                  </a:lnTo>
                  <a:lnTo>
                    <a:pt x="933716" y="557695"/>
                  </a:lnTo>
                  <a:lnTo>
                    <a:pt x="352475" y="557695"/>
                  </a:lnTo>
                  <a:lnTo>
                    <a:pt x="2031" y="557288"/>
                  </a:lnTo>
                  <a:close/>
                </a:path>
                <a:path w="935354" h="737235">
                  <a:moveTo>
                    <a:pt x="528116" y="351358"/>
                  </a:moveTo>
                  <a:lnTo>
                    <a:pt x="433235" y="351358"/>
                  </a:lnTo>
                  <a:lnTo>
                    <a:pt x="433226" y="445576"/>
                  </a:lnTo>
                  <a:lnTo>
                    <a:pt x="433450" y="472528"/>
                  </a:lnTo>
                  <a:lnTo>
                    <a:pt x="433539" y="479615"/>
                  </a:lnTo>
                  <a:lnTo>
                    <a:pt x="431076" y="482765"/>
                  </a:lnTo>
                  <a:lnTo>
                    <a:pt x="387756" y="510012"/>
                  </a:lnTo>
                  <a:lnTo>
                    <a:pt x="362127" y="546404"/>
                  </a:lnTo>
                  <a:lnTo>
                    <a:pt x="357619" y="555879"/>
                  </a:lnTo>
                  <a:lnTo>
                    <a:pt x="352475" y="557695"/>
                  </a:lnTo>
                  <a:lnTo>
                    <a:pt x="933716" y="557695"/>
                  </a:lnTo>
                  <a:lnTo>
                    <a:pt x="636371" y="557574"/>
                  </a:lnTo>
                  <a:lnTo>
                    <a:pt x="623079" y="557519"/>
                  </a:lnTo>
                  <a:lnTo>
                    <a:pt x="607098" y="557250"/>
                  </a:lnTo>
                  <a:lnTo>
                    <a:pt x="603072" y="555104"/>
                  </a:lnTo>
                  <a:lnTo>
                    <a:pt x="602018" y="552831"/>
                  </a:lnTo>
                  <a:lnTo>
                    <a:pt x="589688" y="530843"/>
                  </a:lnTo>
                  <a:lnTo>
                    <a:pt x="574303" y="511951"/>
                  </a:lnTo>
                  <a:lnTo>
                    <a:pt x="555637" y="496375"/>
                  </a:lnTo>
                  <a:lnTo>
                    <a:pt x="533463" y="484339"/>
                  </a:lnTo>
                  <a:lnTo>
                    <a:pt x="528637" y="482282"/>
                  </a:lnTo>
                  <a:lnTo>
                    <a:pt x="527396" y="479615"/>
                  </a:lnTo>
                  <a:lnTo>
                    <a:pt x="527507" y="356412"/>
                  </a:lnTo>
                  <a:lnTo>
                    <a:pt x="527875" y="354190"/>
                  </a:lnTo>
                  <a:lnTo>
                    <a:pt x="528116" y="351358"/>
                  </a:lnTo>
                  <a:close/>
                </a:path>
                <a:path w="935354" h="737235">
                  <a:moveTo>
                    <a:pt x="933716" y="557530"/>
                  </a:moveTo>
                  <a:lnTo>
                    <a:pt x="662952" y="557530"/>
                  </a:lnTo>
                  <a:lnTo>
                    <a:pt x="636371" y="557574"/>
                  </a:lnTo>
                  <a:lnTo>
                    <a:pt x="933716" y="557574"/>
                  </a:lnTo>
                  <a:close/>
                </a:path>
                <a:path w="935354" h="737235">
                  <a:moveTo>
                    <a:pt x="835728" y="351212"/>
                  </a:moveTo>
                  <a:lnTo>
                    <a:pt x="728431" y="351212"/>
                  </a:lnTo>
                  <a:lnTo>
                    <a:pt x="792445" y="351320"/>
                  </a:lnTo>
                  <a:lnTo>
                    <a:pt x="834415" y="351497"/>
                  </a:lnTo>
                  <a:lnTo>
                    <a:pt x="835728" y="351212"/>
                  </a:lnTo>
                  <a:close/>
                </a:path>
                <a:path w="935354" h="737235">
                  <a:moveTo>
                    <a:pt x="825906" y="0"/>
                  </a:moveTo>
                  <a:lnTo>
                    <a:pt x="106527" y="126"/>
                  </a:lnTo>
                  <a:lnTo>
                    <a:pt x="56170" y="9931"/>
                  </a:lnTo>
                  <a:lnTo>
                    <a:pt x="7429" y="61495"/>
                  </a:lnTo>
                  <a:lnTo>
                    <a:pt x="88" y="95986"/>
                  </a:lnTo>
                  <a:lnTo>
                    <a:pt x="141" y="117544"/>
                  </a:lnTo>
                  <a:lnTo>
                    <a:pt x="241" y="261531"/>
                  </a:lnTo>
                  <a:lnTo>
                    <a:pt x="15461" y="305667"/>
                  </a:lnTo>
                  <a:lnTo>
                    <a:pt x="66724" y="345792"/>
                  </a:lnTo>
                  <a:lnTo>
                    <a:pt x="208445" y="351386"/>
                  </a:lnTo>
                  <a:lnTo>
                    <a:pt x="569442" y="351358"/>
                  </a:lnTo>
                  <a:lnTo>
                    <a:pt x="835728" y="351212"/>
                  </a:lnTo>
                  <a:lnTo>
                    <a:pt x="876934" y="342269"/>
                  </a:lnTo>
                  <a:lnTo>
                    <a:pt x="908918" y="318139"/>
                  </a:lnTo>
                  <a:lnTo>
                    <a:pt x="928764" y="285302"/>
                  </a:lnTo>
                  <a:lnTo>
                    <a:pt x="933413" y="258394"/>
                  </a:lnTo>
                  <a:lnTo>
                    <a:pt x="214490" y="258394"/>
                  </a:lnTo>
                  <a:lnTo>
                    <a:pt x="182543" y="251764"/>
                  </a:lnTo>
                  <a:lnTo>
                    <a:pt x="156243" y="233902"/>
                  </a:lnTo>
                  <a:lnTo>
                    <a:pt x="138404" y="207619"/>
                  </a:lnTo>
                  <a:lnTo>
                    <a:pt x="131838" y="175729"/>
                  </a:lnTo>
                  <a:lnTo>
                    <a:pt x="138414" y="143797"/>
                  </a:lnTo>
                  <a:lnTo>
                    <a:pt x="156259" y="117544"/>
                  </a:lnTo>
                  <a:lnTo>
                    <a:pt x="182578" y="99759"/>
                  </a:lnTo>
                  <a:lnTo>
                    <a:pt x="214579" y="93230"/>
                  </a:lnTo>
                  <a:lnTo>
                    <a:pt x="933766" y="93230"/>
                  </a:lnTo>
                  <a:lnTo>
                    <a:pt x="931406" y="73516"/>
                  </a:lnTo>
                  <a:lnTo>
                    <a:pt x="907916" y="31769"/>
                  </a:lnTo>
                  <a:lnTo>
                    <a:pt x="873735" y="7558"/>
                  </a:lnTo>
                  <a:lnTo>
                    <a:pt x="842384" y="596"/>
                  </a:lnTo>
                  <a:lnTo>
                    <a:pt x="825906" y="0"/>
                  </a:lnTo>
                  <a:close/>
                </a:path>
                <a:path w="935354" h="737235">
                  <a:moveTo>
                    <a:pt x="933766" y="93230"/>
                  </a:moveTo>
                  <a:lnTo>
                    <a:pt x="214579" y="93230"/>
                  </a:lnTo>
                  <a:lnTo>
                    <a:pt x="246578" y="99805"/>
                  </a:lnTo>
                  <a:lnTo>
                    <a:pt x="272881" y="117617"/>
                  </a:lnTo>
                  <a:lnTo>
                    <a:pt x="290702" y="143883"/>
                  </a:lnTo>
                  <a:lnTo>
                    <a:pt x="297256" y="175818"/>
                  </a:lnTo>
                  <a:lnTo>
                    <a:pt x="290633" y="207680"/>
                  </a:lnTo>
                  <a:lnTo>
                    <a:pt x="272708" y="233984"/>
                  </a:lnTo>
                  <a:lnTo>
                    <a:pt x="246365" y="251849"/>
                  </a:lnTo>
                  <a:lnTo>
                    <a:pt x="214490" y="258394"/>
                  </a:lnTo>
                  <a:lnTo>
                    <a:pt x="933413" y="258394"/>
                  </a:lnTo>
                  <a:lnTo>
                    <a:pt x="934872" y="249948"/>
                  </a:lnTo>
                  <a:lnTo>
                    <a:pt x="934091" y="215612"/>
                  </a:lnTo>
                  <a:lnTo>
                    <a:pt x="933965" y="174590"/>
                  </a:lnTo>
                  <a:lnTo>
                    <a:pt x="934276" y="135860"/>
                  </a:lnTo>
                  <a:lnTo>
                    <a:pt x="934478" y="99174"/>
                  </a:lnTo>
                  <a:lnTo>
                    <a:pt x="933766" y="93230"/>
                  </a:lnTo>
                  <a:close/>
                </a:path>
              </a:pathLst>
            </a:custGeom>
            <a:solidFill>
              <a:srgbClr val="00A3E2"/>
            </a:solidFill>
          </p:spPr>
          <p:txBody>
            <a:bodyPr wrap="square" lIns="0" tIns="0" rIns="0" bIns="0" rtlCol="0"/>
            <a:lstStyle/>
            <a:p>
              <a:endParaRPr/>
            </a:p>
          </p:txBody>
        </p:sp>
        <p:sp>
          <p:nvSpPr>
            <p:cNvPr id="176" name="object 13">
              <a:extLst>
                <a:ext uri="{FF2B5EF4-FFF2-40B4-BE49-F238E27FC236}">
                  <a16:creationId xmlns:a16="http://schemas.microsoft.com/office/drawing/2014/main" id="{2CAC4288-35B8-4925-A3FB-A728D4DAF0E4}"/>
                </a:ext>
              </a:extLst>
            </p:cNvPr>
            <p:cNvSpPr/>
            <p:nvPr/>
          </p:nvSpPr>
          <p:spPr>
            <a:xfrm>
              <a:off x="4157226" y="3258797"/>
              <a:ext cx="934719" cy="352425"/>
            </a:xfrm>
            <a:custGeom>
              <a:avLst/>
              <a:gdLst/>
              <a:ahLst/>
              <a:cxnLst/>
              <a:rect l="l" t="t" r="r" b="b"/>
              <a:pathLst>
                <a:path w="934720" h="352425">
                  <a:moveTo>
                    <a:pt x="827404" y="0"/>
                  </a:moveTo>
                  <a:lnTo>
                    <a:pt x="112460" y="101"/>
                  </a:lnTo>
                  <a:lnTo>
                    <a:pt x="54903" y="10635"/>
                  </a:lnTo>
                  <a:lnTo>
                    <a:pt x="7279" y="61422"/>
                  </a:lnTo>
                  <a:lnTo>
                    <a:pt x="0" y="95326"/>
                  </a:lnTo>
                  <a:lnTo>
                    <a:pt x="76" y="262318"/>
                  </a:lnTo>
                  <a:lnTo>
                    <a:pt x="15535" y="305337"/>
                  </a:lnTo>
                  <a:lnTo>
                    <a:pt x="66861" y="346102"/>
                  </a:lnTo>
                  <a:lnTo>
                    <a:pt x="103162" y="351802"/>
                  </a:lnTo>
                  <a:lnTo>
                    <a:pt x="821397" y="351662"/>
                  </a:lnTo>
                  <a:lnTo>
                    <a:pt x="883953" y="339087"/>
                  </a:lnTo>
                  <a:lnTo>
                    <a:pt x="928365" y="287154"/>
                  </a:lnTo>
                  <a:lnTo>
                    <a:pt x="934084" y="258229"/>
                  </a:lnTo>
                  <a:lnTo>
                    <a:pt x="214769" y="258229"/>
                  </a:lnTo>
                  <a:lnTo>
                    <a:pt x="183101" y="252010"/>
                  </a:lnTo>
                  <a:lnTo>
                    <a:pt x="156697" y="234807"/>
                  </a:lnTo>
                  <a:lnTo>
                    <a:pt x="138558" y="209483"/>
                  </a:lnTo>
                  <a:lnTo>
                    <a:pt x="131686" y="178904"/>
                  </a:lnTo>
                  <a:lnTo>
                    <a:pt x="137815" y="145724"/>
                  </a:lnTo>
                  <a:lnTo>
                    <a:pt x="155076" y="118783"/>
                  </a:lnTo>
                  <a:lnTo>
                    <a:pt x="181010" y="100566"/>
                  </a:lnTo>
                  <a:lnTo>
                    <a:pt x="213156" y="93560"/>
                  </a:lnTo>
                  <a:lnTo>
                    <a:pt x="933286" y="93560"/>
                  </a:lnTo>
                  <a:lnTo>
                    <a:pt x="930757" y="72490"/>
                  </a:lnTo>
                  <a:lnTo>
                    <a:pt x="901628" y="25917"/>
                  </a:lnTo>
                  <a:lnTo>
                    <a:pt x="864750" y="4414"/>
                  </a:lnTo>
                  <a:lnTo>
                    <a:pt x="840059" y="323"/>
                  </a:lnTo>
                  <a:lnTo>
                    <a:pt x="827404" y="0"/>
                  </a:lnTo>
                  <a:close/>
                </a:path>
                <a:path w="934720" h="352425">
                  <a:moveTo>
                    <a:pt x="795775" y="351671"/>
                  </a:moveTo>
                  <a:lnTo>
                    <a:pt x="258936" y="351671"/>
                  </a:lnTo>
                  <a:lnTo>
                    <a:pt x="618672" y="351729"/>
                  </a:lnTo>
                  <a:lnTo>
                    <a:pt x="795775" y="351671"/>
                  </a:lnTo>
                  <a:close/>
                </a:path>
                <a:path w="934720" h="352425">
                  <a:moveTo>
                    <a:pt x="933286" y="93560"/>
                  </a:moveTo>
                  <a:lnTo>
                    <a:pt x="213156" y="93560"/>
                  </a:lnTo>
                  <a:lnTo>
                    <a:pt x="247740" y="100478"/>
                  </a:lnTo>
                  <a:lnTo>
                    <a:pt x="274173" y="119333"/>
                  </a:lnTo>
                  <a:lnTo>
                    <a:pt x="291091" y="145369"/>
                  </a:lnTo>
                  <a:lnTo>
                    <a:pt x="297129" y="173824"/>
                  </a:lnTo>
                  <a:lnTo>
                    <a:pt x="290897" y="206795"/>
                  </a:lnTo>
                  <a:lnTo>
                    <a:pt x="273456" y="233529"/>
                  </a:lnTo>
                  <a:lnTo>
                    <a:pt x="247262" y="251511"/>
                  </a:lnTo>
                  <a:lnTo>
                    <a:pt x="214769" y="258229"/>
                  </a:lnTo>
                  <a:lnTo>
                    <a:pt x="934084" y="258229"/>
                  </a:lnTo>
                  <a:lnTo>
                    <a:pt x="934516" y="256044"/>
                  </a:lnTo>
                  <a:lnTo>
                    <a:pt x="934396" y="209483"/>
                  </a:lnTo>
                  <a:lnTo>
                    <a:pt x="934377" y="102641"/>
                  </a:lnTo>
                  <a:lnTo>
                    <a:pt x="933286" y="93560"/>
                  </a:lnTo>
                  <a:close/>
                </a:path>
              </a:pathLst>
            </a:custGeom>
            <a:solidFill>
              <a:srgbClr val="00A3E2"/>
            </a:solidFill>
          </p:spPr>
          <p:txBody>
            <a:bodyPr wrap="square" lIns="0" tIns="0" rIns="0" bIns="0" rtlCol="0"/>
            <a:lstStyle/>
            <a:p>
              <a:endParaRPr/>
            </a:p>
          </p:txBody>
        </p:sp>
        <p:sp>
          <p:nvSpPr>
            <p:cNvPr id="177" name="object 14">
              <a:extLst>
                <a:ext uri="{FF2B5EF4-FFF2-40B4-BE49-F238E27FC236}">
                  <a16:creationId xmlns:a16="http://schemas.microsoft.com/office/drawing/2014/main" id="{B674DAA4-3E84-46D3-8551-8B76D80DCF0F}"/>
                </a:ext>
              </a:extLst>
            </p:cNvPr>
            <p:cNvSpPr/>
            <p:nvPr/>
          </p:nvSpPr>
          <p:spPr>
            <a:xfrm>
              <a:off x="4288933" y="3786677"/>
              <a:ext cx="165417" cy="165163"/>
            </a:xfrm>
            <a:prstGeom prst="rect">
              <a:avLst/>
            </a:prstGeom>
            <a:blipFill>
              <a:blip r:embed="rId5" cstate="print"/>
              <a:stretch>
                <a:fillRect/>
              </a:stretch>
            </a:blipFill>
          </p:spPr>
          <p:txBody>
            <a:bodyPr wrap="square" lIns="0" tIns="0" rIns="0" bIns="0" rtlCol="0"/>
            <a:lstStyle/>
            <a:p>
              <a:endParaRPr/>
            </a:p>
          </p:txBody>
        </p:sp>
        <p:sp>
          <p:nvSpPr>
            <p:cNvPr id="178" name="object 15">
              <a:extLst>
                <a:ext uri="{FF2B5EF4-FFF2-40B4-BE49-F238E27FC236}">
                  <a16:creationId xmlns:a16="http://schemas.microsoft.com/office/drawing/2014/main" id="{F81E66D6-ECC1-44B1-9465-5E70C2C84F46}"/>
                </a:ext>
              </a:extLst>
            </p:cNvPr>
            <p:cNvSpPr/>
            <p:nvPr/>
          </p:nvSpPr>
          <p:spPr>
            <a:xfrm>
              <a:off x="4288923" y="3352353"/>
              <a:ext cx="165442" cy="164668"/>
            </a:xfrm>
            <a:prstGeom prst="rect">
              <a:avLst/>
            </a:prstGeom>
            <a:blipFill>
              <a:blip r:embed="rId6" cstate="print"/>
              <a:stretch>
                <a:fillRect/>
              </a:stretch>
            </a:blipFill>
          </p:spPr>
          <p:txBody>
            <a:bodyPr wrap="square" lIns="0" tIns="0" rIns="0" bIns="0" rtlCol="0"/>
            <a:lstStyle/>
            <a:p>
              <a:endParaRPr/>
            </a:p>
          </p:txBody>
        </p:sp>
        <p:sp>
          <p:nvSpPr>
            <p:cNvPr id="179" name="object 16">
              <a:extLst>
                <a:ext uri="{FF2B5EF4-FFF2-40B4-BE49-F238E27FC236}">
                  <a16:creationId xmlns:a16="http://schemas.microsoft.com/office/drawing/2014/main" id="{E0738893-790A-478A-BE1E-2969810DEE66}"/>
                </a:ext>
              </a:extLst>
            </p:cNvPr>
            <p:cNvSpPr/>
            <p:nvPr/>
          </p:nvSpPr>
          <p:spPr>
            <a:xfrm>
              <a:off x="5942696" y="3693447"/>
              <a:ext cx="935355" cy="737235"/>
            </a:xfrm>
            <a:custGeom>
              <a:avLst/>
              <a:gdLst/>
              <a:ahLst/>
              <a:cxnLst/>
              <a:rect l="l" t="t" r="r" b="b"/>
              <a:pathLst>
                <a:path w="935354" h="737235">
                  <a:moveTo>
                    <a:pt x="933716" y="651471"/>
                  </a:moveTo>
                  <a:lnTo>
                    <a:pt x="349415" y="651471"/>
                  </a:lnTo>
                  <a:lnTo>
                    <a:pt x="354025" y="653224"/>
                  </a:lnTo>
                  <a:lnTo>
                    <a:pt x="357352" y="654799"/>
                  </a:lnTo>
                  <a:lnTo>
                    <a:pt x="379758" y="690824"/>
                  </a:lnTo>
                  <a:lnTo>
                    <a:pt x="410613" y="717437"/>
                  </a:lnTo>
                  <a:lnTo>
                    <a:pt x="448702" y="733813"/>
                  </a:lnTo>
                  <a:lnTo>
                    <a:pt x="491832" y="736917"/>
                  </a:lnTo>
                  <a:lnTo>
                    <a:pt x="526767" y="729061"/>
                  </a:lnTo>
                  <a:lnTo>
                    <a:pt x="556217" y="713476"/>
                  </a:lnTo>
                  <a:lnTo>
                    <a:pt x="580506" y="690647"/>
                  </a:lnTo>
                  <a:lnTo>
                    <a:pt x="599960" y="661060"/>
                  </a:lnTo>
                  <a:lnTo>
                    <a:pt x="603440" y="654380"/>
                  </a:lnTo>
                  <a:lnTo>
                    <a:pt x="606336" y="651903"/>
                  </a:lnTo>
                  <a:lnTo>
                    <a:pt x="933716" y="651903"/>
                  </a:lnTo>
                  <a:lnTo>
                    <a:pt x="933716" y="651471"/>
                  </a:lnTo>
                  <a:close/>
                </a:path>
                <a:path w="935354" h="737235">
                  <a:moveTo>
                    <a:pt x="933716" y="651903"/>
                  </a:moveTo>
                  <a:lnTo>
                    <a:pt x="606336" y="651903"/>
                  </a:lnTo>
                  <a:lnTo>
                    <a:pt x="768121" y="652118"/>
                  </a:lnTo>
                  <a:lnTo>
                    <a:pt x="933716" y="652106"/>
                  </a:lnTo>
                  <a:lnTo>
                    <a:pt x="933716" y="651903"/>
                  </a:lnTo>
                  <a:close/>
                </a:path>
                <a:path w="935354" h="737235">
                  <a:moveTo>
                    <a:pt x="2031" y="557288"/>
                  </a:moveTo>
                  <a:lnTo>
                    <a:pt x="0" y="559701"/>
                  </a:lnTo>
                  <a:lnTo>
                    <a:pt x="139" y="567563"/>
                  </a:lnTo>
                  <a:lnTo>
                    <a:pt x="365" y="586300"/>
                  </a:lnTo>
                  <a:lnTo>
                    <a:pt x="317" y="652081"/>
                  </a:lnTo>
                  <a:lnTo>
                    <a:pt x="346862" y="652081"/>
                  </a:lnTo>
                  <a:lnTo>
                    <a:pt x="349415" y="651471"/>
                  </a:lnTo>
                  <a:lnTo>
                    <a:pt x="933716" y="651471"/>
                  </a:lnTo>
                  <a:lnTo>
                    <a:pt x="933716" y="557695"/>
                  </a:lnTo>
                  <a:lnTo>
                    <a:pt x="352475" y="557695"/>
                  </a:lnTo>
                  <a:lnTo>
                    <a:pt x="2031" y="557288"/>
                  </a:lnTo>
                  <a:close/>
                </a:path>
                <a:path w="935354" h="737235">
                  <a:moveTo>
                    <a:pt x="528116" y="351358"/>
                  </a:moveTo>
                  <a:lnTo>
                    <a:pt x="433235" y="351358"/>
                  </a:lnTo>
                  <a:lnTo>
                    <a:pt x="433231" y="445576"/>
                  </a:lnTo>
                  <a:lnTo>
                    <a:pt x="433450" y="472528"/>
                  </a:lnTo>
                  <a:lnTo>
                    <a:pt x="433539" y="479615"/>
                  </a:lnTo>
                  <a:lnTo>
                    <a:pt x="431076" y="482765"/>
                  </a:lnTo>
                  <a:lnTo>
                    <a:pt x="387756" y="510012"/>
                  </a:lnTo>
                  <a:lnTo>
                    <a:pt x="362127" y="546404"/>
                  </a:lnTo>
                  <a:lnTo>
                    <a:pt x="357619" y="555879"/>
                  </a:lnTo>
                  <a:lnTo>
                    <a:pt x="352475" y="557695"/>
                  </a:lnTo>
                  <a:lnTo>
                    <a:pt x="933716" y="557695"/>
                  </a:lnTo>
                  <a:lnTo>
                    <a:pt x="636371" y="557574"/>
                  </a:lnTo>
                  <a:lnTo>
                    <a:pt x="623079" y="557519"/>
                  </a:lnTo>
                  <a:lnTo>
                    <a:pt x="607098" y="557250"/>
                  </a:lnTo>
                  <a:lnTo>
                    <a:pt x="603072" y="555104"/>
                  </a:lnTo>
                  <a:lnTo>
                    <a:pt x="602018" y="552831"/>
                  </a:lnTo>
                  <a:lnTo>
                    <a:pt x="589688" y="530843"/>
                  </a:lnTo>
                  <a:lnTo>
                    <a:pt x="574303" y="511951"/>
                  </a:lnTo>
                  <a:lnTo>
                    <a:pt x="555637" y="496375"/>
                  </a:lnTo>
                  <a:lnTo>
                    <a:pt x="533463" y="484339"/>
                  </a:lnTo>
                  <a:lnTo>
                    <a:pt x="528637" y="482282"/>
                  </a:lnTo>
                  <a:lnTo>
                    <a:pt x="527396" y="479615"/>
                  </a:lnTo>
                  <a:lnTo>
                    <a:pt x="527507" y="356412"/>
                  </a:lnTo>
                  <a:lnTo>
                    <a:pt x="527875" y="354190"/>
                  </a:lnTo>
                  <a:lnTo>
                    <a:pt x="528116" y="351358"/>
                  </a:lnTo>
                  <a:close/>
                </a:path>
                <a:path w="935354" h="737235">
                  <a:moveTo>
                    <a:pt x="933716" y="557530"/>
                  </a:moveTo>
                  <a:lnTo>
                    <a:pt x="662952" y="557530"/>
                  </a:lnTo>
                  <a:lnTo>
                    <a:pt x="636371" y="557574"/>
                  </a:lnTo>
                  <a:lnTo>
                    <a:pt x="933716" y="557574"/>
                  </a:lnTo>
                  <a:close/>
                </a:path>
                <a:path w="935354" h="737235">
                  <a:moveTo>
                    <a:pt x="835728" y="351212"/>
                  </a:moveTo>
                  <a:lnTo>
                    <a:pt x="728431" y="351212"/>
                  </a:lnTo>
                  <a:lnTo>
                    <a:pt x="792445" y="351320"/>
                  </a:lnTo>
                  <a:lnTo>
                    <a:pt x="834415" y="351497"/>
                  </a:lnTo>
                  <a:lnTo>
                    <a:pt x="835728" y="351212"/>
                  </a:lnTo>
                  <a:close/>
                </a:path>
                <a:path w="935354" h="737235">
                  <a:moveTo>
                    <a:pt x="825906" y="0"/>
                  </a:moveTo>
                  <a:lnTo>
                    <a:pt x="106527" y="126"/>
                  </a:lnTo>
                  <a:lnTo>
                    <a:pt x="56170" y="9931"/>
                  </a:lnTo>
                  <a:lnTo>
                    <a:pt x="7429" y="61495"/>
                  </a:lnTo>
                  <a:lnTo>
                    <a:pt x="88" y="95986"/>
                  </a:lnTo>
                  <a:lnTo>
                    <a:pt x="141" y="117544"/>
                  </a:lnTo>
                  <a:lnTo>
                    <a:pt x="241" y="261531"/>
                  </a:lnTo>
                  <a:lnTo>
                    <a:pt x="15461" y="305667"/>
                  </a:lnTo>
                  <a:lnTo>
                    <a:pt x="66724" y="345792"/>
                  </a:lnTo>
                  <a:lnTo>
                    <a:pt x="208445" y="351386"/>
                  </a:lnTo>
                  <a:lnTo>
                    <a:pt x="569442" y="351358"/>
                  </a:lnTo>
                  <a:lnTo>
                    <a:pt x="835728" y="351212"/>
                  </a:lnTo>
                  <a:lnTo>
                    <a:pt x="876934" y="342269"/>
                  </a:lnTo>
                  <a:lnTo>
                    <a:pt x="908918" y="318139"/>
                  </a:lnTo>
                  <a:lnTo>
                    <a:pt x="928764" y="285302"/>
                  </a:lnTo>
                  <a:lnTo>
                    <a:pt x="933413" y="258394"/>
                  </a:lnTo>
                  <a:lnTo>
                    <a:pt x="214490" y="258394"/>
                  </a:lnTo>
                  <a:lnTo>
                    <a:pt x="182543" y="251764"/>
                  </a:lnTo>
                  <a:lnTo>
                    <a:pt x="156243" y="233902"/>
                  </a:lnTo>
                  <a:lnTo>
                    <a:pt x="138404" y="207619"/>
                  </a:lnTo>
                  <a:lnTo>
                    <a:pt x="131838" y="175729"/>
                  </a:lnTo>
                  <a:lnTo>
                    <a:pt x="138414" y="143797"/>
                  </a:lnTo>
                  <a:lnTo>
                    <a:pt x="156259" y="117544"/>
                  </a:lnTo>
                  <a:lnTo>
                    <a:pt x="182578" y="99759"/>
                  </a:lnTo>
                  <a:lnTo>
                    <a:pt x="214579" y="93230"/>
                  </a:lnTo>
                  <a:lnTo>
                    <a:pt x="933766" y="93230"/>
                  </a:lnTo>
                  <a:lnTo>
                    <a:pt x="931406" y="73516"/>
                  </a:lnTo>
                  <a:lnTo>
                    <a:pt x="907916" y="31769"/>
                  </a:lnTo>
                  <a:lnTo>
                    <a:pt x="873735" y="7558"/>
                  </a:lnTo>
                  <a:lnTo>
                    <a:pt x="842384" y="596"/>
                  </a:lnTo>
                  <a:lnTo>
                    <a:pt x="825906" y="0"/>
                  </a:lnTo>
                  <a:close/>
                </a:path>
                <a:path w="935354" h="737235">
                  <a:moveTo>
                    <a:pt x="933766" y="93230"/>
                  </a:moveTo>
                  <a:lnTo>
                    <a:pt x="214579" y="93230"/>
                  </a:lnTo>
                  <a:lnTo>
                    <a:pt x="246578" y="99805"/>
                  </a:lnTo>
                  <a:lnTo>
                    <a:pt x="272881" y="117617"/>
                  </a:lnTo>
                  <a:lnTo>
                    <a:pt x="290702" y="143883"/>
                  </a:lnTo>
                  <a:lnTo>
                    <a:pt x="297256" y="175818"/>
                  </a:lnTo>
                  <a:lnTo>
                    <a:pt x="290633" y="207680"/>
                  </a:lnTo>
                  <a:lnTo>
                    <a:pt x="272708" y="233984"/>
                  </a:lnTo>
                  <a:lnTo>
                    <a:pt x="246365" y="251849"/>
                  </a:lnTo>
                  <a:lnTo>
                    <a:pt x="214490" y="258394"/>
                  </a:lnTo>
                  <a:lnTo>
                    <a:pt x="933413" y="258394"/>
                  </a:lnTo>
                  <a:lnTo>
                    <a:pt x="934872" y="249948"/>
                  </a:lnTo>
                  <a:lnTo>
                    <a:pt x="934091" y="215612"/>
                  </a:lnTo>
                  <a:lnTo>
                    <a:pt x="933965" y="174590"/>
                  </a:lnTo>
                  <a:lnTo>
                    <a:pt x="934276" y="135860"/>
                  </a:lnTo>
                  <a:lnTo>
                    <a:pt x="934478" y="99174"/>
                  </a:lnTo>
                  <a:lnTo>
                    <a:pt x="933766" y="93230"/>
                  </a:lnTo>
                  <a:close/>
                </a:path>
              </a:pathLst>
            </a:custGeom>
            <a:solidFill>
              <a:srgbClr val="1B8C30"/>
            </a:solidFill>
          </p:spPr>
          <p:txBody>
            <a:bodyPr wrap="square" lIns="0" tIns="0" rIns="0" bIns="0" rtlCol="0"/>
            <a:lstStyle/>
            <a:p>
              <a:endParaRPr/>
            </a:p>
          </p:txBody>
        </p:sp>
        <p:sp>
          <p:nvSpPr>
            <p:cNvPr id="180" name="object 17">
              <a:extLst>
                <a:ext uri="{FF2B5EF4-FFF2-40B4-BE49-F238E27FC236}">
                  <a16:creationId xmlns:a16="http://schemas.microsoft.com/office/drawing/2014/main" id="{DDF3B590-B878-4AA3-B14A-DBE00C6374EE}"/>
                </a:ext>
              </a:extLst>
            </p:cNvPr>
            <p:cNvSpPr/>
            <p:nvPr/>
          </p:nvSpPr>
          <p:spPr>
            <a:xfrm>
              <a:off x="5942830" y="3258797"/>
              <a:ext cx="934719" cy="352425"/>
            </a:xfrm>
            <a:custGeom>
              <a:avLst/>
              <a:gdLst/>
              <a:ahLst/>
              <a:cxnLst/>
              <a:rect l="l" t="t" r="r" b="b"/>
              <a:pathLst>
                <a:path w="934720" h="352425">
                  <a:moveTo>
                    <a:pt x="827404" y="0"/>
                  </a:moveTo>
                  <a:lnTo>
                    <a:pt x="112460" y="101"/>
                  </a:lnTo>
                  <a:lnTo>
                    <a:pt x="54903" y="10635"/>
                  </a:lnTo>
                  <a:lnTo>
                    <a:pt x="7279" y="61422"/>
                  </a:lnTo>
                  <a:lnTo>
                    <a:pt x="0" y="95326"/>
                  </a:lnTo>
                  <a:lnTo>
                    <a:pt x="76" y="262318"/>
                  </a:lnTo>
                  <a:lnTo>
                    <a:pt x="15535" y="305337"/>
                  </a:lnTo>
                  <a:lnTo>
                    <a:pt x="66861" y="346102"/>
                  </a:lnTo>
                  <a:lnTo>
                    <a:pt x="103162" y="351802"/>
                  </a:lnTo>
                  <a:lnTo>
                    <a:pt x="821397" y="351662"/>
                  </a:lnTo>
                  <a:lnTo>
                    <a:pt x="883953" y="339087"/>
                  </a:lnTo>
                  <a:lnTo>
                    <a:pt x="928365" y="287154"/>
                  </a:lnTo>
                  <a:lnTo>
                    <a:pt x="934084" y="258229"/>
                  </a:lnTo>
                  <a:lnTo>
                    <a:pt x="214769" y="258229"/>
                  </a:lnTo>
                  <a:lnTo>
                    <a:pt x="183101" y="252010"/>
                  </a:lnTo>
                  <a:lnTo>
                    <a:pt x="156697" y="234807"/>
                  </a:lnTo>
                  <a:lnTo>
                    <a:pt x="138558" y="209483"/>
                  </a:lnTo>
                  <a:lnTo>
                    <a:pt x="131686" y="178904"/>
                  </a:lnTo>
                  <a:lnTo>
                    <a:pt x="137815" y="145724"/>
                  </a:lnTo>
                  <a:lnTo>
                    <a:pt x="155076" y="118783"/>
                  </a:lnTo>
                  <a:lnTo>
                    <a:pt x="181010" y="100566"/>
                  </a:lnTo>
                  <a:lnTo>
                    <a:pt x="213156" y="93560"/>
                  </a:lnTo>
                  <a:lnTo>
                    <a:pt x="933286" y="93560"/>
                  </a:lnTo>
                  <a:lnTo>
                    <a:pt x="930757" y="72490"/>
                  </a:lnTo>
                  <a:lnTo>
                    <a:pt x="901628" y="25917"/>
                  </a:lnTo>
                  <a:lnTo>
                    <a:pt x="864750" y="4414"/>
                  </a:lnTo>
                  <a:lnTo>
                    <a:pt x="840059" y="323"/>
                  </a:lnTo>
                  <a:lnTo>
                    <a:pt x="827404" y="0"/>
                  </a:lnTo>
                  <a:close/>
                </a:path>
                <a:path w="934720" h="352425">
                  <a:moveTo>
                    <a:pt x="795775" y="351671"/>
                  </a:moveTo>
                  <a:lnTo>
                    <a:pt x="258936" y="351671"/>
                  </a:lnTo>
                  <a:lnTo>
                    <a:pt x="618672" y="351729"/>
                  </a:lnTo>
                  <a:lnTo>
                    <a:pt x="795775" y="351671"/>
                  </a:lnTo>
                  <a:close/>
                </a:path>
                <a:path w="934720" h="352425">
                  <a:moveTo>
                    <a:pt x="933286" y="93560"/>
                  </a:moveTo>
                  <a:lnTo>
                    <a:pt x="213156" y="93560"/>
                  </a:lnTo>
                  <a:lnTo>
                    <a:pt x="247740" y="100478"/>
                  </a:lnTo>
                  <a:lnTo>
                    <a:pt x="274173" y="119333"/>
                  </a:lnTo>
                  <a:lnTo>
                    <a:pt x="291091" y="145369"/>
                  </a:lnTo>
                  <a:lnTo>
                    <a:pt x="297129" y="173824"/>
                  </a:lnTo>
                  <a:lnTo>
                    <a:pt x="290897" y="206795"/>
                  </a:lnTo>
                  <a:lnTo>
                    <a:pt x="273456" y="233529"/>
                  </a:lnTo>
                  <a:lnTo>
                    <a:pt x="247262" y="251511"/>
                  </a:lnTo>
                  <a:lnTo>
                    <a:pt x="214769" y="258229"/>
                  </a:lnTo>
                  <a:lnTo>
                    <a:pt x="934084" y="258229"/>
                  </a:lnTo>
                  <a:lnTo>
                    <a:pt x="934516" y="256044"/>
                  </a:lnTo>
                  <a:lnTo>
                    <a:pt x="934396" y="209483"/>
                  </a:lnTo>
                  <a:lnTo>
                    <a:pt x="934377" y="102641"/>
                  </a:lnTo>
                  <a:lnTo>
                    <a:pt x="933286" y="93560"/>
                  </a:lnTo>
                  <a:close/>
                </a:path>
              </a:pathLst>
            </a:custGeom>
            <a:solidFill>
              <a:srgbClr val="1B8C30"/>
            </a:solidFill>
          </p:spPr>
          <p:txBody>
            <a:bodyPr wrap="square" lIns="0" tIns="0" rIns="0" bIns="0" rtlCol="0"/>
            <a:lstStyle/>
            <a:p>
              <a:endParaRPr/>
            </a:p>
          </p:txBody>
        </p:sp>
        <p:sp>
          <p:nvSpPr>
            <p:cNvPr id="181" name="object 18">
              <a:extLst>
                <a:ext uri="{FF2B5EF4-FFF2-40B4-BE49-F238E27FC236}">
                  <a16:creationId xmlns:a16="http://schemas.microsoft.com/office/drawing/2014/main" id="{8E2B857A-D2EF-430D-935B-2B29DE6175EF}"/>
                </a:ext>
              </a:extLst>
            </p:cNvPr>
            <p:cNvSpPr/>
            <p:nvPr/>
          </p:nvSpPr>
          <p:spPr>
            <a:xfrm>
              <a:off x="6074538" y="3786677"/>
              <a:ext cx="165417" cy="165163"/>
            </a:xfrm>
            <a:prstGeom prst="rect">
              <a:avLst/>
            </a:prstGeom>
            <a:blipFill>
              <a:blip r:embed="rId7" cstate="print"/>
              <a:stretch>
                <a:fillRect/>
              </a:stretch>
            </a:blipFill>
          </p:spPr>
          <p:txBody>
            <a:bodyPr wrap="square" lIns="0" tIns="0" rIns="0" bIns="0" rtlCol="0"/>
            <a:lstStyle/>
            <a:p>
              <a:endParaRPr/>
            </a:p>
          </p:txBody>
        </p:sp>
        <p:sp>
          <p:nvSpPr>
            <p:cNvPr id="182" name="object 19">
              <a:extLst>
                <a:ext uri="{FF2B5EF4-FFF2-40B4-BE49-F238E27FC236}">
                  <a16:creationId xmlns:a16="http://schemas.microsoft.com/office/drawing/2014/main" id="{3891FA80-D62B-4B8B-ACE3-91C2A39FC2DA}"/>
                </a:ext>
              </a:extLst>
            </p:cNvPr>
            <p:cNvSpPr/>
            <p:nvPr/>
          </p:nvSpPr>
          <p:spPr>
            <a:xfrm>
              <a:off x="6074515" y="3352353"/>
              <a:ext cx="165455" cy="164668"/>
            </a:xfrm>
            <a:prstGeom prst="rect">
              <a:avLst/>
            </a:prstGeom>
            <a:blipFill>
              <a:blip r:embed="rId8" cstate="print"/>
              <a:stretch>
                <a:fillRect/>
              </a:stretch>
            </a:blipFill>
          </p:spPr>
          <p:txBody>
            <a:bodyPr wrap="square" lIns="0" tIns="0" rIns="0" bIns="0" rtlCol="0"/>
            <a:lstStyle/>
            <a:p>
              <a:endParaRPr/>
            </a:p>
          </p:txBody>
        </p:sp>
        <p:sp>
          <p:nvSpPr>
            <p:cNvPr id="183" name="object 23">
              <a:extLst>
                <a:ext uri="{FF2B5EF4-FFF2-40B4-BE49-F238E27FC236}">
                  <a16:creationId xmlns:a16="http://schemas.microsoft.com/office/drawing/2014/main" id="{FB800174-5816-45C8-853B-406FD699C291}"/>
                </a:ext>
              </a:extLst>
            </p:cNvPr>
            <p:cNvSpPr/>
            <p:nvPr/>
          </p:nvSpPr>
          <p:spPr>
            <a:xfrm>
              <a:off x="3410150" y="3512075"/>
              <a:ext cx="328930" cy="267335"/>
            </a:xfrm>
            <a:custGeom>
              <a:avLst/>
              <a:gdLst/>
              <a:ahLst/>
              <a:cxnLst/>
              <a:rect l="l" t="t" r="r" b="b"/>
              <a:pathLst>
                <a:path w="328929" h="267335">
                  <a:moveTo>
                    <a:pt x="144202" y="0"/>
                  </a:moveTo>
                  <a:lnTo>
                    <a:pt x="90004" y="39318"/>
                  </a:lnTo>
                  <a:lnTo>
                    <a:pt x="60371" y="68883"/>
                  </a:lnTo>
                  <a:lnTo>
                    <a:pt x="31101" y="98805"/>
                  </a:lnTo>
                  <a:lnTo>
                    <a:pt x="0" y="131433"/>
                  </a:lnTo>
                  <a:lnTo>
                    <a:pt x="12" y="135396"/>
                  </a:lnTo>
                  <a:lnTo>
                    <a:pt x="32273" y="169247"/>
                  </a:lnTo>
                  <a:lnTo>
                    <a:pt x="61409" y="198647"/>
                  </a:lnTo>
                  <a:lnTo>
                    <a:pt x="118732" y="255436"/>
                  </a:lnTo>
                  <a:lnTo>
                    <a:pt x="143772" y="266713"/>
                  </a:lnTo>
                  <a:lnTo>
                    <a:pt x="153631" y="265253"/>
                  </a:lnTo>
                  <a:lnTo>
                    <a:pt x="182502" y="238925"/>
                  </a:lnTo>
                  <a:lnTo>
                    <a:pt x="185293" y="226252"/>
                  </a:lnTo>
                  <a:lnTo>
                    <a:pt x="184768" y="219207"/>
                  </a:lnTo>
                  <a:lnTo>
                    <a:pt x="152488" y="175820"/>
                  </a:lnTo>
                  <a:lnTo>
                    <a:pt x="152171" y="175261"/>
                  </a:lnTo>
                  <a:lnTo>
                    <a:pt x="151599" y="174486"/>
                  </a:lnTo>
                  <a:lnTo>
                    <a:pt x="285461" y="174448"/>
                  </a:lnTo>
                  <a:lnTo>
                    <a:pt x="294037" y="173735"/>
                  </a:lnTo>
                  <a:lnTo>
                    <a:pt x="327093" y="145218"/>
                  </a:lnTo>
                  <a:lnTo>
                    <a:pt x="328804" y="137177"/>
                  </a:lnTo>
                  <a:lnTo>
                    <a:pt x="328676" y="128576"/>
                  </a:lnTo>
                  <a:lnTo>
                    <a:pt x="296748" y="93460"/>
                  </a:lnTo>
                  <a:lnTo>
                    <a:pt x="149682" y="92317"/>
                  </a:lnTo>
                  <a:lnTo>
                    <a:pt x="151345" y="90539"/>
                  </a:lnTo>
                  <a:lnTo>
                    <a:pt x="152692" y="89066"/>
                  </a:lnTo>
                  <a:lnTo>
                    <a:pt x="165808" y="75695"/>
                  </a:lnTo>
                  <a:lnTo>
                    <a:pt x="171621" y="69681"/>
                  </a:lnTo>
                  <a:lnTo>
                    <a:pt x="177292" y="63539"/>
                  </a:lnTo>
                  <a:lnTo>
                    <a:pt x="183485" y="53091"/>
                  </a:lnTo>
                  <a:lnTo>
                    <a:pt x="185527" y="41584"/>
                  </a:lnTo>
                  <a:lnTo>
                    <a:pt x="183960" y="30481"/>
                  </a:lnTo>
                  <a:lnTo>
                    <a:pt x="156562" y="2091"/>
                  </a:lnTo>
                  <a:lnTo>
                    <a:pt x="144202" y="0"/>
                  </a:lnTo>
                  <a:close/>
                </a:path>
                <a:path w="328929" h="267335">
                  <a:moveTo>
                    <a:pt x="285461" y="174448"/>
                  </a:moveTo>
                  <a:lnTo>
                    <a:pt x="219614" y="174448"/>
                  </a:lnTo>
                  <a:lnTo>
                    <a:pt x="284086" y="174563"/>
                  </a:lnTo>
                  <a:lnTo>
                    <a:pt x="285461" y="174448"/>
                  </a:lnTo>
                  <a:close/>
                </a:path>
              </a:pathLst>
            </a:custGeom>
            <a:solidFill>
              <a:srgbClr val="8E8D91"/>
            </a:solidFill>
          </p:spPr>
          <p:txBody>
            <a:bodyPr wrap="square" lIns="0" tIns="0" rIns="0" bIns="0" rtlCol="0"/>
            <a:lstStyle/>
            <a:p>
              <a:endParaRPr/>
            </a:p>
          </p:txBody>
        </p:sp>
        <p:sp>
          <p:nvSpPr>
            <p:cNvPr id="184" name="object 24">
              <a:extLst>
                <a:ext uri="{FF2B5EF4-FFF2-40B4-BE49-F238E27FC236}">
                  <a16:creationId xmlns:a16="http://schemas.microsoft.com/office/drawing/2014/main" id="{62969A50-572E-4107-AA24-2B89B4432682}"/>
                </a:ext>
              </a:extLst>
            </p:cNvPr>
            <p:cNvSpPr/>
            <p:nvPr/>
          </p:nvSpPr>
          <p:spPr>
            <a:xfrm>
              <a:off x="3662295" y="3376846"/>
              <a:ext cx="328930" cy="267335"/>
            </a:xfrm>
            <a:custGeom>
              <a:avLst/>
              <a:gdLst/>
              <a:ahLst/>
              <a:cxnLst/>
              <a:rect l="l" t="t" r="r" b="b"/>
              <a:pathLst>
                <a:path w="328929" h="267335">
                  <a:moveTo>
                    <a:pt x="44718" y="92150"/>
                  </a:moveTo>
                  <a:lnTo>
                    <a:pt x="5148" y="113999"/>
                  </a:lnTo>
                  <a:lnTo>
                    <a:pt x="0" y="129535"/>
                  </a:lnTo>
                  <a:lnTo>
                    <a:pt x="128" y="138136"/>
                  </a:lnTo>
                  <a:lnTo>
                    <a:pt x="32056" y="173252"/>
                  </a:lnTo>
                  <a:lnTo>
                    <a:pt x="179122" y="174395"/>
                  </a:lnTo>
                  <a:lnTo>
                    <a:pt x="177458" y="176173"/>
                  </a:lnTo>
                  <a:lnTo>
                    <a:pt x="176112" y="177646"/>
                  </a:lnTo>
                  <a:lnTo>
                    <a:pt x="162996" y="191017"/>
                  </a:lnTo>
                  <a:lnTo>
                    <a:pt x="157182" y="197031"/>
                  </a:lnTo>
                  <a:lnTo>
                    <a:pt x="144843" y="236231"/>
                  </a:lnTo>
                  <a:lnTo>
                    <a:pt x="172242" y="264621"/>
                  </a:lnTo>
                  <a:lnTo>
                    <a:pt x="184602" y="266713"/>
                  </a:lnTo>
                  <a:lnTo>
                    <a:pt x="197238" y="264178"/>
                  </a:lnTo>
                  <a:lnTo>
                    <a:pt x="238799" y="227396"/>
                  </a:lnTo>
                  <a:lnTo>
                    <a:pt x="268433" y="197834"/>
                  </a:lnTo>
                  <a:lnTo>
                    <a:pt x="297702" y="167912"/>
                  </a:lnTo>
                  <a:lnTo>
                    <a:pt x="328804" y="135279"/>
                  </a:lnTo>
                  <a:lnTo>
                    <a:pt x="328791" y="131316"/>
                  </a:lnTo>
                  <a:lnTo>
                    <a:pt x="296531" y="97465"/>
                  </a:lnTo>
                  <a:lnTo>
                    <a:pt x="291436" y="92264"/>
                  </a:lnTo>
                  <a:lnTo>
                    <a:pt x="109189" y="92264"/>
                  </a:lnTo>
                  <a:lnTo>
                    <a:pt x="44718" y="92150"/>
                  </a:lnTo>
                  <a:close/>
                </a:path>
                <a:path w="328929" h="267335">
                  <a:moveTo>
                    <a:pt x="185031" y="0"/>
                  </a:moveTo>
                  <a:lnTo>
                    <a:pt x="149301" y="22110"/>
                  </a:lnTo>
                  <a:lnTo>
                    <a:pt x="143511" y="40461"/>
                  </a:lnTo>
                  <a:lnTo>
                    <a:pt x="144035" y="47505"/>
                  </a:lnTo>
                  <a:lnTo>
                    <a:pt x="176315" y="90892"/>
                  </a:lnTo>
                  <a:lnTo>
                    <a:pt x="176632" y="91451"/>
                  </a:lnTo>
                  <a:lnTo>
                    <a:pt x="177204" y="92226"/>
                  </a:lnTo>
                  <a:lnTo>
                    <a:pt x="109189" y="92264"/>
                  </a:lnTo>
                  <a:lnTo>
                    <a:pt x="291436" y="92264"/>
                  </a:lnTo>
                  <a:lnTo>
                    <a:pt x="229227" y="30161"/>
                  </a:lnTo>
                  <a:lnTo>
                    <a:pt x="194112" y="1319"/>
                  </a:lnTo>
                  <a:lnTo>
                    <a:pt x="185031" y="0"/>
                  </a:lnTo>
                  <a:close/>
                </a:path>
              </a:pathLst>
            </a:custGeom>
            <a:solidFill>
              <a:srgbClr val="5A585B"/>
            </a:solidFill>
          </p:spPr>
          <p:txBody>
            <a:bodyPr wrap="square" lIns="0" tIns="0" rIns="0" bIns="0" rtlCol="0"/>
            <a:lstStyle/>
            <a:p>
              <a:endParaRPr/>
            </a:p>
          </p:txBody>
        </p:sp>
        <p:sp>
          <p:nvSpPr>
            <p:cNvPr id="185" name="object 25">
              <a:extLst>
                <a:ext uri="{FF2B5EF4-FFF2-40B4-BE49-F238E27FC236}">
                  <a16:creationId xmlns:a16="http://schemas.microsoft.com/office/drawing/2014/main" id="{4D802EEC-C335-46B1-ADC6-0635586C0384}"/>
                </a:ext>
              </a:extLst>
            </p:cNvPr>
            <p:cNvSpPr/>
            <p:nvPr/>
          </p:nvSpPr>
          <p:spPr>
            <a:xfrm>
              <a:off x="5237161" y="3512075"/>
              <a:ext cx="328930" cy="267335"/>
            </a:xfrm>
            <a:custGeom>
              <a:avLst/>
              <a:gdLst/>
              <a:ahLst/>
              <a:cxnLst/>
              <a:rect l="l" t="t" r="r" b="b"/>
              <a:pathLst>
                <a:path w="328929" h="267335">
                  <a:moveTo>
                    <a:pt x="144202" y="0"/>
                  </a:moveTo>
                  <a:lnTo>
                    <a:pt x="90004" y="39318"/>
                  </a:lnTo>
                  <a:lnTo>
                    <a:pt x="60371" y="68883"/>
                  </a:lnTo>
                  <a:lnTo>
                    <a:pt x="31101" y="98805"/>
                  </a:lnTo>
                  <a:lnTo>
                    <a:pt x="0" y="131433"/>
                  </a:lnTo>
                  <a:lnTo>
                    <a:pt x="12" y="135396"/>
                  </a:lnTo>
                  <a:lnTo>
                    <a:pt x="32273" y="169247"/>
                  </a:lnTo>
                  <a:lnTo>
                    <a:pt x="61409" y="198647"/>
                  </a:lnTo>
                  <a:lnTo>
                    <a:pt x="118732" y="255436"/>
                  </a:lnTo>
                  <a:lnTo>
                    <a:pt x="143772" y="266713"/>
                  </a:lnTo>
                  <a:lnTo>
                    <a:pt x="153631" y="265253"/>
                  </a:lnTo>
                  <a:lnTo>
                    <a:pt x="182502" y="238925"/>
                  </a:lnTo>
                  <a:lnTo>
                    <a:pt x="185293" y="226252"/>
                  </a:lnTo>
                  <a:lnTo>
                    <a:pt x="184768" y="219207"/>
                  </a:lnTo>
                  <a:lnTo>
                    <a:pt x="152488" y="175820"/>
                  </a:lnTo>
                  <a:lnTo>
                    <a:pt x="152171" y="175261"/>
                  </a:lnTo>
                  <a:lnTo>
                    <a:pt x="151599" y="174486"/>
                  </a:lnTo>
                  <a:lnTo>
                    <a:pt x="285461" y="174448"/>
                  </a:lnTo>
                  <a:lnTo>
                    <a:pt x="294037" y="173735"/>
                  </a:lnTo>
                  <a:lnTo>
                    <a:pt x="327093" y="145218"/>
                  </a:lnTo>
                  <a:lnTo>
                    <a:pt x="328804" y="137177"/>
                  </a:lnTo>
                  <a:lnTo>
                    <a:pt x="328676" y="128576"/>
                  </a:lnTo>
                  <a:lnTo>
                    <a:pt x="296748" y="93460"/>
                  </a:lnTo>
                  <a:lnTo>
                    <a:pt x="149682" y="92317"/>
                  </a:lnTo>
                  <a:lnTo>
                    <a:pt x="151345" y="90539"/>
                  </a:lnTo>
                  <a:lnTo>
                    <a:pt x="152692" y="89066"/>
                  </a:lnTo>
                  <a:lnTo>
                    <a:pt x="165808" y="75695"/>
                  </a:lnTo>
                  <a:lnTo>
                    <a:pt x="171621" y="69681"/>
                  </a:lnTo>
                  <a:lnTo>
                    <a:pt x="177292" y="63539"/>
                  </a:lnTo>
                  <a:lnTo>
                    <a:pt x="183485" y="53091"/>
                  </a:lnTo>
                  <a:lnTo>
                    <a:pt x="185527" y="41584"/>
                  </a:lnTo>
                  <a:lnTo>
                    <a:pt x="183960" y="30481"/>
                  </a:lnTo>
                  <a:lnTo>
                    <a:pt x="156562" y="2091"/>
                  </a:lnTo>
                  <a:lnTo>
                    <a:pt x="144202" y="0"/>
                  </a:lnTo>
                  <a:close/>
                </a:path>
                <a:path w="328929" h="267335">
                  <a:moveTo>
                    <a:pt x="285461" y="174448"/>
                  </a:moveTo>
                  <a:lnTo>
                    <a:pt x="219614" y="174448"/>
                  </a:lnTo>
                  <a:lnTo>
                    <a:pt x="284086" y="174563"/>
                  </a:lnTo>
                  <a:lnTo>
                    <a:pt x="285461" y="174448"/>
                  </a:lnTo>
                  <a:close/>
                </a:path>
              </a:pathLst>
            </a:custGeom>
            <a:solidFill>
              <a:srgbClr val="8E8D91"/>
            </a:solidFill>
          </p:spPr>
          <p:txBody>
            <a:bodyPr wrap="square" lIns="0" tIns="0" rIns="0" bIns="0" rtlCol="0"/>
            <a:lstStyle/>
            <a:p>
              <a:endParaRPr/>
            </a:p>
          </p:txBody>
        </p:sp>
        <p:sp>
          <p:nvSpPr>
            <p:cNvPr id="186" name="object 26">
              <a:extLst>
                <a:ext uri="{FF2B5EF4-FFF2-40B4-BE49-F238E27FC236}">
                  <a16:creationId xmlns:a16="http://schemas.microsoft.com/office/drawing/2014/main" id="{3A3297DE-D1DD-43AA-BEBB-2C2CF201B4AB}"/>
                </a:ext>
              </a:extLst>
            </p:cNvPr>
            <p:cNvSpPr/>
            <p:nvPr/>
          </p:nvSpPr>
          <p:spPr>
            <a:xfrm>
              <a:off x="5489306" y="3376846"/>
              <a:ext cx="328930" cy="267335"/>
            </a:xfrm>
            <a:custGeom>
              <a:avLst/>
              <a:gdLst/>
              <a:ahLst/>
              <a:cxnLst/>
              <a:rect l="l" t="t" r="r" b="b"/>
              <a:pathLst>
                <a:path w="328929" h="267335">
                  <a:moveTo>
                    <a:pt x="44718" y="92150"/>
                  </a:moveTo>
                  <a:lnTo>
                    <a:pt x="5148" y="113999"/>
                  </a:lnTo>
                  <a:lnTo>
                    <a:pt x="0" y="129535"/>
                  </a:lnTo>
                  <a:lnTo>
                    <a:pt x="128" y="138136"/>
                  </a:lnTo>
                  <a:lnTo>
                    <a:pt x="32056" y="173252"/>
                  </a:lnTo>
                  <a:lnTo>
                    <a:pt x="179122" y="174395"/>
                  </a:lnTo>
                  <a:lnTo>
                    <a:pt x="177458" y="176173"/>
                  </a:lnTo>
                  <a:lnTo>
                    <a:pt x="176112" y="177646"/>
                  </a:lnTo>
                  <a:lnTo>
                    <a:pt x="162996" y="191017"/>
                  </a:lnTo>
                  <a:lnTo>
                    <a:pt x="157182" y="197031"/>
                  </a:lnTo>
                  <a:lnTo>
                    <a:pt x="144843" y="236231"/>
                  </a:lnTo>
                  <a:lnTo>
                    <a:pt x="172242" y="264621"/>
                  </a:lnTo>
                  <a:lnTo>
                    <a:pt x="184602" y="266713"/>
                  </a:lnTo>
                  <a:lnTo>
                    <a:pt x="197238" y="264178"/>
                  </a:lnTo>
                  <a:lnTo>
                    <a:pt x="238799" y="227396"/>
                  </a:lnTo>
                  <a:lnTo>
                    <a:pt x="268433" y="197834"/>
                  </a:lnTo>
                  <a:lnTo>
                    <a:pt x="297702" y="167912"/>
                  </a:lnTo>
                  <a:lnTo>
                    <a:pt x="328804" y="135279"/>
                  </a:lnTo>
                  <a:lnTo>
                    <a:pt x="328791" y="131316"/>
                  </a:lnTo>
                  <a:lnTo>
                    <a:pt x="296531" y="97465"/>
                  </a:lnTo>
                  <a:lnTo>
                    <a:pt x="291436" y="92264"/>
                  </a:lnTo>
                  <a:lnTo>
                    <a:pt x="109189" y="92264"/>
                  </a:lnTo>
                  <a:lnTo>
                    <a:pt x="44718" y="92150"/>
                  </a:lnTo>
                  <a:close/>
                </a:path>
                <a:path w="328929" h="267335">
                  <a:moveTo>
                    <a:pt x="185031" y="0"/>
                  </a:moveTo>
                  <a:lnTo>
                    <a:pt x="149301" y="22110"/>
                  </a:lnTo>
                  <a:lnTo>
                    <a:pt x="143511" y="40461"/>
                  </a:lnTo>
                  <a:lnTo>
                    <a:pt x="144035" y="47505"/>
                  </a:lnTo>
                  <a:lnTo>
                    <a:pt x="176315" y="90892"/>
                  </a:lnTo>
                  <a:lnTo>
                    <a:pt x="176632" y="91451"/>
                  </a:lnTo>
                  <a:lnTo>
                    <a:pt x="177204" y="92226"/>
                  </a:lnTo>
                  <a:lnTo>
                    <a:pt x="109189" y="92264"/>
                  </a:lnTo>
                  <a:lnTo>
                    <a:pt x="291436" y="92264"/>
                  </a:lnTo>
                  <a:lnTo>
                    <a:pt x="229227" y="30161"/>
                  </a:lnTo>
                  <a:lnTo>
                    <a:pt x="194112" y="1319"/>
                  </a:lnTo>
                  <a:lnTo>
                    <a:pt x="185031" y="0"/>
                  </a:lnTo>
                  <a:close/>
                </a:path>
              </a:pathLst>
            </a:custGeom>
            <a:solidFill>
              <a:srgbClr val="5A585B"/>
            </a:solidFill>
          </p:spPr>
          <p:txBody>
            <a:bodyPr wrap="square" lIns="0" tIns="0" rIns="0" bIns="0" rtlCol="0"/>
            <a:lstStyle/>
            <a:p>
              <a:endParaRPr/>
            </a:p>
          </p:txBody>
        </p:sp>
        <p:sp>
          <p:nvSpPr>
            <p:cNvPr id="187" name="object 27">
              <a:extLst>
                <a:ext uri="{FF2B5EF4-FFF2-40B4-BE49-F238E27FC236}">
                  <a16:creationId xmlns:a16="http://schemas.microsoft.com/office/drawing/2014/main" id="{DE633F47-A96E-4FEA-B580-5563692FF67D}"/>
                </a:ext>
              </a:extLst>
            </p:cNvPr>
            <p:cNvSpPr/>
            <p:nvPr/>
          </p:nvSpPr>
          <p:spPr>
            <a:xfrm>
              <a:off x="2297813" y="2820033"/>
              <a:ext cx="934719" cy="352425"/>
            </a:xfrm>
            <a:custGeom>
              <a:avLst/>
              <a:gdLst/>
              <a:ahLst/>
              <a:cxnLst/>
              <a:rect l="l" t="t" r="r" b="b"/>
              <a:pathLst>
                <a:path w="934719" h="352425">
                  <a:moveTo>
                    <a:pt x="827404" y="0"/>
                  </a:moveTo>
                  <a:lnTo>
                    <a:pt x="112460" y="101"/>
                  </a:lnTo>
                  <a:lnTo>
                    <a:pt x="54903" y="10635"/>
                  </a:lnTo>
                  <a:lnTo>
                    <a:pt x="7279" y="61416"/>
                  </a:lnTo>
                  <a:lnTo>
                    <a:pt x="0" y="95313"/>
                  </a:lnTo>
                  <a:lnTo>
                    <a:pt x="76" y="262318"/>
                  </a:lnTo>
                  <a:lnTo>
                    <a:pt x="15535" y="305337"/>
                  </a:lnTo>
                  <a:lnTo>
                    <a:pt x="66861" y="346102"/>
                  </a:lnTo>
                  <a:lnTo>
                    <a:pt x="103162" y="351802"/>
                  </a:lnTo>
                  <a:lnTo>
                    <a:pt x="821397" y="351662"/>
                  </a:lnTo>
                  <a:lnTo>
                    <a:pt x="883953" y="339087"/>
                  </a:lnTo>
                  <a:lnTo>
                    <a:pt x="928365" y="287154"/>
                  </a:lnTo>
                  <a:lnTo>
                    <a:pt x="934516" y="256044"/>
                  </a:lnTo>
                  <a:lnTo>
                    <a:pt x="934413" y="216255"/>
                  </a:lnTo>
                  <a:lnTo>
                    <a:pt x="934377" y="102641"/>
                  </a:lnTo>
                  <a:lnTo>
                    <a:pt x="919770" y="46963"/>
                  </a:lnTo>
                  <a:lnTo>
                    <a:pt x="876541" y="9182"/>
                  </a:lnTo>
                  <a:lnTo>
                    <a:pt x="840059" y="323"/>
                  </a:lnTo>
                  <a:lnTo>
                    <a:pt x="827404" y="0"/>
                  </a:lnTo>
                  <a:close/>
                </a:path>
                <a:path w="934719" h="352425">
                  <a:moveTo>
                    <a:pt x="786904" y="351680"/>
                  </a:moveTo>
                  <a:lnTo>
                    <a:pt x="310861" y="351680"/>
                  </a:lnTo>
                  <a:lnTo>
                    <a:pt x="466636" y="351726"/>
                  </a:lnTo>
                  <a:lnTo>
                    <a:pt x="786904" y="351680"/>
                  </a:lnTo>
                  <a:close/>
                </a:path>
              </a:pathLst>
            </a:custGeom>
            <a:solidFill>
              <a:srgbClr val="A2C632"/>
            </a:solidFill>
          </p:spPr>
          <p:txBody>
            <a:bodyPr wrap="square" lIns="0" tIns="0" rIns="0" bIns="0" rtlCol="0"/>
            <a:lstStyle/>
            <a:p>
              <a:endParaRPr/>
            </a:p>
          </p:txBody>
        </p:sp>
        <p:sp>
          <p:nvSpPr>
            <p:cNvPr id="188" name="object 28">
              <a:extLst>
                <a:ext uri="{FF2B5EF4-FFF2-40B4-BE49-F238E27FC236}">
                  <a16:creationId xmlns:a16="http://schemas.microsoft.com/office/drawing/2014/main" id="{AA3BB5F5-C49F-449C-9A3A-207F47EF45F3}"/>
                </a:ext>
              </a:extLst>
            </p:cNvPr>
            <p:cNvSpPr/>
            <p:nvPr/>
          </p:nvSpPr>
          <p:spPr>
            <a:xfrm>
              <a:off x="2297813" y="2829034"/>
              <a:ext cx="934719" cy="352425"/>
            </a:xfrm>
            <a:custGeom>
              <a:avLst/>
              <a:gdLst/>
              <a:ahLst/>
              <a:cxnLst/>
              <a:rect l="l" t="t" r="r" b="b"/>
              <a:pathLst>
                <a:path w="934719" h="352425">
                  <a:moveTo>
                    <a:pt x="827404" y="0"/>
                  </a:moveTo>
                  <a:lnTo>
                    <a:pt x="112460" y="101"/>
                  </a:lnTo>
                  <a:lnTo>
                    <a:pt x="54903" y="10635"/>
                  </a:lnTo>
                  <a:lnTo>
                    <a:pt x="7279" y="61422"/>
                  </a:lnTo>
                  <a:lnTo>
                    <a:pt x="0" y="95326"/>
                  </a:lnTo>
                  <a:lnTo>
                    <a:pt x="76" y="262318"/>
                  </a:lnTo>
                  <a:lnTo>
                    <a:pt x="15535" y="305337"/>
                  </a:lnTo>
                  <a:lnTo>
                    <a:pt x="66861" y="346102"/>
                  </a:lnTo>
                  <a:lnTo>
                    <a:pt x="103162" y="351802"/>
                  </a:lnTo>
                  <a:lnTo>
                    <a:pt x="821397" y="351662"/>
                  </a:lnTo>
                  <a:lnTo>
                    <a:pt x="883953" y="339087"/>
                  </a:lnTo>
                  <a:lnTo>
                    <a:pt x="928365" y="287154"/>
                  </a:lnTo>
                  <a:lnTo>
                    <a:pt x="934084" y="258229"/>
                  </a:lnTo>
                  <a:lnTo>
                    <a:pt x="214769" y="258229"/>
                  </a:lnTo>
                  <a:lnTo>
                    <a:pt x="183101" y="252010"/>
                  </a:lnTo>
                  <a:lnTo>
                    <a:pt x="156697" y="234807"/>
                  </a:lnTo>
                  <a:lnTo>
                    <a:pt x="138558" y="209483"/>
                  </a:lnTo>
                  <a:lnTo>
                    <a:pt x="131686" y="178904"/>
                  </a:lnTo>
                  <a:lnTo>
                    <a:pt x="137815" y="145724"/>
                  </a:lnTo>
                  <a:lnTo>
                    <a:pt x="155076" y="118783"/>
                  </a:lnTo>
                  <a:lnTo>
                    <a:pt x="181010" y="100566"/>
                  </a:lnTo>
                  <a:lnTo>
                    <a:pt x="213156" y="93560"/>
                  </a:lnTo>
                  <a:lnTo>
                    <a:pt x="933286" y="93560"/>
                  </a:lnTo>
                  <a:lnTo>
                    <a:pt x="930757" y="72490"/>
                  </a:lnTo>
                  <a:lnTo>
                    <a:pt x="901628" y="25917"/>
                  </a:lnTo>
                  <a:lnTo>
                    <a:pt x="864750" y="4414"/>
                  </a:lnTo>
                  <a:lnTo>
                    <a:pt x="840059" y="323"/>
                  </a:lnTo>
                  <a:lnTo>
                    <a:pt x="827404" y="0"/>
                  </a:lnTo>
                  <a:close/>
                </a:path>
                <a:path w="934719" h="352425">
                  <a:moveTo>
                    <a:pt x="802506" y="351671"/>
                  </a:moveTo>
                  <a:lnTo>
                    <a:pt x="258936" y="351671"/>
                  </a:lnTo>
                  <a:lnTo>
                    <a:pt x="669352" y="351730"/>
                  </a:lnTo>
                  <a:lnTo>
                    <a:pt x="802506" y="351671"/>
                  </a:lnTo>
                  <a:close/>
                </a:path>
                <a:path w="934719" h="352425">
                  <a:moveTo>
                    <a:pt x="933286" y="93560"/>
                  </a:moveTo>
                  <a:lnTo>
                    <a:pt x="213156" y="93560"/>
                  </a:lnTo>
                  <a:lnTo>
                    <a:pt x="247740" y="100478"/>
                  </a:lnTo>
                  <a:lnTo>
                    <a:pt x="274173" y="119333"/>
                  </a:lnTo>
                  <a:lnTo>
                    <a:pt x="291091" y="145369"/>
                  </a:lnTo>
                  <a:lnTo>
                    <a:pt x="297129" y="173824"/>
                  </a:lnTo>
                  <a:lnTo>
                    <a:pt x="290897" y="206795"/>
                  </a:lnTo>
                  <a:lnTo>
                    <a:pt x="273456" y="233529"/>
                  </a:lnTo>
                  <a:lnTo>
                    <a:pt x="247262" y="251511"/>
                  </a:lnTo>
                  <a:lnTo>
                    <a:pt x="214769" y="258229"/>
                  </a:lnTo>
                  <a:lnTo>
                    <a:pt x="934084" y="258229"/>
                  </a:lnTo>
                  <a:lnTo>
                    <a:pt x="934516" y="256044"/>
                  </a:lnTo>
                  <a:lnTo>
                    <a:pt x="934396" y="209483"/>
                  </a:lnTo>
                  <a:lnTo>
                    <a:pt x="934377" y="102641"/>
                  </a:lnTo>
                  <a:lnTo>
                    <a:pt x="933286" y="93560"/>
                  </a:lnTo>
                  <a:close/>
                </a:path>
              </a:pathLst>
            </a:custGeom>
            <a:solidFill>
              <a:srgbClr val="A2C632"/>
            </a:solidFill>
          </p:spPr>
          <p:txBody>
            <a:bodyPr wrap="square" lIns="0" tIns="0" rIns="0" bIns="0" rtlCol="0"/>
            <a:lstStyle/>
            <a:p>
              <a:endParaRPr/>
            </a:p>
          </p:txBody>
        </p:sp>
        <p:sp>
          <p:nvSpPr>
            <p:cNvPr id="189" name="object 29">
              <a:extLst>
                <a:ext uri="{FF2B5EF4-FFF2-40B4-BE49-F238E27FC236}">
                  <a16:creationId xmlns:a16="http://schemas.microsoft.com/office/drawing/2014/main" id="{65CC992E-7684-4B5D-9F90-FC9AB6328CAD}"/>
                </a:ext>
              </a:extLst>
            </p:cNvPr>
            <p:cNvSpPr/>
            <p:nvPr/>
          </p:nvSpPr>
          <p:spPr>
            <a:xfrm>
              <a:off x="2429511" y="2913589"/>
              <a:ext cx="165442" cy="164668"/>
            </a:xfrm>
            <a:prstGeom prst="rect">
              <a:avLst/>
            </a:prstGeom>
            <a:blipFill>
              <a:blip r:embed="rId9" cstate="print"/>
              <a:stretch>
                <a:fillRect/>
              </a:stretch>
            </a:blipFill>
          </p:spPr>
          <p:txBody>
            <a:bodyPr wrap="square" lIns="0" tIns="0" rIns="0" bIns="0" rtlCol="0"/>
            <a:lstStyle/>
            <a:p>
              <a:endParaRPr/>
            </a:p>
          </p:txBody>
        </p:sp>
        <p:sp>
          <p:nvSpPr>
            <p:cNvPr id="190" name="object 30">
              <a:extLst>
                <a:ext uri="{FF2B5EF4-FFF2-40B4-BE49-F238E27FC236}">
                  <a16:creationId xmlns:a16="http://schemas.microsoft.com/office/drawing/2014/main" id="{985FDF2D-17FD-4B8F-80C7-5EB3A3C80146}"/>
                </a:ext>
              </a:extLst>
            </p:cNvPr>
            <p:cNvSpPr/>
            <p:nvPr/>
          </p:nvSpPr>
          <p:spPr>
            <a:xfrm>
              <a:off x="4164671" y="2829034"/>
              <a:ext cx="934719" cy="352425"/>
            </a:xfrm>
            <a:custGeom>
              <a:avLst/>
              <a:gdLst/>
              <a:ahLst/>
              <a:cxnLst/>
              <a:rect l="l" t="t" r="r" b="b"/>
              <a:pathLst>
                <a:path w="934720" h="352425">
                  <a:moveTo>
                    <a:pt x="827417" y="0"/>
                  </a:moveTo>
                  <a:lnTo>
                    <a:pt x="112460" y="101"/>
                  </a:lnTo>
                  <a:lnTo>
                    <a:pt x="54903" y="10635"/>
                  </a:lnTo>
                  <a:lnTo>
                    <a:pt x="7279" y="61422"/>
                  </a:lnTo>
                  <a:lnTo>
                    <a:pt x="0" y="95326"/>
                  </a:lnTo>
                  <a:lnTo>
                    <a:pt x="76" y="262318"/>
                  </a:lnTo>
                  <a:lnTo>
                    <a:pt x="15535" y="305337"/>
                  </a:lnTo>
                  <a:lnTo>
                    <a:pt x="66861" y="346102"/>
                  </a:lnTo>
                  <a:lnTo>
                    <a:pt x="103162" y="351802"/>
                  </a:lnTo>
                  <a:lnTo>
                    <a:pt x="821397" y="351662"/>
                  </a:lnTo>
                  <a:lnTo>
                    <a:pt x="883953" y="339087"/>
                  </a:lnTo>
                  <a:lnTo>
                    <a:pt x="928365" y="287154"/>
                  </a:lnTo>
                  <a:lnTo>
                    <a:pt x="934084" y="258229"/>
                  </a:lnTo>
                  <a:lnTo>
                    <a:pt x="214769" y="258229"/>
                  </a:lnTo>
                  <a:lnTo>
                    <a:pt x="183101" y="252010"/>
                  </a:lnTo>
                  <a:lnTo>
                    <a:pt x="156697" y="234807"/>
                  </a:lnTo>
                  <a:lnTo>
                    <a:pt x="138558" y="209483"/>
                  </a:lnTo>
                  <a:lnTo>
                    <a:pt x="131686" y="178904"/>
                  </a:lnTo>
                  <a:lnTo>
                    <a:pt x="137815" y="145724"/>
                  </a:lnTo>
                  <a:lnTo>
                    <a:pt x="155076" y="118783"/>
                  </a:lnTo>
                  <a:lnTo>
                    <a:pt x="181010" y="100566"/>
                  </a:lnTo>
                  <a:lnTo>
                    <a:pt x="213156" y="93560"/>
                  </a:lnTo>
                  <a:lnTo>
                    <a:pt x="933286" y="93560"/>
                  </a:lnTo>
                  <a:lnTo>
                    <a:pt x="930757" y="72490"/>
                  </a:lnTo>
                  <a:lnTo>
                    <a:pt x="901628" y="25917"/>
                  </a:lnTo>
                  <a:lnTo>
                    <a:pt x="864750" y="4414"/>
                  </a:lnTo>
                  <a:lnTo>
                    <a:pt x="840065" y="323"/>
                  </a:lnTo>
                  <a:lnTo>
                    <a:pt x="827417" y="0"/>
                  </a:lnTo>
                  <a:close/>
                </a:path>
                <a:path w="934720" h="352425">
                  <a:moveTo>
                    <a:pt x="802506" y="351671"/>
                  </a:moveTo>
                  <a:lnTo>
                    <a:pt x="258936" y="351671"/>
                  </a:lnTo>
                  <a:lnTo>
                    <a:pt x="669352" y="351730"/>
                  </a:lnTo>
                  <a:lnTo>
                    <a:pt x="802506" y="351671"/>
                  </a:lnTo>
                  <a:close/>
                </a:path>
                <a:path w="934720" h="352425">
                  <a:moveTo>
                    <a:pt x="933286" y="93560"/>
                  </a:moveTo>
                  <a:lnTo>
                    <a:pt x="213156" y="93560"/>
                  </a:lnTo>
                  <a:lnTo>
                    <a:pt x="247740" y="100478"/>
                  </a:lnTo>
                  <a:lnTo>
                    <a:pt x="274173" y="119333"/>
                  </a:lnTo>
                  <a:lnTo>
                    <a:pt x="291091" y="145369"/>
                  </a:lnTo>
                  <a:lnTo>
                    <a:pt x="297129" y="173824"/>
                  </a:lnTo>
                  <a:lnTo>
                    <a:pt x="290897" y="206795"/>
                  </a:lnTo>
                  <a:lnTo>
                    <a:pt x="273456" y="233529"/>
                  </a:lnTo>
                  <a:lnTo>
                    <a:pt x="247262" y="251511"/>
                  </a:lnTo>
                  <a:lnTo>
                    <a:pt x="214769" y="258229"/>
                  </a:lnTo>
                  <a:lnTo>
                    <a:pt x="934084" y="258229"/>
                  </a:lnTo>
                  <a:lnTo>
                    <a:pt x="934516" y="256044"/>
                  </a:lnTo>
                  <a:lnTo>
                    <a:pt x="934396" y="209483"/>
                  </a:lnTo>
                  <a:lnTo>
                    <a:pt x="934377" y="102641"/>
                  </a:lnTo>
                  <a:lnTo>
                    <a:pt x="933286" y="93560"/>
                  </a:lnTo>
                  <a:close/>
                </a:path>
              </a:pathLst>
            </a:custGeom>
            <a:solidFill>
              <a:srgbClr val="00A3E2"/>
            </a:solidFill>
          </p:spPr>
          <p:txBody>
            <a:bodyPr wrap="square" lIns="0" tIns="0" rIns="0" bIns="0" rtlCol="0"/>
            <a:lstStyle/>
            <a:p>
              <a:endParaRPr/>
            </a:p>
          </p:txBody>
        </p:sp>
        <p:sp>
          <p:nvSpPr>
            <p:cNvPr id="191" name="object 31">
              <a:extLst>
                <a:ext uri="{FF2B5EF4-FFF2-40B4-BE49-F238E27FC236}">
                  <a16:creationId xmlns:a16="http://schemas.microsoft.com/office/drawing/2014/main" id="{5A8BC9B2-17B6-4F82-A9AA-F814DC352F65}"/>
                </a:ext>
              </a:extLst>
            </p:cNvPr>
            <p:cNvSpPr/>
            <p:nvPr/>
          </p:nvSpPr>
          <p:spPr>
            <a:xfrm>
              <a:off x="4296355" y="2913589"/>
              <a:ext cx="165455" cy="164668"/>
            </a:xfrm>
            <a:prstGeom prst="rect">
              <a:avLst/>
            </a:prstGeom>
            <a:blipFill>
              <a:blip r:embed="rId10" cstate="print"/>
              <a:stretch>
                <a:fillRect/>
              </a:stretch>
            </a:blipFill>
          </p:spPr>
          <p:txBody>
            <a:bodyPr wrap="square" lIns="0" tIns="0" rIns="0" bIns="0" rtlCol="0"/>
            <a:lstStyle/>
            <a:p>
              <a:endParaRPr/>
            </a:p>
          </p:txBody>
        </p:sp>
        <p:sp>
          <p:nvSpPr>
            <p:cNvPr id="192" name="object 32">
              <a:extLst>
                <a:ext uri="{FF2B5EF4-FFF2-40B4-BE49-F238E27FC236}">
                  <a16:creationId xmlns:a16="http://schemas.microsoft.com/office/drawing/2014/main" id="{16A5E321-0C7F-4395-8DD1-4DA91A6E3E4C}"/>
                </a:ext>
              </a:extLst>
            </p:cNvPr>
            <p:cNvSpPr/>
            <p:nvPr/>
          </p:nvSpPr>
          <p:spPr>
            <a:xfrm>
              <a:off x="5950275" y="2829034"/>
              <a:ext cx="934719" cy="352425"/>
            </a:xfrm>
            <a:custGeom>
              <a:avLst/>
              <a:gdLst/>
              <a:ahLst/>
              <a:cxnLst/>
              <a:rect l="l" t="t" r="r" b="b"/>
              <a:pathLst>
                <a:path w="934720" h="352425">
                  <a:moveTo>
                    <a:pt x="827404" y="0"/>
                  </a:moveTo>
                  <a:lnTo>
                    <a:pt x="112460" y="101"/>
                  </a:lnTo>
                  <a:lnTo>
                    <a:pt x="54903" y="10635"/>
                  </a:lnTo>
                  <a:lnTo>
                    <a:pt x="7279" y="61422"/>
                  </a:lnTo>
                  <a:lnTo>
                    <a:pt x="0" y="95326"/>
                  </a:lnTo>
                  <a:lnTo>
                    <a:pt x="76" y="262318"/>
                  </a:lnTo>
                  <a:lnTo>
                    <a:pt x="15535" y="305337"/>
                  </a:lnTo>
                  <a:lnTo>
                    <a:pt x="66861" y="346102"/>
                  </a:lnTo>
                  <a:lnTo>
                    <a:pt x="103162" y="351802"/>
                  </a:lnTo>
                  <a:lnTo>
                    <a:pt x="821397" y="351662"/>
                  </a:lnTo>
                  <a:lnTo>
                    <a:pt x="883953" y="339087"/>
                  </a:lnTo>
                  <a:lnTo>
                    <a:pt x="928365" y="287154"/>
                  </a:lnTo>
                  <a:lnTo>
                    <a:pt x="934084" y="258229"/>
                  </a:lnTo>
                  <a:lnTo>
                    <a:pt x="214769" y="258229"/>
                  </a:lnTo>
                  <a:lnTo>
                    <a:pt x="183101" y="252010"/>
                  </a:lnTo>
                  <a:lnTo>
                    <a:pt x="156697" y="234807"/>
                  </a:lnTo>
                  <a:lnTo>
                    <a:pt x="138558" y="209483"/>
                  </a:lnTo>
                  <a:lnTo>
                    <a:pt x="131686" y="178904"/>
                  </a:lnTo>
                  <a:lnTo>
                    <a:pt x="137815" y="145724"/>
                  </a:lnTo>
                  <a:lnTo>
                    <a:pt x="155076" y="118783"/>
                  </a:lnTo>
                  <a:lnTo>
                    <a:pt x="181010" y="100566"/>
                  </a:lnTo>
                  <a:lnTo>
                    <a:pt x="213156" y="93560"/>
                  </a:lnTo>
                  <a:lnTo>
                    <a:pt x="933286" y="93560"/>
                  </a:lnTo>
                  <a:lnTo>
                    <a:pt x="930757" y="72490"/>
                  </a:lnTo>
                  <a:lnTo>
                    <a:pt x="901628" y="25917"/>
                  </a:lnTo>
                  <a:lnTo>
                    <a:pt x="864750" y="4414"/>
                  </a:lnTo>
                  <a:lnTo>
                    <a:pt x="840059" y="323"/>
                  </a:lnTo>
                  <a:lnTo>
                    <a:pt x="827404" y="0"/>
                  </a:lnTo>
                  <a:close/>
                </a:path>
                <a:path w="934720" h="352425">
                  <a:moveTo>
                    <a:pt x="802506" y="351671"/>
                  </a:moveTo>
                  <a:lnTo>
                    <a:pt x="258936" y="351671"/>
                  </a:lnTo>
                  <a:lnTo>
                    <a:pt x="669352" y="351730"/>
                  </a:lnTo>
                  <a:lnTo>
                    <a:pt x="802506" y="351671"/>
                  </a:lnTo>
                  <a:close/>
                </a:path>
                <a:path w="934720" h="352425">
                  <a:moveTo>
                    <a:pt x="933286" y="93560"/>
                  </a:moveTo>
                  <a:lnTo>
                    <a:pt x="213156" y="93560"/>
                  </a:lnTo>
                  <a:lnTo>
                    <a:pt x="247740" y="100478"/>
                  </a:lnTo>
                  <a:lnTo>
                    <a:pt x="274173" y="119333"/>
                  </a:lnTo>
                  <a:lnTo>
                    <a:pt x="291091" y="145369"/>
                  </a:lnTo>
                  <a:lnTo>
                    <a:pt x="297129" y="173824"/>
                  </a:lnTo>
                  <a:lnTo>
                    <a:pt x="290897" y="206795"/>
                  </a:lnTo>
                  <a:lnTo>
                    <a:pt x="273456" y="233529"/>
                  </a:lnTo>
                  <a:lnTo>
                    <a:pt x="247262" y="251511"/>
                  </a:lnTo>
                  <a:lnTo>
                    <a:pt x="214769" y="258229"/>
                  </a:lnTo>
                  <a:lnTo>
                    <a:pt x="934084" y="258229"/>
                  </a:lnTo>
                  <a:lnTo>
                    <a:pt x="934516" y="256044"/>
                  </a:lnTo>
                  <a:lnTo>
                    <a:pt x="934396" y="209483"/>
                  </a:lnTo>
                  <a:lnTo>
                    <a:pt x="934377" y="102641"/>
                  </a:lnTo>
                  <a:lnTo>
                    <a:pt x="933286" y="93560"/>
                  </a:lnTo>
                  <a:close/>
                </a:path>
              </a:pathLst>
            </a:custGeom>
            <a:solidFill>
              <a:srgbClr val="1B8C30"/>
            </a:solidFill>
          </p:spPr>
          <p:txBody>
            <a:bodyPr wrap="square" lIns="0" tIns="0" rIns="0" bIns="0" rtlCol="0"/>
            <a:lstStyle/>
            <a:p>
              <a:endParaRPr/>
            </a:p>
          </p:txBody>
        </p:sp>
        <p:sp>
          <p:nvSpPr>
            <p:cNvPr id="193" name="object 33">
              <a:extLst>
                <a:ext uri="{FF2B5EF4-FFF2-40B4-BE49-F238E27FC236}">
                  <a16:creationId xmlns:a16="http://schemas.microsoft.com/office/drawing/2014/main" id="{F19A8DED-F80D-492A-BEE0-4A7468710A8C}"/>
                </a:ext>
              </a:extLst>
            </p:cNvPr>
            <p:cNvSpPr/>
            <p:nvPr/>
          </p:nvSpPr>
          <p:spPr>
            <a:xfrm>
              <a:off x="6081960" y="2913589"/>
              <a:ext cx="165455" cy="164668"/>
            </a:xfrm>
            <a:prstGeom prst="rect">
              <a:avLst/>
            </a:prstGeom>
            <a:blipFill>
              <a:blip r:embed="rId10" cstate="print"/>
              <a:stretch>
                <a:fillRect/>
              </a:stretch>
            </a:blipFill>
          </p:spPr>
          <p:txBody>
            <a:bodyPr wrap="square" lIns="0" tIns="0" rIns="0" bIns="0" rtlCol="0"/>
            <a:lstStyle/>
            <a:p>
              <a:endParaRPr/>
            </a:p>
          </p:txBody>
        </p:sp>
      </p:grpSp>
      <p:grpSp>
        <p:nvGrpSpPr>
          <p:cNvPr id="237" name="Group 236">
            <a:extLst>
              <a:ext uri="{FF2B5EF4-FFF2-40B4-BE49-F238E27FC236}">
                <a16:creationId xmlns:a16="http://schemas.microsoft.com/office/drawing/2014/main" id="{7049EB22-63AC-4C56-B242-5F01C6C227E5}"/>
              </a:ext>
            </a:extLst>
          </p:cNvPr>
          <p:cNvGrpSpPr/>
          <p:nvPr/>
        </p:nvGrpSpPr>
        <p:grpSpPr>
          <a:xfrm>
            <a:off x="10126004" y="3757285"/>
            <a:ext cx="2215256" cy="2000386"/>
            <a:chOff x="1085299" y="2591616"/>
            <a:chExt cx="2649367" cy="2620377"/>
          </a:xfrm>
        </p:grpSpPr>
        <p:sp>
          <p:nvSpPr>
            <p:cNvPr id="238" name="object 8">
              <a:extLst>
                <a:ext uri="{FF2B5EF4-FFF2-40B4-BE49-F238E27FC236}">
                  <a16:creationId xmlns:a16="http://schemas.microsoft.com/office/drawing/2014/main" id="{1BF10A7D-3B3C-46B6-8B0E-47F44050208D}"/>
                </a:ext>
              </a:extLst>
            </p:cNvPr>
            <p:cNvSpPr txBox="1"/>
            <p:nvPr/>
          </p:nvSpPr>
          <p:spPr>
            <a:xfrm>
              <a:off x="1085299" y="2591616"/>
              <a:ext cx="917163" cy="500600"/>
            </a:xfrm>
            <a:prstGeom prst="rect">
              <a:avLst/>
            </a:prstGeom>
          </p:spPr>
          <p:txBody>
            <a:bodyPr vert="horz" wrap="square" lIns="0" tIns="12700" rIns="0" bIns="0" rtlCol="0">
              <a:spAutoFit/>
            </a:bodyPr>
            <a:lstStyle/>
            <a:p>
              <a:pPr marL="12700" marR="5080">
                <a:lnSpc>
                  <a:spcPct val="100000"/>
                </a:lnSpc>
                <a:spcBef>
                  <a:spcPts val="100"/>
                </a:spcBef>
              </a:pPr>
              <a:r>
                <a:rPr sz="1200" spc="40" dirty="0">
                  <a:solidFill>
                    <a:srgbClr val="A2C632"/>
                  </a:solidFill>
                  <a:latin typeface="Calibri"/>
                  <a:cs typeface="Calibri"/>
                </a:rPr>
                <a:t>Theme  </a:t>
              </a:r>
              <a:r>
                <a:rPr sz="1200" spc="85" dirty="0">
                  <a:solidFill>
                    <a:srgbClr val="A2C632"/>
                  </a:solidFill>
                  <a:latin typeface="Calibri"/>
                  <a:cs typeface="Calibri"/>
                </a:rPr>
                <a:t>d</a:t>
              </a:r>
              <a:r>
                <a:rPr sz="1200" spc="20" dirty="0">
                  <a:solidFill>
                    <a:srgbClr val="A2C632"/>
                  </a:solidFill>
                  <a:latin typeface="Calibri"/>
                  <a:cs typeface="Calibri"/>
                </a:rPr>
                <a:t>iscovery</a:t>
              </a:r>
              <a:endParaRPr sz="1200" dirty="0">
                <a:latin typeface="Calibri"/>
                <a:cs typeface="Calibri"/>
              </a:endParaRPr>
            </a:p>
          </p:txBody>
        </p:sp>
        <p:sp>
          <p:nvSpPr>
            <p:cNvPr id="239" name="object 9">
              <a:extLst>
                <a:ext uri="{FF2B5EF4-FFF2-40B4-BE49-F238E27FC236}">
                  <a16:creationId xmlns:a16="http://schemas.microsoft.com/office/drawing/2014/main" id="{DE88AD3B-2757-4E66-B30A-3C706D8EDC09}"/>
                </a:ext>
              </a:extLst>
            </p:cNvPr>
            <p:cNvSpPr txBox="1"/>
            <p:nvPr/>
          </p:nvSpPr>
          <p:spPr>
            <a:xfrm>
              <a:off x="2384780" y="2591616"/>
              <a:ext cx="1286972" cy="517399"/>
            </a:xfrm>
            <a:prstGeom prst="rect">
              <a:avLst/>
            </a:prstGeom>
          </p:spPr>
          <p:txBody>
            <a:bodyPr vert="horz" wrap="square" lIns="0" tIns="12700" rIns="0" bIns="0" rtlCol="0">
              <a:spAutoFit/>
            </a:bodyPr>
            <a:lstStyle/>
            <a:p>
              <a:pPr marL="12700" marR="5080">
                <a:lnSpc>
                  <a:spcPct val="100000"/>
                </a:lnSpc>
                <a:spcBef>
                  <a:spcPts val="100"/>
                </a:spcBef>
              </a:pPr>
              <a:r>
                <a:rPr sz="1200" spc="40" dirty="0">
                  <a:solidFill>
                    <a:srgbClr val="A2C632"/>
                  </a:solidFill>
                  <a:latin typeface="Calibri"/>
                  <a:cs typeface="Calibri"/>
                </a:rPr>
                <a:t>Anomal</a:t>
              </a:r>
              <a:r>
                <a:rPr lang="en-US" sz="1200" spc="40" dirty="0">
                  <a:solidFill>
                    <a:srgbClr val="A2C632"/>
                  </a:solidFill>
                  <a:latin typeface="Calibri"/>
                  <a:cs typeface="Calibri"/>
                </a:rPr>
                <a:t>y</a:t>
              </a:r>
            </a:p>
            <a:p>
              <a:pPr marL="12700" marR="5080">
                <a:lnSpc>
                  <a:spcPct val="100000"/>
                </a:lnSpc>
                <a:spcBef>
                  <a:spcPts val="100"/>
                </a:spcBef>
              </a:pPr>
              <a:r>
                <a:rPr sz="1200" spc="25" dirty="0">
                  <a:solidFill>
                    <a:srgbClr val="A2C632"/>
                  </a:solidFill>
                  <a:latin typeface="Calibri"/>
                  <a:cs typeface="Calibri"/>
                </a:rPr>
                <a:t>detection</a:t>
              </a:r>
              <a:endParaRPr sz="1200" dirty="0">
                <a:latin typeface="Calibri"/>
                <a:cs typeface="Calibri"/>
              </a:endParaRPr>
            </a:p>
          </p:txBody>
        </p:sp>
        <p:sp>
          <p:nvSpPr>
            <p:cNvPr id="240" name="object 10">
              <a:extLst>
                <a:ext uri="{FF2B5EF4-FFF2-40B4-BE49-F238E27FC236}">
                  <a16:creationId xmlns:a16="http://schemas.microsoft.com/office/drawing/2014/main" id="{0150ABFE-F81F-4D4C-903C-A6BCE5690DB8}"/>
                </a:ext>
              </a:extLst>
            </p:cNvPr>
            <p:cNvSpPr txBox="1"/>
            <p:nvPr/>
          </p:nvSpPr>
          <p:spPr>
            <a:xfrm>
              <a:off x="1117551" y="3749589"/>
              <a:ext cx="917575" cy="359491"/>
            </a:xfrm>
            <a:prstGeom prst="rect">
              <a:avLst/>
            </a:prstGeom>
          </p:spPr>
          <p:txBody>
            <a:bodyPr vert="horz" wrap="square" lIns="0" tIns="12700" rIns="0" bIns="0" rtlCol="0">
              <a:spAutoFit/>
            </a:bodyPr>
            <a:lstStyle/>
            <a:p>
              <a:pPr marL="12700">
                <a:lnSpc>
                  <a:spcPct val="100000"/>
                </a:lnSpc>
                <a:spcBef>
                  <a:spcPts val="100"/>
                </a:spcBef>
              </a:pPr>
              <a:r>
                <a:rPr sz="850" spc="25" dirty="0">
                  <a:solidFill>
                    <a:schemeClr val="bg1"/>
                  </a:solidFill>
                  <a:latin typeface="Calibri"/>
                  <a:cs typeface="Calibri"/>
                </a:rPr>
                <a:t>Concept</a:t>
              </a:r>
              <a:r>
                <a:rPr sz="850" spc="-5" dirty="0">
                  <a:solidFill>
                    <a:schemeClr val="bg1"/>
                  </a:solidFill>
                  <a:latin typeface="Calibri"/>
                  <a:cs typeface="Calibri"/>
                </a:rPr>
                <a:t> </a:t>
              </a:r>
              <a:r>
                <a:rPr sz="850" spc="20" dirty="0">
                  <a:solidFill>
                    <a:schemeClr val="bg1"/>
                  </a:solidFill>
                  <a:latin typeface="Calibri"/>
                  <a:cs typeface="Calibri"/>
                </a:rPr>
                <a:t>extraction</a:t>
              </a:r>
              <a:endParaRPr sz="850" dirty="0">
                <a:solidFill>
                  <a:schemeClr val="bg1"/>
                </a:solidFill>
                <a:latin typeface="Calibri"/>
                <a:cs typeface="Calibri"/>
              </a:endParaRPr>
            </a:p>
          </p:txBody>
        </p:sp>
        <p:sp>
          <p:nvSpPr>
            <p:cNvPr id="241" name="object 11">
              <a:extLst>
                <a:ext uri="{FF2B5EF4-FFF2-40B4-BE49-F238E27FC236}">
                  <a16:creationId xmlns:a16="http://schemas.microsoft.com/office/drawing/2014/main" id="{2FEE892E-EB80-45D5-8916-D0C95AB63D9B}"/>
                </a:ext>
              </a:extLst>
            </p:cNvPr>
            <p:cNvSpPr txBox="1"/>
            <p:nvPr/>
          </p:nvSpPr>
          <p:spPr>
            <a:xfrm>
              <a:off x="1117087" y="4852502"/>
              <a:ext cx="708660" cy="359491"/>
            </a:xfrm>
            <a:prstGeom prst="rect">
              <a:avLst/>
            </a:prstGeom>
          </p:spPr>
          <p:txBody>
            <a:bodyPr vert="horz" wrap="square" lIns="0" tIns="12700" rIns="0" bIns="0" rtlCol="0">
              <a:spAutoFit/>
            </a:bodyPr>
            <a:lstStyle/>
            <a:p>
              <a:pPr marL="12700">
                <a:lnSpc>
                  <a:spcPct val="100000"/>
                </a:lnSpc>
                <a:spcBef>
                  <a:spcPts val="100"/>
                </a:spcBef>
              </a:pPr>
              <a:r>
                <a:rPr sz="850" spc="10" dirty="0">
                  <a:solidFill>
                    <a:schemeClr val="bg1"/>
                  </a:solidFill>
                  <a:latin typeface="Calibri"/>
                  <a:cs typeface="Calibri"/>
                </a:rPr>
                <a:t>Text</a:t>
              </a:r>
              <a:r>
                <a:rPr sz="850" spc="-10" dirty="0">
                  <a:solidFill>
                    <a:schemeClr val="bg1"/>
                  </a:solidFill>
                  <a:latin typeface="Calibri"/>
                  <a:cs typeface="Calibri"/>
                </a:rPr>
                <a:t> </a:t>
              </a:r>
              <a:r>
                <a:rPr sz="850" spc="20" dirty="0">
                  <a:solidFill>
                    <a:schemeClr val="bg1"/>
                  </a:solidFill>
                  <a:latin typeface="Calibri"/>
                  <a:cs typeface="Calibri"/>
                </a:rPr>
                <a:t>clustering</a:t>
              </a:r>
              <a:endParaRPr sz="850" dirty="0">
                <a:solidFill>
                  <a:schemeClr val="bg1"/>
                </a:solidFill>
                <a:latin typeface="Calibri"/>
                <a:cs typeface="Calibri"/>
              </a:endParaRPr>
            </a:p>
          </p:txBody>
        </p:sp>
        <p:sp>
          <p:nvSpPr>
            <p:cNvPr id="242" name="object 12">
              <a:extLst>
                <a:ext uri="{FF2B5EF4-FFF2-40B4-BE49-F238E27FC236}">
                  <a16:creationId xmlns:a16="http://schemas.microsoft.com/office/drawing/2014/main" id="{DECB36BD-827C-4B5A-8511-4C472A03C7C1}"/>
                </a:ext>
              </a:extLst>
            </p:cNvPr>
            <p:cNvSpPr txBox="1"/>
            <p:nvPr/>
          </p:nvSpPr>
          <p:spPr>
            <a:xfrm>
              <a:off x="2393887" y="3762891"/>
              <a:ext cx="919480" cy="359491"/>
            </a:xfrm>
            <a:prstGeom prst="rect">
              <a:avLst/>
            </a:prstGeom>
          </p:spPr>
          <p:txBody>
            <a:bodyPr vert="horz" wrap="square" lIns="0" tIns="12700" rIns="0" bIns="0" rtlCol="0">
              <a:spAutoFit/>
            </a:bodyPr>
            <a:lstStyle/>
            <a:p>
              <a:pPr marL="12700">
                <a:lnSpc>
                  <a:spcPct val="100000"/>
                </a:lnSpc>
                <a:spcBef>
                  <a:spcPts val="100"/>
                </a:spcBef>
              </a:pPr>
              <a:r>
                <a:rPr sz="850" spc="15" dirty="0">
                  <a:solidFill>
                    <a:schemeClr val="bg1"/>
                  </a:solidFill>
                  <a:latin typeface="Calibri"/>
                  <a:cs typeface="Calibri"/>
                </a:rPr>
                <a:t>Probability</a:t>
              </a:r>
              <a:r>
                <a:rPr sz="850" spc="20" dirty="0">
                  <a:solidFill>
                    <a:schemeClr val="bg1"/>
                  </a:solidFill>
                  <a:latin typeface="Calibri"/>
                  <a:cs typeface="Calibri"/>
                </a:rPr>
                <a:t> </a:t>
              </a:r>
              <a:r>
                <a:rPr sz="850" spc="15" dirty="0">
                  <a:solidFill>
                    <a:schemeClr val="bg1"/>
                  </a:solidFill>
                  <a:latin typeface="Calibri"/>
                  <a:cs typeface="Calibri"/>
                </a:rPr>
                <a:t>analysis</a:t>
              </a:r>
              <a:endParaRPr sz="850" dirty="0">
                <a:solidFill>
                  <a:schemeClr val="bg1"/>
                </a:solidFill>
                <a:latin typeface="Calibri"/>
                <a:cs typeface="Calibri"/>
              </a:endParaRPr>
            </a:p>
          </p:txBody>
        </p:sp>
        <p:sp>
          <p:nvSpPr>
            <p:cNvPr id="243" name="object 16">
              <a:extLst>
                <a:ext uri="{FF2B5EF4-FFF2-40B4-BE49-F238E27FC236}">
                  <a16:creationId xmlns:a16="http://schemas.microsoft.com/office/drawing/2014/main" id="{D02D2F2D-7359-4C1B-9522-FF513843AEF8}"/>
                </a:ext>
              </a:extLst>
            </p:cNvPr>
            <p:cNvSpPr txBox="1"/>
            <p:nvPr/>
          </p:nvSpPr>
          <p:spPr>
            <a:xfrm>
              <a:off x="2381008" y="4834954"/>
              <a:ext cx="1027430" cy="359491"/>
            </a:xfrm>
            <a:prstGeom prst="rect">
              <a:avLst/>
            </a:prstGeom>
          </p:spPr>
          <p:txBody>
            <a:bodyPr vert="horz" wrap="square" lIns="0" tIns="12700" rIns="0" bIns="0" rtlCol="0">
              <a:spAutoFit/>
            </a:bodyPr>
            <a:lstStyle/>
            <a:p>
              <a:pPr marL="12700">
                <a:lnSpc>
                  <a:spcPct val="100000"/>
                </a:lnSpc>
                <a:spcBef>
                  <a:spcPts val="100"/>
                </a:spcBef>
              </a:pPr>
              <a:r>
                <a:rPr sz="850" spc="15" dirty="0">
                  <a:solidFill>
                    <a:schemeClr val="bg1"/>
                  </a:solidFill>
                  <a:latin typeface="Calibri"/>
                  <a:cs typeface="Calibri"/>
                </a:rPr>
                <a:t>Event history</a:t>
              </a:r>
              <a:r>
                <a:rPr sz="850" spc="45" dirty="0">
                  <a:solidFill>
                    <a:schemeClr val="bg1"/>
                  </a:solidFill>
                  <a:latin typeface="Calibri"/>
                  <a:cs typeface="Calibri"/>
                </a:rPr>
                <a:t> </a:t>
              </a:r>
              <a:r>
                <a:rPr sz="850" spc="15" dirty="0">
                  <a:solidFill>
                    <a:schemeClr val="bg1"/>
                  </a:solidFill>
                  <a:latin typeface="Calibri"/>
                  <a:cs typeface="Calibri"/>
                </a:rPr>
                <a:t>analysis</a:t>
              </a:r>
              <a:endParaRPr sz="850" dirty="0">
                <a:solidFill>
                  <a:schemeClr val="bg1"/>
                </a:solidFill>
                <a:latin typeface="Calibri"/>
                <a:cs typeface="Calibri"/>
              </a:endParaRPr>
            </a:p>
          </p:txBody>
        </p:sp>
        <p:sp>
          <p:nvSpPr>
            <p:cNvPr id="244" name="object 17">
              <a:extLst>
                <a:ext uri="{FF2B5EF4-FFF2-40B4-BE49-F238E27FC236}">
                  <a16:creationId xmlns:a16="http://schemas.microsoft.com/office/drawing/2014/main" id="{C0686DB1-A7C1-4725-9833-1A8F01504523}"/>
                </a:ext>
              </a:extLst>
            </p:cNvPr>
            <p:cNvSpPr/>
            <p:nvPr/>
          </p:nvSpPr>
          <p:spPr>
            <a:xfrm>
              <a:off x="1097769" y="3131628"/>
              <a:ext cx="843730" cy="619071"/>
            </a:xfrm>
            <a:custGeom>
              <a:avLst/>
              <a:gdLst/>
              <a:ahLst/>
              <a:cxnLst/>
              <a:rect l="l" t="t" r="r" b="b"/>
              <a:pathLst>
                <a:path w="1106805" h="849629">
                  <a:moveTo>
                    <a:pt x="1035405" y="0"/>
                  </a:moveTo>
                  <a:lnTo>
                    <a:pt x="71018" y="0"/>
                  </a:lnTo>
                  <a:lnTo>
                    <a:pt x="48261" y="4256"/>
                  </a:lnTo>
                  <a:lnTo>
                    <a:pt x="14088" y="33523"/>
                  </a:lnTo>
                  <a:lnTo>
                    <a:pt x="2903" y="92398"/>
                  </a:lnTo>
                  <a:lnTo>
                    <a:pt x="860" y="143071"/>
                  </a:lnTo>
                  <a:lnTo>
                    <a:pt x="107" y="241855"/>
                  </a:lnTo>
                  <a:lnTo>
                    <a:pt x="0" y="423240"/>
                  </a:lnTo>
                  <a:lnTo>
                    <a:pt x="1063" y="612535"/>
                  </a:lnTo>
                  <a:lnTo>
                    <a:pt x="3403" y="724536"/>
                  </a:lnTo>
                  <a:lnTo>
                    <a:pt x="5743" y="777989"/>
                  </a:lnTo>
                  <a:lnTo>
                    <a:pt x="28563" y="832265"/>
                  </a:lnTo>
                  <a:lnTo>
                    <a:pt x="71018" y="849477"/>
                  </a:lnTo>
                  <a:lnTo>
                    <a:pt x="1035405" y="849477"/>
                  </a:lnTo>
                  <a:lnTo>
                    <a:pt x="1077866" y="832088"/>
                  </a:lnTo>
                  <a:lnTo>
                    <a:pt x="1099629" y="791286"/>
                  </a:lnTo>
                  <a:lnTo>
                    <a:pt x="1105574" y="703437"/>
                  </a:lnTo>
                  <a:lnTo>
                    <a:pt x="1106317" y="604634"/>
                  </a:lnTo>
                  <a:lnTo>
                    <a:pt x="1106424" y="423240"/>
                  </a:lnTo>
                  <a:lnTo>
                    <a:pt x="1105348" y="234085"/>
                  </a:lnTo>
                  <a:lnTo>
                    <a:pt x="1102982" y="122380"/>
                  </a:lnTo>
                  <a:lnTo>
                    <a:pt x="1100616" y="69220"/>
                  </a:lnTo>
                  <a:lnTo>
                    <a:pt x="1077841" y="16140"/>
                  </a:lnTo>
                  <a:lnTo>
                    <a:pt x="1035405" y="0"/>
                  </a:lnTo>
                  <a:close/>
                </a:path>
              </a:pathLst>
            </a:custGeom>
            <a:solidFill>
              <a:srgbClr val="1D1D1B"/>
            </a:solidFill>
          </p:spPr>
          <p:txBody>
            <a:bodyPr wrap="square" lIns="0" tIns="0" rIns="0" bIns="0" rtlCol="0"/>
            <a:lstStyle/>
            <a:p>
              <a:endParaRPr/>
            </a:p>
          </p:txBody>
        </p:sp>
        <p:sp>
          <p:nvSpPr>
            <p:cNvPr id="245" name="object 18">
              <a:extLst>
                <a:ext uri="{FF2B5EF4-FFF2-40B4-BE49-F238E27FC236}">
                  <a16:creationId xmlns:a16="http://schemas.microsoft.com/office/drawing/2014/main" id="{CFA58249-FAF2-44B7-B1A2-E5AFA1EAB7B4}"/>
                </a:ext>
              </a:extLst>
            </p:cNvPr>
            <p:cNvSpPr/>
            <p:nvPr/>
          </p:nvSpPr>
          <p:spPr>
            <a:xfrm>
              <a:off x="1094460" y="3128315"/>
              <a:ext cx="817536" cy="553685"/>
            </a:xfrm>
            <a:prstGeom prst="rect">
              <a:avLst/>
            </a:prstGeom>
            <a:blipFill>
              <a:blip r:embed="rId11" cstate="print"/>
              <a:stretch>
                <a:fillRect/>
              </a:stretch>
            </a:blipFill>
          </p:spPr>
          <p:txBody>
            <a:bodyPr wrap="square" lIns="0" tIns="0" rIns="0" bIns="0" rtlCol="0"/>
            <a:lstStyle/>
            <a:p>
              <a:endParaRPr/>
            </a:p>
          </p:txBody>
        </p:sp>
        <p:sp>
          <p:nvSpPr>
            <p:cNvPr id="246" name="object 20">
              <a:extLst>
                <a:ext uri="{FF2B5EF4-FFF2-40B4-BE49-F238E27FC236}">
                  <a16:creationId xmlns:a16="http://schemas.microsoft.com/office/drawing/2014/main" id="{FEC7AA7D-EE58-415B-96A0-39B5D7CBB53D}"/>
                </a:ext>
              </a:extLst>
            </p:cNvPr>
            <p:cNvSpPr/>
            <p:nvPr/>
          </p:nvSpPr>
          <p:spPr>
            <a:xfrm>
              <a:off x="1097769" y="4198648"/>
              <a:ext cx="865750" cy="605101"/>
            </a:xfrm>
            <a:custGeom>
              <a:avLst/>
              <a:gdLst/>
              <a:ahLst/>
              <a:cxnLst/>
              <a:rect l="l" t="t" r="r" b="b"/>
              <a:pathLst>
                <a:path w="1106805" h="849629">
                  <a:moveTo>
                    <a:pt x="1035405" y="0"/>
                  </a:moveTo>
                  <a:lnTo>
                    <a:pt x="71018" y="0"/>
                  </a:lnTo>
                  <a:lnTo>
                    <a:pt x="48261" y="4256"/>
                  </a:lnTo>
                  <a:lnTo>
                    <a:pt x="14088" y="33523"/>
                  </a:lnTo>
                  <a:lnTo>
                    <a:pt x="2903" y="92398"/>
                  </a:lnTo>
                  <a:lnTo>
                    <a:pt x="860" y="143071"/>
                  </a:lnTo>
                  <a:lnTo>
                    <a:pt x="107" y="241855"/>
                  </a:lnTo>
                  <a:lnTo>
                    <a:pt x="0" y="423240"/>
                  </a:lnTo>
                  <a:lnTo>
                    <a:pt x="1063" y="612535"/>
                  </a:lnTo>
                  <a:lnTo>
                    <a:pt x="3403" y="724536"/>
                  </a:lnTo>
                  <a:lnTo>
                    <a:pt x="5743" y="777989"/>
                  </a:lnTo>
                  <a:lnTo>
                    <a:pt x="28563" y="832265"/>
                  </a:lnTo>
                  <a:lnTo>
                    <a:pt x="71018" y="849477"/>
                  </a:lnTo>
                  <a:lnTo>
                    <a:pt x="1035405" y="849477"/>
                  </a:lnTo>
                  <a:lnTo>
                    <a:pt x="1077866" y="832088"/>
                  </a:lnTo>
                  <a:lnTo>
                    <a:pt x="1099629" y="791286"/>
                  </a:lnTo>
                  <a:lnTo>
                    <a:pt x="1105574" y="703437"/>
                  </a:lnTo>
                  <a:lnTo>
                    <a:pt x="1106317" y="604634"/>
                  </a:lnTo>
                  <a:lnTo>
                    <a:pt x="1106424" y="423240"/>
                  </a:lnTo>
                  <a:lnTo>
                    <a:pt x="1105348" y="234085"/>
                  </a:lnTo>
                  <a:lnTo>
                    <a:pt x="1102982" y="122380"/>
                  </a:lnTo>
                  <a:lnTo>
                    <a:pt x="1100616" y="69220"/>
                  </a:lnTo>
                  <a:lnTo>
                    <a:pt x="1077841" y="16140"/>
                  </a:lnTo>
                  <a:lnTo>
                    <a:pt x="1035405" y="0"/>
                  </a:lnTo>
                  <a:close/>
                </a:path>
              </a:pathLst>
            </a:custGeom>
            <a:solidFill>
              <a:srgbClr val="1D1D1B"/>
            </a:solidFill>
          </p:spPr>
          <p:txBody>
            <a:bodyPr wrap="square" lIns="0" tIns="0" rIns="0" bIns="0" rtlCol="0"/>
            <a:lstStyle/>
            <a:p>
              <a:endParaRPr/>
            </a:p>
          </p:txBody>
        </p:sp>
        <p:sp>
          <p:nvSpPr>
            <p:cNvPr id="247" name="object 21">
              <a:extLst>
                <a:ext uri="{FF2B5EF4-FFF2-40B4-BE49-F238E27FC236}">
                  <a16:creationId xmlns:a16="http://schemas.microsoft.com/office/drawing/2014/main" id="{44EE81E1-6580-47EE-8681-66347E3E6395}"/>
                </a:ext>
              </a:extLst>
            </p:cNvPr>
            <p:cNvSpPr/>
            <p:nvPr/>
          </p:nvSpPr>
          <p:spPr>
            <a:xfrm>
              <a:off x="1085299" y="4177175"/>
              <a:ext cx="817536" cy="553677"/>
            </a:xfrm>
            <a:prstGeom prst="rect">
              <a:avLst/>
            </a:prstGeom>
            <a:blipFill>
              <a:blip r:embed="rId12" cstate="print"/>
              <a:stretch>
                <a:fillRect/>
              </a:stretch>
            </a:blipFill>
          </p:spPr>
          <p:txBody>
            <a:bodyPr wrap="square" lIns="0" tIns="0" rIns="0" bIns="0" rtlCol="0"/>
            <a:lstStyle/>
            <a:p>
              <a:endParaRPr/>
            </a:p>
          </p:txBody>
        </p:sp>
        <p:sp>
          <p:nvSpPr>
            <p:cNvPr id="248" name="object 22">
              <a:extLst>
                <a:ext uri="{FF2B5EF4-FFF2-40B4-BE49-F238E27FC236}">
                  <a16:creationId xmlns:a16="http://schemas.microsoft.com/office/drawing/2014/main" id="{E9E6D01E-E7D4-4990-ADF0-E93C30A61FAB}"/>
                </a:ext>
              </a:extLst>
            </p:cNvPr>
            <p:cNvSpPr/>
            <p:nvPr/>
          </p:nvSpPr>
          <p:spPr>
            <a:xfrm>
              <a:off x="2393887" y="3131628"/>
              <a:ext cx="906601" cy="598691"/>
            </a:xfrm>
            <a:custGeom>
              <a:avLst/>
              <a:gdLst/>
              <a:ahLst/>
              <a:cxnLst/>
              <a:rect l="l" t="t" r="r" b="b"/>
              <a:pathLst>
                <a:path w="1106804" h="849629">
                  <a:moveTo>
                    <a:pt x="1035405" y="0"/>
                  </a:moveTo>
                  <a:lnTo>
                    <a:pt x="71018" y="0"/>
                  </a:lnTo>
                  <a:lnTo>
                    <a:pt x="48261" y="4256"/>
                  </a:lnTo>
                  <a:lnTo>
                    <a:pt x="14088" y="33523"/>
                  </a:lnTo>
                  <a:lnTo>
                    <a:pt x="2903" y="92398"/>
                  </a:lnTo>
                  <a:lnTo>
                    <a:pt x="860" y="143071"/>
                  </a:lnTo>
                  <a:lnTo>
                    <a:pt x="107" y="241855"/>
                  </a:lnTo>
                  <a:lnTo>
                    <a:pt x="0" y="423240"/>
                  </a:lnTo>
                  <a:lnTo>
                    <a:pt x="1063" y="612535"/>
                  </a:lnTo>
                  <a:lnTo>
                    <a:pt x="3403" y="724536"/>
                  </a:lnTo>
                  <a:lnTo>
                    <a:pt x="5743" y="777989"/>
                  </a:lnTo>
                  <a:lnTo>
                    <a:pt x="28563" y="832265"/>
                  </a:lnTo>
                  <a:lnTo>
                    <a:pt x="71018" y="849477"/>
                  </a:lnTo>
                  <a:lnTo>
                    <a:pt x="1035405" y="849477"/>
                  </a:lnTo>
                  <a:lnTo>
                    <a:pt x="1077866" y="832088"/>
                  </a:lnTo>
                  <a:lnTo>
                    <a:pt x="1099629" y="791286"/>
                  </a:lnTo>
                  <a:lnTo>
                    <a:pt x="1105574" y="703437"/>
                  </a:lnTo>
                  <a:lnTo>
                    <a:pt x="1106317" y="604634"/>
                  </a:lnTo>
                  <a:lnTo>
                    <a:pt x="1106424" y="423240"/>
                  </a:lnTo>
                  <a:lnTo>
                    <a:pt x="1105348" y="234085"/>
                  </a:lnTo>
                  <a:lnTo>
                    <a:pt x="1102982" y="122380"/>
                  </a:lnTo>
                  <a:lnTo>
                    <a:pt x="1100616" y="69220"/>
                  </a:lnTo>
                  <a:lnTo>
                    <a:pt x="1077841" y="16140"/>
                  </a:lnTo>
                  <a:lnTo>
                    <a:pt x="1035405" y="0"/>
                  </a:lnTo>
                  <a:close/>
                </a:path>
              </a:pathLst>
            </a:custGeom>
            <a:solidFill>
              <a:srgbClr val="1D1D1B"/>
            </a:solidFill>
          </p:spPr>
          <p:txBody>
            <a:bodyPr wrap="square" lIns="0" tIns="0" rIns="0" bIns="0" rtlCol="0"/>
            <a:lstStyle/>
            <a:p>
              <a:endParaRPr/>
            </a:p>
          </p:txBody>
        </p:sp>
        <p:sp>
          <p:nvSpPr>
            <p:cNvPr id="249" name="object 23">
              <a:extLst>
                <a:ext uri="{FF2B5EF4-FFF2-40B4-BE49-F238E27FC236}">
                  <a16:creationId xmlns:a16="http://schemas.microsoft.com/office/drawing/2014/main" id="{DFF0CC02-9E06-467F-957B-DD3EF84DC9E2}"/>
                </a:ext>
              </a:extLst>
            </p:cNvPr>
            <p:cNvSpPr/>
            <p:nvPr/>
          </p:nvSpPr>
          <p:spPr>
            <a:xfrm>
              <a:off x="2390584" y="3128315"/>
              <a:ext cx="817536" cy="553685"/>
            </a:xfrm>
            <a:prstGeom prst="rect">
              <a:avLst/>
            </a:prstGeom>
            <a:blipFill>
              <a:blip r:embed="rId13" cstate="print"/>
              <a:stretch>
                <a:fillRect/>
              </a:stretch>
            </a:blipFill>
          </p:spPr>
          <p:txBody>
            <a:bodyPr wrap="square" lIns="0" tIns="0" rIns="0" bIns="0" rtlCol="0"/>
            <a:lstStyle/>
            <a:p>
              <a:endParaRPr/>
            </a:p>
          </p:txBody>
        </p:sp>
        <p:sp>
          <p:nvSpPr>
            <p:cNvPr id="250" name="object 24">
              <a:extLst>
                <a:ext uri="{FF2B5EF4-FFF2-40B4-BE49-F238E27FC236}">
                  <a16:creationId xmlns:a16="http://schemas.microsoft.com/office/drawing/2014/main" id="{990BEA5A-D2EA-4782-A4A8-5F09B06F6D9C}"/>
                </a:ext>
              </a:extLst>
            </p:cNvPr>
            <p:cNvSpPr/>
            <p:nvPr/>
          </p:nvSpPr>
          <p:spPr>
            <a:xfrm>
              <a:off x="2393887" y="4256931"/>
              <a:ext cx="823809" cy="605101"/>
            </a:xfrm>
            <a:custGeom>
              <a:avLst/>
              <a:gdLst/>
              <a:ahLst/>
              <a:cxnLst/>
              <a:rect l="l" t="t" r="r" b="b"/>
              <a:pathLst>
                <a:path w="1106804" h="849629">
                  <a:moveTo>
                    <a:pt x="1035405" y="0"/>
                  </a:moveTo>
                  <a:lnTo>
                    <a:pt x="71018" y="0"/>
                  </a:lnTo>
                  <a:lnTo>
                    <a:pt x="48261" y="4256"/>
                  </a:lnTo>
                  <a:lnTo>
                    <a:pt x="14088" y="33523"/>
                  </a:lnTo>
                  <a:lnTo>
                    <a:pt x="2903" y="92398"/>
                  </a:lnTo>
                  <a:lnTo>
                    <a:pt x="860" y="143071"/>
                  </a:lnTo>
                  <a:lnTo>
                    <a:pt x="107" y="241855"/>
                  </a:lnTo>
                  <a:lnTo>
                    <a:pt x="0" y="423240"/>
                  </a:lnTo>
                  <a:lnTo>
                    <a:pt x="1063" y="612535"/>
                  </a:lnTo>
                  <a:lnTo>
                    <a:pt x="3403" y="724536"/>
                  </a:lnTo>
                  <a:lnTo>
                    <a:pt x="5743" y="777989"/>
                  </a:lnTo>
                  <a:lnTo>
                    <a:pt x="28563" y="832265"/>
                  </a:lnTo>
                  <a:lnTo>
                    <a:pt x="71018" y="849477"/>
                  </a:lnTo>
                  <a:lnTo>
                    <a:pt x="1035405" y="849477"/>
                  </a:lnTo>
                  <a:lnTo>
                    <a:pt x="1077866" y="832088"/>
                  </a:lnTo>
                  <a:lnTo>
                    <a:pt x="1099629" y="791286"/>
                  </a:lnTo>
                  <a:lnTo>
                    <a:pt x="1105574" y="703437"/>
                  </a:lnTo>
                  <a:lnTo>
                    <a:pt x="1106317" y="604634"/>
                  </a:lnTo>
                  <a:lnTo>
                    <a:pt x="1106424" y="423240"/>
                  </a:lnTo>
                  <a:lnTo>
                    <a:pt x="1105348" y="234085"/>
                  </a:lnTo>
                  <a:lnTo>
                    <a:pt x="1102982" y="122380"/>
                  </a:lnTo>
                  <a:lnTo>
                    <a:pt x="1100616" y="69220"/>
                  </a:lnTo>
                  <a:lnTo>
                    <a:pt x="1077841" y="16140"/>
                  </a:lnTo>
                  <a:lnTo>
                    <a:pt x="1035405" y="0"/>
                  </a:lnTo>
                  <a:close/>
                </a:path>
              </a:pathLst>
            </a:custGeom>
            <a:solidFill>
              <a:srgbClr val="1D1D1B"/>
            </a:solidFill>
          </p:spPr>
          <p:txBody>
            <a:bodyPr wrap="square" lIns="0" tIns="0" rIns="0" bIns="0" rtlCol="0"/>
            <a:lstStyle/>
            <a:p>
              <a:endParaRPr/>
            </a:p>
          </p:txBody>
        </p:sp>
        <p:sp>
          <p:nvSpPr>
            <p:cNvPr id="251" name="object 25">
              <a:extLst>
                <a:ext uri="{FF2B5EF4-FFF2-40B4-BE49-F238E27FC236}">
                  <a16:creationId xmlns:a16="http://schemas.microsoft.com/office/drawing/2014/main" id="{77FEDA82-6F08-431C-B208-03DCDFBE8E90}"/>
                </a:ext>
              </a:extLst>
            </p:cNvPr>
            <p:cNvSpPr/>
            <p:nvPr/>
          </p:nvSpPr>
          <p:spPr>
            <a:xfrm>
              <a:off x="2390584" y="4195341"/>
              <a:ext cx="817536" cy="553677"/>
            </a:xfrm>
            <a:prstGeom prst="rect">
              <a:avLst/>
            </a:prstGeom>
            <a:blipFill>
              <a:blip r:embed="rId14" cstate="print"/>
              <a:stretch>
                <a:fillRect/>
              </a:stretch>
            </a:blipFill>
          </p:spPr>
          <p:txBody>
            <a:bodyPr wrap="square" lIns="0" tIns="0" rIns="0" bIns="0" rtlCol="0"/>
            <a:lstStyle/>
            <a:p>
              <a:endParaRPr/>
            </a:p>
          </p:txBody>
        </p:sp>
        <p:sp>
          <p:nvSpPr>
            <p:cNvPr id="252" name="object 26">
              <a:extLst>
                <a:ext uri="{FF2B5EF4-FFF2-40B4-BE49-F238E27FC236}">
                  <a16:creationId xmlns:a16="http://schemas.microsoft.com/office/drawing/2014/main" id="{1F38AB59-F284-4CB7-A28B-B4B160700BF5}"/>
                </a:ext>
              </a:extLst>
            </p:cNvPr>
            <p:cNvSpPr/>
            <p:nvPr/>
          </p:nvSpPr>
          <p:spPr>
            <a:xfrm>
              <a:off x="2432748" y="3156349"/>
              <a:ext cx="733207" cy="440410"/>
            </a:xfrm>
            <a:prstGeom prst="rect">
              <a:avLst/>
            </a:prstGeom>
            <a:blipFill>
              <a:blip r:embed="rId15" cstate="print"/>
              <a:stretch>
                <a:fillRect/>
              </a:stretch>
            </a:blipFill>
          </p:spPr>
          <p:txBody>
            <a:bodyPr wrap="square" lIns="0" tIns="0" rIns="0" bIns="0" rtlCol="0"/>
            <a:lstStyle/>
            <a:p>
              <a:endParaRPr/>
            </a:p>
          </p:txBody>
        </p:sp>
        <p:sp>
          <p:nvSpPr>
            <p:cNvPr id="253" name="object 27">
              <a:extLst>
                <a:ext uri="{FF2B5EF4-FFF2-40B4-BE49-F238E27FC236}">
                  <a16:creationId xmlns:a16="http://schemas.microsoft.com/office/drawing/2014/main" id="{9147BE6C-D7F3-4BFA-BB7B-07D6C1BC282C}"/>
                </a:ext>
              </a:extLst>
            </p:cNvPr>
            <p:cNvSpPr/>
            <p:nvPr/>
          </p:nvSpPr>
          <p:spPr>
            <a:xfrm>
              <a:off x="2432748" y="4243475"/>
              <a:ext cx="733207" cy="438242"/>
            </a:xfrm>
            <a:prstGeom prst="rect">
              <a:avLst/>
            </a:prstGeom>
            <a:blipFill>
              <a:blip r:embed="rId16" cstate="print"/>
              <a:stretch>
                <a:fillRect/>
              </a:stretch>
            </a:blipFill>
          </p:spPr>
          <p:txBody>
            <a:bodyPr wrap="square" lIns="0" tIns="0" rIns="0" bIns="0" rtlCol="0"/>
            <a:lstStyle/>
            <a:p>
              <a:endParaRPr/>
            </a:p>
          </p:txBody>
        </p:sp>
        <p:sp>
          <p:nvSpPr>
            <p:cNvPr id="254" name="object 28">
              <a:extLst>
                <a:ext uri="{FF2B5EF4-FFF2-40B4-BE49-F238E27FC236}">
                  <a16:creationId xmlns:a16="http://schemas.microsoft.com/office/drawing/2014/main" id="{421F6C4E-2131-43D3-A671-CFE00907778F}"/>
                </a:ext>
              </a:extLst>
            </p:cNvPr>
            <p:cNvSpPr/>
            <p:nvPr/>
          </p:nvSpPr>
          <p:spPr>
            <a:xfrm>
              <a:off x="1136624" y="4234894"/>
              <a:ext cx="733207" cy="438242"/>
            </a:xfrm>
            <a:prstGeom prst="rect">
              <a:avLst/>
            </a:prstGeom>
            <a:blipFill>
              <a:blip r:embed="rId17" cstate="print"/>
              <a:stretch>
                <a:fillRect/>
              </a:stretch>
            </a:blipFill>
          </p:spPr>
          <p:txBody>
            <a:bodyPr wrap="square" lIns="0" tIns="0" rIns="0" bIns="0" rtlCol="0"/>
            <a:lstStyle/>
            <a:p>
              <a:endParaRPr/>
            </a:p>
          </p:txBody>
        </p:sp>
        <p:sp>
          <p:nvSpPr>
            <p:cNvPr id="255" name="object 47">
              <a:extLst>
                <a:ext uri="{FF2B5EF4-FFF2-40B4-BE49-F238E27FC236}">
                  <a16:creationId xmlns:a16="http://schemas.microsoft.com/office/drawing/2014/main" id="{0B27191D-6E8A-47F3-9A93-DB0B41A6987A}"/>
                </a:ext>
              </a:extLst>
            </p:cNvPr>
            <p:cNvSpPr/>
            <p:nvPr/>
          </p:nvSpPr>
          <p:spPr>
            <a:xfrm>
              <a:off x="3153641" y="3264674"/>
              <a:ext cx="581025" cy="250190"/>
            </a:xfrm>
            <a:custGeom>
              <a:avLst/>
              <a:gdLst/>
              <a:ahLst/>
              <a:cxnLst/>
              <a:rect l="l" t="t" r="r" b="b"/>
              <a:pathLst>
                <a:path w="581025" h="250189">
                  <a:moveTo>
                    <a:pt x="556844" y="0"/>
                  </a:moveTo>
                  <a:lnTo>
                    <a:pt x="0" y="78257"/>
                  </a:lnTo>
                  <a:lnTo>
                    <a:pt x="24142" y="250012"/>
                  </a:lnTo>
                  <a:lnTo>
                    <a:pt x="580986" y="171754"/>
                  </a:lnTo>
                  <a:lnTo>
                    <a:pt x="556844" y="0"/>
                  </a:lnTo>
                  <a:close/>
                </a:path>
              </a:pathLst>
            </a:custGeom>
            <a:solidFill>
              <a:srgbClr val="A2C632"/>
            </a:solidFill>
          </p:spPr>
          <p:txBody>
            <a:bodyPr wrap="square" lIns="0" tIns="0" rIns="0" bIns="0" rtlCol="0"/>
            <a:lstStyle/>
            <a:p>
              <a:endParaRPr/>
            </a:p>
          </p:txBody>
        </p:sp>
        <p:sp>
          <p:nvSpPr>
            <p:cNvPr id="256" name="object 48">
              <a:extLst>
                <a:ext uri="{FF2B5EF4-FFF2-40B4-BE49-F238E27FC236}">
                  <a16:creationId xmlns:a16="http://schemas.microsoft.com/office/drawing/2014/main" id="{9F68B1C7-A4B7-4A8D-92E2-50D4ADA1CC4D}"/>
                </a:ext>
              </a:extLst>
            </p:cNvPr>
            <p:cNvSpPr txBox="1"/>
            <p:nvPr/>
          </p:nvSpPr>
          <p:spPr>
            <a:xfrm rot="21120000">
              <a:off x="3212769" y="3337883"/>
              <a:ext cx="454335" cy="107950"/>
            </a:xfrm>
            <a:prstGeom prst="rect">
              <a:avLst/>
            </a:prstGeom>
          </p:spPr>
          <p:txBody>
            <a:bodyPr vert="horz" wrap="square" lIns="0" tIns="0" rIns="0" bIns="0" rtlCol="0">
              <a:spAutoFit/>
            </a:bodyPr>
            <a:lstStyle/>
            <a:p>
              <a:pPr>
                <a:lnSpc>
                  <a:spcPts val="850"/>
                </a:lnSpc>
              </a:pPr>
              <a:r>
                <a:rPr sz="850" spc="25" dirty="0">
                  <a:solidFill>
                    <a:srgbClr val="FFFFFF"/>
                  </a:solidFill>
                  <a:latin typeface="Calibri"/>
                  <a:cs typeface="Calibri"/>
                </a:rPr>
                <a:t>Examples</a:t>
              </a:r>
              <a:endParaRPr sz="850">
                <a:latin typeface="Calibri"/>
                <a:cs typeface="Calibri"/>
              </a:endParaRPr>
            </a:p>
          </p:txBody>
        </p:sp>
        <p:sp>
          <p:nvSpPr>
            <p:cNvPr id="257" name="object 53">
              <a:extLst>
                <a:ext uri="{FF2B5EF4-FFF2-40B4-BE49-F238E27FC236}">
                  <a16:creationId xmlns:a16="http://schemas.microsoft.com/office/drawing/2014/main" id="{4E9D1937-C2C6-4A6A-AB3C-8F77DA3C6E4D}"/>
                </a:ext>
              </a:extLst>
            </p:cNvPr>
            <p:cNvSpPr/>
            <p:nvPr/>
          </p:nvSpPr>
          <p:spPr>
            <a:xfrm>
              <a:off x="1117087" y="3192754"/>
              <a:ext cx="730345" cy="480951"/>
            </a:xfrm>
            <a:prstGeom prst="rect">
              <a:avLst/>
            </a:prstGeom>
            <a:blipFill>
              <a:blip r:embed="rId18" cstate="print"/>
              <a:stretch>
                <a:fillRect/>
              </a:stretch>
            </a:blipFill>
          </p:spPr>
          <p:txBody>
            <a:bodyPr wrap="square" lIns="0" tIns="0" rIns="0" bIns="0" rtlCol="0"/>
            <a:lstStyle/>
            <a:p>
              <a:endParaRPr/>
            </a:p>
          </p:txBody>
        </p:sp>
      </p:grpSp>
      <p:grpSp>
        <p:nvGrpSpPr>
          <p:cNvPr id="258" name="Group 257">
            <a:extLst>
              <a:ext uri="{FF2B5EF4-FFF2-40B4-BE49-F238E27FC236}">
                <a16:creationId xmlns:a16="http://schemas.microsoft.com/office/drawing/2014/main" id="{64973EF5-ED8F-48F7-AA42-CB4D42970AB7}"/>
              </a:ext>
            </a:extLst>
          </p:cNvPr>
          <p:cNvGrpSpPr/>
          <p:nvPr/>
        </p:nvGrpSpPr>
        <p:grpSpPr>
          <a:xfrm>
            <a:off x="7063483" y="6244656"/>
            <a:ext cx="1227385" cy="858370"/>
            <a:chOff x="4509507" y="1793386"/>
            <a:chExt cx="1777219" cy="1102995"/>
          </a:xfrm>
        </p:grpSpPr>
        <p:sp>
          <p:nvSpPr>
            <p:cNvPr id="259" name="object 13">
              <a:extLst>
                <a:ext uri="{FF2B5EF4-FFF2-40B4-BE49-F238E27FC236}">
                  <a16:creationId xmlns:a16="http://schemas.microsoft.com/office/drawing/2014/main" id="{0CDDFF4A-6ED9-4BA6-ACE1-630218A30506}"/>
                </a:ext>
              </a:extLst>
            </p:cNvPr>
            <p:cNvSpPr txBox="1"/>
            <p:nvPr/>
          </p:nvSpPr>
          <p:spPr>
            <a:xfrm>
              <a:off x="5266916" y="2651756"/>
              <a:ext cx="1019810" cy="143629"/>
            </a:xfrm>
            <a:prstGeom prst="rect">
              <a:avLst/>
            </a:prstGeom>
          </p:spPr>
          <p:txBody>
            <a:bodyPr vert="horz" wrap="square" lIns="0" tIns="12700" rIns="0" bIns="0" rtlCol="0">
              <a:spAutoFit/>
            </a:bodyPr>
            <a:lstStyle/>
            <a:p>
              <a:pPr marL="12700">
                <a:lnSpc>
                  <a:spcPct val="100000"/>
                </a:lnSpc>
                <a:spcBef>
                  <a:spcPts val="100"/>
                </a:spcBef>
              </a:pPr>
              <a:r>
                <a:rPr sz="850" spc="15" dirty="0">
                  <a:solidFill>
                    <a:schemeClr val="bg1"/>
                  </a:solidFill>
                  <a:latin typeface="Calibri"/>
                  <a:cs typeface="Calibri"/>
                </a:rPr>
                <a:t>Prioritization</a:t>
              </a:r>
              <a:r>
                <a:rPr sz="850" spc="35" dirty="0">
                  <a:solidFill>
                    <a:schemeClr val="bg1"/>
                  </a:solidFill>
                  <a:latin typeface="Calibri"/>
                  <a:cs typeface="Calibri"/>
                </a:rPr>
                <a:t> </a:t>
              </a:r>
              <a:r>
                <a:rPr sz="850" spc="15" dirty="0">
                  <a:solidFill>
                    <a:schemeClr val="bg1"/>
                  </a:solidFill>
                  <a:latin typeface="Calibri"/>
                  <a:cs typeface="Calibri"/>
                </a:rPr>
                <a:t>analysis</a:t>
              </a:r>
              <a:endParaRPr sz="850">
                <a:solidFill>
                  <a:schemeClr val="bg1"/>
                </a:solidFill>
                <a:latin typeface="Calibri"/>
                <a:cs typeface="Calibri"/>
              </a:endParaRPr>
            </a:p>
          </p:txBody>
        </p:sp>
        <p:sp>
          <p:nvSpPr>
            <p:cNvPr id="260" name="object 29">
              <a:extLst>
                <a:ext uri="{FF2B5EF4-FFF2-40B4-BE49-F238E27FC236}">
                  <a16:creationId xmlns:a16="http://schemas.microsoft.com/office/drawing/2014/main" id="{7D48D869-7E89-4760-92F6-C7CACAA82A14}"/>
                </a:ext>
              </a:extLst>
            </p:cNvPr>
            <p:cNvSpPr/>
            <p:nvPr/>
          </p:nvSpPr>
          <p:spPr>
            <a:xfrm>
              <a:off x="4509507" y="1793386"/>
              <a:ext cx="895350" cy="1102995"/>
            </a:xfrm>
            <a:custGeom>
              <a:avLst/>
              <a:gdLst/>
              <a:ahLst/>
              <a:cxnLst/>
              <a:rect l="l" t="t" r="r" b="b"/>
              <a:pathLst>
                <a:path w="895350" h="1102995">
                  <a:moveTo>
                    <a:pt x="894791" y="0"/>
                  </a:moveTo>
                  <a:lnTo>
                    <a:pt x="0" y="0"/>
                  </a:lnTo>
                  <a:lnTo>
                    <a:pt x="0" y="51574"/>
                  </a:lnTo>
                  <a:lnTo>
                    <a:pt x="338658" y="589534"/>
                  </a:lnTo>
                  <a:lnTo>
                    <a:pt x="338658" y="1102614"/>
                  </a:lnTo>
                  <a:lnTo>
                    <a:pt x="495082" y="1007021"/>
                  </a:lnTo>
                  <a:lnTo>
                    <a:pt x="388429" y="1007021"/>
                  </a:lnTo>
                  <a:lnTo>
                    <a:pt x="388429" y="577075"/>
                  </a:lnTo>
                  <a:lnTo>
                    <a:pt x="61785" y="49517"/>
                  </a:lnTo>
                  <a:lnTo>
                    <a:pt x="894791" y="49517"/>
                  </a:lnTo>
                  <a:lnTo>
                    <a:pt x="894791" y="0"/>
                  </a:lnTo>
                  <a:close/>
                </a:path>
                <a:path w="895350" h="1102995">
                  <a:moveTo>
                    <a:pt x="894791" y="49517"/>
                  </a:moveTo>
                  <a:lnTo>
                    <a:pt x="833005" y="49517"/>
                  </a:lnTo>
                  <a:lnTo>
                    <a:pt x="507885" y="579132"/>
                  </a:lnTo>
                  <a:lnTo>
                    <a:pt x="507885" y="934288"/>
                  </a:lnTo>
                  <a:lnTo>
                    <a:pt x="388429" y="1007021"/>
                  </a:lnTo>
                  <a:lnTo>
                    <a:pt x="495082" y="1007021"/>
                  </a:lnTo>
                  <a:lnTo>
                    <a:pt x="558736" y="968121"/>
                  </a:lnTo>
                  <a:lnTo>
                    <a:pt x="558736" y="589534"/>
                  </a:lnTo>
                  <a:lnTo>
                    <a:pt x="894791" y="51574"/>
                  </a:lnTo>
                  <a:lnTo>
                    <a:pt x="894791" y="49517"/>
                  </a:lnTo>
                  <a:close/>
                </a:path>
              </a:pathLst>
            </a:custGeom>
            <a:solidFill>
              <a:srgbClr val="5A585B"/>
            </a:solidFill>
          </p:spPr>
          <p:txBody>
            <a:bodyPr wrap="square" lIns="0" tIns="0" rIns="0" bIns="0" rtlCol="0"/>
            <a:lstStyle/>
            <a:p>
              <a:endParaRPr>
                <a:solidFill>
                  <a:schemeClr val="bg1"/>
                </a:solidFill>
              </a:endParaRPr>
            </a:p>
          </p:txBody>
        </p:sp>
        <p:sp>
          <p:nvSpPr>
            <p:cNvPr id="261" name="object 30">
              <a:extLst>
                <a:ext uri="{FF2B5EF4-FFF2-40B4-BE49-F238E27FC236}">
                  <a16:creationId xmlns:a16="http://schemas.microsoft.com/office/drawing/2014/main" id="{ECF89895-2A95-4BC3-BCEA-0A5D2C7F3832}"/>
                </a:ext>
              </a:extLst>
            </p:cNvPr>
            <p:cNvSpPr/>
            <p:nvPr/>
          </p:nvSpPr>
          <p:spPr>
            <a:xfrm>
              <a:off x="4744725" y="2039973"/>
              <a:ext cx="430530" cy="687705"/>
            </a:xfrm>
            <a:custGeom>
              <a:avLst/>
              <a:gdLst/>
              <a:ahLst/>
              <a:cxnLst/>
              <a:rect l="l" t="t" r="r" b="b"/>
              <a:pathLst>
                <a:path w="430529" h="687704">
                  <a:moveTo>
                    <a:pt x="430098" y="0"/>
                  </a:moveTo>
                  <a:lnTo>
                    <a:pt x="0" y="0"/>
                  </a:lnTo>
                  <a:lnTo>
                    <a:pt x="188861" y="314693"/>
                  </a:lnTo>
                  <a:lnTo>
                    <a:pt x="188861" y="687108"/>
                  </a:lnTo>
                  <a:lnTo>
                    <a:pt x="242087" y="651624"/>
                  </a:lnTo>
                  <a:lnTo>
                    <a:pt x="242087" y="314693"/>
                  </a:lnTo>
                  <a:lnTo>
                    <a:pt x="430098" y="0"/>
                  </a:lnTo>
                  <a:close/>
                </a:path>
              </a:pathLst>
            </a:custGeom>
            <a:solidFill>
              <a:srgbClr val="00A3E2"/>
            </a:solidFill>
          </p:spPr>
          <p:txBody>
            <a:bodyPr wrap="square" lIns="0" tIns="0" rIns="0" bIns="0" rtlCol="0"/>
            <a:lstStyle/>
            <a:p>
              <a:endParaRPr>
                <a:solidFill>
                  <a:schemeClr val="bg1"/>
                </a:solidFill>
              </a:endParaRPr>
            </a:p>
          </p:txBody>
        </p:sp>
      </p:grpSp>
      <p:sp>
        <p:nvSpPr>
          <p:cNvPr id="262" name="object 41">
            <a:extLst>
              <a:ext uri="{FF2B5EF4-FFF2-40B4-BE49-F238E27FC236}">
                <a16:creationId xmlns:a16="http://schemas.microsoft.com/office/drawing/2014/main" id="{44339839-8E5D-497E-8EF0-A75186891F39}"/>
              </a:ext>
            </a:extLst>
          </p:cNvPr>
          <p:cNvSpPr/>
          <p:nvPr/>
        </p:nvSpPr>
        <p:spPr>
          <a:xfrm rot="16200000">
            <a:off x="7866460" y="6539742"/>
            <a:ext cx="165155" cy="202565"/>
          </a:xfrm>
          <a:prstGeom prst="rect">
            <a:avLst/>
          </a:prstGeom>
          <a:blipFill>
            <a:blip r:embed="rId19" cstate="print"/>
            <a:stretch>
              <a:fillRect/>
            </a:stretch>
          </a:blipFill>
        </p:spPr>
        <p:txBody>
          <a:bodyPr vert="vert" wrap="square" lIns="0" tIns="0" rIns="0" bIns="0" rtlCol="0"/>
          <a:lstStyle/>
          <a:p>
            <a:endParaRPr>
              <a:solidFill>
                <a:schemeClr val="bg1"/>
              </a:solidFill>
            </a:endParaRPr>
          </a:p>
        </p:txBody>
      </p:sp>
      <p:sp>
        <p:nvSpPr>
          <p:cNvPr id="263" name="object 43">
            <a:extLst>
              <a:ext uri="{FF2B5EF4-FFF2-40B4-BE49-F238E27FC236}">
                <a16:creationId xmlns:a16="http://schemas.microsoft.com/office/drawing/2014/main" id="{92D7FBDE-228F-4B4C-8160-1AEFEED4A1AB}"/>
              </a:ext>
            </a:extLst>
          </p:cNvPr>
          <p:cNvSpPr/>
          <p:nvPr/>
        </p:nvSpPr>
        <p:spPr>
          <a:xfrm rot="16200000">
            <a:off x="8068876" y="6539742"/>
            <a:ext cx="165155" cy="202565"/>
          </a:xfrm>
          <a:prstGeom prst="rect">
            <a:avLst/>
          </a:prstGeom>
          <a:blipFill>
            <a:blip r:embed="rId20" cstate="print"/>
            <a:stretch>
              <a:fillRect/>
            </a:stretch>
          </a:blipFill>
        </p:spPr>
        <p:txBody>
          <a:bodyPr vert="vert" wrap="square" lIns="0" tIns="0" rIns="0" bIns="0" rtlCol="0"/>
          <a:lstStyle/>
          <a:p>
            <a:endParaRPr>
              <a:solidFill>
                <a:schemeClr val="bg1"/>
              </a:solidFill>
            </a:endParaRPr>
          </a:p>
        </p:txBody>
      </p:sp>
      <p:grpSp>
        <p:nvGrpSpPr>
          <p:cNvPr id="265" name="Group 264">
            <a:extLst>
              <a:ext uri="{FF2B5EF4-FFF2-40B4-BE49-F238E27FC236}">
                <a16:creationId xmlns:a16="http://schemas.microsoft.com/office/drawing/2014/main" id="{6EFC8169-DC51-4E9B-9037-419086BC8785}"/>
              </a:ext>
            </a:extLst>
          </p:cNvPr>
          <p:cNvGrpSpPr/>
          <p:nvPr/>
        </p:nvGrpSpPr>
        <p:grpSpPr>
          <a:xfrm>
            <a:off x="8424580" y="6301445"/>
            <a:ext cx="1343094" cy="878642"/>
            <a:chOff x="4509504" y="3433818"/>
            <a:chExt cx="1973952" cy="1044953"/>
          </a:xfrm>
        </p:grpSpPr>
        <p:sp>
          <p:nvSpPr>
            <p:cNvPr id="266" name="object 14">
              <a:extLst>
                <a:ext uri="{FF2B5EF4-FFF2-40B4-BE49-F238E27FC236}">
                  <a16:creationId xmlns:a16="http://schemas.microsoft.com/office/drawing/2014/main" id="{DB395415-BF11-48E7-87CD-E4CA6982326A}"/>
                </a:ext>
              </a:extLst>
            </p:cNvPr>
            <p:cNvSpPr txBox="1"/>
            <p:nvPr/>
          </p:nvSpPr>
          <p:spPr>
            <a:xfrm>
              <a:off x="5328287" y="4152392"/>
              <a:ext cx="861694" cy="326379"/>
            </a:xfrm>
            <a:prstGeom prst="rect">
              <a:avLst/>
            </a:prstGeom>
          </p:spPr>
          <p:txBody>
            <a:bodyPr vert="horz" wrap="square" lIns="0" tIns="12700" rIns="0" bIns="0" rtlCol="0">
              <a:spAutoFit/>
            </a:bodyPr>
            <a:lstStyle/>
            <a:p>
              <a:pPr marL="12700">
                <a:lnSpc>
                  <a:spcPct val="100000"/>
                </a:lnSpc>
                <a:spcBef>
                  <a:spcPts val="100"/>
                </a:spcBef>
              </a:pPr>
              <a:r>
                <a:rPr sz="850" spc="25" dirty="0">
                  <a:solidFill>
                    <a:schemeClr val="bg1"/>
                  </a:solidFill>
                  <a:latin typeface="Calibri"/>
                  <a:cs typeface="Calibri"/>
                </a:rPr>
                <a:t>Risk-ranke</a:t>
              </a:r>
              <a:r>
                <a:rPr lang="en-US" sz="850" spc="25" dirty="0">
                  <a:solidFill>
                    <a:schemeClr val="bg1"/>
                  </a:solidFill>
                  <a:latin typeface="Calibri"/>
                  <a:cs typeface="Calibri"/>
                </a:rPr>
                <a:t>d</a:t>
              </a:r>
              <a:r>
                <a:rPr sz="850" spc="-10" dirty="0">
                  <a:solidFill>
                    <a:schemeClr val="bg1"/>
                  </a:solidFill>
                  <a:latin typeface="Calibri"/>
                  <a:cs typeface="Calibri"/>
                </a:rPr>
                <a:t> </a:t>
              </a:r>
              <a:r>
                <a:rPr lang="en-US" sz="850" spc="-10" dirty="0">
                  <a:solidFill>
                    <a:schemeClr val="bg1"/>
                  </a:solidFill>
                  <a:latin typeface="Calibri"/>
                  <a:cs typeface="Calibri"/>
                </a:rPr>
                <a:t> Classification</a:t>
              </a:r>
              <a:endParaRPr sz="850" dirty="0">
                <a:solidFill>
                  <a:schemeClr val="bg1"/>
                </a:solidFill>
                <a:latin typeface="Calibri"/>
                <a:cs typeface="Calibri"/>
              </a:endParaRPr>
            </a:p>
          </p:txBody>
        </p:sp>
        <p:sp>
          <p:nvSpPr>
            <p:cNvPr id="267" name="object 31">
              <a:extLst>
                <a:ext uri="{FF2B5EF4-FFF2-40B4-BE49-F238E27FC236}">
                  <a16:creationId xmlns:a16="http://schemas.microsoft.com/office/drawing/2014/main" id="{D4BEDB46-0BBC-47F7-8FDB-A32D0AC2B9B1}"/>
                </a:ext>
              </a:extLst>
            </p:cNvPr>
            <p:cNvSpPr/>
            <p:nvPr/>
          </p:nvSpPr>
          <p:spPr>
            <a:xfrm>
              <a:off x="4509504" y="3678533"/>
              <a:ext cx="643890" cy="617220"/>
            </a:xfrm>
            <a:custGeom>
              <a:avLst/>
              <a:gdLst/>
              <a:ahLst/>
              <a:cxnLst/>
              <a:rect l="l" t="t" r="r" b="b"/>
              <a:pathLst>
                <a:path w="643889" h="617220">
                  <a:moveTo>
                    <a:pt x="401916" y="0"/>
                  </a:moveTo>
                  <a:lnTo>
                    <a:pt x="0" y="0"/>
                  </a:lnTo>
                  <a:lnTo>
                    <a:pt x="0" y="428866"/>
                  </a:lnTo>
                  <a:lnTo>
                    <a:pt x="133413" y="428866"/>
                  </a:lnTo>
                  <a:lnTo>
                    <a:pt x="133413" y="614426"/>
                  </a:lnTo>
                  <a:lnTo>
                    <a:pt x="136423" y="616788"/>
                  </a:lnTo>
                  <a:lnTo>
                    <a:pt x="137896" y="614362"/>
                  </a:lnTo>
                  <a:lnTo>
                    <a:pt x="138976" y="611517"/>
                  </a:lnTo>
                  <a:lnTo>
                    <a:pt x="320014" y="430123"/>
                  </a:lnTo>
                  <a:lnTo>
                    <a:pt x="324243" y="428548"/>
                  </a:lnTo>
                  <a:lnTo>
                    <a:pt x="643305" y="428548"/>
                  </a:lnTo>
                  <a:lnTo>
                    <a:pt x="643305" y="240944"/>
                  </a:lnTo>
                  <a:lnTo>
                    <a:pt x="595267" y="236117"/>
                  </a:lnTo>
                  <a:lnTo>
                    <a:pt x="550689" y="222896"/>
                  </a:lnTo>
                  <a:lnTo>
                    <a:pt x="509748" y="201051"/>
                  </a:lnTo>
                  <a:lnTo>
                    <a:pt x="472617" y="170357"/>
                  </a:lnTo>
                  <a:lnTo>
                    <a:pt x="441959" y="133239"/>
                  </a:lnTo>
                  <a:lnTo>
                    <a:pt x="420108" y="92346"/>
                  </a:lnTo>
                  <a:lnTo>
                    <a:pt x="406836" y="47869"/>
                  </a:lnTo>
                  <a:lnTo>
                    <a:pt x="401916" y="0"/>
                  </a:lnTo>
                  <a:close/>
                </a:path>
                <a:path w="643889" h="617220">
                  <a:moveTo>
                    <a:pt x="643305" y="428548"/>
                  </a:moveTo>
                  <a:lnTo>
                    <a:pt x="324243" y="428548"/>
                  </a:lnTo>
                  <a:lnTo>
                    <a:pt x="482331" y="428680"/>
                  </a:lnTo>
                  <a:lnTo>
                    <a:pt x="643305" y="428675"/>
                  </a:lnTo>
                  <a:close/>
                </a:path>
              </a:pathLst>
            </a:custGeom>
            <a:solidFill>
              <a:srgbClr val="00A3E2"/>
            </a:solidFill>
          </p:spPr>
          <p:txBody>
            <a:bodyPr wrap="square" lIns="0" tIns="0" rIns="0" bIns="0" rtlCol="0"/>
            <a:lstStyle/>
            <a:p>
              <a:endParaRPr>
                <a:solidFill>
                  <a:schemeClr val="bg1"/>
                </a:solidFill>
              </a:endParaRPr>
            </a:p>
          </p:txBody>
        </p:sp>
        <p:sp>
          <p:nvSpPr>
            <p:cNvPr id="268" name="object 32">
              <a:extLst>
                <a:ext uri="{FF2B5EF4-FFF2-40B4-BE49-F238E27FC236}">
                  <a16:creationId xmlns:a16="http://schemas.microsoft.com/office/drawing/2014/main" id="{69401B47-67D2-4361-A94A-72D4971B55A1}"/>
                </a:ext>
              </a:extLst>
            </p:cNvPr>
            <p:cNvSpPr/>
            <p:nvPr/>
          </p:nvSpPr>
          <p:spPr>
            <a:xfrm>
              <a:off x="4965267" y="3490135"/>
              <a:ext cx="375920" cy="375920"/>
            </a:xfrm>
            <a:custGeom>
              <a:avLst/>
              <a:gdLst/>
              <a:ahLst/>
              <a:cxnLst/>
              <a:rect l="l" t="t" r="r" b="b"/>
              <a:pathLst>
                <a:path w="375920" h="375920">
                  <a:moveTo>
                    <a:pt x="187998" y="0"/>
                  </a:moveTo>
                  <a:lnTo>
                    <a:pt x="143882" y="4960"/>
                  </a:lnTo>
                  <a:lnTo>
                    <a:pt x="103734" y="19249"/>
                  </a:lnTo>
                  <a:lnTo>
                    <a:pt x="68624" y="41745"/>
                  </a:lnTo>
                  <a:lnTo>
                    <a:pt x="39624" y="71329"/>
                  </a:lnTo>
                  <a:lnTo>
                    <a:pt x="17806" y="106882"/>
                  </a:lnTo>
                  <a:lnTo>
                    <a:pt x="4241" y="147283"/>
                  </a:lnTo>
                  <a:lnTo>
                    <a:pt x="0" y="191414"/>
                  </a:lnTo>
                  <a:lnTo>
                    <a:pt x="7326" y="240705"/>
                  </a:lnTo>
                  <a:lnTo>
                    <a:pt x="26455" y="284834"/>
                  </a:lnTo>
                  <a:lnTo>
                    <a:pt x="55738" y="322089"/>
                  </a:lnTo>
                  <a:lnTo>
                    <a:pt x="93530" y="350758"/>
                  </a:lnTo>
                  <a:lnTo>
                    <a:pt x="138182" y="369128"/>
                  </a:lnTo>
                  <a:lnTo>
                    <a:pt x="188048" y="375488"/>
                  </a:lnTo>
                  <a:lnTo>
                    <a:pt x="238530" y="368853"/>
                  </a:lnTo>
                  <a:lnTo>
                    <a:pt x="283664" y="349850"/>
                  </a:lnTo>
                  <a:lnTo>
                    <a:pt x="321700" y="320270"/>
                  </a:lnTo>
                  <a:lnTo>
                    <a:pt x="341013" y="294881"/>
                  </a:lnTo>
                  <a:lnTo>
                    <a:pt x="187629" y="294881"/>
                  </a:lnTo>
                  <a:lnTo>
                    <a:pt x="176699" y="292959"/>
                  </a:lnTo>
                  <a:lnTo>
                    <a:pt x="168341" y="287620"/>
                  </a:lnTo>
                  <a:lnTo>
                    <a:pt x="162998" y="279304"/>
                  </a:lnTo>
                  <a:lnTo>
                    <a:pt x="161112" y="268452"/>
                  </a:lnTo>
                  <a:lnTo>
                    <a:pt x="163077" y="257433"/>
                  </a:lnTo>
                  <a:lnTo>
                    <a:pt x="168617" y="248869"/>
                  </a:lnTo>
                  <a:lnTo>
                    <a:pt x="177139" y="243353"/>
                  </a:lnTo>
                  <a:lnTo>
                    <a:pt x="188048" y="241477"/>
                  </a:lnTo>
                  <a:lnTo>
                    <a:pt x="367447" y="241477"/>
                  </a:lnTo>
                  <a:lnTo>
                    <a:pt x="369471" y="236537"/>
                  </a:lnTo>
                  <a:lnTo>
                    <a:pt x="372193" y="214447"/>
                  </a:lnTo>
                  <a:lnTo>
                    <a:pt x="187872" y="214447"/>
                  </a:lnTo>
                  <a:lnTo>
                    <a:pt x="179883" y="214387"/>
                  </a:lnTo>
                  <a:lnTo>
                    <a:pt x="165619" y="173002"/>
                  </a:lnTo>
                  <a:lnTo>
                    <a:pt x="158559" y="84480"/>
                  </a:lnTo>
                  <a:lnTo>
                    <a:pt x="158661" y="80759"/>
                  </a:lnTo>
                  <a:lnTo>
                    <a:pt x="341283" y="80759"/>
                  </a:lnTo>
                  <a:lnTo>
                    <a:pt x="321532" y="54916"/>
                  </a:lnTo>
                  <a:lnTo>
                    <a:pt x="283915" y="25694"/>
                  </a:lnTo>
                  <a:lnTo>
                    <a:pt x="238922" y="6775"/>
                  </a:lnTo>
                  <a:lnTo>
                    <a:pt x="187998" y="0"/>
                  </a:lnTo>
                  <a:close/>
                </a:path>
                <a:path w="375920" h="375920">
                  <a:moveTo>
                    <a:pt x="367447" y="241477"/>
                  </a:moveTo>
                  <a:lnTo>
                    <a:pt x="188048" y="241477"/>
                  </a:lnTo>
                  <a:lnTo>
                    <a:pt x="198839" y="243521"/>
                  </a:lnTo>
                  <a:lnTo>
                    <a:pt x="207202" y="248997"/>
                  </a:lnTo>
                  <a:lnTo>
                    <a:pt x="212614" y="257381"/>
                  </a:lnTo>
                  <a:lnTo>
                    <a:pt x="214553" y="268147"/>
                  </a:lnTo>
                  <a:lnTo>
                    <a:pt x="212672" y="279252"/>
                  </a:lnTo>
                  <a:lnTo>
                    <a:pt x="207273" y="287691"/>
                  </a:lnTo>
                  <a:lnTo>
                    <a:pt x="198783" y="293041"/>
                  </a:lnTo>
                  <a:lnTo>
                    <a:pt x="187629" y="294881"/>
                  </a:lnTo>
                  <a:lnTo>
                    <a:pt x="341013" y="294881"/>
                  </a:lnTo>
                  <a:lnTo>
                    <a:pt x="350886" y="281902"/>
                  </a:lnTo>
                  <a:lnTo>
                    <a:pt x="367447" y="241477"/>
                  </a:lnTo>
                  <a:close/>
                </a:path>
                <a:path w="375920" h="375920">
                  <a:moveTo>
                    <a:pt x="341283" y="80759"/>
                  </a:moveTo>
                  <a:lnTo>
                    <a:pt x="214617" y="80759"/>
                  </a:lnTo>
                  <a:lnTo>
                    <a:pt x="203923" y="214414"/>
                  </a:lnTo>
                  <a:lnTo>
                    <a:pt x="187872" y="214447"/>
                  </a:lnTo>
                  <a:lnTo>
                    <a:pt x="372193" y="214447"/>
                  </a:lnTo>
                  <a:lnTo>
                    <a:pt x="375704" y="185966"/>
                  </a:lnTo>
                  <a:lnTo>
                    <a:pt x="368869" y="136894"/>
                  </a:lnTo>
                  <a:lnTo>
                    <a:pt x="350331" y="92597"/>
                  </a:lnTo>
                  <a:lnTo>
                    <a:pt x="341283" y="80759"/>
                  </a:lnTo>
                  <a:close/>
                </a:path>
              </a:pathLst>
            </a:custGeom>
            <a:solidFill>
              <a:srgbClr val="00A3E2"/>
            </a:solidFill>
          </p:spPr>
          <p:txBody>
            <a:bodyPr wrap="square" lIns="0" tIns="0" rIns="0" bIns="0" rtlCol="0"/>
            <a:lstStyle/>
            <a:p>
              <a:endParaRPr>
                <a:solidFill>
                  <a:schemeClr val="bg1"/>
                </a:solidFill>
              </a:endParaRPr>
            </a:p>
          </p:txBody>
        </p:sp>
        <p:sp>
          <p:nvSpPr>
            <p:cNvPr id="269" name="object 33">
              <a:extLst>
                <a:ext uri="{FF2B5EF4-FFF2-40B4-BE49-F238E27FC236}">
                  <a16:creationId xmlns:a16="http://schemas.microsoft.com/office/drawing/2014/main" id="{EF371B86-19AC-46E7-93A9-8D8DA3F7D579}"/>
                </a:ext>
              </a:extLst>
            </p:cNvPr>
            <p:cNvSpPr/>
            <p:nvPr/>
          </p:nvSpPr>
          <p:spPr>
            <a:xfrm>
              <a:off x="5123820" y="3570897"/>
              <a:ext cx="56515" cy="133985"/>
            </a:xfrm>
            <a:custGeom>
              <a:avLst/>
              <a:gdLst/>
              <a:ahLst/>
              <a:cxnLst/>
              <a:rect l="l" t="t" r="r" b="b"/>
              <a:pathLst>
                <a:path w="56514" h="133985">
                  <a:moveTo>
                    <a:pt x="56057" y="0"/>
                  </a:moveTo>
                  <a:lnTo>
                    <a:pt x="114" y="0"/>
                  </a:lnTo>
                  <a:lnTo>
                    <a:pt x="0" y="3721"/>
                  </a:lnTo>
                  <a:lnTo>
                    <a:pt x="7064" y="92238"/>
                  </a:lnTo>
                  <a:lnTo>
                    <a:pt x="12153" y="133375"/>
                  </a:lnTo>
                  <a:lnTo>
                    <a:pt x="29319" y="133688"/>
                  </a:lnTo>
                  <a:lnTo>
                    <a:pt x="45377" y="133654"/>
                  </a:lnTo>
                  <a:lnTo>
                    <a:pt x="56057" y="0"/>
                  </a:lnTo>
                  <a:close/>
                </a:path>
              </a:pathLst>
            </a:custGeom>
            <a:solidFill>
              <a:srgbClr val="FFFFFF"/>
            </a:solidFill>
          </p:spPr>
          <p:txBody>
            <a:bodyPr wrap="square" lIns="0" tIns="0" rIns="0" bIns="0" rtlCol="0"/>
            <a:lstStyle/>
            <a:p>
              <a:endParaRPr>
                <a:solidFill>
                  <a:schemeClr val="bg1"/>
                </a:solidFill>
              </a:endParaRPr>
            </a:p>
          </p:txBody>
        </p:sp>
        <p:sp>
          <p:nvSpPr>
            <p:cNvPr id="270" name="object 34">
              <a:extLst>
                <a:ext uri="{FF2B5EF4-FFF2-40B4-BE49-F238E27FC236}">
                  <a16:creationId xmlns:a16="http://schemas.microsoft.com/office/drawing/2014/main" id="{BD086639-5AFB-4CF8-9977-3B4C6EF6E99A}"/>
                </a:ext>
              </a:extLst>
            </p:cNvPr>
            <p:cNvSpPr/>
            <p:nvPr/>
          </p:nvSpPr>
          <p:spPr>
            <a:xfrm>
              <a:off x="5126374" y="3731616"/>
              <a:ext cx="53975" cy="53975"/>
            </a:xfrm>
            <a:custGeom>
              <a:avLst/>
              <a:gdLst/>
              <a:ahLst/>
              <a:cxnLst/>
              <a:rect l="l" t="t" r="r" b="b"/>
              <a:pathLst>
                <a:path w="53975" h="53975">
                  <a:moveTo>
                    <a:pt x="26936" y="0"/>
                  </a:moveTo>
                  <a:lnTo>
                    <a:pt x="16027" y="1875"/>
                  </a:lnTo>
                  <a:lnTo>
                    <a:pt x="7505" y="7389"/>
                  </a:lnTo>
                  <a:lnTo>
                    <a:pt x="1965" y="15950"/>
                  </a:lnTo>
                  <a:lnTo>
                    <a:pt x="0" y="26962"/>
                  </a:lnTo>
                  <a:lnTo>
                    <a:pt x="1891" y="37820"/>
                  </a:lnTo>
                  <a:lnTo>
                    <a:pt x="7235" y="46139"/>
                  </a:lnTo>
                  <a:lnTo>
                    <a:pt x="15594" y="51475"/>
                  </a:lnTo>
                  <a:lnTo>
                    <a:pt x="26530" y="53390"/>
                  </a:lnTo>
                  <a:lnTo>
                    <a:pt x="37677" y="51557"/>
                  </a:lnTo>
                  <a:lnTo>
                    <a:pt x="46162" y="46207"/>
                  </a:lnTo>
                  <a:lnTo>
                    <a:pt x="51560" y="37769"/>
                  </a:lnTo>
                  <a:lnTo>
                    <a:pt x="53441" y="26669"/>
                  </a:lnTo>
                  <a:lnTo>
                    <a:pt x="51507" y="15901"/>
                  </a:lnTo>
                  <a:lnTo>
                    <a:pt x="46094" y="7515"/>
                  </a:lnTo>
                  <a:lnTo>
                    <a:pt x="37728" y="2038"/>
                  </a:lnTo>
                  <a:lnTo>
                    <a:pt x="26936" y="0"/>
                  </a:lnTo>
                  <a:close/>
                </a:path>
              </a:pathLst>
            </a:custGeom>
            <a:solidFill>
              <a:srgbClr val="FFFFFF"/>
            </a:solidFill>
          </p:spPr>
          <p:txBody>
            <a:bodyPr wrap="square" lIns="0" tIns="0" rIns="0" bIns="0" rtlCol="0"/>
            <a:lstStyle/>
            <a:p>
              <a:endParaRPr>
                <a:solidFill>
                  <a:schemeClr val="bg1"/>
                </a:solidFill>
              </a:endParaRPr>
            </a:p>
          </p:txBody>
        </p:sp>
        <p:sp>
          <p:nvSpPr>
            <p:cNvPr id="271" name="object 35">
              <a:extLst>
                <a:ext uri="{FF2B5EF4-FFF2-40B4-BE49-F238E27FC236}">
                  <a16:creationId xmlns:a16="http://schemas.microsoft.com/office/drawing/2014/main" id="{0DA101B3-E696-45A1-B08F-7430706EAC2D}"/>
                </a:ext>
              </a:extLst>
            </p:cNvPr>
            <p:cNvSpPr/>
            <p:nvPr/>
          </p:nvSpPr>
          <p:spPr>
            <a:xfrm>
              <a:off x="5404297" y="3571306"/>
              <a:ext cx="469900" cy="450215"/>
            </a:xfrm>
            <a:custGeom>
              <a:avLst/>
              <a:gdLst/>
              <a:ahLst/>
              <a:cxnLst/>
              <a:rect l="l" t="t" r="r" b="b"/>
              <a:pathLst>
                <a:path w="469900" h="450214">
                  <a:moveTo>
                    <a:pt x="293293" y="0"/>
                  </a:moveTo>
                  <a:lnTo>
                    <a:pt x="0" y="0"/>
                  </a:lnTo>
                  <a:lnTo>
                    <a:pt x="0" y="312966"/>
                  </a:lnTo>
                  <a:lnTo>
                    <a:pt x="97358" y="312966"/>
                  </a:lnTo>
                  <a:lnTo>
                    <a:pt x="97358" y="448373"/>
                  </a:lnTo>
                  <a:lnTo>
                    <a:pt x="99555" y="450100"/>
                  </a:lnTo>
                  <a:lnTo>
                    <a:pt x="100634" y="448322"/>
                  </a:lnTo>
                  <a:lnTo>
                    <a:pt x="101409" y="446252"/>
                  </a:lnTo>
                  <a:lnTo>
                    <a:pt x="233540" y="313880"/>
                  </a:lnTo>
                  <a:lnTo>
                    <a:pt x="236613" y="312724"/>
                  </a:lnTo>
                  <a:lnTo>
                    <a:pt x="469455" y="312724"/>
                  </a:lnTo>
                  <a:lnTo>
                    <a:pt x="469455" y="175818"/>
                  </a:lnTo>
                  <a:lnTo>
                    <a:pt x="401864" y="162652"/>
                  </a:lnTo>
                  <a:lnTo>
                    <a:pt x="344893" y="124320"/>
                  </a:lnTo>
                  <a:lnTo>
                    <a:pt x="306573" y="67389"/>
                  </a:lnTo>
                  <a:lnTo>
                    <a:pt x="296886" y="34930"/>
                  </a:lnTo>
                  <a:lnTo>
                    <a:pt x="293293" y="0"/>
                  </a:lnTo>
                  <a:close/>
                </a:path>
                <a:path w="469900" h="450214">
                  <a:moveTo>
                    <a:pt x="469455" y="312724"/>
                  </a:moveTo>
                  <a:lnTo>
                    <a:pt x="236613" y="312724"/>
                  </a:lnTo>
                  <a:lnTo>
                    <a:pt x="469455" y="312826"/>
                  </a:lnTo>
                  <a:close/>
                </a:path>
              </a:pathLst>
            </a:custGeom>
            <a:solidFill>
              <a:srgbClr val="00A3E2">
                <a:alpha val="69999"/>
              </a:srgbClr>
            </a:solidFill>
          </p:spPr>
          <p:txBody>
            <a:bodyPr wrap="square" lIns="0" tIns="0" rIns="0" bIns="0" rtlCol="0"/>
            <a:lstStyle/>
            <a:p>
              <a:endParaRPr>
                <a:solidFill>
                  <a:schemeClr val="bg1"/>
                </a:solidFill>
              </a:endParaRPr>
            </a:p>
          </p:txBody>
        </p:sp>
        <p:sp>
          <p:nvSpPr>
            <p:cNvPr id="272" name="object 36">
              <a:extLst>
                <a:ext uri="{FF2B5EF4-FFF2-40B4-BE49-F238E27FC236}">
                  <a16:creationId xmlns:a16="http://schemas.microsoft.com/office/drawing/2014/main" id="{ECC73200-E8CD-44D2-A387-7ADE06599A47}"/>
                </a:ext>
              </a:extLst>
            </p:cNvPr>
            <p:cNvSpPr/>
            <p:nvPr/>
          </p:nvSpPr>
          <p:spPr>
            <a:xfrm>
              <a:off x="5736892" y="3433818"/>
              <a:ext cx="274320" cy="274320"/>
            </a:xfrm>
            <a:custGeom>
              <a:avLst/>
              <a:gdLst/>
              <a:ahLst/>
              <a:cxnLst/>
              <a:rect l="l" t="t" r="r" b="b"/>
              <a:pathLst>
                <a:path w="274320" h="274320">
                  <a:moveTo>
                    <a:pt x="137185" y="0"/>
                  </a:moveTo>
                  <a:lnTo>
                    <a:pt x="92847" y="7039"/>
                  </a:lnTo>
                  <a:lnTo>
                    <a:pt x="54864" y="26745"/>
                  </a:lnTo>
                  <a:lnTo>
                    <a:pt x="25281" y="56925"/>
                  </a:lnTo>
                  <a:lnTo>
                    <a:pt x="6277" y="95321"/>
                  </a:lnTo>
                  <a:lnTo>
                    <a:pt x="0" y="139687"/>
                  </a:lnTo>
                  <a:lnTo>
                    <a:pt x="7488" y="182441"/>
                  </a:lnTo>
                  <a:lnTo>
                    <a:pt x="27031" y="219409"/>
                  </a:lnTo>
                  <a:lnTo>
                    <a:pt x="56552" y="248434"/>
                  </a:lnTo>
                  <a:lnTo>
                    <a:pt x="93975" y="267355"/>
                  </a:lnTo>
                  <a:lnTo>
                    <a:pt x="137223" y="274015"/>
                  </a:lnTo>
                  <a:lnTo>
                    <a:pt x="181004" y="267080"/>
                  </a:lnTo>
                  <a:lnTo>
                    <a:pt x="218796" y="247525"/>
                  </a:lnTo>
                  <a:lnTo>
                    <a:pt x="248391" y="217605"/>
                  </a:lnTo>
                  <a:lnTo>
                    <a:pt x="249611" y="215188"/>
                  </a:lnTo>
                  <a:lnTo>
                    <a:pt x="136918" y="215188"/>
                  </a:lnTo>
                  <a:lnTo>
                    <a:pt x="128940" y="213787"/>
                  </a:lnTo>
                  <a:lnTo>
                    <a:pt x="122840" y="209891"/>
                  </a:lnTo>
                  <a:lnTo>
                    <a:pt x="118941" y="203821"/>
                  </a:lnTo>
                  <a:lnTo>
                    <a:pt x="117563" y="195897"/>
                  </a:lnTo>
                  <a:lnTo>
                    <a:pt x="119001" y="187858"/>
                  </a:lnTo>
                  <a:lnTo>
                    <a:pt x="123045" y="181613"/>
                  </a:lnTo>
                  <a:lnTo>
                    <a:pt x="129263" y="177591"/>
                  </a:lnTo>
                  <a:lnTo>
                    <a:pt x="137223" y="176225"/>
                  </a:lnTo>
                  <a:lnTo>
                    <a:pt x="268088" y="176225"/>
                  </a:lnTo>
                  <a:lnTo>
                    <a:pt x="271034" y="156590"/>
                  </a:lnTo>
                  <a:lnTo>
                    <a:pt x="133197" y="156590"/>
                  </a:lnTo>
                  <a:lnTo>
                    <a:pt x="124574" y="156273"/>
                  </a:lnTo>
                  <a:lnTo>
                    <a:pt x="123177" y="153949"/>
                  </a:lnTo>
                  <a:lnTo>
                    <a:pt x="121933" y="139428"/>
                  </a:lnTo>
                  <a:lnTo>
                    <a:pt x="120853" y="126250"/>
                  </a:lnTo>
                  <a:lnTo>
                    <a:pt x="115697" y="61645"/>
                  </a:lnTo>
                  <a:lnTo>
                    <a:pt x="115785" y="58940"/>
                  </a:lnTo>
                  <a:lnTo>
                    <a:pt x="249627" y="58940"/>
                  </a:lnTo>
                  <a:lnTo>
                    <a:pt x="248082" y="55921"/>
                  </a:lnTo>
                  <a:lnTo>
                    <a:pt x="218866" y="26454"/>
                  </a:lnTo>
                  <a:lnTo>
                    <a:pt x="181294" y="7039"/>
                  </a:lnTo>
                  <a:lnTo>
                    <a:pt x="137185" y="0"/>
                  </a:lnTo>
                  <a:close/>
                </a:path>
                <a:path w="274320" h="274320">
                  <a:moveTo>
                    <a:pt x="268088" y="176225"/>
                  </a:moveTo>
                  <a:lnTo>
                    <a:pt x="137223" y="176225"/>
                  </a:lnTo>
                  <a:lnTo>
                    <a:pt x="145096" y="177713"/>
                  </a:lnTo>
                  <a:lnTo>
                    <a:pt x="151199" y="181710"/>
                  </a:lnTo>
                  <a:lnTo>
                    <a:pt x="155156" y="187858"/>
                  </a:lnTo>
                  <a:lnTo>
                    <a:pt x="156565" y="195681"/>
                  </a:lnTo>
                  <a:lnTo>
                    <a:pt x="155188" y="203785"/>
                  </a:lnTo>
                  <a:lnTo>
                    <a:pt x="151247" y="209945"/>
                  </a:lnTo>
                  <a:lnTo>
                    <a:pt x="145053" y="213849"/>
                  </a:lnTo>
                  <a:lnTo>
                    <a:pt x="136918" y="215188"/>
                  </a:lnTo>
                  <a:lnTo>
                    <a:pt x="249611" y="215188"/>
                  </a:lnTo>
                  <a:lnTo>
                    <a:pt x="267584" y="179582"/>
                  </a:lnTo>
                  <a:lnTo>
                    <a:pt x="268088" y="176225"/>
                  </a:lnTo>
                  <a:close/>
                </a:path>
                <a:path w="274320" h="274320">
                  <a:moveTo>
                    <a:pt x="249627" y="58940"/>
                  </a:moveTo>
                  <a:lnTo>
                    <a:pt x="156616" y="58940"/>
                  </a:lnTo>
                  <a:lnTo>
                    <a:pt x="148805" y="156476"/>
                  </a:lnTo>
                  <a:lnTo>
                    <a:pt x="140970" y="156476"/>
                  </a:lnTo>
                  <a:lnTo>
                    <a:pt x="133197" y="156590"/>
                  </a:lnTo>
                  <a:lnTo>
                    <a:pt x="271034" y="156590"/>
                  </a:lnTo>
                  <a:lnTo>
                    <a:pt x="274167" y="135712"/>
                  </a:lnTo>
                  <a:lnTo>
                    <a:pt x="267122" y="93115"/>
                  </a:lnTo>
                  <a:lnTo>
                    <a:pt x="249627" y="58940"/>
                  </a:lnTo>
                  <a:close/>
                </a:path>
              </a:pathLst>
            </a:custGeom>
            <a:solidFill>
              <a:srgbClr val="00A3E2">
                <a:alpha val="69999"/>
              </a:srgbClr>
            </a:solidFill>
          </p:spPr>
          <p:txBody>
            <a:bodyPr wrap="square" lIns="0" tIns="0" rIns="0" bIns="0" rtlCol="0"/>
            <a:lstStyle/>
            <a:p>
              <a:endParaRPr>
                <a:solidFill>
                  <a:schemeClr val="bg1"/>
                </a:solidFill>
              </a:endParaRPr>
            </a:p>
          </p:txBody>
        </p:sp>
        <p:sp>
          <p:nvSpPr>
            <p:cNvPr id="273" name="object 37">
              <a:extLst>
                <a:ext uri="{FF2B5EF4-FFF2-40B4-BE49-F238E27FC236}">
                  <a16:creationId xmlns:a16="http://schemas.microsoft.com/office/drawing/2014/main" id="{7C16032B-35BE-4DE2-8990-129EBB38C106}"/>
                </a:ext>
              </a:extLst>
            </p:cNvPr>
            <p:cNvSpPr/>
            <p:nvPr/>
          </p:nvSpPr>
          <p:spPr>
            <a:xfrm>
              <a:off x="5852598" y="3492759"/>
              <a:ext cx="41275" cy="97790"/>
            </a:xfrm>
            <a:custGeom>
              <a:avLst/>
              <a:gdLst/>
              <a:ahLst/>
              <a:cxnLst/>
              <a:rect l="l" t="t" r="r" b="b"/>
              <a:pathLst>
                <a:path w="41275" h="97789">
                  <a:moveTo>
                    <a:pt x="40906" y="0"/>
                  </a:moveTo>
                  <a:lnTo>
                    <a:pt x="76" y="0"/>
                  </a:lnTo>
                  <a:lnTo>
                    <a:pt x="0" y="2705"/>
                  </a:lnTo>
                  <a:lnTo>
                    <a:pt x="5148" y="67309"/>
                  </a:lnTo>
                  <a:lnTo>
                    <a:pt x="17487" y="97662"/>
                  </a:lnTo>
                  <a:lnTo>
                    <a:pt x="25260" y="97535"/>
                  </a:lnTo>
                  <a:lnTo>
                    <a:pt x="33108" y="97535"/>
                  </a:lnTo>
                  <a:lnTo>
                    <a:pt x="40906" y="0"/>
                  </a:lnTo>
                  <a:close/>
                </a:path>
              </a:pathLst>
            </a:custGeom>
            <a:solidFill>
              <a:srgbClr val="FFFFFF">
                <a:alpha val="69999"/>
              </a:srgbClr>
            </a:solidFill>
          </p:spPr>
          <p:txBody>
            <a:bodyPr wrap="square" lIns="0" tIns="0" rIns="0" bIns="0" rtlCol="0"/>
            <a:lstStyle/>
            <a:p>
              <a:endParaRPr>
                <a:solidFill>
                  <a:schemeClr val="bg1"/>
                </a:solidFill>
              </a:endParaRPr>
            </a:p>
          </p:txBody>
        </p:sp>
        <p:sp>
          <p:nvSpPr>
            <p:cNvPr id="274" name="object 38">
              <a:extLst>
                <a:ext uri="{FF2B5EF4-FFF2-40B4-BE49-F238E27FC236}">
                  <a16:creationId xmlns:a16="http://schemas.microsoft.com/office/drawing/2014/main" id="{A836513F-5C62-4E54-A63E-3C0CBB20A8BD}"/>
                </a:ext>
              </a:extLst>
            </p:cNvPr>
            <p:cNvSpPr/>
            <p:nvPr/>
          </p:nvSpPr>
          <p:spPr>
            <a:xfrm>
              <a:off x="5854452" y="3610048"/>
              <a:ext cx="39370" cy="39370"/>
            </a:xfrm>
            <a:custGeom>
              <a:avLst/>
              <a:gdLst/>
              <a:ahLst/>
              <a:cxnLst/>
              <a:rect l="l" t="t" r="r" b="b"/>
              <a:pathLst>
                <a:path w="39370" h="39370">
                  <a:moveTo>
                    <a:pt x="19659" y="0"/>
                  </a:moveTo>
                  <a:lnTo>
                    <a:pt x="11699" y="1361"/>
                  </a:lnTo>
                  <a:lnTo>
                    <a:pt x="5481" y="5383"/>
                  </a:lnTo>
                  <a:lnTo>
                    <a:pt x="1437" y="11631"/>
                  </a:lnTo>
                  <a:lnTo>
                    <a:pt x="0" y="19672"/>
                  </a:lnTo>
                  <a:lnTo>
                    <a:pt x="1379" y="27596"/>
                  </a:lnTo>
                  <a:lnTo>
                    <a:pt x="5281" y="33666"/>
                  </a:lnTo>
                  <a:lnTo>
                    <a:pt x="11381" y="37562"/>
                  </a:lnTo>
                  <a:lnTo>
                    <a:pt x="19354" y="38963"/>
                  </a:lnTo>
                  <a:lnTo>
                    <a:pt x="27496" y="37619"/>
                  </a:lnTo>
                  <a:lnTo>
                    <a:pt x="33693" y="33715"/>
                  </a:lnTo>
                  <a:lnTo>
                    <a:pt x="37632" y="27558"/>
                  </a:lnTo>
                  <a:lnTo>
                    <a:pt x="39001" y="19456"/>
                  </a:lnTo>
                  <a:lnTo>
                    <a:pt x="37588" y="11597"/>
                  </a:lnTo>
                  <a:lnTo>
                    <a:pt x="33640" y="5480"/>
                  </a:lnTo>
                  <a:lnTo>
                    <a:pt x="27537" y="1486"/>
                  </a:lnTo>
                  <a:lnTo>
                    <a:pt x="19659" y="0"/>
                  </a:lnTo>
                  <a:close/>
                </a:path>
              </a:pathLst>
            </a:custGeom>
            <a:solidFill>
              <a:srgbClr val="FFFFFF">
                <a:alpha val="69999"/>
              </a:srgbClr>
            </a:solidFill>
          </p:spPr>
          <p:txBody>
            <a:bodyPr wrap="square" lIns="0" tIns="0" rIns="0" bIns="0" rtlCol="0"/>
            <a:lstStyle/>
            <a:p>
              <a:endParaRPr>
                <a:solidFill>
                  <a:schemeClr val="bg1"/>
                </a:solidFill>
              </a:endParaRPr>
            </a:p>
          </p:txBody>
        </p:sp>
        <p:sp>
          <p:nvSpPr>
            <p:cNvPr id="275" name="object 39">
              <a:extLst>
                <a:ext uri="{FF2B5EF4-FFF2-40B4-BE49-F238E27FC236}">
                  <a16:creationId xmlns:a16="http://schemas.microsoft.com/office/drawing/2014/main" id="{AFA4383C-EE7E-45CE-A727-002062D66FD8}"/>
                </a:ext>
              </a:extLst>
            </p:cNvPr>
            <p:cNvSpPr/>
            <p:nvPr/>
          </p:nvSpPr>
          <p:spPr>
            <a:xfrm>
              <a:off x="6074382" y="3526505"/>
              <a:ext cx="316865" cy="303530"/>
            </a:xfrm>
            <a:custGeom>
              <a:avLst/>
              <a:gdLst/>
              <a:ahLst/>
              <a:cxnLst/>
              <a:rect l="l" t="t" r="r" b="b"/>
              <a:pathLst>
                <a:path w="316864" h="303529">
                  <a:moveTo>
                    <a:pt x="197739" y="0"/>
                  </a:moveTo>
                  <a:lnTo>
                    <a:pt x="0" y="0"/>
                  </a:lnTo>
                  <a:lnTo>
                    <a:pt x="0" y="211010"/>
                  </a:lnTo>
                  <a:lnTo>
                    <a:pt x="65633" y="211010"/>
                  </a:lnTo>
                  <a:lnTo>
                    <a:pt x="65633" y="302298"/>
                  </a:lnTo>
                  <a:lnTo>
                    <a:pt x="67106" y="303466"/>
                  </a:lnTo>
                  <a:lnTo>
                    <a:pt x="67843" y="302259"/>
                  </a:lnTo>
                  <a:lnTo>
                    <a:pt x="68364" y="300862"/>
                  </a:lnTo>
                  <a:lnTo>
                    <a:pt x="157441" y="211620"/>
                  </a:lnTo>
                  <a:lnTo>
                    <a:pt x="159524" y="210845"/>
                  </a:lnTo>
                  <a:lnTo>
                    <a:pt x="316496" y="210845"/>
                  </a:lnTo>
                  <a:lnTo>
                    <a:pt x="316496" y="118541"/>
                  </a:lnTo>
                  <a:lnTo>
                    <a:pt x="270929" y="109667"/>
                  </a:lnTo>
                  <a:lnTo>
                    <a:pt x="232524" y="83819"/>
                  </a:lnTo>
                  <a:lnTo>
                    <a:pt x="206687" y="45439"/>
                  </a:lnTo>
                  <a:lnTo>
                    <a:pt x="200157" y="23553"/>
                  </a:lnTo>
                  <a:lnTo>
                    <a:pt x="197739" y="0"/>
                  </a:lnTo>
                  <a:close/>
                </a:path>
                <a:path w="316864" h="303529">
                  <a:moveTo>
                    <a:pt x="316496" y="210845"/>
                  </a:moveTo>
                  <a:lnTo>
                    <a:pt x="159524" y="210845"/>
                  </a:lnTo>
                  <a:lnTo>
                    <a:pt x="316496" y="210908"/>
                  </a:lnTo>
                  <a:close/>
                </a:path>
              </a:pathLst>
            </a:custGeom>
            <a:solidFill>
              <a:srgbClr val="00A3E2">
                <a:alpha val="50000"/>
              </a:srgbClr>
            </a:solidFill>
          </p:spPr>
          <p:txBody>
            <a:bodyPr wrap="square" lIns="0" tIns="0" rIns="0" bIns="0" rtlCol="0"/>
            <a:lstStyle/>
            <a:p>
              <a:endParaRPr>
                <a:solidFill>
                  <a:schemeClr val="bg1"/>
                </a:solidFill>
              </a:endParaRPr>
            </a:p>
          </p:txBody>
        </p:sp>
        <p:sp>
          <p:nvSpPr>
            <p:cNvPr id="276" name="object 40">
              <a:extLst>
                <a:ext uri="{FF2B5EF4-FFF2-40B4-BE49-F238E27FC236}">
                  <a16:creationId xmlns:a16="http://schemas.microsoft.com/office/drawing/2014/main" id="{AAD4B1B2-93D1-4FEB-8519-FF605A80A1DF}"/>
                </a:ext>
              </a:extLst>
            </p:cNvPr>
            <p:cNvSpPr/>
            <p:nvPr/>
          </p:nvSpPr>
          <p:spPr>
            <a:xfrm>
              <a:off x="6298608" y="3433824"/>
              <a:ext cx="184848" cy="184734"/>
            </a:xfrm>
            <a:prstGeom prst="rect">
              <a:avLst/>
            </a:prstGeom>
            <a:blipFill>
              <a:blip r:embed="rId21" cstate="print"/>
              <a:stretch>
                <a:fillRect/>
              </a:stretch>
            </a:blipFill>
          </p:spPr>
          <p:txBody>
            <a:bodyPr wrap="square" lIns="0" tIns="0" rIns="0" bIns="0" rtlCol="0"/>
            <a:lstStyle/>
            <a:p>
              <a:endParaRPr>
                <a:solidFill>
                  <a:schemeClr val="bg1"/>
                </a:solidFill>
              </a:endParaRPr>
            </a:p>
          </p:txBody>
        </p:sp>
      </p:grpSp>
      <p:graphicFrame>
        <p:nvGraphicFramePr>
          <p:cNvPr id="278" name="object 52">
            <a:extLst>
              <a:ext uri="{FF2B5EF4-FFF2-40B4-BE49-F238E27FC236}">
                <a16:creationId xmlns:a16="http://schemas.microsoft.com/office/drawing/2014/main" id="{62C263E6-F7D0-4E1B-B119-61DCD3AC9E02}"/>
              </a:ext>
            </a:extLst>
          </p:cNvPr>
          <p:cNvGraphicFramePr>
            <a:graphicFrameLocks noGrp="1"/>
          </p:cNvGraphicFramePr>
          <p:nvPr>
            <p:extLst>
              <p:ext uri="{D42A27DB-BD31-4B8C-83A1-F6EECF244321}">
                <p14:modId xmlns:p14="http://schemas.microsoft.com/office/powerpoint/2010/main" val="807349238"/>
              </p:ext>
            </p:extLst>
          </p:nvPr>
        </p:nvGraphicFramePr>
        <p:xfrm>
          <a:off x="10613963" y="6385993"/>
          <a:ext cx="1560148" cy="476885"/>
        </p:xfrm>
        <a:graphic>
          <a:graphicData uri="http://schemas.openxmlformats.org/drawingml/2006/table">
            <a:tbl>
              <a:tblPr firstRow="1" bandRow="1">
                <a:tableStyleId>{2D5ABB26-0587-4C30-8999-92F81FD0307C}</a:tableStyleId>
              </a:tblPr>
              <a:tblGrid>
                <a:gridCol w="146086">
                  <a:extLst>
                    <a:ext uri="{9D8B030D-6E8A-4147-A177-3AD203B41FA5}">
                      <a16:colId xmlns:a16="http://schemas.microsoft.com/office/drawing/2014/main" val="20000"/>
                    </a:ext>
                  </a:extLst>
                </a:gridCol>
                <a:gridCol w="1414062">
                  <a:extLst>
                    <a:ext uri="{9D8B030D-6E8A-4147-A177-3AD203B41FA5}">
                      <a16:colId xmlns:a16="http://schemas.microsoft.com/office/drawing/2014/main" val="20001"/>
                    </a:ext>
                  </a:extLst>
                </a:gridCol>
              </a:tblGrid>
              <a:tr h="82575">
                <a:tc>
                  <a:txBody>
                    <a:bodyPr/>
                    <a:lstStyle/>
                    <a:p>
                      <a:pPr marR="11430" algn="ctr">
                        <a:lnSpc>
                          <a:spcPct val="100000"/>
                        </a:lnSpc>
                        <a:spcBef>
                          <a:spcPts val="15"/>
                        </a:spcBef>
                      </a:pPr>
                      <a:r>
                        <a:rPr sz="950" b="1" dirty="0">
                          <a:solidFill>
                            <a:srgbClr val="FFFFFF"/>
                          </a:solidFill>
                          <a:latin typeface="Trebuchet MS"/>
                          <a:cs typeface="Trebuchet MS"/>
                        </a:rPr>
                        <a:t>1</a:t>
                      </a:r>
                      <a:endParaRPr sz="950">
                        <a:latin typeface="Trebuchet MS"/>
                        <a:cs typeface="Trebuchet MS"/>
                      </a:endParaRPr>
                    </a:p>
                  </a:txBody>
                  <a:tcPr marL="0" marR="0" marT="1905" marB="0">
                    <a:lnR w="28575">
                      <a:solidFill>
                        <a:srgbClr val="FFFFFF"/>
                      </a:solidFill>
                      <a:prstDash val="solid"/>
                    </a:lnR>
                    <a:lnB w="28575">
                      <a:solidFill>
                        <a:srgbClr val="FFFFFF"/>
                      </a:solidFill>
                      <a:prstDash val="solid"/>
                    </a:lnB>
                    <a:solidFill>
                      <a:srgbClr val="00A3E2"/>
                    </a:solidFill>
                  </a:tcPr>
                </a:tc>
                <a:tc>
                  <a:txBody>
                    <a:bodyPr/>
                    <a:lstStyle/>
                    <a:p>
                      <a:pPr>
                        <a:lnSpc>
                          <a:spcPct val="100000"/>
                        </a:lnSpc>
                      </a:pPr>
                      <a:endParaRPr sz="1000">
                        <a:latin typeface="Times New Roman"/>
                        <a:cs typeface="Times New Roman"/>
                      </a:endParaRPr>
                    </a:p>
                  </a:txBody>
                  <a:tcPr marL="0" marR="0" marT="0" marB="0">
                    <a:lnL w="28575">
                      <a:solidFill>
                        <a:srgbClr val="FFFFFF"/>
                      </a:solidFill>
                      <a:prstDash val="solid"/>
                    </a:lnL>
                    <a:lnB w="28575">
                      <a:solidFill>
                        <a:srgbClr val="FFFFFF"/>
                      </a:solidFill>
                      <a:prstDash val="solid"/>
                    </a:lnB>
                    <a:solidFill>
                      <a:srgbClr val="00A3E2"/>
                    </a:solidFill>
                  </a:tcPr>
                </a:tc>
                <a:extLst>
                  <a:ext uri="{0D108BD9-81ED-4DB2-BD59-A6C34878D82A}">
                    <a16:rowId xmlns:a16="http://schemas.microsoft.com/office/drawing/2014/main" val="10000"/>
                  </a:ext>
                </a:extLst>
              </a:tr>
              <a:tr h="90833">
                <a:tc>
                  <a:txBody>
                    <a:bodyPr/>
                    <a:lstStyle/>
                    <a:p>
                      <a:pPr marR="11430" algn="ctr">
                        <a:lnSpc>
                          <a:spcPct val="100000"/>
                        </a:lnSpc>
                        <a:spcBef>
                          <a:spcPts val="95"/>
                        </a:spcBef>
                      </a:pPr>
                      <a:r>
                        <a:rPr sz="950" b="1" dirty="0">
                          <a:solidFill>
                            <a:srgbClr val="FFFFFF"/>
                          </a:solidFill>
                          <a:latin typeface="Trebuchet MS"/>
                          <a:cs typeface="Trebuchet MS"/>
                        </a:rPr>
                        <a:t>2</a:t>
                      </a:r>
                      <a:endParaRPr sz="950">
                        <a:latin typeface="Trebuchet MS"/>
                        <a:cs typeface="Trebuchet MS"/>
                      </a:endParaRPr>
                    </a:p>
                  </a:txBody>
                  <a:tcPr marL="0" marR="0" marT="12065" marB="0">
                    <a:lnR w="28575">
                      <a:solidFill>
                        <a:srgbClr val="FFFFFF"/>
                      </a:solidFill>
                      <a:prstDash val="solid"/>
                    </a:lnR>
                    <a:lnT w="28575">
                      <a:solidFill>
                        <a:srgbClr val="FFFFFF"/>
                      </a:solidFill>
                      <a:prstDash val="solid"/>
                    </a:lnT>
                    <a:lnB w="28575">
                      <a:solidFill>
                        <a:srgbClr val="FFFFFF"/>
                      </a:solidFill>
                      <a:prstDash val="solid"/>
                    </a:lnB>
                    <a:solidFill>
                      <a:srgbClr val="00ACE6"/>
                    </a:solidFill>
                  </a:tcPr>
                </a:tc>
                <a:tc>
                  <a:txBody>
                    <a:bodyPr/>
                    <a:lstStyle/>
                    <a:p>
                      <a:pPr>
                        <a:lnSpc>
                          <a:spcPct val="100000"/>
                        </a:lnSpc>
                      </a:pPr>
                      <a:endParaRPr sz="1100" dirty="0">
                        <a:latin typeface="Times New Roman"/>
                        <a:cs typeface="Times New Roman"/>
                      </a:endParaRPr>
                    </a:p>
                  </a:txBody>
                  <a:tcPr marL="0" marR="0" marT="0" marB="0">
                    <a:lnL w="28575">
                      <a:solidFill>
                        <a:srgbClr val="FFFFFF"/>
                      </a:solidFill>
                      <a:prstDash val="solid"/>
                    </a:lnL>
                    <a:lnT w="28575">
                      <a:solidFill>
                        <a:srgbClr val="FFFFFF"/>
                      </a:solidFill>
                      <a:prstDash val="solid"/>
                    </a:lnT>
                    <a:lnB w="28575">
                      <a:solidFill>
                        <a:srgbClr val="FFFFFF"/>
                      </a:solidFill>
                      <a:prstDash val="solid"/>
                    </a:lnB>
                    <a:solidFill>
                      <a:srgbClr val="00ACE6"/>
                    </a:solidFill>
                  </a:tcPr>
                </a:tc>
                <a:extLst>
                  <a:ext uri="{0D108BD9-81ED-4DB2-BD59-A6C34878D82A}">
                    <a16:rowId xmlns:a16="http://schemas.microsoft.com/office/drawing/2014/main" val="10001"/>
                  </a:ext>
                </a:extLst>
              </a:tr>
              <a:tr h="84983">
                <a:tc>
                  <a:txBody>
                    <a:bodyPr/>
                    <a:lstStyle/>
                    <a:p>
                      <a:pPr marR="11430" algn="ctr">
                        <a:lnSpc>
                          <a:spcPct val="100000"/>
                        </a:lnSpc>
                        <a:spcBef>
                          <a:spcPts val="95"/>
                        </a:spcBef>
                      </a:pPr>
                      <a:r>
                        <a:rPr lang="en-US" sz="950" b="1" dirty="0">
                          <a:solidFill>
                            <a:srgbClr val="FFFFFF"/>
                          </a:solidFill>
                          <a:latin typeface="Trebuchet MS"/>
                          <a:cs typeface="Trebuchet MS"/>
                        </a:rPr>
                        <a:t>3</a:t>
                      </a:r>
                      <a:endParaRPr sz="950" dirty="0">
                        <a:latin typeface="Trebuchet MS"/>
                        <a:cs typeface="Trebuchet MS"/>
                      </a:endParaRPr>
                    </a:p>
                  </a:txBody>
                  <a:tcPr marL="0" marR="0" marT="12065" marB="0">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solidFill>
                      <a:srgbClr val="7FC8F0"/>
                    </a:solidFill>
                  </a:tcPr>
                </a:tc>
                <a:tc>
                  <a:txBody>
                    <a:bodyPr/>
                    <a:lstStyle/>
                    <a:p>
                      <a:pPr>
                        <a:lnSpc>
                          <a:spcPct val="100000"/>
                        </a:lnSpc>
                      </a:pPr>
                      <a:endParaRPr sz="1000" dirty="0">
                        <a:latin typeface="Times New Roman"/>
                        <a:cs typeface="Times New Roman"/>
                      </a:endParaRPr>
                    </a:p>
                  </a:txBody>
                  <a:tcPr marL="0" marR="0" marT="0" marB="0">
                    <a:lnL w="28575" cap="flat" cmpd="sng" algn="ctr">
                      <a:solidFill>
                        <a:srgbClr val="FFFFFF"/>
                      </a:solidFill>
                      <a:prstDash val="solid"/>
                      <a:round/>
                      <a:headEnd type="none" w="med" len="med"/>
                      <a:tailEnd type="none" w="med" len="med"/>
                    </a:lnL>
                    <a:lnT w="28575" cap="flat" cmpd="sng" algn="ctr">
                      <a:solidFill>
                        <a:srgbClr val="FFFFFF"/>
                      </a:solidFill>
                      <a:prstDash val="solid"/>
                      <a:round/>
                      <a:headEnd type="none" w="med" len="med"/>
                      <a:tailEnd type="none" w="med" len="med"/>
                    </a:lnT>
                    <a:solidFill>
                      <a:srgbClr val="7FC8F0"/>
                    </a:solidFill>
                  </a:tcPr>
                </a:tc>
                <a:extLst>
                  <a:ext uri="{0D108BD9-81ED-4DB2-BD59-A6C34878D82A}">
                    <a16:rowId xmlns:a16="http://schemas.microsoft.com/office/drawing/2014/main" val="10004"/>
                  </a:ext>
                </a:extLst>
              </a:tr>
            </a:tbl>
          </a:graphicData>
        </a:graphic>
      </p:graphicFrame>
      <p:sp>
        <p:nvSpPr>
          <p:cNvPr id="279" name="object 41">
            <a:extLst>
              <a:ext uri="{FF2B5EF4-FFF2-40B4-BE49-F238E27FC236}">
                <a16:creationId xmlns:a16="http://schemas.microsoft.com/office/drawing/2014/main" id="{00D0C388-726C-4857-AB50-FA207CB991F0}"/>
              </a:ext>
            </a:extLst>
          </p:cNvPr>
          <p:cNvSpPr/>
          <p:nvPr/>
        </p:nvSpPr>
        <p:spPr>
          <a:xfrm rot="16200000">
            <a:off x="9867977" y="6539011"/>
            <a:ext cx="165155" cy="202565"/>
          </a:xfrm>
          <a:prstGeom prst="rect">
            <a:avLst/>
          </a:prstGeom>
          <a:blipFill>
            <a:blip r:embed="rId19" cstate="print"/>
            <a:stretch>
              <a:fillRect/>
            </a:stretch>
          </a:blipFill>
        </p:spPr>
        <p:txBody>
          <a:bodyPr vert="vert" wrap="square" lIns="0" tIns="0" rIns="0" bIns="0" rtlCol="0"/>
          <a:lstStyle/>
          <a:p>
            <a:endParaRPr>
              <a:solidFill>
                <a:schemeClr val="bg1"/>
              </a:solidFill>
            </a:endParaRPr>
          </a:p>
        </p:txBody>
      </p:sp>
      <p:sp>
        <p:nvSpPr>
          <p:cNvPr id="280" name="object 43">
            <a:extLst>
              <a:ext uri="{FF2B5EF4-FFF2-40B4-BE49-F238E27FC236}">
                <a16:creationId xmlns:a16="http://schemas.microsoft.com/office/drawing/2014/main" id="{373D6CE2-5847-4D11-BE90-BC882DCF892E}"/>
              </a:ext>
            </a:extLst>
          </p:cNvPr>
          <p:cNvSpPr/>
          <p:nvPr/>
        </p:nvSpPr>
        <p:spPr>
          <a:xfrm rot="16200000">
            <a:off x="10070393" y="6539011"/>
            <a:ext cx="165155" cy="202565"/>
          </a:xfrm>
          <a:prstGeom prst="rect">
            <a:avLst/>
          </a:prstGeom>
          <a:blipFill>
            <a:blip r:embed="rId20" cstate="print"/>
            <a:stretch>
              <a:fillRect/>
            </a:stretch>
          </a:blipFill>
        </p:spPr>
        <p:txBody>
          <a:bodyPr vert="vert" wrap="square" lIns="0" tIns="0" rIns="0" bIns="0" rtlCol="0"/>
          <a:lstStyle/>
          <a:p>
            <a:endParaRPr>
              <a:solidFill>
                <a:schemeClr val="bg1"/>
              </a:solidFill>
            </a:endParaRPr>
          </a:p>
        </p:txBody>
      </p:sp>
      <p:sp>
        <p:nvSpPr>
          <p:cNvPr id="281" name="object 15">
            <a:extLst>
              <a:ext uri="{FF2B5EF4-FFF2-40B4-BE49-F238E27FC236}">
                <a16:creationId xmlns:a16="http://schemas.microsoft.com/office/drawing/2014/main" id="{338606AA-C8B7-4742-B38D-A77EA59F6E37}"/>
              </a:ext>
            </a:extLst>
          </p:cNvPr>
          <p:cNvSpPr txBox="1"/>
          <p:nvPr/>
        </p:nvSpPr>
        <p:spPr>
          <a:xfrm>
            <a:off x="10858417" y="6912215"/>
            <a:ext cx="1171665" cy="566822"/>
          </a:xfrm>
          <a:prstGeom prst="rect">
            <a:avLst/>
          </a:prstGeom>
        </p:spPr>
        <p:txBody>
          <a:bodyPr vert="horz" wrap="square" lIns="0" tIns="12700" rIns="0" bIns="0" rtlCol="0">
            <a:spAutoFit/>
          </a:bodyPr>
          <a:lstStyle/>
          <a:p>
            <a:pPr marL="12700">
              <a:lnSpc>
                <a:spcPct val="100000"/>
              </a:lnSpc>
              <a:spcBef>
                <a:spcPts val="100"/>
              </a:spcBef>
            </a:pPr>
            <a:r>
              <a:rPr sz="850" spc="20" dirty="0">
                <a:solidFill>
                  <a:schemeClr val="bg1"/>
                </a:solidFill>
                <a:latin typeface="Calibri"/>
                <a:cs typeface="Calibri"/>
              </a:rPr>
              <a:t>Implementation </a:t>
            </a:r>
            <a:r>
              <a:rPr sz="850" spc="30" dirty="0">
                <a:solidFill>
                  <a:schemeClr val="bg1"/>
                </a:solidFill>
                <a:latin typeface="Calibri"/>
                <a:cs typeface="Calibri"/>
              </a:rPr>
              <a:t>of</a:t>
            </a:r>
            <a:r>
              <a:rPr sz="850" spc="60" dirty="0">
                <a:solidFill>
                  <a:schemeClr val="bg1"/>
                </a:solidFill>
                <a:latin typeface="Calibri"/>
                <a:cs typeface="Calibri"/>
              </a:rPr>
              <a:t> </a:t>
            </a:r>
            <a:r>
              <a:rPr sz="850" spc="15" dirty="0">
                <a:solidFill>
                  <a:schemeClr val="bg1"/>
                </a:solidFill>
                <a:latin typeface="Calibri"/>
                <a:cs typeface="Calibri"/>
              </a:rPr>
              <a:t>measures</a:t>
            </a:r>
            <a:endParaRPr sz="850" dirty="0">
              <a:solidFill>
                <a:schemeClr val="bg1"/>
              </a:solidFill>
              <a:latin typeface="Calibri"/>
              <a:cs typeface="Calibri"/>
            </a:endParaRPr>
          </a:p>
          <a:p>
            <a:pPr>
              <a:lnSpc>
                <a:spcPct val="100000"/>
              </a:lnSpc>
              <a:spcBef>
                <a:spcPts val="20"/>
              </a:spcBef>
            </a:pPr>
            <a:endParaRPr sz="1200" dirty="0">
              <a:solidFill>
                <a:schemeClr val="bg1"/>
              </a:solidFill>
              <a:latin typeface="Times New Roman"/>
              <a:cs typeface="Times New Roman"/>
            </a:endParaRPr>
          </a:p>
          <a:p>
            <a:pPr marR="5080" algn="r">
              <a:lnSpc>
                <a:spcPct val="100000"/>
              </a:lnSpc>
            </a:pPr>
            <a:r>
              <a:rPr sz="700" b="1" dirty="0">
                <a:solidFill>
                  <a:schemeClr val="bg1"/>
                </a:solidFill>
                <a:latin typeface="Trebuchet MS"/>
                <a:cs typeface="Trebuchet MS"/>
              </a:rPr>
              <a:t>7</a:t>
            </a:r>
            <a:endParaRPr sz="700" dirty="0">
              <a:solidFill>
                <a:schemeClr val="bg1"/>
              </a:solidFill>
              <a:latin typeface="Trebuchet MS"/>
              <a:cs typeface="Trebuchet MS"/>
            </a:endParaRPr>
          </a:p>
        </p:txBody>
      </p:sp>
    </p:spTree>
    <p:extLst>
      <p:ext uri="{BB962C8B-B14F-4D97-AF65-F5344CB8AC3E}">
        <p14:creationId xmlns:p14="http://schemas.microsoft.com/office/powerpoint/2010/main" val="193114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23FD-24BF-47AE-8904-60686379B811}"/>
              </a:ext>
            </a:extLst>
          </p:cNvPr>
          <p:cNvSpPr>
            <a:spLocks noGrp="1"/>
          </p:cNvSpPr>
          <p:nvPr>
            <p:ph type="ctrTitle"/>
          </p:nvPr>
        </p:nvSpPr>
        <p:spPr>
          <a:xfrm>
            <a:off x="86426" y="-85878"/>
            <a:ext cx="7185140" cy="662911"/>
          </a:xfrm>
        </p:spPr>
        <p:txBody>
          <a:bodyPr/>
          <a:lstStyle/>
          <a:p>
            <a:r>
              <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rPr>
              <a:t>Defect Classification Mechanism</a:t>
            </a:r>
          </a:p>
        </p:txBody>
      </p:sp>
      <p:cxnSp>
        <p:nvCxnSpPr>
          <p:cNvPr id="16" name="Straight Connector 15">
            <a:extLst>
              <a:ext uri="{FF2B5EF4-FFF2-40B4-BE49-F238E27FC236}">
                <a16:creationId xmlns:a16="http://schemas.microsoft.com/office/drawing/2014/main" id="{2F3FE5D8-9460-4C5B-B5C4-7B9018CFE4B2}"/>
              </a:ext>
            </a:extLst>
          </p:cNvPr>
          <p:cNvCxnSpPr>
            <a:cxnSpLocks/>
          </p:cNvCxnSpPr>
          <p:nvPr/>
        </p:nvCxnSpPr>
        <p:spPr>
          <a:xfrm>
            <a:off x="144651" y="577033"/>
            <a:ext cx="12079092" cy="0"/>
          </a:xfrm>
          <a:prstGeom prst="line">
            <a:avLst/>
          </a:prstGeom>
          <a:ln w="38100">
            <a:solidFill>
              <a:srgbClr val="86BC25"/>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2F7F5E07-D05C-48EF-9369-D476E8359259}"/>
              </a:ext>
            </a:extLst>
          </p:cNvPr>
          <p:cNvGrpSpPr>
            <a:grpSpLocks noChangeAspect="1"/>
          </p:cNvGrpSpPr>
          <p:nvPr/>
        </p:nvGrpSpPr>
        <p:grpSpPr>
          <a:xfrm>
            <a:off x="11131101" y="211705"/>
            <a:ext cx="1154596" cy="216357"/>
            <a:chOff x="398463" y="404813"/>
            <a:chExt cx="1627187" cy="307976"/>
          </a:xfrm>
          <a:solidFill>
            <a:schemeClr val="tx1"/>
          </a:solidFill>
        </p:grpSpPr>
        <p:sp>
          <p:nvSpPr>
            <p:cNvPr id="25" name="Oval 24">
              <a:extLst>
                <a:ext uri="{FF2B5EF4-FFF2-40B4-BE49-F238E27FC236}">
                  <a16:creationId xmlns:a16="http://schemas.microsoft.com/office/drawing/2014/main" id="{6F57D0D8-BE69-423F-A0DC-36AB623924AB}"/>
                </a:ext>
              </a:extLst>
            </p:cNvPr>
            <p:cNvSpPr>
              <a:spLocks noChangeArrowheads="1"/>
            </p:cNvSpPr>
            <p:nvPr userDrawn="1"/>
          </p:nvSpPr>
          <p:spPr bwMode="auto">
            <a:xfrm>
              <a:off x="1938338" y="625476"/>
              <a:ext cx="87312" cy="87313"/>
            </a:xfrm>
            <a:prstGeom prst="ellipse">
              <a:avLst/>
            </a:pr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6" name="Freeform 6">
              <a:extLst>
                <a:ext uri="{FF2B5EF4-FFF2-40B4-BE49-F238E27FC236}">
                  <a16:creationId xmlns:a16="http://schemas.microsoft.com/office/drawing/2014/main" id="{E85C45F3-E668-4DBE-B02F-FE4E0103A0F5}"/>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7" name="Rectangle 26">
              <a:extLst>
                <a:ext uri="{FF2B5EF4-FFF2-40B4-BE49-F238E27FC236}">
                  <a16:creationId xmlns:a16="http://schemas.microsoft.com/office/drawing/2014/main" id="{FB8A879E-D47D-496D-A490-7BB55774B64A}"/>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8" name="Freeform 8">
              <a:extLst>
                <a:ext uri="{FF2B5EF4-FFF2-40B4-BE49-F238E27FC236}">
                  <a16:creationId xmlns:a16="http://schemas.microsoft.com/office/drawing/2014/main" id="{F9474DDF-F5DB-4B54-8C24-365088C3FF4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9" name="Rectangle 28">
              <a:extLst>
                <a:ext uri="{FF2B5EF4-FFF2-40B4-BE49-F238E27FC236}">
                  <a16:creationId xmlns:a16="http://schemas.microsoft.com/office/drawing/2014/main" id="{2AF08774-87B9-4D1C-B31C-58C4E8891CC0}"/>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0" name="Rectangle 29">
              <a:extLst>
                <a:ext uri="{FF2B5EF4-FFF2-40B4-BE49-F238E27FC236}">
                  <a16:creationId xmlns:a16="http://schemas.microsoft.com/office/drawing/2014/main" id="{32052817-C7D6-40E3-AC57-6ABEA308DFA2}"/>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1" name="Freeform 11">
              <a:extLst>
                <a:ext uri="{FF2B5EF4-FFF2-40B4-BE49-F238E27FC236}">
                  <a16:creationId xmlns:a16="http://schemas.microsoft.com/office/drawing/2014/main" id="{C2DC7F4E-BB15-4826-8298-E83384559279}"/>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2" name="Freeform 12">
              <a:extLst>
                <a:ext uri="{FF2B5EF4-FFF2-40B4-BE49-F238E27FC236}">
                  <a16:creationId xmlns:a16="http://schemas.microsoft.com/office/drawing/2014/main" id="{C2451D8D-E182-45E4-A013-174DAB46C563}"/>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3" name="Freeform 13">
              <a:extLst>
                <a:ext uri="{FF2B5EF4-FFF2-40B4-BE49-F238E27FC236}">
                  <a16:creationId xmlns:a16="http://schemas.microsoft.com/office/drawing/2014/main" id="{5B14995E-6846-4537-A4B5-9E9C18E4FCD7}"/>
                </a:ext>
              </a:extLst>
            </p:cNvPr>
            <p:cNvSpPr>
              <a:spLocks noEditPoints="1"/>
            </p:cNvSpPr>
            <p:nvPr userDrawn="1"/>
          </p:nvSpPr>
          <p:spPr bwMode="auto">
            <a:xfrm>
              <a:off x="1709738" y="479427"/>
              <a:ext cx="211137" cy="231774"/>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4" name="Freeform 14">
              <a:extLst>
                <a:ext uri="{FF2B5EF4-FFF2-40B4-BE49-F238E27FC236}">
                  <a16:creationId xmlns:a16="http://schemas.microsoft.com/office/drawing/2014/main" id="{AFF007C0-2CB2-4E6D-B54C-6486398DDAA0}"/>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grpSp>
      <p:cxnSp>
        <p:nvCxnSpPr>
          <p:cNvPr id="21" name="Straight Connector 20">
            <a:extLst>
              <a:ext uri="{FF2B5EF4-FFF2-40B4-BE49-F238E27FC236}">
                <a16:creationId xmlns:a16="http://schemas.microsoft.com/office/drawing/2014/main" id="{F9E1E05D-3ABB-492B-B768-826BD8CC8316}"/>
              </a:ext>
            </a:extLst>
          </p:cNvPr>
          <p:cNvCxnSpPr>
            <a:cxnSpLocks/>
          </p:cNvCxnSpPr>
          <p:nvPr/>
        </p:nvCxnSpPr>
        <p:spPr>
          <a:xfrm>
            <a:off x="10754649" y="2399053"/>
            <a:ext cx="0" cy="539181"/>
          </a:xfrm>
          <a:prstGeom prst="line">
            <a:avLst/>
          </a:prstGeom>
          <a:ln w="82550"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445F8B19-D849-4F45-91CC-9695512CBA17}"/>
              </a:ext>
            </a:extLst>
          </p:cNvPr>
          <p:cNvSpPr/>
          <p:nvPr/>
        </p:nvSpPr>
        <p:spPr>
          <a:xfrm rot="10800000">
            <a:off x="10571523" y="2910655"/>
            <a:ext cx="363541" cy="223635"/>
          </a:xfrm>
          <a:prstGeom prst="triangle">
            <a:avLst/>
          </a:prstGeom>
          <a:solidFill>
            <a:schemeClr val="bg1"/>
          </a:solidFill>
          <a:ln w="539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84B037"/>
              </a:solidFill>
              <a:effectLst/>
              <a:uLnTx/>
              <a:uFillTx/>
              <a:latin typeface="Verdana"/>
              <a:ea typeface="+mn-ea"/>
              <a:cs typeface="+mn-cs"/>
            </a:endParaRPr>
          </a:p>
        </p:txBody>
      </p:sp>
      <p:cxnSp>
        <p:nvCxnSpPr>
          <p:cNvPr id="36" name="Straight Connector 35">
            <a:extLst>
              <a:ext uri="{FF2B5EF4-FFF2-40B4-BE49-F238E27FC236}">
                <a16:creationId xmlns:a16="http://schemas.microsoft.com/office/drawing/2014/main" id="{A4BCABA9-C662-44F0-8A86-8293B929F8DD}"/>
              </a:ext>
            </a:extLst>
          </p:cNvPr>
          <p:cNvCxnSpPr>
            <a:cxnSpLocks/>
          </p:cNvCxnSpPr>
          <p:nvPr/>
        </p:nvCxnSpPr>
        <p:spPr>
          <a:xfrm>
            <a:off x="8022674" y="2410278"/>
            <a:ext cx="0" cy="539181"/>
          </a:xfrm>
          <a:prstGeom prst="line">
            <a:avLst/>
          </a:prstGeom>
          <a:ln w="82550"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Isosceles Triangle 36">
            <a:extLst>
              <a:ext uri="{FF2B5EF4-FFF2-40B4-BE49-F238E27FC236}">
                <a16:creationId xmlns:a16="http://schemas.microsoft.com/office/drawing/2014/main" id="{ADFE981A-EA1E-41BB-98D0-ADF396D39072}"/>
              </a:ext>
            </a:extLst>
          </p:cNvPr>
          <p:cNvSpPr/>
          <p:nvPr/>
        </p:nvSpPr>
        <p:spPr>
          <a:xfrm rot="10800000">
            <a:off x="7839548" y="2921880"/>
            <a:ext cx="363541" cy="223635"/>
          </a:xfrm>
          <a:prstGeom prst="triangle">
            <a:avLst/>
          </a:prstGeom>
          <a:solidFill>
            <a:schemeClr val="bg1"/>
          </a:solidFill>
          <a:ln w="539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84B037"/>
              </a:solidFill>
              <a:effectLst/>
              <a:uLnTx/>
              <a:uFillTx/>
              <a:latin typeface="Verdana"/>
              <a:ea typeface="+mn-ea"/>
              <a:cs typeface="+mn-cs"/>
            </a:endParaRPr>
          </a:p>
        </p:txBody>
      </p:sp>
      <p:cxnSp>
        <p:nvCxnSpPr>
          <p:cNvPr id="38" name="Straight Connector 37">
            <a:extLst>
              <a:ext uri="{FF2B5EF4-FFF2-40B4-BE49-F238E27FC236}">
                <a16:creationId xmlns:a16="http://schemas.microsoft.com/office/drawing/2014/main" id="{3E14F5AA-C8CD-4022-BD4D-E5E3AD4C2A6D}"/>
              </a:ext>
            </a:extLst>
          </p:cNvPr>
          <p:cNvCxnSpPr>
            <a:cxnSpLocks/>
          </p:cNvCxnSpPr>
          <p:nvPr/>
        </p:nvCxnSpPr>
        <p:spPr>
          <a:xfrm>
            <a:off x="7071377" y="2431131"/>
            <a:ext cx="0" cy="539181"/>
          </a:xfrm>
          <a:prstGeom prst="line">
            <a:avLst/>
          </a:prstGeom>
          <a:ln w="82550"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1EACECE0-F610-445C-BB41-4C48B4660803}"/>
              </a:ext>
            </a:extLst>
          </p:cNvPr>
          <p:cNvSpPr/>
          <p:nvPr/>
        </p:nvSpPr>
        <p:spPr>
          <a:xfrm rot="10800000">
            <a:off x="6888251" y="2942733"/>
            <a:ext cx="363541" cy="223635"/>
          </a:xfrm>
          <a:prstGeom prst="triangle">
            <a:avLst/>
          </a:prstGeom>
          <a:solidFill>
            <a:schemeClr val="bg1"/>
          </a:solidFill>
          <a:ln w="539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84B037"/>
              </a:solidFill>
              <a:effectLst/>
              <a:uLnTx/>
              <a:uFillTx/>
              <a:latin typeface="Verdana"/>
              <a:ea typeface="+mn-ea"/>
              <a:cs typeface="+mn-cs"/>
            </a:endParaRPr>
          </a:p>
        </p:txBody>
      </p:sp>
      <p:cxnSp>
        <p:nvCxnSpPr>
          <p:cNvPr id="40" name="Straight Connector 39">
            <a:extLst>
              <a:ext uri="{FF2B5EF4-FFF2-40B4-BE49-F238E27FC236}">
                <a16:creationId xmlns:a16="http://schemas.microsoft.com/office/drawing/2014/main" id="{1C050467-5132-4F86-94C9-AF2037C10C87}"/>
              </a:ext>
            </a:extLst>
          </p:cNvPr>
          <p:cNvCxnSpPr>
            <a:cxnSpLocks/>
          </p:cNvCxnSpPr>
          <p:nvPr/>
        </p:nvCxnSpPr>
        <p:spPr>
          <a:xfrm>
            <a:off x="4628159" y="2423108"/>
            <a:ext cx="0" cy="539181"/>
          </a:xfrm>
          <a:prstGeom prst="line">
            <a:avLst/>
          </a:prstGeom>
          <a:ln w="82550"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1" name="Isosceles Triangle 40">
            <a:extLst>
              <a:ext uri="{FF2B5EF4-FFF2-40B4-BE49-F238E27FC236}">
                <a16:creationId xmlns:a16="http://schemas.microsoft.com/office/drawing/2014/main" id="{3C20A87B-27CA-4307-8032-4FD90D0D5E15}"/>
              </a:ext>
            </a:extLst>
          </p:cNvPr>
          <p:cNvSpPr/>
          <p:nvPr/>
        </p:nvSpPr>
        <p:spPr>
          <a:xfrm rot="10800000">
            <a:off x="4445033" y="2934710"/>
            <a:ext cx="363541" cy="223635"/>
          </a:xfrm>
          <a:prstGeom prst="triangle">
            <a:avLst/>
          </a:prstGeom>
          <a:solidFill>
            <a:schemeClr val="bg1"/>
          </a:solidFill>
          <a:ln w="539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84B037"/>
              </a:solidFill>
              <a:effectLst/>
              <a:uLnTx/>
              <a:uFillTx/>
              <a:latin typeface="Verdana"/>
              <a:ea typeface="+mn-ea"/>
              <a:cs typeface="+mn-cs"/>
            </a:endParaRPr>
          </a:p>
        </p:txBody>
      </p:sp>
      <p:sp>
        <p:nvSpPr>
          <p:cNvPr id="42" name="Freeform 54">
            <a:extLst>
              <a:ext uri="{FF2B5EF4-FFF2-40B4-BE49-F238E27FC236}">
                <a16:creationId xmlns:a16="http://schemas.microsoft.com/office/drawing/2014/main" id="{637A4139-AD64-47AC-A4BE-FAECC2CFFEA4}"/>
              </a:ext>
            </a:extLst>
          </p:cNvPr>
          <p:cNvSpPr>
            <a:spLocks noEditPoints="1"/>
          </p:cNvSpPr>
          <p:nvPr/>
        </p:nvSpPr>
        <p:spPr bwMode="auto">
          <a:xfrm>
            <a:off x="11287263" y="1964245"/>
            <a:ext cx="634941" cy="746804"/>
          </a:xfrm>
          <a:custGeom>
            <a:avLst/>
            <a:gdLst>
              <a:gd name="T0" fmla="*/ 776 w 1014"/>
              <a:gd name="T1" fmla="*/ 246 h 1032"/>
              <a:gd name="T2" fmla="*/ 832 w 1014"/>
              <a:gd name="T3" fmla="*/ 164 h 1032"/>
              <a:gd name="T4" fmla="*/ 848 w 1014"/>
              <a:gd name="T5" fmla="*/ 86 h 1032"/>
              <a:gd name="T6" fmla="*/ 830 w 1014"/>
              <a:gd name="T7" fmla="*/ 40 h 1032"/>
              <a:gd name="T8" fmla="*/ 802 w 1014"/>
              <a:gd name="T9" fmla="*/ 16 h 1032"/>
              <a:gd name="T10" fmla="*/ 756 w 1014"/>
              <a:gd name="T11" fmla="*/ 0 h 1032"/>
              <a:gd name="T12" fmla="*/ 686 w 1014"/>
              <a:gd name="T13" fmla="*/ 14 h 1032"/>
              <a:gd name="T14" fmla="*/ 602 w 1014"/>
              <a:gd name="T15" fmla="*/ 70 h 1032"/>
              <a:gd name="T16" fmla="*/ 528 w 1014"/>
              <a:gd name="T17" fmla="*/ 150 h 1032"/>
              <a:gd name="T18" fmla="*/ 468 w 1014"/>
              <a:gd name="T19" fmla="*/ 88 h 1032"/>
              <a:gd name="T20" fmla="*/ 384 w 1014"/>
              <a:gd name="T21" fmla="*/ 24 h 1032"/>
              <a:gd name="T22" fmla="*/ 300 w 1014"/>
              <a:gd name="T23" fmla="*/ 0 h 1032"/>
              <a:gd name="T24" fmla="*/ 254 w 1014"/>
              <a:gd name="T25" fmla="*/ 10 h 1032"/>
              <a:gd name="T26" fmla="*/ 222 w 1014"/>
              <a:gd name="T27" fmla="*/ 32 h 1032"/>
              <a:gd name="T28" fmla="*/ 200 w 1014"/>
              <a:gd name="T29" fmla="*/ 68 h 1032"/>
              <a:gd name="T30" fmla="*/ 204 w 1014"/>
              <a:gd name="T31" fmla="*/ 146 h 1032"/>
              <a:gd name="T32" fmla="*/ 252 w 1014"/>
              <a:gd name="T33" fmla="*/ 228 h 1032"/>
              <a:gd name="T34" fmla="*/ 42 w 1014"/>
              <a:gd name="T35" fmla="*/ 254 h 1032"/>
              <a:gd name="T36" fmla="*/ 6 w 1014"/>
              <a:gd name="T37" fmla="*/ 286 h 1032"/>
              <a:gd name="T38" fmla="*/ 0 w 1014"/>
              <a:gd name="T39" fmla="*/ 468 h 1032"/>
              <a:gd name="T40" fmla="*/ 34 w 1014"/>
              <a:gd name="T41" fmla="*/ 974 h 1032"/>
              <a:gd name="T42" fmla="*/ 50 w 1014"/>
              <a:gd name="T43" fmla="*/ 1012 h 1032"/>
              <a:gd name="T44" fmla="*/ 86 w 1014"/>
              <a:gd name="T45" fmla="*/ 1032 h 1032"/>
              <a:gd name="T46" fmla="*/ 944 w 1014"/>
              <a:gd name="T47" fmla="*/ 1026 h 1032"/>
              <a:gd name="T48" fmla="*/ 978 w 1014"/>
              <a:gd name="T49" fmla="*/ 990 h 1032"/>
              <a:gd name="T50" fmla="*/ 980 w 1014"/>
              <a:gd name="T51" fmla="*/ 468 h 1032"/>
              <a:gd name="T52" fmla="*/ 1012 w 1014"/>
              <a:gd name="T53" fmla="*/ 302 h 1032"/>
              <a:gd name="T54" fmla="*/ 996 w 1014"/>
              <a:gd name="T55" fmla="*/ 266 h 1032"/>
              <a:gd name="T56" fmla="*/ 774 w 1014"/>
              <a:gd name="T57" fmla="*/ 82 h 1032"/>
              <a:gd name="T58" fmla="*/ 788 w 1014"/>
              <a:gd name="T59" fmla="*/ 118 h 1032"/>
              <a:gd name="T60" fmla="*/ 762 w 1014"/>
              <a:gd name="T61" fmla="*/ 166 h 1032"/>
              <a:gd name="T62" fmla="*/ 688 w 1014"/>
              <a:gd name="T63" fmla="*/ 224 h 1032"/>
              <a:gd name="T64" fmla="*/ 590 w 1014"/>
              <a:gd name="T65" fmla="*/ 216 h 1032"/>
              <a:gd name="T66" fmla="*/ 608 w 1014"/>
              <a:gd name="T67" fmla="*/ 162 h 1032"/>
              <a:gd name="T68" fmla="*/ 662 w 1014"/>
              <a:gd name="T69" fmla="*/ 98 h 1032"/>
              <a:gd name="T70" fmla="*/ 728 w 1014"/>
              <a:gd name="T71" fmla="*/ 62 h 1032"/>
              <a:gd name="T72" fmla="*/ 760 w 1014"/>
              <a:gd name="T73" fmla="*/ 70 h 1032"/>
              <a:gd name="T74" fmla="*/ 272 w 1014"/>
              <a:gd name="T75" fmla="*/ 82 h 1032"/>
              <a:gd name="T76" fmla="*/ 292 w 1014"/>
              <a:gd name="T77" fmla="*/ 66 h 1032"/>
              <a:gd name="T78" fmla="*/ 334 w 1014"/>
              <a:gd name="T79" fmla="*/ 66 h 1032"/>
              <a:gd name="T80" fmla="*/ 400 w 1014"/>
              <a:gd name="T81" fmla="*/ 112 h 1032"/>
              <a:gd name="T82" fmla="*/ 446 w 1014"/>
              <a:gd name="T83" fmla="*/ 178 h 1032"/>
              <a:gd name="T84" fmla="*/ 456 w 1014"/>
              <a:gd name="T85" fmla="*/ 220 h 1032"/>
              <a:gd name="T86" fmla="*/ 336 w 1014"/>
              <a:gd name="T87" fmla="*/ 210 h 1032"/>
              <a:gd name="T88" fmla="*/ 274 w 1014"/>
              <a:gd name="T89" fmla="*/ 154 h 1032"/>
              <a:gd name="T90" fmla="*/ 258 w 1014"/>
              <a:gd name="T91" fmla="*/ 106 h 1032"/>
              <a:gd name="T92" fmla="*/ 668 w 1014"/>
              <a:gd name="T93" fmla="*/ 460 h 1032"/>
              <a:gd name="T94" fmla="*/ 386 w 1014"/>
              <a:gd name="T95" fmla="*/ 472 h 1032"/>
              <a:gd name="T96" fmla="*/ 668 w 1014"/>
              <a:gd name="T97" fmla="*/ 460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4" h="1032">
                <a:moveTo>
                  <a:pt x="972" y="254"/>
                </a:moveTo>
                <a:lnTo>
                  <a:pt x="770" y="254"/>
                </a:lnTo>
                <a:lnTo>
                  <a:pt x="770" y="254"/>
                </a:lnTo>
                <a:lnTo>
                  <a:pt x="776" y="246"/>
                </a:lnTo>
                <a:lnTo>
                  <a:pt x="792" y="228"/>
                </a:lnTo>
                <a:lnTo>
                  <a:pt x="812" y="200"/>
                </a:lnTo>
                <a:lnTo>
                  <a:pt x="822" y="182"/>
                </a:lnTo>
                <a:lnTo>
                  <a:pt x="832" y="164"/>
                </a:lnTo>
                <a:lnTo>
                  <a:pt x="840" y="146"/>
                </a:lnTo>
                <a:lnTo>
                  <a:pt x="846" y="126"/>
                </a:lnTo>
                <a:lnTo>
                  <a:pt x="848" y="106"/>
                </a:lnTo>
                <a:lnTo>
                  <a:pt x="848" y="86"/>
                </a:lnTo>
                <a:lnTo>
                  <a:pt x="844" y="68"/>
                </a:lnTo>
                <a:lnTo>
                  <a:pt x="840" y="58"/>
                </a:lnTo>
                <a:lnTo>
                  <a:pt x="836" y="48"/>
                </a:lnTo>
                <a:lnTo>
                  <a:pt x="830" y="40"/>
                </a:lnTo>
                <a:lnTo>
                  <a:pt x="822" y="32"/>
                </a:lnTo>
                <a:lnTo>
                  <a:pt x="812" y="24"/>
                </a:lnTo>
                <a:lnTo>
                  <a:pt x="802" y="16"/>
                </a:lnTo>
                <a:lnTo>
                  <a:pt x="802" y="16"/>
                </a:lnTo>
                <a:lnTo>
                  <a:pt x="790" y="10"/>
                </a:lnTo>
                <a:lnTo>
                  <a:pt x="780" y="6"/>
                </a:lnTo>
                <a:lnTo>
                  <a:pt x="768" y="2"/>
                </a:lnTo>
                <a:lnTo>
                  <a:pt x="756" y="0"/>
                </a:lnTo>
                <a:lnTo>
                  <a:pt x="744" y="0"/>
                </a:lnTo>
                <a:lnTo>
                  <a:pt x="732" y="0"/>
                </a:lnTo>
                <a:lnTo>
                  <a:pt x="710" y="4"/>
                </a:lnTo>
                <a:lnTo>
                  <a:pt x="686" y="14"/>
                </a:lnTo>
                <a:lnTo>
                  <a:pt x="664" y="24"/>
                </a:lnTo>
                <a:lnTo>
                  <a:pt x="642" y="38"/>
                </a:lnTo>
                <a:lnTo>
                  <a:pt x="620" y="54"/>
                </a:lnTo>
                <a:lnTo>
                  <a:pt x="602" y="70"/>
                </a:lnTo>
                <a:lnTo>
                  <a:pt x="584" y="88"/>
                </a:lnTo>
                <a:lnTo>
                  <a:pt x="554" y="118"/>
                </a:lnTo>
                <a:lnTo>
                  <a:pt x="534" y="142"/>
                </a:lnTo>
                <a:lnTo>
                  <a:pt x="528" y="150"/>
                </a:lnTo>
                <a:lnTo>
                  <a:pt x="528" y="150"/>
                </a:lnTo>
                <a:lnTo>
                  <a:pt x="520" y="142"/>
                </a:lnTo>
                <a:lnTo>
                  <a:pt x="500" y="118"/>
                </a:lnTo>
                <a:lnTo>
                  <a:pt x="468" y="88"/>
                </a:lnTo>
                <a:lnTo>
                  <a:pt x="450" y="70"/>
                </a:lnTo>
                <a:lnTo>
                  <a:pt x="430" y="54"/>
                </a:lnTo>
                <a:lnTo>
                  <a:pt x="408" y="38"/>
                </a:lnTo>
                <a:lnTo>
                  <a:pt x="384" y="24"/>
                </a:lnTo>
                <a:lnTo>
                  <a:pt x="360" y="14"/>
                </a:lnTo>
                <a:lnTo>
                  <a:pt x="336" y="4"/>
                </a:lnTo>
                <a:lnTo>
                  <a:pt x="312" y="0"/>
                </a:lnTo>
                <a:lnTo>
                  <a:pt x="300" y="0"/>
                </a:lnTo>
                <a:lnTo>
                  <a:pt x="288" y="0"/>
                </a:lnTo>
                <a:lnTo>
                  <a:pt x="276" y="2"/>
                </a:lnTo>
                <a:lnTo>
                  <a:pt x="266" y="6"/>
                </a:lnTo>
                <a:lnTo>
                  <a:pt x="254" y="10"/>
                </a:lnTo>
                <a:lnTo>
                  <a:pt x="242" y="16"/>
                </a:lnTo>
                <a:lnTo>
                  <a:pt x="242" y="16"/>
                </a:lnTo>
                <a:lnTo>
                  <a:pt x="232" y="24"/>
                </a:lnTo>
                <a:lnTo>
                  <a:pt x="222" y="32"/>
                </a:lnTo>
                <a:lnTo>
                  <a:pt x="216" y="40"/>
                </a:lnTo>
                <a:lnTo>
                  <a:pt x="210" y="48"/>
                </a:lnTo>
                <a:lnTo>
                  <a:pt x="204" y="58"/>
                </a:lnTo>
                <a:lnTo>
                  <a:pt x="200" y="68"/>
                </a:lnTo>
                <a:lnTo>
                  <a:pt x="196" y="86"/>
                </a:lnTo>
                <a:lnTo>
                  <a:pt x="196" y="106"/>
                </a:lnTo>
                <a:lnTo>
                  <a:pt x="200" y="126"/>
                </a:lnTo>
                <a:lnTo>
                  <a:pt x="204" y="146"/>
                </a:lnTo>
                <a:lnTo>
                  <a:pt x="212" y="164"/>
                </a:lnTo>
                <a:lnTo>
                  <a:pt x="222" y="182"/>
                </a:lnTo>
                <a:lnTo>
                  <a:pt x="232" y="200"/>
                </a:lnTo>
                <a:lnTo>
                  <a:pt x="252" y="228"/>
                </a:lnTo>
                <a:lnTo>
                  <a:pt x="268" y="246"/>
                </a:lnTo>
                <a:lnTo>
                  <a:pt x="274" y="254"/>
                </a:lnTo>
                <a:lnTo>
                  <a:pt x="42" y="254"/>
                </a:lnTo>
                <a:lnTo>
                  <a:pt x="42" y="254"/>
                </a:lnTo>
                <a:lnTo>
                  <a:pt x="28" y="258"/>
                </a:lnTo>
                <a:lnTo>
                  <a:pt x="18" y="266"/>
                </a:lnTo>
                <a:lnTo>
                  <a:pt x="10" y="276"/>
                </a:lnTo>
                <a:lnTo>
                  <a:pt x="6" y="286"/>
                </a:lnTo>
                <a:lnTo>
                  <a:pt x="2" y="294"/>
                </a:lnTo>
                <a:lnTo>
                  <a:pt x="2" y="302"/>
                </a:lnTo>
                <a:lnTo>
                  <a:pt x="0" y="308"/>
                </a:lnTo>
                <a:lnTo>
                  <a:pt x="0" y="468"/>
                </a:lnTo>
                <a:lnTo>
                  <a:pt x="34" y="468"/>
                </a:lnTo>
                <a:lnTo>
                  <a:pt x="34" y="468"/>
                </a:lnTo>
                <a:lnTo>
                  <a:pt x="34" y="974"/>
                </a:lnTo>
                <a:lnTo>
                  <a:pt x="34" y="974"/>
                </a:lnTo>
                <a:lnTo>
                  <a:pt x="34" y="982"/>
                </a:lnTo>
                <a:lnTo>
                  <a:pt x="36" y="990"/>
                </a:lnTo>
                <a:lnTo>
                  <a:pt x="42" y="1002"/>
                </a:lnTo>
                <a:lnTo>
                  <a:pt x="50" y="1012"/>
                </a:lnTo>
                <a:lnTo>
                  <a:pt x="60" y="1020"/>
                </a:lnTo>
                <a:lnTo>
                  <a:pt x="70" y="1026"/>
                </a:lnTo>
                <a:lnTo>
                  <a:pt x="78" y="1030"/>
                </a:lnTo>
                <a:lnTo>
                  <a:pt x="86" y="1032"/>
                </a:lnTo>
                <a:lnTo>
                  <a:pt x="928" y="1032"/>
                </a:lnTo>
                <a:lnTo>
                  <a:pt x="928" y="1032"/>
                </a:lnTo>
                <a:lnTo>
                  <a:pt x="936" y="1030"/>
                </a:lnTo>
                <a:lnTo>
                  <a:pt x="944" y="1026"/>
                </a:lnTo>
                <a:lnTo>
                  <a:pt x="954" y="1020"/>
                </a:lnTo>
                <a:lnTo>
                  <a:pt x="964" y="1012"/>
                </a:lnTo>
                <a:lnTo>
                  <a:pt x="972" y="1002"/>
                </a:lnTo>
                <a:lnTo>
                  <a:pt x="978" y="990"/>
                </a:lnTo>
                <a:lnTo>
                  <a:pt x="980" y="982"/>
                </a:lnTo>
                <a:lnTo>
                  <a:pt x="980" y="974"/>
                </a:lnTo>
                <a:lnTo>
                  <a:pt x="980" y="974"/>
                </a:lnTo>
                <a:lnTo>
                  <a:pt x="980" y="468"/>
                </a:lnTo>
                <a:lnTo>
                  <a:pt x="1014" y="468"/>
                </a:lnTo>
                <a:lnTo>
                  <a:pt x="1014" y="308"/>
                </a:lnTo>
                <a:lnTo>
                  <a:pt x="1014" y="308"/>
                </a:lnTo>
                <a:lnTo>
                  <a:pt x="1012" y="302"/>
                </a:lnTo>
                <a:lnTo>
                  <a:pt x="1012" y="294"/>
                </a:lnTo>
                <a:lnTo>
                  <a:pt x="1008" y="286"/>
                </a:lnTo>
                <a:lnTo>
                  <a:pt x="1004" y="276"/>
                </a:lnTo>
                <a:lnTo>
                  <a:pt x="996" y="266"/>
                </a:lnTo>
                <a:lnTo>
                  <a:pt x="986" y="258"/>
                </a:lnTo>
                <a:lnTo>
                  <a:pt x="972" y="254"/>
                </a:lnTo>
                <a:lnTo>
                  <a:pt x="972" y="254"/>
                </a:lnTo>
                <a:close/>
                <a:moveTo>
                  <a:pt x="774" y="82"/>
                </a:moveTo>
                <a:lnTo>
                  <a:pt x="774" y="82"/>
                </a:lnTo>
                <a:lnTo>
                  <a:pt x="782" y="94"/>
                </a:lnTo>
                <a:lnTo>
                  <a:pt x="788" y="106"/>
                </a:lnTo>
                <a:lnTo>
                  <a:pt x="788" y="118"/>
                </a:lnTo>
                <a:lnTo>
                  <a:pt x="784" y="130"/>
                </a:lnTo>
                <a:lnTo>
                  <a:pt x="780" y="142"/>
                </a:lnTo>
                <a:lnTo>
                  <a:pt x="772" y="154"/>
                </a:lnTo>
                <a:lnTo>
                  <a:pt x="762" y="166"/>
                </a:lnTo>
                <a:lnTo>
                  <a:pt x="752" y="176"/>
                </a:lnTo>
                <a:lnTo>
                  <a:pt x="730" y="196"/>
                </a:lnTo>
                <a:lnTo>
                  <a:pt x="710" y="210"/>
                </a:lnTo>
                <a:lnTo>
                  <a:pt x="688" y="224"/>
                </a:lnTo>
                <a:lnTo>
                  <a:pt x="592" y="224"/>
                </a:lnTo>
                <a:lnTo>
                  <a:pt x="592" y="224"/>
                </a:lnTo>
                <a:lnTo>
                  <a:pt x="590" y="220"/>
                </a:lnTo>
                <a:lnTo>
                  <a:pt x="590" y="216"/>
                </a:lnTo>
                <a:lnTo>
                  <a:pt x="590" y="206"/>
                </a:lnTo>
                <a:lnTo>
                  <a:pt x="594" y="194"/>
                </a:lnTo>
                <a:lnTo>
                  <a:pt x="600" y="178"/>
                </a:lnTo>
                <a:lnTo>
                  <a:pt x="608" y="162"/>
                </a:lnTo>
                <a:lnTo>
                  <a:pt x="620" y="146"/>
                </a:lnTo>
                <a:lnTo>
                  <a:pt x="632" y="128"/>
                </a:lnTo>
                <a:lnTo>
                  <a:pt x="646" y="112"/>
                </a:lnTo>
                <a:lnTo>
                  <a:pt x="662" y="98"/>
                </a:lnTo>
                <a:lnTo>
                  <a:pt x="678" y="84"/>
                </a:lnTo>
                <a:lnTo>
                  <a:pt x="696" y="74"/>
                </a:lnTo>
                <a:lnTo>
                  <a:pt x="712" y="66"/>
                </a:lnTo>
                <a:lnTo>
                  <a:pt x="728" y="62"/>
                </a:lnTo>
                <a:lnTo>
                  <a:pt x="738" y="62"/>
                </a:lnTo>
                <a:lnTo>
                  <a:pt x="746" y="64"/>
                </a:lnTo>
                <a:lnTo>
                  <a:pt x="752" y="66"/>
                </a:lnTo>
                <a:lnTo>
                  <a:pt x="760" y="70"/>
                </a:lnTo>
                <a:lnTo>
                  <a:pt x="768" y="74"/>
                </a:lnTo>
                <a:lnTo>
                  <a:pt x="774" y="82"/>
                </a:lnTo>
                <a:lnTo>
                  <a:pt x="774" y="82"/>
                </a:lnTo>
                <a:close/>
                <a:moveTo>
                  <a:pt x="272" y="82"/>
                </a:moveTo>
                <a:lnTo>
                  <a:pt x="272" y="82"/>
                </a:lnTo>
                <a:lnTo>
                  <a:pt x="278" y="74"/>
                </a:lnTo>
                <a:lnTo>
                  <a:pt x="286" y="70"/>
                </a:lnTo>
                <a:lnTo>
                  <a:pt x="292" y="66"/>
                </a:lnTo>
                <a:lnTo>
                  <a:pt x="300" y="64"/>
                </a:lnTo>
                <a:lnTo>
                  <a:pt x="308" y="62"/>
                </a:lnTo>
                <a:lnTo>
                  <a:pt x="316" y="62"/>
                </a:lnTo>
                <a:lnTo>
                  <a:pt x="334" y="66"/>
                </a:lnTo>
                <a:lnTo>
                  <a:pt x="350" y="74"/>
                </a:lnTo>
                <a:lnTo>
                  <a:pt x="368" y="84"/>
                </a:lnTo>
                <a:lnTo>
                  <a:pt x="384" y="98"/>
                </a:lnTo>
                <a:lnTo>
                  <a:pt x="400" y="112"/>
                </a:lnTo>
                <a:lnTo>
                  <a:pt x="414" y="128"/>
                </a:lnTo>
                <a:lnTo>
                  <a:pt x="426" y="146"/>
                </a:lnTo>
                <a:lnTo>
                  <a:pt x="438" y="162"/>
                </a:lnTo>
                <a:lnTo>
                  <a:pt x="446" y="178"/>
                </a:lnTo>
                <a:lnTo>
                  <a:pt x="452" y="194"/>
                </a:lnTo>
                <a:lnTo>
                  <a:pt x="456" y="206"/>
                </a:lnTo>
                <a:lnTo>
                  <a:pt x="456" y="216"/>
                </a:lnTo>
                <a:lnTo>
                  <a:pt x="456" y="220"/>
                </a:lnTo>
                <a:lnTo>
                  <a:pt x="454" y="224"/>
                </a:lnTo>
                <a:lnTo>
                  <a:pt x="358" y="224"/>
                </a:lnTo>
                <a:lnTo>
                  <a:pt x="358" y="224"/>
                </a:lnTo>
                <a:lnTo>
                  <a:pt x="336" y="210"/>
                </a:lnTo>
                <a:lnTo>
                  <a:pt x="316" y="196"/>
                </a:lnTo>
                <a:lnTo>
                  <a:pt x="294" y="176"/>
                </a:lnTo>
                <a:lnTo>
                  <a:pt x="282" y="166"/>
                </a:lnTo>
                <a:lnTo>
                  <a:pt x="274" y="154"/>
                </a:lnTo>
                <a:lnTo>
                  <a:pt x="266" y="142"/>
                </a:lnTo>
                <a:lnTo>
                  <a:pt x="260" y="130"/>
                </a:lnTo>
                <a:lnTo>
                  <a:pt x="258" y="118"/>
                </a:lnTo>
                <a:lnTo>
                  <a:pt x="258" y="106"/>
                </a:lnTo>
                <a:lnTo>
                  <a:pt x="262" y="94"/>
                </a:lnTo>
                <a:lnTo>
                  <a:pt x="272" y="82"/>
                </a:lnTo>
                <a:lnTo>
                  <a:pt x="272" y="82"/>
                </a:lnTo>
                <a:close/>
                <a:moveTo>
                  <a:pt x="668" y="460"/>
                </a:moveTo>
                <a:lnTo>
                  <a:pt x="646" y="460"/>
                </a:lnTo>
                <a:lnTo>
                  <a:pt x="642" y="1012"/>
                </a:lnTo>
                <a:lnTo>
                  <a:pt x="386" y="1012"/>
                </a:lnTo>
                <a:lnTo>
                  <a:pt x="386" y="472"/>
                </a:lnTo>
                <a:lnTo>
                  <a:pt x="348" y="472"/>
                </a:lnTo>
                <a:lnTo>
                  <a:pt x="348" y="282"/>
                </a:lnTo>
                <a:lnTo>
                  <a:pt x="668" y="282"/>
                </a:lnTo>
                <a:lnTo>
                  <a:pt x="668" y="460"/>
                </a:lnTo>
                <a:close/>
              </a:path>
            </a:pathLst>
          </a:custGeom>
          <a:solidFill>
            <a:schemeClr val="accent1"/>
          </a:solidFill>
          <a:ln>
            <a:noFill/>
          </a:ln>
        </p:spPr>
        <p:txBody>
          <a:bodyPr vert="horz" wrap="square" lIns="91412" tIns="45706" rIns="91412" bIns="4570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84B037"/>
              </a:solidFill>
              <a:effectLst/>
              <a:uLnTx/>
              <a:uFillTx/>
              <a:latin typeface="Verdana"/>
              <a:ea typeface="+mn-ea"/>
              <a:cs typeface="+mn-cs"/>
            </a:endParaRPr>
          </a:p>
        </p:txBody>
      </p:sp>
      <p:sp>
        <p:nvSpPr>
          <p:cNvPr id="43" name="TextBox 42">
            <a:extLst>
              <a:ext uri="{FF2B5EF4-FFF2-40B4-BE49-F238E27FC236}">
                <a16:creationId xmlns:a16="http://schemas.microsoft.com/office/drawing/2014/main" id="{9D1562FA-823E-4051-AE07-2D37F1C0E370}"/>
              </a:ext>
            </a:extLst>
          </p:cNvPr>
          <p:cNvSpPr txBox="1"/>
          <p:nvPr/>
        </p:nvSpPr>
        <p:spPr>
          <a:xfrm>
            <a:off x="11161668" y="2758379"/>
            <a:ext cx="886131" cy="2774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3" b="1" i="0" u="none" strike="noStrike" kern="1200" cap="none" spc="0" normalizeH="0" baseline="0" noProof="0" dirty="0">
                <a:ln>
                  <a:noFill/>
                </a:ln>
                <a:solidFill>
                  <a:srgbClr val="84B037"/>
                </a:solidFill>
                <a:effectLst/>
                <a:uLnTx/>
                <a:uFillTx/>
                <a:latin typeface="Verdana"/>
                <a:ea typeface="+mn-ea"/>
                <a:cs typeface="+mn-cs"/>
              </a:rPr>
              <a:t>Release</a:t>
            </a:r>
            <a:endParaRPr kumimoji="0" lang="en-US" sz="1200" b="1" i="0" u="none" strike="noStrike" kern="1200" cap="none" spc="0" normalizeH="0" baseline="0" noProof="0" dirty="0">
              <a:ln>
                <a:noFill/>
              </a:ln>
              <a:solidFill>
                <a:srgbClr val="84B037"/>
              </a:solidFill>
              <a:effectLst/>
              <a:uLnTx/>
              <a:uFillTx/>
              <a:latin typeface="Verdana"/>
              <a:ea typeface="+mn-ea"/>
              <a:cs typeface="+mn-cs"/>
            </a:endParaRPr>
          </a:p>
        </p:txBody>
      </p:sp>
      <p:grpSp>
        <p:nvGrpSpPr>
          <p:cNvPr id="44" name="Group 43">
            <a:extLst>
              <a:ext uri="{FF2B5EF4-FFF2-40B4-BE49-F238E27FC236}">
                <a16:creationId xmlns:a16="http://schemas.microsoft.com/office/drawing/2014/main" id="{CB514C19-D31F-4579-A7D7-450AA47BB39A}"/>
              </a:ext>
            </a:extLst>
          </p:cNvPr>
          <p:cNvGrpSpPr/>
          <p:nvPr/>
        </p:nvGrpSpPr>
        <p:grpSpPr>
          <a:xfrm>
            <a:off x="994319" y="1751158"/>
            <a:ext cx="3228350" cy="1438468"/>
            <a:chOff x="1795974" y="1607377"/>
            <a:chExt cx="3226671" cy="1640238"/>
          </a:xfrm>
        </p:grpSpPr>
        <p:cxnSp>
          <p:nvCxnSpPr>
            <p:cNvPr id="45" name="Straight Connector 44">
              <a:extLst>
                <a:ext uri="{FF2B5EF4-FFF2-40B4-BE49-F238E27FC236}">
                  <a16:creationId xmlns:a16="http://schemas.microsoft.com/office/drawing/2014/main" id="{A1040503-0938-42BF-9522-92CEF47BF7D2}"/>
                </a:ext>
              </a:extLst>
            </p:cNvPr>
            <p:cNvCxnSpPr/>
            <p:nvPr/>
          </p:nvCxnSpPr>
          <p:spPr>
            <a:xfrm>
              <a:off x="4525222" y="2408329"/>
              <a:ext cx="0" cy="614811"/>
            </a:xfrm>
            <a:prstGeom prst="line">
              <a:avLst/>
            </a:prstGeom>
            <a:ln w="82550"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6" name="Isosceles Triangle 45">
              <a:extLst>
                <a:ext uri="{FF2B5EF4-FFF2-40B4-BE49-F238E27FC236}">
                  <a16:creationId xmlns:a16="http://schemas.microsoft.com/office/drawing/2014/main" id="{4942968B-C734-4E61-B5CA-85FB1C21E049}"/>
                </a:ext>
              </a:extLst>
            </p:cNvPr>
            <p:cNvSpPr/>
            <p:nvPr/>
          </p:nvSpPr>
          <p:spPr>
            <a:xfrm rot="10800000">
              <a:off x="4342191" y="2991692"/>
              <a:ext cx="363352" cy="255004"/>
            </a:xfrm>
            <a:prstGeom prst="triangle">
              <a:avLst/>
            </a:prstGeom>
            <a:solidFill>
              <a:schemeClr val="bg1"/>
            </a:solidFill>
            <a:ln w="539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84B037"/>
                </a:solidFill>
                <a:effectLst/>
                <a:uLnTx/>
                <a:uFillTx/>
                <a:latin typeface="Verdana"/>
                <a:ea typeface="+mn-ea"/>
                <a:cs typeface="+mn-cs"/>
              </a:endParaRPr>
            </a:p>
          </p:txBody>
        </p:sp>
        <p:cxnSp>
          <p:nvCxnSpPr>
            <p:cNvPr id="47" name="Straight Connector 46">
              <a:extLst>
                <a:ext uri="{FF2B5EF4-FFF2-40B4-BE49-F238E27FC236}">
                  <a16:creationId xmlns:a16="http://schemas.microsoft.com/office/drawing/2014/main" id="{AAADCB23-CC7D-4BF8-B629-EC4DD57FAF06}"/>
                </a:ext>
              </a:extLst>
            </p:cNvPr>
            <p:cNvCxnSpPr>
              <a:cxnSpLocks/>
            </p:cNvCxnSpPr>
            <p:nvPr/>
          </p:nvCxnSpPr>
          <p:spPr>
            <a:xfrm>
              <a:off x="1992071" y="2409247"/>
              <a:ext cx="0" cy="614811"/>
            </a:xfrm>
            <a:prstGeom prst="line">
              <a:avLst/>
            </a:prstGeom>
            <a:ln w="82550"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8" name="Isosceles Triangle 47">
              <a:extLst>
                <a:ext uri="{FF2B5EF4-FFF2-40B4-BE49-F238E27FC236}">
                  <a16:creationId xmlns:a16="http://schemas.microsoft.com/office/drawing/2014/main" id="{B2F89EF0-8176-48D4-9577-0C708309BB0A}"/>
                </a:ext>
              </a:extLst>
            </p:cNvPr>
            <p:cNvSpPr/>
            <p:nvPr/>
          </p:nvSpPr>
          <p:spPr>
            <a:xfrm rot="10800000">
              <a:off x="1809039" y="2992611"/>
              <a:ext cx="363352" cy="255004"/>
            </a:xfrm>
            <a:prstGeom prst="triangle">
              <a:avLst/>
            </a:prstGeom>
            <a:solidFill>
              <a:schemeClr val="bg1"/>
            </a:solidFill>
            <a:ln w="539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84B037"/>
                </a:solidFill>
                <a:effectLst/>
                <a:uLnTx/>
                <a:uFillTx/>
                <a:latin typeface="Verdana"/>
                <a:ea typeface="+mn-ea"/>
                <a:cs typeface="+mn-cs"/>
              </a:endParaRPr>
            </a:p>
          </p:txBody>
        </p:sp>
        <p:cxnSp>
          <p:nvCxnSpPr>
            <p:cNvPr id="49" name="Straight Connector 48">
              <a:extLst>
                <a:ext uri="{FF2B5EF4-FFF2-40B4-BE49-F238E27FC236}">
                  <a16:creationId xmlns:a16="http://schemas.microsoft.com/office/drawing/2014/main" id="{172DE9F5-7CB8-43C9-912E-0C1B589503C6}"/>
                </a:ext>
              </a:extLst>
            </p:cNvPr>
            <p:cNvCxnSpPr/>
            <p:nvPr/>
          </p:nvCxnSpPr>
          <p:spPr>
            <a:xfrm flipH="1">
              <a:off x="1795974" y="2356935"/>
              <a:ext cx="3226671" cy="0"/>
            </a:xfrm>
            <a:prstGeom prst="line">
              <a:avLst/>
            </a:prstGeom>
            <a:ln w="127000" cmpd="sng">
              <a:solidFill>
                <a:schemeClr val="accent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A462604-A8C8-4574-950B-EC4ABF8383E5}"/>
                </a:ext>
              </a:extLst>
            </p:cNvPr>
            <p:cNvSpPr txBox="1"/>
            <p:nvPr/>
          </p:nvSpPr>
          <p:spPr>
            <a:xfrm>
              <a:off x="2762952" y="1607377"/>
              <a:ext cx="1032265" cy="42113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84B037"/>
                  </a:solidFill>
                  <a:effectLst/>
                  <a:uLnTx/>
                  <a:uFillTx/>
                  <a:latin typeface="Verdana"/>
                  <a:ea typeface="+mn-ea"/>
                  <a:cs typeface="+mn-cs"/>
                </a:rPr>
                <a:t>Data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84B037"/>
                  </a:solidFill>
                  <a:effectLst/>
                  <a:uLnTx/>
                  <a:uFillTx/>
                  <a:latin typeface="Verdana"/>
                  <a:ea typeface="+mn-ea"/>
                  <a:cs typeface="+mn-cs"/>
                </a:rPr>
                <a:t>collection</a:t>
              </a:r>
            </a:p>
          </p:txBody>
        </p:sp>
      </p:grpSp>
      <p:grpSp>
        <p:nvGrpSpPr>
          <p:cNvPr id="51" name="Group 50">
            <a:extLst>
              <a:ext uri="{FF2B5EF4-FFF2-40B4-BE49-F238E27FC236}">
                <a16:creationId xmlns:a16="http://schemas.microsoft.com/office/drawing/2014/main" id="{DD9C995A-AC94-4ABD-B576-8569619C2BC9}"/>
              </a:ext>
            </a:extLst>
          </p:cNvPr>
          <p:cNvGrpSpPr/>
          <p:nvPr/>
        </p:nvGrpSpPr>
        <p:grpSpPr>
          <a:xfrm>
            <a:off x="4281300" y="1480543"/>
            <a:ext cx="3290776" cy="989631"/>
            <a:chOff x="1092193" y="1167801"/>
            <a:chExt cx="4542302" cy="1296859"/>
          </a:xfrm>
        </p:grpSpPr>
        <p:sp>
          <p:nvSpPr>
            <p:cNvPr id="52" name="Isosceles Triangle 51">
              <a:extLst>
                <a:ext uri="{FF2B5EF4-FFF2-40B4-BE49-F238E27FC236}">
                  <a16:creationId xmlns:a16="http://schemas.microsoft.com/office/drawing/2014/main" id="{DB538359-EEC7-4857-998B-D4FD7B242E4D}"/>
                </a:ext>
              </a:extLst>
            </p:cNvPr>
            <p:cNvSpPr/>
            <p:nvPr/>
          </p:nvSpPr>
          <p:spPr>
            <a:xfrm rot="5400000">
              <a:off x="1085277" y="2299168"/>
              <a:ext cx="172408" cy="158576"/>
            </a:xfrm>
            <a:prstGeom prst="triangl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84B037"/>
                </a:solidFill>
                <a:effectLst/>
                <a:uLnTx/>
                <a:uFillTx/>
                <a:latin typeface="Verdana"/>
                <a:ea typeface="+mn-ea"/>
                <a:cs typeface="+mn-cs"/>
              </a:endParaRPr>
            </a:p>
          </p:txBody>
        </p:sp>
        <p:sp>
          <p:nvSpPr>
            <p:cNvPr id="53" name="Oval 52">
              <a:extLst>
                <a:ext uri="{FF2B5EF4-FFF2-40B4-BE49-F238E27FC236}">
                  <a16:creationId xmlns:a16="http://schemas.microsoft.com/office/drawing/2014/main" id="{A5EC230C-9F4F-41B9-9D64-E2AB29B6FFF0}"/>
                </a:ext>
              </a:extLst>
            </p:cNvPr>
            <p:cNvSpPr/>
            <p:nvPr/>
          </p:nvSpPr>
          <p:spPr>
            <a:xfrm>
              <a:off x="2502988" y="1167801"/>
              <a:ext cx="1391161" cy="118913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84B037"/>
                </a:solidFill>
                <a:effectLst/>
                <a:uLnTx/>
                <a:uFillTx/>
                <a:latin typeface="Verdana"/>
                <a:ea typeface="+mn-ea"/>
                <a:cs typeface="+mn-cs"/>
              </a:endParaRPr>
            </a:p>
          </p:txBody>
        </p:sp>
        <p:cxnSp>
          <p:nvCxnSpPr>
            <p:cNvPr id="54" name="Straight Connector 53">
              <a:extLst>
                <a:ext uri="{FF2B5EF4-FFF2-40B4-BE49-F238E27FC236}">
                  <a16:creationId xmlns:a16="http://schemas.microsoft.com/office/drawing/2014/main" id="{C1ADB064-F6E7-4CCC-9F1A-1EE9CB8BCA8A}"/>
                </a:ext>
              </a:extLst>
            </p:cNvPr>
            <p:cNvCxnSpPr>
              <a:endCxn id="52" idx="0"/>
            </p:cNvCxnSpPr>
            <p:nvPr/>
          </p:nvCxnSpPr>
          <p:spPr>
            <a:xfrm flipH="1">
              <a:off x="1250769" y="2377782"/>
              <a:ext cx="4383726" cy="674"/>
            </a:xfrm>
            <a:prstGeom prst="line">
              <a:avLst/>
            </a:prstGeom>
            <a:ln w="127000" cmpd="sng">
              <a:solidFill>
                <a:schemeClr val="accent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B5C1DE5-23AD-4839-BDDB-A0E8252DF585}"/>
                </a:ext>
              </a:extLst>
            </p:cNvPr>
            <p:cNvSpPr txBox="1"/>
            <p:nvPr/>
          </p:nvSpPr>
          <p:spPr>
            <a:xfrm>
              <a:off x="2468560" y="1235134"/>
              <a:ext cx="1460015" cy="8469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84B037"/>
                  </a:solidFill>
                  <a:effectLst/>
                  <a:uLnTx/>
                  <a:uFillTx/>
                  <a:latin typeface="Verdana"/>
                  <a:ea typeface="+mn-ea"/>
                  <a:cs typeface="+mn-cs"/>
                </a:rPr>
                <a:t>Model Execution &amp; Defect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84B037"/>
                  </a:solidFill>
                  <a:effectLst/>
                  <a:uLnTx/>
                  <a:uFillTx/>
                  <a:latin typeface="Verdana"/>
                  <a:ea typeface="+mn-ea"/>
                  <a:cs typeface="+mn-cs"/>
                </a:rPr>
                <a:t>Classification</a:t>
              </a:r>
            </a:p>
          </p:txBody>
        </p:sp>
      </p:grpSp>
      <p:grpSp>
        <p:nvGrpSpPr>
          <p:cNvPr id="56" name="Group 55">
            <a:extLst>
              <a:ext uri="{FF2B5EF4-FFF2-40B4-BE49-F238E27FC236}">
                <a16:creationId xmlns:a16="http://schemas.microsoft.com/office/drawing/2014/main" id="{17C40D46-B9D9-4DE2-993D-691B70182CB8}"/>
              </a:ext>
            </a:extLst>
          </p:cNvPr>
          <p:cNvGrpSpPr/>
          <p:nvPr/>
        </p:nvGrpSpPr>
        <p:grpSpPr>
          <a:xfrm>
            <a:off x="7801497" y="1486073"/>
            <a:ext cx="3437641" cy="989631"/>
            <a:chOff x="771993" y="1167801"/>
            <a:chExt cx="4745022" cy="1296859"/>
          </a:xfrm>
        </p:grpSpPr>
        <p:sp>
          <p:nvSpPr>
            <p:cNvPr id="57" name="Isosceles Triangle 56">
              <a:extLst>
                <a:ext uri="{FF2B5EF4-FFF2-40B4-BE49-F238E27FC236}">
                  <a16:creationId xmlns:a16="http://schemas.microsoft.com/office/drawing/2014/main" id="{67279453-1B71-4E7A-B5FD-A0C4F341979B}"/>
                </a:ext>
              </a:extLst>
            </p:cNvPr>
            <p:cNvSpPr/>
            <p:nvPr/>
          </p:nvSpPr>
          <p:spPr>
            <a:xfrm rot="5400000">
              <a:off x="1085277" y="2299168"/>
              <a:ext cx="172408" cy="158576"/>
            </a:xfrm>
            <a:prstGeom prst="triangl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84B037"/>
                </a:solidFill>
                <a:effectLst/>
                <a:uLnTx/>
                <a:uFillTx/>
                <a:latin typeface="Verdana"/>
                <a:ea typeface="+mn-ea"/>
                <a:cs typeface="+mn-cs"/>
              </a:endParaRPr>
            </a:p>
          </p:txBody>
        </p:sp>
        <p:sp>
          <p:nvSpPr>
            <p:cNvPr id="58" name="Oval 57">
              <a:extLst>
                <a:ext uri="{FF2B5EF4-FFF2-40B4-BE49-F238E27FC236}">
                  <a16:creationId xmlns:a16="http://schemas.microsoft.com/office/drawing/2014/main" id="{04EC8D6F-3794-4610-9D59-3DB1007BF0B2}"/>
                </a:ext>
              </a:extLst>
            </p:cNvPr>
            <p:cNvSpPr/>
            <p:nvPr/>
          </p:nvSpPr>
          <p:spPr>
            <a:xfrm>
              <a:off x="2502988" y="1167801"/>
              <a:ext cx="1391161" cy="118913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84B037"/>
                </a:solidFill>
                <a:effectLst/>
                <a:uLnTx/>
                <a:uFillTx/>
                <a:latin typeface="Verdana"/>
                <a:ea typeface="+mn-ea"/>
                <a:cs typeface="+mn-cs"/>
              </a:endParaRPr>
            </a:p>
          </p:txBody>
        </p:sp>
        <p:cxnSp>
          <p:nvCxnSpPr>
            <p:cNvPr id="59" name="Straight Connector 58">
              <a:extLst>
                <a:ext uri="{FF2B5EF4-FFF2-40B4-BE49-F238E27FC236}">
                  <a16:creationId xmlns:a16="http://schemas.microsoft.com/office/drawing/2014/main" id="{3874804B-4839-4112-86E4-57F918B8BB7D}"/>
                </a:ext>
              </a:extLst>
            </p:cNvPr>
            <p:cNvCxnSpPr/>
            <p:nvPr/>
          </p:nvCxnSpPr>
          <p:spPr>
            <a:xfrm flipH="1">
              <a:off x="771993" y="2349687"/>
              <a:ext cx="4745022" cy="1"/>
            </a:xfrm>
            <a:prstGeom prst="line">
              <a:avLst/>
            </a:prstGeom>
            <a:ln w="127000" cmpd="sng">
              <a:solidFill>
                <a:schemeClr val="accent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96F83EA-D74C-49F7-A90A-EBB142921F77}"/>
                </a:ext>
              </a:extLst>
            </p:cNvPr>
            <p:cNvSpPr txBox="1"/>
            <p:nvPr/>
          </p:nvSpPr>
          <p:spPr>
            <a:xfrm>
              <a:off x="2495131" y="1525529"/>
              <a:ext cx="1425589" cy="6654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84B037"/>
                  </a:solidFill>
                  <a:effectLst/>
                  <a:uLnTx/>
                  <a:uFillTx/>
                  <a:latin typeface="Verdana"/>
                  <a:ea typeface="+mn-ea"/>
                  <a:cs typeface="+mn-cs"/>
                </a:rPr>
                <a:t>Visualization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84B037"/>
                  </a:solidFill>
                  <a:latin typeface="Verdana"/>
                </a:rPr>
                <a:t>Of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84B037"/>
                  </a:solidFill>
                  <a:effectLst/>
                  <a:uLnTx/>
                  <a:uFillTx/>
                  <a:latin typeface="Verdana"/>
                  <a:ea typeface="+mn-ea"/>
                  <a:cs typeface="+mn-cs"/>
                </a:rPr>
                <a:t>Results</a:t>
              </a:r>
            </a:p>
          </p:txBody>
        </p:sp>
      </p:grpSp>
      <p:sp>
        <p:nvSpPr>
          <p:cNvPr id="64" name="Oval 63">
            <a:extLst>
              <a:ext uri="{FF2B5EF4-FFF2-40B4-BE49-F238E27FC236}">
                <a16:creationId xmlns:a16="http://schemas.microsoft.com/office/drawing/2014/main" id="{FEC59D9A-98D0-459D-BB1A-680106FA4159}"/>
              </a:ext>
            </a:extLst>
          </p:cNvPr>
          <p:cNvSpPr/>
          <p:nvPr/>
        </p:nvSpPr>
        <p:spPr>
          <a:xfrm>
            <a:off x="1961801" y="1507814"/>
            <a:ext cx="1007859" cy="907427"/>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84B037"/>
              </a:solidFill>
              <a:effectLst/>
              <a:uLnTx/>
              <a:uFillTx/>
              <a:latin typeface="Verdana"/>
              <a:ea typeface="+mn-ea"/>
              <a:cs typeface="+mn-cs"/>
            </a:endParaRPr>
          </a:p>
        </p:txBody>
      </p:sp>
      <p:sp>
        <p:nvSpPr>
          <p:cNvPr id="71" name="Text Placeholder 1">
            <a:extLst>
              <a:ext uri="{FF2B5EF4-FFF2-40B4-BE49-F238E27FC236}">
                <a16:creationId xmlns:a16="http://schemas.microsoft.com/office/drawing/2014/main" id="{D70501BF-D5FB-4A80-8151-0B432582AD95}"/>
              </a:ext>
            </a:extLst>
          </p:cNvPr>
          <p:cNvSpPr>
            <a:spLocks noGrp="1"/>
          </p:cNvSpPr>
          <p:nvPr>
            <p:ph type="body" sz="quarter" idx="13"/>
          </p:nvPr>
        </p:nvSpPr>
        <p:spPr>
          <a:xfrm>
            <a:off x="175628" y="760309"/>
            <a:ext cx="12017137" cy="570805"/>
          </a:xfrm>
          <a:solidFill>
            <a:schemeClr val="accent1"/>
          </a:solidFill>
        </p:spPr>
        <p:txBody>
          <a:bodyPr lIns="0" tIns="0" rIns="0" bIns="0" anchor="ctr">
            <a:noAutofit/>
          </a:bodyPr>
          <a:lstStyle/>
          <a:p>
            <a:pPr marL="91440">
              <a:spcAft>
                <a:spcPts val="600"/>
              </a:spcAft>
            </a:pPr>
            <a:endParaRPr lang="en-US" sz="1500" dirty="0">
              <a:solidFill>
                <a:schemeClr val="bg1"/>
              </a:solidFill>
            </a:endParaRPr>
          </a:p>
          <a:p>
            <a:pPr marL="91440">
              <a:spcAft>
                <a:spcPts val="600"/>
              </a:spcAft>
            </a:pPr>
            <a:r>
              <a:rPr lang="en-US" sz="1500" dirty="0">
                <a:solidFill>
                  <a:schemeClr val="bg1"/>
                </a:solidFill>
              </a:rPr>
              <a:t>SIT Defect classification approach conceptual flow explained starting from data collection from test management tool to getting a </a:t>
            </a:r>
            <a:r>
              <a:rPr lang="en-US" sz="1600" dirty="0">
                <a:solidFill>
                  <a:schemeClr val="bg1"/>
                </a:solidFill>
              </a:rPr>
              <a:t>Dashboard representation with all the statistics across projects </a:t>
            </a:r>
          </a:p>
          <a:p>
            <a:pPr marL="91440">
              <a:spcAft>
                <a:spcPts val="600"/>
              </a:spcAft>
            </a:pPr>
            <a:endParaRPr lang="en-US" sz="1500" dirty="0">
              <a:solidFill>
                <a:schemeClr val="bg1"/>
              </a:solidFill>
            </a:endParaRPr>
          </a:p>
        </p:txBody>
      </p:sp>
      <p:sp>
        <p:nvSpPr>
          <p:cNvPr id="76" name="Rounded Rectangle 77">
            <a:extLst>
              <a:ext uri="{FF2B5EF4-FFF2-40B4-BE49-F238E27FC236}">
                <a16:creationId xmlns:a16="http://schemas.microsoft.com/office/drawing/2014/main" id="{A1EFD0E6-26B9-4873-AD70-E503EA635876}"/>
              </a:ext>
            </a:extLst>
          </p:cNvPr>
          <p:cNvSpPr/>
          <p:nvPr/>
        </p:nvSpPr>
        <p:spPr>
          <a:xfrm>
            <a:off x="1553656" y="2502764"/>
            <a:ext cx="1830014" cy="47243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500" b="1" dirty="0">
              <a:solidFill>
                <a:prstClr val="white"/>
              </a:solidFill>
            </a:endParaRPr>
          </a:p>
          <a:p>
            <a:pPr algn="ctr" defTabSz="914400">
              <a:defRPr/>
            </a:pPr>
            <a:endParaRPr lang="en-US" sz="400" dirty="0">
              <a:solidFill>
                <a:prstClr val="white"/>
              </a:solidFill>
            </a:endParaRPr>
          </a:p>
        </p:txBody>
      </p:sp>
      <p:pic>
        <p:nvPicPr>
          <p:cNvPr id="77" name="Graphic 76" descr="Checklist">
            <a:extLst>
              <a:ext uri="{FF2B5EF4-FFF2-40B4-BE49-F238E27FC236}">
                <a16:creationId xmlns:a16="http://schemas.microsoft.com/office/drawing/2014/main" id="{B126B1AB-F318-4283-99D6-B995F475BAA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900138" y="2689913"/>
            <a:ext cx="979316" cy="921101"/>
          </a:xfrm>
          <a:prstGeom prst="rect">
            <a:avLst/>
          </a:prstGeom>
        </p:spPr>
      </p:pic>
      <p:sp>
        <p:nvSpPr>
          <p:cNvPr id="78" name="TextBox 77">
            <a:extLst>
              <a:ext uri="{FF2B5EF4-FFF2-40B4-BE49-F238E27FC236}">
                <a16:creationId xmlns:a16="http://schemas.microsoft.com/office/drawing/2014/main" id="{F9F31174-340F-4A9F-B79A-EEF8309E9F5E}"/>
              </a:ext>
            </a:extLst>
          </p:cNvPr>
          <p:cNvSpPr txBox="1"/>
          <p:nvPr/>
        </p:nvSpPr>
        <p:spPr>
          <a:xfrm>
            <a:off x="1654432" y="3657600"/>
            <a:ext cx="1568450" cy="4078168"/>
          </a:xfrm>
          <a:prstGeom prst="rect">
            <a:avLst/>
          </a:prstGeom>
          <a:noFill/>
        </p:spPr>
        <p:txBody>
          <a:bodyPr wrap="square" rtlCol="0">
            <a:spAutoFit/>
          </a:bodyPr>
          <a:lstStyle/>
          <a:p>
            <a:pPr marL="171450" indent="-171450">
              <a:buFont typeface="Arial" panose="020B0604020202020204" pitchFamily="34" charset="0"/>
              <a:buChar char="•"/>
            </a:pPr>
            <a:r>
              <a:rPr lang="en-US" sz="1200" dirty="0"/>
              <a:t>Extract Data from test management application like JIRA</a:t>
            </a:r>
          </a:p>
          <a:p>
            <a:pPr marL="171450" indent="-171450">
              <a:buFont typeface="Arial" panose="020B0604020202020204" pitchFamily="34" charset="0"/>
              <a:buChar char="•"/>
            </a:pPr>
            <a:endParaRPr lang="en-US" sz="1200" dirty="0"/>
          </a:p>
          <a:p>
            <a:pPr marL="171450" lvl="0" indent="-171450">
              <a:buFont typeface="Arial" panose="020B0604020202020204" pitchFamily="34" charset="0"/>
              <a:buChar char="•"/>
            </a:pPr>
            <a:r>
              <a:rPr lang="en-US" sz="1200" dirty="0">
                <a:solidFill>
                  <a:prstClr val="black"/>
                </a:solidFill>
                <a:ea typeface="Verdana" panose="020B0604030504040204" pitchFamily="34" charset="0"/>
                <a:cs typeface="Verdana" panose="020B0604030504040204" pitchFamily="34" charset="0"/>
              </a:rPr>
              <a:t>The extracted data contains 'Description’, ‘Project Name’ etc.</a:t>
            </a:r>
          </a:p>
          <a:p>
            <a:pPr marL="171450" indent="-171450">
              <a:buFont typeface="Arial" panose="020B0604020202020204" pitchFamily="34" charset="0"/>
              <a:buChar char="•"/>
            </a:pPr>
            <a:r>
              <a:rPr lang="en-US" sz="1200" dirty="0">
                <a:ea typeface="Verdana" panose="020B0604030504040204" pitchFamily="34" charset="0"/>
                <a:cs typeface="Verdana" panose="020B0604030504040204" pitchFamily="34" charset="0"/>
              </a:rPr>
              <a:t>Perform feature selection to  select those features which contribute most to your prediction variable or output in </a:t>
            </a:r>
            <a:r>
              <a:rPr lang="en-US" sz="1200">
                <a:ea typeface="Verdana" panose="020B0604030504040204" pitchFamily="34" charset="0"/>
                <a:cs typeface="Verdana" panose="020B0604030504040204" pitchFamily="34" charset="0"/>
              </a:rPr>
              <a:t>which we </a:t>
            </a:r>
            <a:r>
              <a:rPr lang="en-US" sz="1200" dirty="0">
                <a:ea typeface="Verdana" panose="020B0604030504040204" pitchFamily="34" charset="0"/>
                <a:cs typeface="Verdana" panose="020B0604030504040204" pitchFamily="34" charset="0"/>
              </a:rPr>
              <a:t>are interested in</a:t>
            </a:r>
          </a:p>
          <a:p>
            <a:pPr marL="171450" lvl="0" indent="-171450">
              <a:buFont typeface="Arial" panose="020B0604020202020204" pitchFamily="34" charset="0"/>
              <a:buChar char="•"/>
            </a:pPr>
            <a:endParaRPr lang="en-US" sz="1200" dirty="0">
              <a:ea typeface="Verdana" panose="020B0604030504040204" pitchFamily="34" charset="0"/>
              <a:cs typeface="Verdana" panose="020B0604030504040204" pitchFamily="34" charset="0"/>
            </a:endParaRPr>
          </a:p>
          <a:p>
            <a:r>
              <a:rPr lang="en-US" sz="1200" dirty="0"/>
              <a:t> </a:t>
            </a:r>
          </a:p>
          <a:p>
            <a:endParaRPr lang="en-US" dirty="0"/>
          </a:p>
        </p:txBody>
      </p:sp>
      <p:sp>
        <p:nvSpPr>
          <p:cNvPr id="79" name="Rounded Rectangle 78">
            <a:extLst>
              <a:ext uri="{FF2B5EF4-FFF2-40B4-BE49-F238E27FC236}">
                <a16:creationId xmlns:a16="http://schemas.microsoft.com/office/drawing/2014/main" id="{1F3855F4-24A3-4799-A228-D51AFF6FE665}"/>
              </a:ext>
            </a:extLst>
          </p:cNvPr>
          <p:cNvSpPr/>
          <p:nvPr/>
        </p:nvSpPr>
        <p:spPr>
          <a:xfrm>
            <a:off x="4975057" y="2502764"/>
            <a:ext cx="1830014" cy="4723273"/>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pPr>
            <a:endParaRPr lang="en-US" sz="1000" dirty="0">
              <a:solidFill>
                <a:schemeClr val="tx1"/>
              </a:solidFill>
            </a:endParaRPr>
          </a:p>
          <a:p>
            <a:pPr marL="171450" lvl="0" indent="-171450">
              <a:buFont typeface="Arial" panose="020B0604020202020204" pitchFamily="34" charset="0"/>
              <a:buChar char="•"/>
            </a:pPr>
            <a:endParaRPr lang="en-US" sz="1000" dirty="0">
              <a:solidFill>
                <a:schemeClr val="tx1"/>
              </a:solidFill>
            </a:endParaRPr>
          </a:p>
          <a:p>
            <a:pPr marL="171450" lvl="0" indent="-171450">
              <a:buFont typeface="Arial" panose="020B0604020202020204" pitchFamily="34" charset="0"/>
              <a:buChar char="•"/>
            </a:pPr>
            <a:endParaRPr lang="en-US" sz="1000" dirty="0">
              <a:solidFill>
                <a:schemeClr val="tx1"/>
              </a:solidFill>
            </a:endParaRPr>
          </a:p>
          <a:p>
            <a:pPr marL="171450" lvl="0" indent="-171450">
              <a:buFont typeface="Arial" panose="020B0604020202020204" pitchFamily="34" charset="0"/>
              <a:buChar char="•"/>
            </a:pPr>
            <a:endParaRPr lang="en-US" sz="1000" dirty="0">
              <a:solidFill>
                <a:schemeClr val="tx1"/>
              </a:solidFill>
            </a:endParaRPr>
          </a:p>
          <a:p>
            <a:pPr marL="171450" lvl="0" indent="-171450">
              <a:buFont typeface="Arial" panose="020B0604020202020204" pitchFamily="34" charset="0"/>
              <a:buChar char="•"/>
            </a:pPr>
            <a:endParaRPr lang="en-US" sz="1000" dirty="0">
              <a:solidFill>
                <a:schemeClr val="tx1"/>
              </a:solidFill>
            </a:endParaRPr>
          </a:p>
          <a:p>
            <a:pPr marL="171450" lvl="0" indent="-171450">
              <a:buFont typeface="Arial" panose="020B0604020202020204" pitchFamily="34" charset="0"/>
              <a:buChar char="•"/>
            </a:pPr>
            <a:endParaRPr lang="en-US" sz="1000" dirty="0">
              <a:solidFill>
                <a:schemeClr val="tx1"/>
              </a:solidFill>
            </a:endParaRPr>
          </a:p>
          <a:p>
            <a:pPr marL="171450" lvl="0" indent="-171450">
              <a:buFont typeface="Arial" panose="020B0604020202020204" pitchFamily="34" charset="0"/>
              <a:buChar char="•"/>
            </a:pPr>
            <a:endParaRPr lang="en-US" sz="1000" dirty="0">
              <a:solidFill>
                <a:schemeClr val="tx1"/>
              </a:solidFill>
            </a:endParaRPr>
          </a:p>
          <a:p>
            <a:pPr marL="171450" lvl="0" indent="-171450">
              <a:buFont typeface="Arial" panose="020B0604020202020204" pitchFamily="34" charset="0"/>
              <a:buChar char="•"/>
            </a:pPr>
            <a:r>
              <a:rPr lang="en-US" sz="1000" dirty="0">
                <a:solidFill>
                  <a:schemeClr val="tx1"/>
                </a:solidFill>
              </a:rPr>
              <a:t>Labelled defect dataset after feature selection is used for training below mentioned classification models-</a:t>
            </a:r>
          </a:p>
          <a:p>
            <a:pPr lvl="1">
              <a:buFont typeface="+mj-lt"/>
              <a:buAutoNum type="arabicPeriod"/>
            </a:pPr>
            <a:r>
              <a:rPr lang="en-US" sz="1000" b="1" i="1" dirty="0">
                <a:solidFill>
                  <a:schemeClr val="tx1"/>
                </a:solidFill>
              </a:rPr>
              <a:t>Logistic Regression</a:t>
            </a:r>
          </a:p>
          <a:p>
            <a:pPr lvl="1">
              <a:buFont typeface="+mj-lt"/>
              <a:buAutoNum type="arabicPeriod"/>
            </a:pPr>
            <a:r>
              <a:rPr lang="en-US" sz="1000" b="1" i="1" dirty="0">
                <a:solidFill>
                  <a:schemeClr val="tx1"/>
                </a:solidFill>
              </a:rPr>
              <a:t>Naïve Bayes</a:t>
            </a:r>
          </a:p>
          <a:p>
            <a:pPr lvl="1">
              <a:buFont typeface="+mj-lt"/>
              <a:buAutoNum type="arabicPeriod"/>
            </a:pPr>
            <a:r>
              <a:rPr lang="en-US" sz="1000" b="1" i="1" dirty="0">
                <a:solidFill>
                  <a:schemeClr val="tx1"/>
                </a:solidFill>
              </a:rPr>
              <a:t>Support Vector Machine</a:t>
            </a:r>
          </a:p>
          <a:p>
            <a:pPr lvl="1">
              <a:buFont typeface="+mj-lt"/>
              <a:buAutoNum type="arabicPeriod"/>
            </a:pPr>
            <a:r>
              <a:rPr lang="en-US" sz="1000" b="1" i="1" dirty="0">
                <a:solidFill>
                  <a:schemeClr val="tx1"/>
                </a:solidFill>
              </a:rPr>
              <a:t>Recurrent Neural   Network</a:t>
            </a:r>
          </a:p>
          <a:p>
            <a:pPr lvl="1">
              <a:buFont typeface="+mj-lt"/>
              <a:buAutoNum type="arabicPeriod"/>
            </a:pPr>
            <a:r>
              <a:rPr lang="en-US" sz="1000" b="1" i="1" dirty="0">
                <a:solidFill>
                  <a:schemeClr val="tx1"/>
                </a:solidFill>
              </a:rPr>
              <a:t>LSTM</a:t>
            </a:r>
          </a:p>
          <a:p>
            <a:pPr lvl="1">
              <a:buFont typeface="+mj-lt"/>
              <a:buAutoNum type="arabicPeriod"/>
            </a:pPr>
            <a:r>
              <a:rPr lang="en-US" sz="1000" b="1" i="1" dirty="0" err="1">
                <a:solidFill>
                  <a:schemeClr val="tx1"/>
                </a:solidFill>
              </a:rPr>
              <a:t>XGBoost</a:t>
            </a:r>
            <a:endParaRPr lang="en-US" sz="1000" b="1" i="1" dirty="0">
              <a:solidFill>
                <a:schemeClr val="tx1"/>
              </a:solidFill>
            </a:endParaRPr>
          </a:p>
          <a:p>
            <a:pPr lvl="0"/>
            <a:endParaRPr lang="en-US" sz="1200" dirty="0">
              <a:solidFill>
                <a:schemeClr val="tx1"/>
              </a:solidFill>
            </a:endParaRPr>
          </a:p>
          <a:p>
            <a:pPr lvl="0"/>
            <a:r>
              <a:rPr lang="en-US" sz="1200" dirty="0">
                <a:solidFill>
                  <a:schemeClr val="tx1"/>
                </a:solidFill>
              </a:rPr>
              <a:t>The algorithm selects the best model based on accuracy.</a:t>
            </a:r>
          </a:p>
          <a:p>
            <a:pPr lvl="0"/>
            <a:r>
              <a:rPr lang="en-US" sz="1200" dirty="0">
                <a:solidFill>
                  <a:schemeClr val="tx1"/>
                </a:solidFill>
              </a:rPr>
              <a:t>Predicts the labels on the new data set</a:t>
            </a:r>
            <a:endParaRPr lang="en-US" sz="1000" b="1" dirty="0">
              <a:solidFill>
                <a:schemeClr val="tx1"/>
              </a:solidFill>
            </a:endParaRPr>
          </a:p>
        </p:txBody>
      </p:sp>
      <p:pic>
        <p:nvPicPr>
          <p:cNvPr id="80" name="Picture 79">
            <a:extLst>
              <a:ext uri="{FF2B5EF4-FFF2-40B4-BE49-F238E27FC236}">
                <a16:creationId xmlns:a16="http://schemas.microsoft.com/office/drawing/2014/main" id="{97535634-4E31-4AA0-AA6E-12A7302BF369}"/>
              </a:ext>
            </a:extLst>
          </p:cNvPr>
          <p:cNvPicPr>
            <a:picLocks noChangeAspect="1"/>
          </p:cNvPicPr>
          <p:nvPr/>
        </p:nvPicPr>
        <p:blipFill>
          <a:blip r:embed="rId4"/>
          <a:stretch>
            <a:fillRect/>
          </a:stretch>
        </p:blipFill>
        <p:spPr>
          <a:xfrm>
            <a:off x="5260470" y="2731938"/>
            <a:ext cx="1215992" cy="841610"/>
          </a:xfrm>
          <a:prstGeom prst="rect">
            <a:avLst/>
          </a:prstGeom>
          <a:ln>
            <a:noFill/>
          </a:ln>
        </p:spPr>
      </p:pic>
      <p:sp>
        <p:nvSpPr>
          <p:cNvPr id="81" name="Rounded Rectangle 79">
            <a:extLst>
              <a:ext uri="{FF2B5EF4-FFF2-40B4-BE49-F238E27FC236}">
                <a16:creationId xmlns:a16="http://schemas.microsoft.com/office/drawing/2014/main" id="{5A913309-1A76-47C4-B9F8-18FDC58B05AF}"/>
              </a:ext>
            </a:extLst>
          </p:cNvPr>
          <p:cNvSpPr/>
          <p:nvPr/>
        </p:nvSpPr>
        <p:spPr>
          <a:xfrm>
            <a:off x="8583616" y="2503791"/>
            <a:ext cx="1830014" cy="472327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000" b="1" dirty="0">
              <a:solidFill>
                <a:prstClr val="white"/>
              </a:solidFill>
            </a:endParaRPr>
          </a:p>
          <a:p>
            <a:pPr algn="ctr" defTabSz="914400">
              <a:defRPr/>
            </a:pPr>
            <a:endParaRPr lang="en-US" sz="1000" b="1" dirty="0">
              <a:solidFill>
                <a:prstClr val="white"/>
              </a:solidFill>
            </a:endParaRPr>
          </a:p>
        </p:txBody>
      </p:sp>
      <p:grpSp>
        <p:nvGrpSpPr>
          <p:cNvPr id="82" name="Group 363">
            <a:extLst>
              <a:ext uri="{FF2B5EF4-FFF2-40B4-BE49-F238E27FC236}">
                <a16:creationId xmlns:a16="http://schemas.microsoft.com/office/drawing/2014/main" id="{0AD763A8-F6EA-414D-A0BA-124DEC2C1469}"/>
              </a:ext>
            </a:extLst>
          </p:cNvPr>
          <p:cNvGrpSpPr>
            <a:grpSpLocks noChangeAspect="1"/>
          </p:cNvGrpSpPr>
          <p:nvPr/>
        </p:nvGrpSpPr>
        <p:grpSpPr bwMode="auto">
          <a:xfrm>
            <a:off x="8976613" y="2721216"/>
            <a:ext cx="525197" cy="493869"/>
            <a:chOff x="1912" y="1204"/>
            <a:chExt cx="340" cy="340"/>
          </a:xfrm>
          <a:solidFill>
            <a:schemeClr val="accent4"/>
          </a:solidFill>
        </p:grpSpPr>
        <p:sp>
          <p:nvSpPr>
            <p:cNvPr id="83" name="Freeform 364">
              <a:extLst>
                <a:ext uri="{FF2B5EF4-FFF2-40B4-BE49-F238E27FC236}">
                  <a16:creationId xmlns:a16="http://schemas.microsoft.com/office/drawing/2014/main" id="{4C9B0EA8-EEAB-43FD-88FB-3C9A0128B1AC}"/>
                </a:ext>
              </a:extLst>
            </p:cNvPr>
            <p:cNvSpPr>
              <a:spLocks noEditPoints="1"/>
            </p:cNvSpPr>
            <p:nvPr/>
          </p:nvSpPr>
          <p:spPr bwMode="auto">
            <a:xfrm>
              <a:off x="1997" y="1289"/>
              <a:ext cx="170" cy="170"/>
            </a:xfrm>
            <a:custGeom>
              <a:avLst/>
              <a:gdLst>
                <a:gd name="T0" fmla="*/ 245 w 256"/>
                <a:gd name="T1" fmla="*/ 117 h 256"/>
                <a:gd name="T2" fmla="*/ 138 w 256"/>
                <a:gd name="T3" fmla="*/ 117 h 256"/>
                <a:gd name="T4" fmla="*/ 138 w 256"/>
                <a:gd name="T5" fmla="*/ 10 h 256"/>
                <a:gd name="T6" fmla="*/ 128 w 256"/>
                <a:gd name="T7" fmla="*/ 0 h 256"/>
                <a:gd name="T8" fmla="*/ 0 w 256"/>
                <a:gd name="T9" fmla="*/ 128 h 256"/>
                <a:gd name="T10" fmla="*/ 128 w 256"/>
                <a:gd name="T11" fmla="*/ 256 h 256"/>
                <a:gd name="T12" fmla="*/ 256 w 256"/>
                <a:gd name="T13" fmla="*/ 128 h 256"/>
                <a:gd name="T14" fmla="*/ 245 w 256"/>
                <a:gd name="T15" fmla="*/ 117 h 256"/>
                <a:gd name="T16" fmla="*/ 128 w 256"/>
                <a:gd name="T17" fmla="*/ 234 h 256"/>
                <a:gd name="T18" fmla="*/ 21 w 256"/>
                <a:gd name="T19" fmla="*/ 128 h 256"/>
                <a:gd name="T20" fmla="*/ 117 w 256"/>
                <a:gd name="T21" fmla="*/ 22 h 256"/>
                <a:gd name="T22" fmla="*/ 117 w 256"/>
                <a:gd name="T23" fmla="*/ 128 h 256"/>
                <a:gd name="T24" fmla="*/ 128 w 256"/>
                <a:gd name="T25" fmla="*/ 138 h 256"/>
                <a:gd name="T26" fmla="*/ 234 w 256"/>
                <a:gd name="T27" fmla="*/ 138 h 256"/>
                <a:gd name="T28" fmla="*/ 128 w 256"/>
                <a:gd name="T29" fmla="*/ 23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6" h="256">
                  <a:moveTo>
                    <a:pt x="245" y="117"/>
                  </a:moveTo>
                  <a:cubicBezTo>
                    <a:pt x="138" y="117"/>
                    <a:pt x="138" y="117"/>
                    <a:pt x="138" y="117"/>
                  </a:cubicBezTo>
                  <a:cubicBezTo>
                    <a:pt x="138" y="10"/>
                    <a:pt x="138" y="10"/>
                    <a:pt x="138" y="10"/>
                  </a:cubicBezTo>
                  <a:cubicBezTo>
                    <a:pt x="138" y="4"/>
                    <a:pt x="134" y="0"/>
                    <a:pt x="128" y="0"/>
                  </a:cubicBezTo>
                  <a:cubicBezTo>
                    <a:pt x="57" y="0"/>
                    <a:pt x="0" y="57"/>
                    <a:pt x="0" y="128"/>
                  </a:cubicBezTo>
                  <a:cubicBezTo>
                    <a:pt x="0" y="198"/>
                    <a:pt x="57" y="256"/>
                    <a:pt x="128" y="256"/>
                  </a:cubicBezTo>
                  <a:cubicBezTo>
                    <a:pt x="198" y="256"/>
                    <a:pt x="256" y="198"/>
                    <a:pt x="256" y="128"/>
                  </a:cubicBezTo>
                  <a:cubicBezTo>
                    <a:pt x="256" y="122"/>
                    <a:pt x="251" y="117"/>
                    <a:pt x="245" y="117"/>
                  </a:cubicBezTo>
                  <a:close/>
                  <a:moveTo>
                    <a:pt x="128" y="234"/>
                  </a:moveTo>
                  <a:cubicBezTo>
                    <a:pt x="69" y="234"/>
                    <a:pt x="21" y="186"/>
                    <a:pt x="21" y="128"/>
                  </a:cubicBezTo>
                  <a:cubicBezTo>
                    <a:pt x="21" y="72"/>
                    <a:pt x="63" y="27"/>
                    <a:pt x="117" y="22"/>
                  </a:cubicBezTo>
                  <a:cubicBezTo>
                    <a:pt x="117" y="128"/>
                    <a:pt x="117" y="128"/>
                    <a:pt x="117" y="128"/>
                  </a:cubicBezTo>
                  <a:cubicBezTo>
                    <a:pt x="117" y="134"/>
                    <a:pt x="122" y="138"/>
                    <a:pt x="128" y="138"/>
                  </a:cubicBezTo>
                  <a:cubicBezTo>
                    <a:pt x="234" y="138"/>
                    <a:pt x="234" y="138"/>
                    <a:pt x="234" y="138"/>
                  </a:cubicBezTo>
                  <a:cubicBezTo>
                    <a:pt x="228" y="192"/>
                    <a:pt x="183" y="234"/>
                    <a:pt x="128" y="23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 name="Freeform 365">
              <a:extLst>
                <a:ext uri="{FF2B5EF4-FFF2-40B4-BE49-F238E27FC236}">
                  <a16:creationId xmlns:a16="http://schemas.microsoft.com/office/drawing/2014/main" id="{6C0148CE-9FBD-422B-B956-7F35820121D3}"/>
                </a:ext>
              </a:extLst>
            </p:cNvPr>
            <p:cNvSpPr>
              <a:spLocks noEditPoints="1"/>
            </p:cNvSpPr>
            <p:nvPr/>
          </p:nvSpPr>
          <p:spPr bwMode="auto">
            <a:xfrm>
              <a:off x="2103" y="1280"/>
              <a:ext cx="73" cy="73"/>
            </a:xfrm>
            <a:custGeom>
              <a:avLst/>
              <a:gdLst>
                <a:gd name="T0" fmla="*/ 109 w 110"/>
                <a:gd name="T1" fmla="*/ 96 h 110"/>
                <a:gd name="T2" fmla="*/ 14 w 110"/>
                <a:gd name="T3" fmla="*/ 1 h 110"/>
                <a:gd name="T4" fmla="*/ 4 w 110"/>
                <a:gd name="T5" fmla="*/ 2 h 110"/>
                <a:gd name="T6" fmla="*/ 0 w 110"/>
                <a:gd name="T7" fmla="*/ 11 h 110"/>
                <a:gd name="T8" fmla="*/ 0 w 110"/>
                <a:gd name="T9" fmla="*/ 99 h 110"/>
                <a:gd name="T10" fmla="*/ 10 w 110"/>
                <a:gd name="T11" fmla="*/ 110 h 110"/>
                <a:gd name="T12" fmla="*/ 98 w 110"/>
                <a:gd name="T13" fmla="*/ 110 h 110"/>
                <a:gd name="T14" fmla="*/ 107 w 110"/>
                <a:gd name="T15" fmla="*/ 105 h 110"/>
                <a:gd name="T16" fmla="*/ 109 w 110"/>
                <a:gd name="T17" fmla="*/ 96 h 110"/>
                <a:gd name="T18" fmla="*/ 21 w 110"/>
                <a:gd name="T19" fmla="*/ 88 h 110"/>
                <a:gd name="T20" fmla="*/ 21 w 110"/>
                <a:gd name="T21" fmla="*/ 26 h 110"/>
                <a:gd name="T22" fmla="*/ 83 w 110"/>
                <a:gd name="T23" fmla="*/ 88 h 110"/>
                <a:gd name="T24" fmla="*/ 21 w 110"/>
                <a:gd name="T25" fmla="*/ 8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110">
                  <a:moveTo>
                    <a:pt x="109" y="96"/>
                  </a:moveTo>
                  <a:cubicBezTo>
                    <a:pt x="94" y="51"/>
                    <a:pt x="59" y="15"/>
                    <a:pt x="14" y="1"/>
                  </a:cubicBezTo>
                  <a:cubicBezTo>
                    <a:pt x="10" y="0"/>
                    <a:pt x="7" y="0"/>
                    <a:pt x="4" y="2"/>
                  </a:cubicBezTo>
                  <a:cubicBezTo>
                    <a:pt x="1" y="4"/>
                    <a:pt x="0" y="8"/>
                    <a:pt x="0" y="11"/>
                  </a:cubicBezTo>
                  <a:cubicBezTo>
                    <a:pt x="0" y="99"/>
                    <a:pt x="0" y="99"/>
                    <a:pt x="0" y="99"/>
                  </a:cubicBezTo>
                  <a:cubicBezTo>
                    <a:pt x="0" y="105"/>
                    <a:pt x="4" y="110"/>
                    <a:pt x="10" y="110"/>
                  </a:cubicBezTo>
                  <a:cubicBezTo>
                    <a:pt x="98" y="110"/>
                    <a:pt x="98" y="110"/>
                    <a:pt x="98" y="110"/>
                  </a:cubicBezTo>
                  <a:cubicBezTo>
                    <a:pt x="102" y="110"/>
                    <a:pt x="105" y="108"/>
                    <a:pt x="107" y="105"/>
                  </a:cubicBezTo>
                  <a:cubicBezTo>
                    <a:pt x="109" y="103"/>
                    <a:pt x="110" y="99"/>
                    <a:pt x="109" y="96"/>
                  </a:cubicBezTo>
                  <a:close/>
                  <a:moveTo>
                    <a:pt x="21" y="88"/>
                  </a:moveTo>
                  <a:cubicBezTo>
                    <a:pt x="21" y="26"/>
                    <a:pt x="21" y="26"/>
                    <a:pt x="21" y="26"/>
                  </a:cubicBezTo>
                  <a:cubicBezTo>
                    <a:pt x="48" y="39"/>
                    <a:pt x="70" y="61"/>
                    <a:pt x="83" y="88"/>
                  </a:cubicBezTo>
                  <a:lnTo>
                    <a:pt x="21" y="8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Freeform 366">
              <a:extLst>
                <a:ext uri="{FF2B5EF4-FFF2-40B4-BE49-F238E27FC236}">
                  <a16:creationId xmlns:a16="http://schemas.microsoft.com/office/drawing/2014/main" id="{DAC434E8-0A42-424E-B56B-C4344E6A918A}"/>
                </a:ext>
              </a:extLst>
            </p:cNvPr>
            <p:cNvSpPr>
              <a:spLocks noEditPoints="1"/>
            </p:cNvSpPr>
            <p:nvPr/>
          </p:nvSpPr>
          <p:spPr bwMode="auto">
            <a:xfrm>
              <a:off x="1912" y="120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86" name="Group 463">
            <a:extLst>
              <a:ext uri="{FF2B5EF4-FFF2-40B4-BE49-F238E27FC236}">
                <a16:creationId xmlns:a16="http://schemas.microsoft.com/office/drawing/2014/main" id="{46E45A42-8F86-48F5-8815-685E1935A954}"/>
              </a:ext>
            </a:extLst>
          </p:cNvPr>
          <p:cNvGrpSpPr>
            <a:grpSpLocks noChangeAspect="1"/>
          </p:cNvGrpSpPr>
          <p:nvPr/>
        </p:nvGrpSpPr>
        <p:grpSpPr bwMode="auto">
          <a:xfrm>
            <a:off x="9559536" y="2983814"/>
            <a:ext cx="539524" cy="507342"/>
            <a:chOff x="1110" y="1564"/>
            <a:chExt cx="340" cy="340"/>
          </a:xfrm>
          <a:solidFill>
            <a:srgbClr val="00B050"/>
          </a:solidFill>
        </p:grpSpPr>
        <p:sp>
          <p:nvSpPr>
            <p:cNvPr id="87" name="Freeform 464">
              <a:extLst>
                <a:ext uri="{FF2B5EF4-FFF2-40B4-BE49-F238E27FC236}">
                  <a16:creationId xmlns:a16="http://schemas.microsoft.com/office/drawing/2014/main" id="{DEDB208F-22AC-4FE1-B84A-2E0F46931095}"/>
                </a:ext>
              </a:extLst>
            </p:cNvPr>
            <p:cNvSpPr>
              <a:spLocks noEditPoints="1"/>
            </p:cNvSpPr>
            <p:nvPr/>
          </p:nvSpPr>
          <p:spPr bwMode="auto">
            <a:xfrm>
              <a:off x="1174" y="1656"/>
              <a:ext cx="212" cy="148"/>
            </a:xfrm>
            <a:custGeom>
              <a:avLst/>
              <a:gdLst>
                <a:gd name="T0" fmla="*/ 277 w 320"/>
                <a:gd name="T1" fmla="*/ 0 h 224"/>
                <a:gd name="T2" fmla="*/ 234 w 320"/>
                <a:gd name="T3" fmla="*/ 43 h 224"/>
                <a:gd name="T4" fmla="*/ 246 w 320"/>
                <a:gd name="T5" fmla="*/ 73 h 224"/>
                <a:gd name="T6" fmla="*/ 204 w 320"/>
                <a:gd name="T7" fmla="*/ 141 h 224"/>
                <a:gd name="T8" fmla="*/ 192 w 320"/>
                <a:gd name="T9" fmla="*/ 139 h 224"/>
                <a:gd name="T10" fmla="*/ 182 w 320"/>
                <a:gd name="T11" fmla="*/ 140 h 224"/>
                <a:gd name="T12" fmla="*/ 146 w 320"/>
                <a:gd name="T13" fmla="*/ 74 h 224"/>
                <a:gd name="T14" fmla="*/ 160 w 320"/>
                <a:gd name="T15" fmla="*/ 43 h 224"/>
                <a:gd name="T16" fmla="*/ 117 w 320"/>
                <a:gd name="T17" fmla="*/ 0 h 224"/>
                <a:gd name="T18" fmla="*/ 74 w 320"/>
                <a:gd name="T19" fmla="*/ 43 h 224"/>
                <a:gd name="T20" fmla="*/ 88 w 320"/>
                <a:gd name="T21" fmla="*/ 74 h 224"/>
                <a:gd name="T22" fmla="*/ 52 w 320"/>
                <a:gd name="T23" fmla="*/ 140 h 224"/>
                <a:gd name="T24" fmla="*/ 42 w 320"/>
                <a:gd name="T25" fmla="*/ 139 h 224"/>
                <a:gd name="T26" fmla="*/ 0 w 320"/>
                <a:gd name="T27" fmla="*/ 182 h 224"/>
                <a:gd name="T28" fmla="*/ 42 w 320"/>
                <a:gd name="T29" fmla="*/ 224 h 224"/>
                <a:gd name="T30" fmla="*/ 85 w 320"/>
                <a:gd name="T31" fmla="*/ 182 h 224"/>
                <a:gd name="T32" fmla="*/ 71 w 320"/>
                <a:gd name="T33" fmla="*/ 150 h 224"/>
                <a:gd name="T34" fmla="*/ 107 w 320"/>
                <a:gd name="T35" fmla="*/ 84 h 224"/>
                <a:gd name="T36" fmla="*/ 117 w 320"/>
                <a:gd name="T37" fmla="*/ 86 h 224"/>
                <a:gd name="T38" fmla="*/ 127 w 320"/>
                <a:gd name="T39" fmla="*/ 84 h 224"/>
                <a:gd name="T40" fmla="*/ 163 w 320"/>
                <a:gd name="T41" fmla="*/ 150 h 224"/>
                <a:gd name="T42" fmla="*/ 149 w 320"/>
                <a:gd name="T43" fmla="*/ 182 h 224"/>
                <a:gd name="T44" fmla="*/ 192 w 320"/>
                <a:gd name="T45" fmla="*/ 224 h 224"/>
                <a:gd name="T46" fmla="*/ 234 w 320"/>
                <a:gd name="T47" fmla="*/ 182 h 224"/>
                <a:gd name="T48" fmla="*/ 222 w 320"/>
                <a:gd name="T49" fmla="*/ 152 h 224"/>
                <a:gd name="T50" fmla="*/ 265 w 320"/>
                <a:gd name="T51" fmla="*/ 84 h 224"/>
                <a:gd name="T52" fmla="*/ 277 w 320"/>
                <a:gd name="T53" fmla="*/ 86 h 224"/>
                <a:gd name="T54" fmla="*/ 320 w 320"/>
                <a:gd name="T55" fmla="*/ 43 h 224"/>
                <a:gd name="T56" fmla="*/ 277 w 320"/>
                <a:gd name="T57" fmla="*/ 0 h 224"/>
                <a:gd name="T58" fmla="*/ 42 w 320"/>
                <a:gd name="T59" fmla="*/ 203 h 224"/>
                <a:gd name="T60" fmla="*/ 21 w 320"/>
                <a:gd name="T61" fmla="*/ 182 h 224"/>
                <a:gd name="T62" fmla="*/ 42 w 320"/>
                <a:gd name="T63" fmla="*/ 160 h 224"/>
                <a:gd name="T64" fmla="*/ 64 w 320"/>
                <a:gd name="T65" fmla="*/ 182 h 224"/>
                <a:gd name="T66" fmla="*/ 42 w 320"/>
                <a:gd name="T67" fmla="*/ 203 h 224"/>
                <a:gd name="T68" fmla="*/ 96 w 320"/>
                <a:gd name="T69" fmla="*/ 43 h 224"/>
                <a:gd name="T70" fmla="*/ 117 w 320"/>
                <a:gd name="T71" fmla="*/ 22 h 224"/>
                <a:gd name="T72" fmla="*/ 138 w 320"/>
                <a:gd name="T73" fmla="*/ 43 h 224"/>
                <a:gd name="T74" fmla="*/ 117 w 320"/>
                <a:gd name="T75" fmla="*/ 64 h 224"/>
                <a:gd name="T76" fmla="*/ 96 w 320"/>
                <a:gd name="T77" fmla="*/ 43 h 224"/>
                <a:gd name="T78" fmla="*/ 192 w 320"/>
                <a:gd name="T79" fmla="*/ 203 h 224"/>
                <a:gd name="T80" fmla="*/ 170 w 320"/>
                <a:gd name="T81" fmla="*/ 182 h 224"/>
                <a:gd name="T82" fmla="*/ 192 w 320"/>
                <a:gd name="T83" fmla="*/ 160 h 224"/>
                <a:gd name="T84" fmla="*/ 213 w 320"/>
                <a:gd name="T85" fmla="*/ 182 h 224"/>
                <a:gd name="T86" fmla="*/ 192 w 320"/>
                <a:gd name="T87" fmla="*/ 203 h 224"/>
                <a:gd name="T88" fmla="*/ 277 w 320"/>
                <a:gd name="T89" fmla="*/ 64 h 224"/>
                <a:gd name="T90" fmla="*/ 256 w 320"/>
                <a:gd name="T91" fmla="*/ 43 h 224"/>
                <a:gd name="T92" fmla="*/ 277 w 320"/>
                <a:gd name="T93" fmla="*/ 22 h 224"/>
                <a:gd name="T94" fmla="*/ 298 w 320"/>
                <a:gd name="T95" fmla="*/ 43 h 224"/>
                <a:gd name="T96" fmla="*/ 277 w 320"/>
                <a:gd name="T97" fmla="*/ 6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224">
                  <a:moveTo>
                    <a:pt x="277" y="0"/>
                  </a:moveTo>
                  <a:cubicBezTo>
                    <a:pt x="253" y="0"/>
                    <a:pt x="234" y="19"/>
                    <a:pt x="234" y="43"/>
                  </a:cubicBezTo>
                  <a:cubicBezTo>
                    <a:pt x="234" y="54"/>
                    <a:pt x="239" y="65"/>
                    <a:pt x="246" y="73"/>
                  </a:cubicBezTo>
                  <a:cubicBezTo>
                    <a:pt x="204" y="141"/>
                    <a:pt x="204" y="141"/>
                    <a:pt x="204" y="141"/>
                  </a:cubicBezTo>
                  <a:cubicBezTo>
                    <a:pt x="200" y="140"/>
                    <a:pt x="196" y="139"/>
                    <a:pt x="192" y="139"/>
                  </a:cubicBezTo>
                  <a:cubicBezTo>
                    <a:pt x="188" y="139"/>
                    <a:pt x="185" y="140"/>
                    <a:pt x="182" y="140"/>
                  </a:cubicBezTo>
                  <a:cubicBezTo>
                    <a:pt x="146" y="74"/>
                    <a:pt x="146" y="74"/>
                    <a:pt x="146" y="74"/>
                  </a:cubicBezTo>
                  <a:cubicBezTo>
                    <a:pt x="154" y="66"/>
                    <a:pt x="160" y="55"/>
                    <a:pt x="160" y="43"/>
                  </a:cubicBezTo>
                  <a:cubicBezTo>
                    <a:pt x="160" y="19"/>
                    <a:pt x="141" y="0"/>
                    <a:pt x="117" y="0"/>
                  </a:cubicBezTo>
                  <a:cubicBezTo>
                    <a:pt x="93" y="0"/>
                    <a:pt x="74" y="19"/>
                    <a:pt x="74" y="43"/>
                  </a:cubicBezTo>
                  <a:cubicBezTo>
                    <a:pt x="74" y="55"/>
                    <a:pt x="80" y="66"/>
                    <a:pt x="88" y="74"/>
                  </a:cubicBezTo>
                  <a:cubicBezTo>
                    <a:pt x="52" y="140"/>
                    <a:pt x="52" y="140"/>
                    <a:pt x="52" y="140"/>
                  </a:cubicBezTo>
                  <a:cubicBezTo>
                    <a:pt x="49" y="140"/>
                    <a:pt x="46" y="139"/>
                    <a:pt x="42" y="139"/>
                  </a:cubicBezTo>
                  <a:cubicBezTo>
                    <a:pt x="19" y="139"/>
                    <a:pt x="0" y="158"/>
                    <a:pt x="0" y="182"/>
                  </a:cubicBezTo>
                  <a:cubicBezTo>
                    <a:pt x="0" y="205"/>
                    <a:pt x="19" y="224"/>
                    <a:pt x="42" y="224"/>
                  </a:cubicBezTo>
                  <a:cubicBezTo>
                    <a:pt x="66" y="224"/>
                    <a:pt x="85" y="205"/>
                    <a:pt x="85" y="182"/>
                  </a:cubicBezTo>
                  <a:cubicBezTo>
                    <a:pt x="85" y="169"/>
                    <a:pt x="80" y="158"/>
                    <a:pt x="71" y="150"/>
                  </a:cubicBezTo>
                  <a:cubicBezTo>
                    <a:pt x="107" y="84"/>
                    <a:pt x="107" y="84"/>
                    <a:pt x="107" y="84"/>
                  </a:cubicBezTo>
                  <a:cubicBezTo>
                    <a:pt x="110" y="85"/>
                    <a:pt x="113" y="86"/>
                    <a:pt x="117" y="86"/>
                  </a:cubicBezTo>
                  <a:cubicBezTo>
                    <a:pt x="121" y="86"/>
                    <a:pt x="124" y="85"/>
                    <a:pt x="127" y="84"/>
                  </a:cubicBezTo>
                  <a:cubicBezTo>
                    <a:pt x="163" y="150"/>
                    <a:pt x="163" y="150"/>
                    <a:pt x="163" y="150"/>
                  </a:cubicBezTo>
                  <a:cubicBezTo>
                    <a:pt x="154" y="158"/>
                    <a:pt x="149" y="169"/>
                    <a:pt x="149" y="182"/>
                  </a:cubicBezTo>
                  <a:cubicBezTo>
                    <a:pt x="149" y="205"/>
                    <a:pt x="168" y="224"/>
                    <a:pt x="192" y="224"/>
                  </a:cubicBezTo>
                  <a:cubicBezTo>
                    <a:pt x="215" y="224"/>
                    <a:pt x="234" y="205"/>
                    <a:pt x="234" y="182"/>
                  </a:cubicBezTo>
                  <a:cubicBezTo>
                    <a:pt x="234" y="170"/>
                    <a:pt x="230" y="160"/>
                    <a:pt x="222" y="152"/>
                  </a:cubicBezTo>
                  <a:cubicBezTo>
                    <a:pt x="265" y="84"/>
                    <a:pt x="265" y="84"/>
                    <a:pt x="265" y="84"/>
                  </a:cubicBezTo>
                  <a:cubicBezTo>
                    <a:pt x="269" y="85"/>
                    <a:pt x="273" y="86"/>
                    <a:pt x="277" y="86"/>
                  </a:cubicBezTo>
                  <a:cubicBezTo>
                    <a:pt x="301" y="86"/>
                    <a:pt x="320" y="67"/>
                    <a:pt x="320" y="43"/>
                  </a:cubicBezTo>
                  <a:cubicBezTo>
                    <a:pt x="320" y="19"/>
                    <a:pt x="301" y="0"/>
                    <a:pt x="277" y="0"/>
                  </a:cubicBezTo>
                  <a:close/>
                  <a:moveTo>
                    <a:pt x="42" y="203"/>
                  </a:moveTo>
                  <a:cubicBezTo>
                    <a:pt x="31" y="203"/>
                    <a:pt x="21" y="193"/>
                    <a:pt x="21" y="182"/>
                  </a:cubicBezTo>
                  <a:cubicBezTo>
                    <a:pt x="21" y="170"/>
                    <a:pt x="31" y="160"/>
                    <a:pt x="42" y="160"/>
                  </a:cubicBezTo>
                  <a:cubicBezTo>
                    <a:pt x="54" y="160"/>
                    <a:pt x="64" y="170"/>
                    <a:pt x="64" y="182"/>
                  </a:cubicBezTo>
                  <a:cubicBezTo>
                    <a:pt x="64" y="193"/>
                    <a:pt x="54" y="203"/>
                    <a:pt x="42" y="203"/>
                  </a:cubicBezTo>
                  <a:close/>
                  <a:moveTo>
                    <a:pt x="96" y="43"/>
                  </a:moveTo>
                  <a:cubicBezTo>
                    <a:pt x="96" y="31"/>
                    <a:pt x="105" y="22"/>
                    <a:pt x="117" y="22"/>
                  </a:cubicBezTo>
                  <a:cubicBezTo>
                    <a:pt x="129" y="22"/>
                    <a:pt x="138" y="31"/>
                    <a:pt x="138" y="43"/>
                  </a:cubicBezTo>
                  <a:cubicBezTo>
                    <a:pt x="138" y="55"/>
                    <a:pt x="129" y="64"/>
                    <a:pt x="117" y="64"/>
                  </a:cubicBezTo>
                  <a:cubicBezTo>
                    <a:pt x="105" y="64"/>
                    <a:pt x="96" y="55"/>
                    <a:pt x="96" y="43"/>
                  </a:cubicBezTo>
                  <a:close/>
                  <a:moveTo>
                    <a:pt x="192" y="203"/>
                  </a:moveTo>
                  <a:cubicBezTo>
                    <a:pt x="180" y="203"/>
                    <a:pt x="170" y="193"/>
                    <a:pt x="170" y="182"/>
                  </a:cubicBezTo>
                  <a:cubicBezTo>
                    <a:pt x="170" y="170"/>
                    <a:pt x="180" y="160"/>
                    <a:pt x="192" y="160"/>
                  </a:cubicBezTo>
                  <a:cubicBezTo>
                    <a:pt x="203" y="160"/>
                    <a:pt x="213" y="170"/>
                    <a:pt x="213" y="182"/>
                  </a:cubicBezTo>
                  <a:cubicBezTo>
                    <a:pt x="213" y="193"/>
                    <a:pt x="203" y="203"/>
                    <a:pt x="192" y="203"/>
                  </a:cubicBezTo>
                  <a:close/>
                  <a:moveTo>
                    <a:pt x="277" y="64"/>
                  </a:moveTo>
                  <a:cubicBezTo>
                    <a:pt x="265" y="64"/>
                    <a:pt x="256" y="55"/>
                    <a:pt x="256" y="43"/>
                  </a:cubicBezTo>
                  <a:cubicBezTo>
                    <a:pt x="256" y="31"/>
                    <a:pt x="265" y="22"/>
                    <a:pt x="277" y="22"/>
                  </a:cubicBezTo>
                  <a:cubicBezTo>
                    <a:pt x="289" y="22"/>
                    <a:pt x="298" y="31"/>
                    <a:pt x="298" y="43"/>
                  </a:cubicBezTo>
                  <a:cubicBezTo>
                    <a:pt x="298" y="55"/>
                    <a:pt x="289" y="64"/>
                    <a:pt x="277"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Freeform 465">
              <a:extLst>
                <a:ext uri="{FF2B5EF4-FFF2-40B4-BE49-F238E27FC236}">
                  <a16:creationId xmlns:a16="http://schemas.microsoft.com/office/drawing/2014/main" id="{76116344-C245-4CD5-8E2A-ADA47D05B8AD}"/>
                </a:ext>
              </a:extLst>
            </p:cNvPr>
            <p:cNvSpPr>
              <a:spLocks noEditPoints="1"/>
            </p:cNvSpPr>
            <p:nvPr/>
          </p:nvSpPr>
          <p:spPr bwMode="auto">
            <a:xfrm>
              <a:off x="1110" y="156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9" name="Freeform 377">
            <a:extLst>
              <a:ext uri="{FF2B5EF4-FFF2-40B4-BE49-F238E27FC236}">
                <a16:creationId xmlns:a16="http://schemas.microsoft.com/office/drawing/2014/main" id="{C8D40589-9E27-4D51-865D-5F4BBD745FC9}"/>
              </a:ext>
            </a:extLst>
          </p:cNvPr>
          <p:cNvSpPr>
            <a:spLocks noEditPoints="1"/>
          </p:cNvSpPr>
          <p:nvPr/>
        </p:nvSpPr>
        <p:spPr bwMode="auto">
          <a:xfrm>
            <a:off x="9078591" y="3331254"/>
            <a:ext cx="386118" cy="307393"/>
          </a:xfrm>
          <a:custGeom>
            <a:avLst/>
            <a:gdLst>
              <a:gd name="T0" fmla="*/ 320 w 320"/>
              <a:gd name="T1" fmla="*/ 224 h 235"/>
              <a:gd name="T2" fmla="*/ 309 w 320"/>
              <a:gd name="T3" fmla="*/ 235 h 235"/>
              <a:gd name="T4" fmla="*/ 10 w 320"/>
              <a:gd name="T5" fmla="*/ 235 h 235"/>
              <a:gd name="T6" fmla="*/ 0 w 320"/>
              <a:gd name="T7" fmla="*/ 224 h 235"/>
              <a:gd name="T8" fmla="*/ 0 w 320"/>
              <a:gd name="T9" fmla="*/ 11 h 235"/>
              <a:gd name="T10" fmla="*/ 10 w 320"/>
              <a:gd name="T11" fmla="*/ 0 h 235"/>
              <a:gd name="T12" fmla="*/ 21 w 320"/>
              <a:gd name="T13" fmla="*/ 11 h 235"/>
              <a:gd name="T14" fmla="*/ 21 w 320"/>
              <a:gd name="T15" fmla="*/ 214 h 235"/>
              <a:gd name="T16" fmla="*/ 309 w 320"/>
              <a:gd name="T17" fmla="*/ 214 h 235"/>
              <a:gd name="T18" fmla="*/ 320 w 320"/>
              <a:gd name="T19" fmla="*/ 224 h 235"/>
              <a:gd name="T20" fmla="*/ 53 w 320"/>
              <a:gd name="T21" fmla="*/ 192 h 235"/>
              <a:gd name="T22" fmla="*/ 64 w 320"/>
              <a:gd name="T23" fmla="*/ 182 h 235"/>
              <a:gd name="T24" fmla="*/ 64 w 320"/>
              <a:gd name="T25" fmla="*/ 139 h 235"/>
              <a:gd name="T26" fmla="*/ 53 w 320"/>
              <a:gd name="T27" fmla="*/ 128 h 235"/>
              <a:gd name="T28" fmla="*/ 42 w 320"/>
              <a:gd name="T29" fmla="*/ 139 h 235"/>
              <a:gd name="T30" fmla="*/ 42 w 320"/>
              <a:gd name="T31" fmla="*/ 182 h 235"/>
              <a:gd name="T32" fmla="*/ 53 w 320"/>
              <a:gd name="T33" fmla="*/ 192 h 235"/>
              <a:gd name="T34" fmla="*/ 96 w 320"/>
              <a:gd name="T35" fmla="*/ 192 h 235"/>
              <a:gd name="T36" fmla="*/ 106 w 320"/>
              <a:gd name="T37" fmla="*/ 182 h 235"/>
              <a:gd name="T38" fmla="*/ 106 w 320"/>
              <a:gd name="T39" fmla="*/ 107 h 235"/>
              <a:gd name="T40" fmla="*/ 96 w 320"/>
              <a:gd name="T41" fmla="*/ 96 h 235"/>
              <a:gd name="T42" fmla="*/ 85 w 320"/>
              <a:gd name="T43" fmla="*/ 107 h 235"/>
              <a:gd name="T44" fmla="*/ 85 w 320"/>
              <a:gd name="T45" fmla="*/ 182 h 235"/>
              <a:gd name="T46" fmla="*/ 96 w 320"/>
              <a:gd name="T47" fmla="*/ 192 h 235"/>
              <a:gd name="T48" fmla="*/ 138 w 320"/>
              <a:gd name="T49" fmla="*/ 192 h 235"/>
              <a:gd name="T50" fmla="*/ 149 w 320"/>
              <a:gd name="T51" fmla="*/ 182 h 235"/>
              <a:gd name="T52" fmla="*/ 149 w 320"/>
              <a:gd name="T53" fmla="*/ 11 h 235"/>
              <a:gd name="T54" fmla="*/ 138 w 320"/>
              <a:gd name="T55" fmla="*/ 0 h 235"/>
              <a:gd name="T56" fmla="*/ 128 w 320"/>
              <a:gd name="T57" fmla="*/ 11 h 235"/>
              <a:gd name="T58" fmla="*/ 128 w 320"/>
              <a:gd name="T59" fmla="*/ 182 h 235"/>
              <a:gd name="T60" fmla="*/ 138 w 320"/>
              <a:gd name="T61" fmla="*/ 192 h 235"/>
              <a:gd name="T62" fmla="*/ 181 w 320"/>
              <a:gd name="T63" fmla="*/ 192 h 235"/>
              <a:gd name="T64" fmla="*/ 192 w 320"/>
              <a:gd name="T65" fmla="*/ 182 h 235"/>
              <a:gd name="T66" fmla="*/ 192 w 320"/>
              <a:gd name="T67" fmla="*/ 64 h 235"/>
              <a:gd name="T68" fmla="*/ 181 w 320"/>
              <a:gd name="T69" fmla="*/ 54 h 235"/>
              <a:gd name="T70" fmla="*/ 170 w 320"/>
              <a:gd name="T71" fmla="*/ 64 h 235"/>
              <a:gd name="T72" fmla="*/ 170 w 320"/>
              <a:gd name="T73" fmla="*/ 182 h 235"/>
              <a:gd name="T74" fmla="*/ 181 w 320"/>
              <a:gd name="T75" fmla="*/ 192 h 235"/>
              <a:gd name="T76" fmla="*/ 224 w 320"/>
              <a:gd name="T77" fmla="*/ 192 h 235"/>
              <a:gd name="T78" fmla="*/ 234 w 320"/>
              <a:gd name="T79" fmla="*/ 182 h 235"/>
              <a:gd name="T80" fmla="*/ 234 w 320"/>
              <a:gd name="T81" fmla="*/ 32 h 235"/>
              <a:gd name="T82" fmla="*/ 224 w 320"/>
              <a:gd name="T83" fmla="*/ 22 h 235"/>
              <a:gd name="T84" fmla="*/ 213 w 320"/>
              <a:gd name="T85" fmla="*/ 32 h 235"/>
              <a:gd name="T86" fmla="*/ 213 w 320"/>
              <a:gd name="T87" fmla="*/ 182 h 235"/>
              <a:gd name="T88" fmla="*/ 224 w 320"/>
              <a:gd name="T89" fmla="*/ 192 h 235"/>
              <a:gd name="T90" fmla="*/ 266 w 320"/>
              <a:gd name="T91" fmla="*/ 192 h 235"/>
              <a:gd name="T92" fmla="*/ 277 w 320"/>
              <a:gd name="T93" fmla="*/ 182 h 235"/>
              <a:gd name="T94" fmla="*/ 277 w 320"/>
              <a:gd name="T95" fmla="*/ 118 h 235"/>
              <a:gd name="T96" fmla="*/ 266 w 320"/>
              <a:gd name="T97" fmla="*/ 107 h 235"/>
              <a:gd name="T98" fmla="*/ 256 w 320"/>
              <a:gd name="T99" fmla="*/ 118 h 235"/>
              <a:gd name="T100" fmla="*/ 256 w 320"/>
              <a:gd name="T101" fmla="*/ 182 h 235"/>
              <a:gd name="T102" fmla="*/ 266 w 320"/>
              <a:gd name="T103" fmla="*/ 19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0" h="235">
                <a:moveTo>
                  <a:pt x="320" y="224"/>
                </a:moveTo>
                <a:cubicBezTo>
                  <a:pt x="320" y="230"/>
                  <a:pt x="315" y="235"/>
                  <a:pt x="309" y="235"/>
                </a:cubicBezTo>
                <a:cubicBezTo>
                  <a:pt x="10" y="235"/>
                  <a:pt x="10" y="235"/>
                  <a:pt x="10" y="235"/>
                </a:cubicBezTo>
                <a:cubicBezTo>
                  <a:pt x="4" y="235"/>
                  <a:pt x="0" y="230"/>
                  <a:pt x="0" y="224"/>
                </a:cubicBezTo>
                <a:cubicBezTo>
                  <a:pt x="0" y="11"/>
                  <a:pt x="0" y="11"/>
                  <a:pt x="0" y="11"/>
                </a:cubicBezTo>
                <a:cubicBezTo>
                  <a:pt x="0" y="5"/>
                  <a:pt x="4" y="0"/>
                  <a:pt x="10" y="0"/>
                </a:cubicBezTo>
                <a:cubicBezTo>
                  <a:pt x="16" y="0"/>
                  <a:pt x="21" y="5"/>
                  <a:pt x="21" y="11"/>
                </a:cubicBezTo>
                <a:cubicBezTo>
                  <a:pt x="21" y="214"/>
                  <a:pt x="21" y="214"/>
                  <a:pt x="21" y="214"/>
                </a:cubicBezTo>
                <a:cubicBezTo>
                  <a:pt x="309" y="214"/>
                  <a:pt x="309" y="214"/>
                  <a:pt x="309" y="214"/>
                </a:cubicBezTo>
                <a:cubicBezTo>
                  <a:pt x="315" y="214"/>
                  <a:pt x="320" y="218"/>
                  <a:pt x="320" y="224"/>
                </a:cubicBezTo>
                <a:close/>
                <a:moveTo>
                  <a:pt x="53" y="192"/>
                </a:moveTo>
                <a:cubicBezTo>
                  <a:pt x="59" y="192"/>
                  <a:pt x="64" y="188"/>
                  <a:pt x="64" y="182"/>
                </a:cubicBezTo>
                <a:cubicBezTo>
                  <a:pt x="64" y="139"/>
                  <a:pt x="64" y="139"/>
                  <a:pt x="64" y="139"/>
                </a:cubicBezTo>
                <a:cubicBezTo>
                  <a:pt x="64" y="133"/>
                  <a:pt x="59" y="128"/>
                  <a:pt x="53" y="128"/>
                </a:cubicBezTo>
                <a:cubicBezTo>
                  <a:pt x="47" y="128"/>
                  <a:pt x="42" y="133"/>
                  <a:pt x="42" y="139"/>
                </a:cubicBezTo>
                <a:cubicBezTo>
                  <a:pt x="42" y="182"/>
                  <a:pt x="42" y="182"/>
                  <a:pt x="42" y="182"/>
                </a:cubicBezTo>
                <a:cubicBezTo>
                  <a:pt x="42" y="188"/>
                  <a:pt x="47" y="192"/>
                  <a:pt x="53" y="192"/>
                </a:cubicBezTo>
                <a:close/>
                <a:moveTo>
                  <a:pt x="96" y="192"/>
                </a:moveTo>
                <a:cubicBezTo>
                  <a:pt x="102" y="192"/>
                  <a:pt x="106" y="188"/>
                  <a:pt x="106" y="182"/>
                </a:cubicBezTo>
                <a:cubicBezTo>
                  <a:pt x="106" y="107"/>
                  <a:pt x="106" y="107"/>
                  <a:pt x="106" y="107"/>
                </a:cubicBezTo>
                <a:cubicBezTo>
                  <a:pt x="106" y="101"/>
                  <a:pt x="102" y="96"/>
                  <a:pt x="96" y="96"/>
                </a:cubicBezTo>
                <a:cubicBezTo>
                  <a:pt x="90" y="96"/>
                  <a:pt x="85" y="101"/>
                  <a:pt x="85" y="107"/>
                </a:cubicBezTo>
                <a:cubicBezTo>
                  <a:pt x="85" y="182"/>
                  <a:pt x="85" y="182"/>
                  <a:pt x="85" y="182"/>
                </a:cubicBezTo>
                <a:cubicBezTo>
                  <a:pt x="85" y="188"/>
                  <a:pt x="90" y="192"/>
                  <a:pt x="96" y="192"/>
                </a:cubicBezTo>
                <a:close/>
                <a:moveTo>
                  <a:pt x="138" y="192"/>
                </a:moveTo>
                <a:cubicBezTo>
                  <a:pt x="144" y="192"/>
                  <a:pt x="149" y="188"/>
                  <a:pt x="149" y="182"/>
                </a:cubicBezTo>
                <a:cubicBezTo>
                  <a:pt x="149" y="11"/>
                  <a:pt x="149" y="11"/>
                  <a:pt x="149" y="11"/>
                </a:cubicBezTo>
                <a:cubicBezTo>
                  <a:pt x="149" y="5"/>
                  <a:pt x="144" y="0"/>
                  <a:pt x="138" y="0"/>
                </a:cubicBezTo>
                <a:cubicBezTo>
                  <a:pt x="132" y="0"/>
                  <a:pt x="128" y="5"/>
                  <a:pt x="128" y="11"/>
                </a:cubicBezTo>
                <a:cubicBezTo>
                  <a:pt x="128" y="182"/>
                  <a:pt x="128" y="182"/>
                  <a:pt x="128" y="182"/>
                </a:cubicBezTo>
                <a:cubicBezTo>
                  <a:pt x="128" y="188"/>
                  <a:pt x="132" y="192"/>
                  <a:pt x="138" y="192"/>
                </a:cubicBezTo>
                <a:close/>
                <a:moveTo>
                  <a:pt x="181" y="192"/>
                </a:moveTo>
                <a:cubicBezTo>
                  <a:pt x="187" y="192"/>
                  <a:pt x="192" y="188"/>
                  <a:pt x="192" y="182"/>
                </a:cubicBezTo>
                <a:cubicBezTo>
                  <a:pt x="192" y="64"/>
                  <a:pt x="192" y="64"/>
                  <a:pt x="192" y="64"/>
                </a:cubicBezTo>
                <a:cubicBezTo>
                  <a:pt x="192" y="58"/>
                  <a:pt x="187" y="54"/>
                  <a:pt x="181" y="54"/>
                </a:cubicBezTo>
                <a:cubicBezTo>
                  <a:pt x="175" y="54"/>
                  <a:pt x="170" y="58"/>
                  <a:pt x="170" y="64"/>
                </a:cubicBezTo>
                <a:cubicBezTo>
                  <a:pt x="170" y="182"/>
                  <a:pt x="170" y="182"/>
                  <a:pt x="170" y="182"/>
                </a:cubicBezTo>
                <a:cubicBezTo>
                  <a:pt x="170" y="188"/>
                  <a:pt x="175" y="192"/>
                  <a:pt x="181" y="192"/>
                </a:cubicBezTo>
                <a:close/>
                <a:moveTo>
                  <a:pt x="224" y="192"/>
                </a:moveTo>
                <a:cubicBezTo>
                  <a:pt x="230" y="192"/>
                  <a:pt x="234" y="188"/>
                  <a:pt x="234" y="182"/>
                </a:cubicBezTo>
                <a:cubicBezTo>
                  <a:pt x="234" y="32"/>
                  <a:pt x="234" y="32"/>
                  <a:pt x="234" y="32"/>
                </a:cubicBezTo>
                <a:cubicBezTo>
                  <a:pt x="234" y="26"/>
                  <a:pt x="230" y="22"/>
                  <a:pt x="224" y="22"/>
                </a:cubicBezTo>
                <a:cubicBezTo>
                  <a:pt x="218" y="22"/>
                  <a:pt x="213" y="26"/>
                  <a:pt x="213" y="32"/>
                </a:cubicBezTo>
                <a:cubicBezTo>
                  <a:pt x="213" y="182"/>
                  <a:pt x="213" y="182"/>
                  <a:pt x="213" y="182"/>
                </a:cubicBezTo>
                <a:cubicBezTo>
                  <a:pt x="213" y="188"/>
                  <a:pt x="218" y="192"/>
                  <a:pt x="224" y="192"/>
                </a:cubicBezTo>
                <a:close/>
                <a:moveTo>
                  <a:pt x="266" y="192"/>
                </a:moveTo>
                <a:cubicBezTo>
                  <a:pt x="272" y="192"/>
                  <a:pt x="277" y="188"/>
                  <a:pt x="277" y="182"/>
                </a:cubicBezTo>
                <a:cubicBezTo>
                  <a:pt x="277" y="118"/>
                  <a:pt x="277" y="118"/>
                  <a:pt x="277" y="118"/>
                </a:cubicBezTo>
                <a:cubicBezTo>
                  <a:pt x="277" y="112"/>
                  <a:pt x="272" y="107"/>
                  <a:pt x="266" y="107"/>
                </a:cubicBezTo>
                <a:cubicBezTo>
                  <a:pt x="260" y="107"/>
                  <a:pt x="256" y="112"/>
                  <a:pt x="256" y="118"/>
                </a:cubicBezTo>
                <a:cubicBezTo>
                  <a:pt x="256" y="182"/>
                  <a:pt x="256" y="182"/>
                  <a:pt x="256" y="182"/>
                </a:cubicBezTo>
                <a:cubicBezTo>
                  <a:pt x="256" y="188"/>
                  <a:pt x="260" y="192"/>
                  <a:pt x="266" y="192"/>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 name="TextBox 89">
            <a:extLst>
              <a:ext uri="{FF2B5EF4-FFF2-40B4-BE49-F238E27FC236}">
                <a16:creationId xmlns:a16="http://schemas.microsoft.com/office/drawing/2014/main" id="{38119269-1B6A-4DD3-AB87-15F844876B32}"/>
              </a:ext>
            </a:extLst>
          </p:cNvPr>
          <p:cNvSpPr txBox="1"/>
          <p:nvPr/>
        </p:nvSpPr>
        <p:spPr>
          <a:xfrm>
            <a:off x="8700174" y="3887942"/>
            <a:ext cx="1713455" cy="1200329"/>
          </a:xfrm>
          <a:prstGeom prst="rect">
            <a:avLst/>
          </a:prstGeom>
          <a:noFill/>
        </p:spPr>
        <p:txBody>
          <a:bodyPr wrap="square" rtlCol="0">
            <a:spAutoFit/>
          </a:bodyPr>
          <a:lstStyle/>
          <a:p>
            <a:r>
              <a:rPr lang="en-US" sz="1200" dirty="0"/>
              <a:t>The final results will be visualized as the  distribution of defect types grouped by different projects .</a:t>
            </a:r>
          </a:p>
          <a:p>
            <a:endParaRPr lang="en-US" sz="1200" dirty="0"/>
          </a:p>
        </p:txBody>
      </p:sp>
      <p:pic>
        <p:nvPicPr>
          <p:cNvPr id="75" name="Picture 74">
            <a:extLst>
              <a:ext uri="{FF2B5EF4-FFF2-40B4-BE49-F238E27FC236}">
                <a16:creationId xmlns:a16="http://schemas.microsoft.com/office/drawing/2014/main" id="{22DC06CB-A5B0-41C5-8FEF-FB8F0F28B161}"/>
              </a:ext>
            </a:extLst>
          </p:cNvPr>
          <p:cNvPicPr>
            <a:picLocks noChangeAspect="1"/>
          </p:cNvPicPr>
          <p:nvPr/>
        </p:nvPicPr>
        <p:blipFill>
          <a:blip r:embed="rId5"/>
          <a:stretch>
            <a:fillRect/>
          </a:stretch>
        </p:blipFill>
        <p:spPr>
          <a:xfrm>
            <a:off x="8706961" y="5198563"/>
            <a:ext cx="1564382" cy="1588105"/>
          </a:xfrm>
          <a:prstGeom prst="rect">
            <a:avLst/>
          </a:prstGeom>
        </p:spPr>
      </p:pic>
    </p:spTree>
    <p:extLst>
      <p:ext uri="{BB962C8B-B14F-4D97-AF65-F5344CB8AC3E}">
        <p14:creationId xmlns:p14="http://schemas.microsoft.com/office/powerpoint/2010/main" val="334327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4E3BE0-378A-433E-B00D-E3D70FD3A7F1}"/>
              </a:ext>
            </a:extLst>
          </p:cNvPr>
          <p:cNvSpPr>
            <a:spLocks noChangeArrowheads="1"/>
          </p:cNvSpPr>
          <p:nvPr/>
        </p:nvSpPr>
        <p:spPr bwMode="auto">
          <a:xfrm>
            <a:off x="238606" y="776614"/>
            <a:ext cx="2943005" cy="6154485"/>
          </a:xfrm>
          <a:prstGeom prst="rect">
            <a:avLst/>
          </a:prstGeom>
          <a:solidFill>
            <a:schemeClr val="tx2"/>
          </a:solidFill>
          <a:ln>
            <a:noFill/>
          </a:ln>
          <a:extLst/>
        </p:spPr>
        <p:txBody>
          <a:bodyPr wrap="none" lIns="88900" tIns="88900" rIns="88900" bIns="88900" anchor="t" anchorCtr="0"/>
          <a:lstStyle/>
          <a:p>
            <a:pPr defTabSz="762000">
              <a:lnSpc>
                <a:spcPct val="95000"/>
              </a:lnSpc>
            </a:pPr>
            <a:endParaRPr lang="en-US" sz="1200" dirty="0"/>
          </a:p>
        </p:txBody>
      </p:sp>
      <p:sp>
        <p:nvSpPr>
          <p:cNvPr id="19" name="Rectangle 18">
            <a:extLst>
              <a:ext uri="{FF2B5EF4-FFF2-40B4-BE49-F238E27FC236}">
                <a16:creationId xmlns:a16="http://schemas.microsoft.com/office/drawing/2014/main" id="{906C37FD-AED6-484D-8F2A-AA858577E7D3}"/>
              </a:ext>
            </a:extLst>
          </p:cNvPr>
          <p:cNvSpPr>
            <a:spLocks noChangeArrowheads="1"/>
          </p:cNvSpPr>
          <p:nvPr/>
        </p:nvSpPr>
        <p:spPr bwMode="auto">
          <a:xfrm>
            <a:off x="2913416" y="1283460"/>
            <a:ext cx="9726822" cy="6222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88900" tIns="88900" rIns="88900" bIns="88900"/>
          <a:lstStyle/>
          <a:p>
            <a:pPr marL="825667" lvl="1" indent="-342900">
              <a:buFont typeface="Arial" panose="020B0604020202020204" pitchFamily="34" charset="0"/>
              <a:buChar char="•"/>
            </a:pPr>
            <a:r>
              <a:rPr lang="en-US" sz="1100" dirty="0"/>
              <a:t>Description-The objective of the support vector machine algorithm is to find the hyperplane that has the maximum margin in an N-dimensional </a:t>
            </a:r>
          </a:p>
          <a:p>
            <a:pPr lvl="1"/>
            <a:r>
              <a:rPr lang="en-US" sz="1100" dirty="0"/>
              <a:t>           space(N — the number of features) that distinctly classifies the data points. Data points falling on either side of the hyperplane can be attributed</a:t>
            </a:r>
          </a:p>
          <a:p>
            <a:pPr lvl="1"/>
            <a:r>
              <a:rPr lang="en-US" sz="1100" dirty="0"/>
              <a:t>            to different classes. Features used-Count Vectorizer, </a:t>
            </a:r>
            <a:r>
              <a:rPr lang="en-US" sz="1100" dirty="0" err="1"/>
              <a:t>Tf-idf</a:t>
            </a:r>
            <a:r>
              <a:rPr lang="en-US" sz="1100" dirty="0"/>
              <a:t> on tokens and characters (n grams) of the defect description</a:t>
            </a:r>
          </a:p>
          <a:p>
            <a:endParaRPr lang="en-US" sz="1100" dirty="0"/>
          </a:p>
        </p:txBody>
      </p:sp>
      <p:sp>
        <p:nvSpPr>
          <p:cNvPr id="20" name="Freeform 6">
            <a:extLst>
              <a:ext uri="{FF2B5EF4-FFF2-40B4-BE49-F238E27FC236}">
                <a16:creationId xmlns:a16="http://schemas.microsoft.com/office/drawing/2014/main" id="{85ED524B-F564-4A99-AB1C-F412802EC08A}"/>
              </a:ext>
            </a:extLst>
          </p:cNvPr>
          <p:cNvSpPr>
            <a:spLocks/>
          </p:cNvSpPr>
          <p:nvPr/>
        </p:nvSpPr>
        <p:spPr bwMode="auto">
          <a:xfrm>
            <a:off x="432630" y="1197784"/>
            <a:ext cx="2533650" cy="793583"/>
          </a:xfrm>
          <a:custGeom>
            <a:avLst/>
            <a:gdLst>
              <a:gd name="T0" fmla="*/ 0 w 1440"/>
              <a:gd name="T1" fmla="*/ 0 h 384"/>
              <a:gd name="T2" fmla="*/ 2147483647 w 1440"/>
              <a:gd name="T3" fmla="*/ 0 h 384"/>
              <a:gd name="T4" fmla="*/ 2147483647 w 1440"/>
              <a:gd name="T5" fmla="*/ 2147483647 h 384"/>
              <a:gd name="T6" fmla="*/ 2147483647 w 1440"/>
              <a:gd name="T7" fmla="*/ 2147483647 h 384"/>
              <a:gd name="T8" fmla="*/ 0 w 1440"/>
              <a:gd name="T9" fmla="*/ 2147483647 h 384"/>
              <a:gd name="T10" fmla="*/ 0 w 1440"/>
              <a:gd name="T11" fmla="*/ 0 h 384"/>
              <a:gd name="T12" fmla="*/ 0 60000 65536"/>
              <a:gd name="T13" fmla="*/ 0 60000 65536"/>
              <a:gd name="T14" fmla="*/ 0 60000 65536"/>
              <a:gd name="T15" fmla="*/ 0 60000 65536"/>
              <a:gd name="T16" fmla="*/ 0 60000 65536"/>
              <a:gd name="T17" fmla="*/ 0 60000 65536"/>
              <a:gd name="T18" fmla="*/ 0 w 1440"/>
              <a:gd name="T19" fmla="*/ 0 h 384"/>
              <a:gd name="T20" fmla="*/ 1440 w 1440"/>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440" h="384">
                <a:moveTo>
                  <a:pt x="0" y="0"/>
                </a:moveTo>
                <a:lnTo>
                  <a:pt x="1296" y="0"/>
                </a:lnTo>
                <a:lnTo>
                  <a:pt x="1440" y="192"/>
                </a:lnTo>
                <a:lnTo>
                  <a:pt x="1296" y="384"/>
                </a:lnTo>
                <a:lnTo>
                  <a:pt x="0" y="384"/>
                </a:lnTo>
                <a:lnTo>
                  <a:pt x="0" y="0"/>
                </a:lnTo>
                <a:close/>
              </a:path>
            </a:pathLst>
          </a:custGeom>
          <a:solidFill>
            <a:schemeClr val="accent1"/>
          </a:solidFill>
          <a:ln>
            <a:noFill/>
          </a:ln>
          <a:extLst/>
        </p:spPr>
        <p:txBody>
          <a:bodyPr wrap="square" lIns="88900" tIns="88900" rIns="88900" bIns="88900" anchor="ctr"/>
          <a:lstStyle/>
          <a:p>
            <a:pPr lvl="0"/>
            <a:r>
              <a:rPr lang="en-US" sz="1200" b="1" dirty="0">
                <a:solidFill>
                  <a:schemeClr val="bg1"/>
                </a:solidFill>
              </a:rPr>
              <a:t>Support Vector Machine</a:t>
            </a:r>
          </a:p>
        </p:txBody>
      </p:sp>
      <p:sp>
        <p:nvSpPr>
          <p:cNvPr id="31" name="Rectangle 30">
            <a:extLst>
              <a:ext uri="{FF2B5EF4-FFF2-40B4-BE49-F238E27FC236}">
                <a16:creationId xmlns:a16="http://schemas.microsoft.com/office/drawing/2014/main" id="{F8856EA4-A97D-493F-8C1F-2B7E22311997}"/>
              </a:ext>
            </a:extLst>
          </p:cNvPr>
          <p:cNvSpPr>
            <a:spLocks noChangeArrowheads="1"/>
          </p:cNvSpPr>
          <p:nvPr/>
        </p:nvSpPr>
        <p:spPr bwMode="auto">
          <a:xfrm>
            <a:off x="2850786" y="2250050"/>
            <a:ext cx="9726822" cy="6222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88900" tIns="88900" rIns="88900" bIns="88900"/>
          <a:lstStyle/>
          <a:p>
            <a:pPr marL="825667" lvl="1" indent="-342900">
              <a:buFont typeface="Arial" panose="020B0604020202020204" pitchFamily="34" charset="0"/>
              <a:buChar char="•"/>
            </a:pPr>
            <a:r>
              <a:rPr lang="en-US" sz="1100" dirty="0">
                <a:solidFill>
                  <a:schemeClr val="tx1"/>
                </a:solidFill>
              </a:rPr>
              <a:t>Description-RNNs are designed to recognize a data's sequential characteristics and use patterns to classify a data point (defect) into a category</a:t>
            </a:r>
          </a:p>
          <a:p>
            <a:pPr marL="825667" lvl="1" indent="-342900">
              <a:buFont typeface="Arial" panose="020B0604020202020204" pitchFamily="34" charset="0"/>
              <a:buChar char="•"/>
            </a:pPr>
            <a:r>
              <a:rPr lang="en-US" sz="1100" dirty="0">
                <a:solidFill>
                  <a:schemeClr val="tx1"/>
                </a:solidFill>
              </a:rPr>
              <a:t>Features used-Layers created on batches of defect descriptions </a:t>
            </a:r>
          </a:p>
        </p:txBody>
      </p:sp>
      <p:sp>
        <p:nvSpPr>
          <p:cNvPr id="32" name="Freeform 6">
            <a:extLst>
              <a:ext uri="{FF2B5EF4-FFF2-40B4-BE49-F238E27FC236}">
                <a16:creationId xmlns:a16="http://schemas.microsoft.com/office/drawing/2014/main" id="{42445BE6-3E0B-4255-ACA7-C31A0BF0A607}"/>
              </a:ext>
            </a:extLst>
          </p:cNvPr>
          <p:cNvSpPr>
            <a:spLocks/>
          </p:cNvSpPr>
          <p:nvPr/>
        </p:nvSpPr>
        <p:spPr bwMode="auto">
          <a:xfrm>
            <a:off x="432630" y="2164374"/>
            <a:ext cx="2533650" cy="793583"/>
          </a:xfrm>
          <a:custGeom>
            <a:avLst/>
            <a:gdLst>
              <a:gd name="T0" fmla="*/ 0 w 1440"/>
              <a:gd name="T1" fmla="*/ 0 h 384"/>
              <a:gd name="T2" fmla="*/ 2147483647 w 1440"/>
              <a:gd name="T3" fmla="*/ 0 h 384"/>
              <a:gd name="T4" fmla="*/ 2147483647 w 1440"/>
              <a:gd name="T5" fmla="*/ 2147483647 h 384"/>
              <a:gd name="T6" fmla="*/ 2147483647 w 1440"/>
              <a:gd name="T7" fmla="*/ 2147483647 h 384"/>
              <a:gd name="T8" fmla="*/ 0 w 1440"/>
              <a:gd name="T9" fmla="*/ 2147483647 h 384"/>
              <a:gd name="T10" fmla="*/ 0 w 1440"/>
              <a:gd name="T11" fmla="*/ 0 h 384"/>
              <a:gd name="T12" fmla="*/ 0 60000 65536"/>
              <a:gd name="T13" fmla="*/ 0 60000 65536"/>
              <a:gd name="T14" fmla="*/ 0 60000 65536"/>
              <a:gd name="T15" fmla="*/ 0 60000 65536"/>
              <a:gd name="T16" fmla="*/ 0 60000 65536"/>
              <a:gd name="T17" fmla="*/ 0 60000 65536"/>
              <a:gd name="T18" fmla="*/ 0 w 1440"/>
              <a:gd name="T19" fmla="*/ 0 h 384"/>
              <a:gd name="T20" fmla="*/ 1440 w 1440"/>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440" h="384">
                <a:moveTo>
                  <a:pt x="0" y="0"/>
                </a:moveTo>
                <a:lnTo>
                  <a:pt x="1296" y="0"/>
                </a:lnTo>
                <a:lnTo>
                  <a:pt x="1440" y="192"/>
                </a:lnTo>
                <a:lnTo>
                  <a:pt x="1296" y="384"/>
                </a:lnTo>
                <a:lnTo>
                  <a:pt x="0" y="384"/>
                </a:lnTo>
                <a:lnTo>
                  <a:pt x="0" y="0"/>
                </a:lnTo>
                <a:close/>
              </a:path>
            </a:pathLst>
          </a:custGeom>
          <a:solidFill>
            <a:schemeClr val="accent1"/>
          </a:solidFill>
          <a:ln>
            <a:noFill/>
          </a:ln>
          <a:extLst/>
        </p:spPr>
        <p:txBody>
          <a:bodyPr wrap="square" lIns="88900" tIns="88900" rIns="88900" bIns="88900" anchor="ctr"/>
          <a:lstStyle/>
          <a:p>
            <a:pPr lvl="0"/>
            <a:r>
              <a:rPr lang="en-US" sz="1200" b="1" dirty="0">
                <a:solidFill>
                  <a:schemeClr val="bg1"/>
                </a:solidFill>
              </a:rPr>
              <a:t>Recurrent Neural Network</a:t>
            </a:r>
          </a:p>
        </p:txBody>
      </p:sp>
      <p:sp>
        <p:nvSpPr>
          <p:cNvPr id="33" name="Rectangle 32">
            <a:extLst>
              <a:ext uri="{FF2B5EF4-FFF2-40B4-BE49-F238E27FC236}">
                <a16:creationId xmlns:a16="http://schemas.microsoft.com/office/drawing/2014/main" id="{E53CB66E-B7EF-4CDA-84DB-1C6F69C9D3E1}"/>
              </a:ext>
            </a:extLst>
          </p:cNvPr>
          <p:cNvSpPr>
            <a:spLocks noChangeArrowheads="1"/>
          </p:cNvSpPr>
          <p:nvPr/>
        </p:nvSpPr>
        <p:spPr bwMode="auto">
          <a:xfrm>
            <a:off x="2913416" y="3164448"/>
            <a:ext cx="9726822" cy="6222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88900" tIns="88900" rIns="88900" bIns="88900"/>
          <a:lstStyle/>
          <a:p>
            <a:pPr marL="825667" lvl="1" indent="-342900">
              <a:buFont typeface="Arial" panose="020B0604020202020204" pitchFamily="34" charset="0"/>
              <a:buChar char="•"/>
            </a:pPr>
            <a:r>
              <a:rPr lang="en-US" sz="1100" dirty="0">
                <a:solidFill>
                  <a:schemeClr val="tx1"/>
                </a:solidFill>
              </a:rPr>
              <a:t>Description-LSTM networks are a type of RNN that uses special units in addition to standard units. LSTM units include a 'memory cell' that can </a:t>
            </a:r>
          </a:p>
          <a:p>
            <a:pPr lvl="1"/>
            <a:r>
              <a:rPr lang="en-US" sz="1100" dirty="0">
                <a:solidFill>
                  <a:schemeClr val="tx1"/>
                </a:solidFill>
              </a:rPr>
              <a:t>           maintain information in memory for long periods of time. A set of gates is used to control when information enters the memory, when it's output</a:t>
            </a:r>
          </a:p>
          <a:p>
            <a:pPr lvl="1"/>
            <a:r>
              <a:rPr lang="en-US" sz="1100" dirty="0">
                <a:solidFill>
                  <a:schemeClr val="tx1"/>
                </a:solidFill>
              </a:rPr>
              <a:t>           and when it's forgotten. Features used-Layers created on batches of defect descriptions </a:t>
            </a:r>
          </a:p>
          <a:p>
            <a:endParaRPr lang="en-US" sz="1100" dirty="0">
              <a:solidFill>
                <a:schemeClr val="tx1"/>
              </a:solidFill>
            </a:endParaRPr>
          </a:p>
        </p:txBody>
      </p:sp>
      <p:sp>
        <p:nvSpPr>
          <p:cNvPr id="34" name="Freeform 6">
            <a:extLst>
              <a:ext uri="{FF2B5EF4-FFF2-40B4-BE49-F238E27FC236}">
                <a16:creationId xmlns:a16="http://schemas.microsoft.com/office/drawing/2014/main" id="{B9AA566C-458A-4151-A1D2-417DE5208F63}"/>
              </a:ext>
            </a:extLst>
          </p:cNvPr>
          <p:cNvSpPr>
            <a:spLocks/>
          </p:cNvSpPr>
          <p:nvPr/>
        </p:nvSpPr>
        <p:spPr bwMode="auto">
          <a:xfrm>
            <a:off x="432630" y="3078772"/>
            <a:ext cx="2533650" cy="793583"/>
          </a:xfrm>
          <a:custGeom>
            <a:avLst/>
            <a:gdLst>
              <a:gd name="T0" fmla="*/ 0 w 1440"/>
              <a:gd name="T1" fmla="*/ 0 h 384"/>
              <a:gd name="T2" fmla="*/ 2147483647 w 1440"/>
              <a:gd name="T3" fmla="*/ 0 h 384"/>
              <a:gd name="T4" fmla="*/ 2147483647 w 1440"/>
              <a:gd name="T5" fmla="*/ 2147483647 h 384"/>
              <a:gd name="T6" fmla="*/ 2147483647 w 1440"/>
              <a:gd name="T7" fmla="*/ 2147483647 h 384"/>
              <a:gd name="T8" fmla="*/ 0 w 1440"/>
              <a:gd name="T9" fmla="*/ 2147483647 h 384"/>
              <a:gd name="T10" fmla="*/ 0 w 1440"/>
              <a:gd name="T11" fmla="*/ 0 h 384"/>
              <a:gd name="T12" fmla="*/ 0 60000 65536"/>
              <a:gd name="T13" fmla="*/ 0 60000 65536"/>
              <a:gd name="T14" fmla="*/ 0 60000 65536"/>
              <a:gd name="T15" fmla="*/ 0 60000 65536"/>
              <a:gd name="T16" fmla="*/ 0 60000 65536"/>
              <a:gd name="T17" fmla="*/ 0 60000 65536"/>
              <a:gd name="T18" fmla="*/ 0 w 1440"/>
              <a:gd name="T19" fmla="*/ 0 h 384"/>
              <a:gd name="T20" fmla="*/ 1440 w 1440"/>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440" h="384">
                <a:moveTo>
                  <a:pt x="0" y="0"/>
                </a:moveTo>
                <a:lnTo>
                  <a:pt x="1296" y="0"/>
                </a:lnTo>
                <a:lnTo>
                  <a:pt x="1440" y="192"/>
                </a:lnTo>
                <a:lnTo>
                  <a:pt x="1296" y="384"/>
                </a:lnTo>
                <a:lnTo>
                  <a:pt x="0" y="384"/>
                </a:lnTo>
                <a:lnTo>
                  <a:pt x="0" y="0"/>
                </a:lnTo>
                <a:close/>
              </a:path>
            </a:pathLst>
          </a:custGeom>
          <a:solidFill>
            <a:schemeClr val="accent1"/>
          </a:solidFill>
          <a:ln>
            <a:noFill/>
          </a:ln>
          <a:extLst/>
        </p:spPr>
        <p:txBody>
          <a:bodyPr wrap="square" lIns="88900" tIns="88900" rIns="88900" bIns="88900" anchor="ctr"/>
          <a:lstStyle/>
          <a:p>
            <a:pPr lvl="0"/>
            <a:r>
              <a:rPr lang="en-US" sz="1200" b="1" dirty="0">
                <a:solidFill>
                  <a:schemeClr val="bg1"/>
                </a:solidFill>
              </a:rPr>
              <a:t>LSTM – Long Short Term Memory</a:t>
            </a:r>
          </a:p>
        </p:txBody>
      </p:sp>
      <p:sp>
        <p:nvSpPr>
          <p:cNvPr id="35" name="Rectangle 34">
            <a:extLst>
              <a:ext uri="{FF2B5EF4-FFF2-40B4-BE49-F238E27FC236}">
                <a16:creationId xmlns:a16="http://schemas.microsoft.com/office/drawing/2014/main" id="{09259419-0DCA-47F1-A56C-140E4BD3DA8A}"/>
              </a:ext>
            </a:extLst>
          </p:cNvPr>
          <p:cNvSpPr>
            <a:spLocks noChangeArrowheads="1"/>
          </p:cNvSpPr>
          <p:nvPr/>
        </p:nvSpPr>
        <p:spPr bwMode="auto">
          <a:xfrm>
            <a:off x="2913416" y="4078846"/>
            <a:ext cx="9726822" cy="6222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88900" tIns="88900" rIns="88900" bIns="88900"/>
          <a:lstStyle/>
          <a:p>
            <a:pPr marL="825667" lvl="1" indent="-342900">
              <a:buFont typeface="Arial" panose="020B0604020202020204" pitchFamily="34" charset="0"/>
              <a:buChar char="•"/>
            </a:pPr>
            <a:r>
              <a:rPr lang="en-US" sz="1100" dirty="0">
                <a:solidFill>
                  <a:schemeClr val="tx1"/>
                </a:solidFill>
              </a:rPr>
              <a:t>Description-Boosting Algorithm based on classification tree ensemble, the tree ensemble model is a set of classification and regression trees (CART). </a:t>
            </a:r>
          </a:p>
          <a:p>
            <a:pPr lvl="1"/>
            <a:r>
              <a:rPr lang="en-US" sz="1100" dirty="0">
                <a:solidFill>
                  <a:schemeClr val="tx1"/>
                </a:solidFill>
              </a:rPr>
              <a:t>           Trees are grown one after another ,and attempts to reduce the misclassification rate are made in subsequent iterations.</a:t>
            </a:r>
          </a:p>
          <a:p>
            <a:pPr marL="825667" lvl="1" indent="-342900">
              <a:buFont typeface="Arial" panose="020B0604020202020204" pitchFamily="34" charset="0"/>
              <a:buChar char="•"/>
            </a:pPr>
            <a:r>
              <a:rPr lang="en-US" sz="1100" dirty="0">
                <a:solidFill>
                  <a:schemeClr val="tx1"/>
                </a:solidFill>
              </a:rPr>
              <a:t>Features used-Count Vectorizer, </a:t>
            </a:r>
            <a:r>
              <a:rPr lang="en-US" sz="1100" dirty="0" err="1">
                <a:solidFill>
                  <a:schemeClr val="tx1"/>
                </a:solidFill>
              </a:rPr>
              <a:t>Tf-idf</a:t>
            </a:r>
            <a:r>
              <a:rPr lang="en-US" sz="1100" dirty="0">
                <a:solidFill>
                  <a:schemeClr val="tx1"/>
                </a:solidFill>
              </a:rPr>
              <a:t> on tokens and characters (n grams) of the defect description</a:t>
            </a:r>
          </a:p>
          <a:p>
            <a:endParaRPr lang="en-US" sz="1100" dirty="0">
              <a:solidFill>
                <a:schemeClr val="tx1"/>
              </a:solidFill>
            </a:endParaRPr>
          </a:p>
        </p:txBody>
      </p:sp>
      <p:sp>
        <p:nvSpPr>
          <p:cNvPr id="36" name="Freeform 6">
            <a:extLst>
              <a:ext uri="{FF2B5EF4-FFF2-40B4-BE49-F238E27FC236}">
                <a16:creationId xmlns:a16="http://schemas.microsoft.com/office/drawing/2014/main" id="{5D01085F-A796-444E-A021-24BD76CE9179}"/>
              </a:ext>
            </a:extLst>
          </p:cNvPr>
          <p:cNvSpPr>
            <a:spLocks/>
          </p:cNvSpPr>
          <p:nvPr/>
        </p:nvSpPr>
        <p:spPr bwMode="auto">
          <a:xfrm>
            <a:off x="457682" y="3993170"/>
            <a:ext cx="2533650" cy="793583"/>
          </a:xfrm>
          <a:custGeom>
            <a:avLst/>
            <a:gdLst>
              <a:gd name="T0" fmla="*/ 0 w 1440"/>
              <a:gd name="T1" fmla="*/ 0 h 384"/>
              <a:gd name="T2" fmla="*/ 2147483647 w 1440"/>
              <a:gd name="T3" fmla="*/ 0 h 384"/>
              <a:gd name="T4" fmla="*/ 2147483647 w 1440"/>
              <a:gd name="T5" fmla="*/ 2147483647 h 384"/>
              <a:gd name="T6" fmla="*/ 2147483647 w 1440"/>
              <a:gd name="T7" fmla="*/ 2147483647 h 384"/>
              <a:gd name="T8" fmla="*/ 0 w 1440"/>
              <a:gd name="T9" fmla="*/ 2147483647 h 384"/>
              <a:gd name="T10" fmla="*/ 0 w 1440"/>
              <a:gd name="T11" fmla="*/ 0 h 384"/>
              <a:gd name="T12" fmla="*/ 0 60000 65536"/>
              <a:gd name="T13" fmla="*/ 0 60000 65536"/>
              <a:gd name="T14" fmla="*/ 0 60000 65536"/>
              <a:gd name="T15" fmla="*/ 0 60000 65536"/>
              <a:gd name="T16" fmla="*/ 0 60000 65536"/>
              <a:gd name="T17" fmla="*/ 0 60000 65536"/>
              <a:gd name="T18" fmla="*/ 0 w 1440"/>
              <a:gd name="T19" fmla="*/ 0 h 384"/>
              <a:gd name="T20" fmla="*/ 1440 w 1440"/>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440" h="384">
                <a:moveTo>
                  <a:pt x="0" y="0"/>
                </a:moveTo>
                <a:lnTo>
                  <a:pt x="1296" y="0"/>
                </a:lnTo>
                <a:lnTo>
                  <a:pt x="1440" y="192"/>
                </a:lnTo>
                <a:lnTo>
                  <a:pt x="1296" y="384"/>
                </a:lnTo>
                <a:lnTo>
                  <a:pt x="0" y="384"/>
                </a:lnTo>
                <a:lnTo>
                  <a:pt x="0" y="0"/>
                </a:lnTo>
                <a:close/>
              </a:path>
            </a:pathLst>
          </a:custGeom>
          <a:solidFill>
            <a:schemeClr val="accent1"/>
          </a:solidFill>
          <a:ln>
            <a:noFill/>
          </a:ln>
          <a:extLst/>
        </p:spPr>
        <p:txBody>
          <a:bodyPr wrap="square" lIns="88900" tIns="88900" rIns="88900" bIns="88900" anchor="ctr"/>
          <a:lstStyle/>
          <a:p>
            <a:pPr lvl="0"/>
            <a:r>
              <a:rPr lang="en-US" sz="1200" b="1" dirty="0" err="1">
                <a:solidFill>
                  <a:schemeClr val="bg1"/>
                </a:solidFill>
              </a:rPr>
              <a:t>XGBoost</a:t>
            </a:r>
            <a:endParaRPr lang="en-US" sz="1200" b="1" dirty="0">
              <a:solidFill>
                <a:schemeClr val="bg1"/>
              </a:solidFill>
            </a:endParaRPr>
          </a:p>
        </p:txBody>
      </p:sp>
      <p:sp>
        <p:nvSpPr>
          <p:cNvPr id="37" name="Rectangle 36">
            <a:extLst>
              <a:ext uri="{FF2B5EF4-FFF2-40B4-BE49-F238E27FC236}">
                <a16:creationId xmlns:a16="http://schemas.microsoft.com/office/drawing/2014/main" id="{B9F5D349-A70B-4600-BF1E-E034B414CCAA}"/>
              </a:ext>
            </a:extLst>
          </p:cNvPr>
          <p:cNvSpPr>
            <a:spLocks noChangeArrowheads="1"/>
          </p:cNvSpPr>
          <p:nvPr/>
        </p:nvSpPr>
        <p:spPr bwMode="auto">
          <a:xfrm>
            <a:off x="2913416" y="5030821"/>
            <a:ext cx="9726822" cy="6222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88900" tIns="88900" rIns="88900" bIns="88900"/>
          <a:lstStyle/>
          <a:p>
            <a:pPr marL="825667" lvl="1" indent="-342900">
              <a:buFont typeface="Arial" panose="020B0604020202020204" pitchFamily="34" charset="0"/>
              <a:buChar char="•"/>
            </a:pPr>
            <a:r>
              <a:rPr lang="en-US" sz="1100" dirty="0">
                <a:solidFill>
                  <a:schemeClr val="tx1"/>
                </a:solidFill>
              </a:rPr>
              <a:t>Description-Logistic regression is a statistical method for analyzing a dataset in which there are one or more independent variables that determine </a:t>
            </a:r>
          </a:p>
          <a:p>
            <a:pPr lvl="1"/>
            <a:r>
              <a:rPr lang="en-US" sz="1100" dirty="0">
                <a:solidFill>
                  <a:schemeClr val="tx1"/>
                </a:solidFill>
              </a:rPr>
              <a:t>           an outcome. The outcome is measured with a categorical variable, defect labels in this case</a:t>
            </a:r>
          </a:p>
          <a:p>
            <a:pPr marL="825667" lvl="1" indent="-342900">
              <a:buFont typeface="Arial" panose="020B0604020202020204" pitchFamily="34" charset="0"/>
              <a:buChar char="•"/>
            </a:pPr>
            <a:r>
              <a:rPr lang="en-US" sz="1100" dirty="0">
                <a:solidFill>
                  <a:schemeClr val="tx1"/>
                </a:solidFill>
              </a:rPr>
              <a:t>Features Used-Count Vectorizer, </a:t>
            </a:r>
            <a:r>
              <a:rPr lang="en-US" sz="1100" dirty="0" err="1">
                <a:solidFill>
                  <a:schemeClr val="tx1"/>
                </a:solidFill>
              </a:rPr>
              <a:t>Tf-idf</a:t>
            </a:r>
            <a:r>
              <a:rPr lang="en-US" sz="1100" dirty="0">
                <a:solidFill>
                  <a:schemeClr val="tx1"/>
                </a:solidFill>
              </a:rPr>
              <a:t> on tokens(n grams) of the defect description</a:t>
            </a:r>
          </a:p>
        </p:txBody>
      </p:sp>
      <p:sp>
        <p:nvSpPr>
          <p:cNvPr id="38" name="Freeform 6">
            <a:extLst>
              <a:ext uri="{FF2B5EF4-FFF2-40B4-BE49-F238E27FC236}">
                <a16:creationId xmlns:a16="http://schemas.microsoft.com/office/drawing/2014/main" id="{FF3AE8E3-133B-4356-88EA-0E52BAB2CB8A}"/>
              </a:ext>
            </a:extLst>
          </p:cNvPr>
          <p:cNvSpPr>
            <a:spLocks/>
          </p:cNvSpPr>
          <p:nvPr/>
        </p:nvSpPr>
        <p:spPr bwMode="auto">
          <a:xfrm>
            <a:off x="457682" y="4945145"/>
            <a:ext cx="2533650" cy="793583"/>
          </a:xfrm>
          <a:custGeom>
            <a:avLst/>
            <a:gdLst>
              <a:gd name="T0" fmla="*/ 0 w 1440"/>
              <a:gd name="T1" fmla="*/ 0 h 384"/>
              <a:gd name="T2" fmla="*/ 2147483647 w 1440"/>
              <a:gd name="T3" fmla="*/ 0 h 384"/>
              <a:gd name="T4" fmla="*/ 2147483647 w 1440"/>
              <a:gd name="T5" fmla="*/ 2147483647 h 384"/>
              <a:gd name="T6" fmla="*/ 2147483647 w 1440"/>
              <a:gd name="T7" fmla="*/ 2147483647 h 384"/>
              <a:gd name="T8" fmla="*/ 0 w 1440"/>
              <a:gd name="T9" fmla="*/ 2147483647 h 384"/>
              <a:gd name="T10" fmla="*/ 0 w 1440"/>
              <a:gd name="T11" fmla="*/ 0 h 384"/>
              <a:gd name="T12" fmla="*/ 0 60000 65536"/>
              <a:gd name="T13" fmla="*/ 0 60000 65536"/>
              <a:gd name="T14" fmla="*/ 0 60000 65536"/>
              <a:gd name="T15" fmla="*/ 0 60000 65536"/>
              <a:gd name="T16" fmla="*/ 0 60000 65536"/>
              <a:gd name="T17" fmla="*/ 0 60000 65536"/>
              <a:gd name="T18" fmla="*/ 0 w 1440"/>
              <a:gd name="T19" fmla="*/ 0 h 384"/>
              <a:gd name="T20" fmla="*/ 1440 w 1440"/>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440" h="384">
                <a:moveTo>
                  <a:pt x="0" y="0"/>
                </a:moveTo>
                <a:lnTo>
                  <a:pt x="1296" y="0"/>
                </a:lnTo>
                <a:lnTo>
                  <a:pt x="1440" y="192"/>
                </a:lnTo>
                <a:lnTo>
                  <a:pt x="1296" y="384"/>
                </a:lnTo>
                <a:lnTo>
                  <a:pt x="0" y="384"/>
                </a:lnTo>
                <a:lnTo>
                  <a:pt x="0" y="0"/>
                </a:lnTo>
                <a:close/>
              </a:path>
            </a:pathLst>
          </a:custGeom>
          <a:solidFill>
            <a:schemeClr val="accent1"/>
          </a:solidFill>
          <a:ln>
            <a:noFill/>
          </a:ln>
          <a:extLst/>
        </p:spPr>
        <p:txBody>
          <a:bodyPr wrap="square" lIns="88900" tIns="88900" rIns="88900" bIns="88900" anchor="ctr"/>
          <a:lstStyle/>
          <a:p>
            <a:pPr lvl="0"/>
            <a:r>
              <a:rPr lang="en-US" sz="1200" b="1" dirty="0">
                <a:solidFill>
                  <a:schemeClr val="bg1"/>
                </a:solidFill>
              </a:rPr>
              <a:t>Logistic Regression</a:t>
            </a:r>
          </a:p>
        </p:txBody>
      </p:sp>
      <p:sp>
        <p:nvSpPr>
          <p:cNvPr id="39" name="Rectangle 38">
            <a:extLst>
              <a:ext uri="{FF2B5EF4-FFF2-40B4-BE49-F238E27FC236}">
                <a16:creationId xmlns:a16="http://schemas.microsoft.com/office/drawing/2014/main" id="{82BF1988-9922-4D9E-A770-4765343B6FF4}"/>
              </a:ext>
            </a:extLst>
          </p:cNvPr>
          <p:cNvSpPr>
            <a:spLocks noChangeArrowheads="1"/>
          </p:cNvSpPr>
          <p:nvPr/>
        </p:nvSpPr>
        <p:spPr bwMode="auto">
          <a:xfrm>
            <a:off x="2913416" y="5982798"/>
            <a:ext cx="9726822" cy="6222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88900" tIns="88900" rIns="88900" bIns="88900"/>
          <a:lstStyle/>
          <a:p>
            <a:pPr marL="825667" lvl="1" indent="-342900">
              <a:buFont typeface="Arial" panose="020B0604020202020204" pitchFamily="34" charset="0"/>
              <a:buChar char="•"/>
            </a:pPr>
            <a:r>
              <a:rPr lang="en-US" sz="1100" dirty="0">
                <a:solidFill>
                  <a:schemeClr val="tx1"/>
                </a:solidFill>
              </a:rPr>
              <a:t>Description-Uses Bayes Theorem to classify, works well for smaller dataset with the assumption of independence between attributes , </a:t>
            </a:r>
          </a:p>
          <a:p>
            <a:pPr lvl="1"/>
            <a:r>
              <a:rPr lang="en-US" sz="1100" dirty="0">
                <a:solidFill>
                  <a:schemeClr val="tx1"/>
                </a:solidFill>
              </a:rPr>
              <a:t>           Naive Bayes classifier assumes that the presence of a particular feature in a class is unrelated to the presence of any other feature </a:t>
            </a:r>
          </a:p>
          <a:p>
            <a:pPr marL="825667" lvl="1" indent="-342900">
              <a:buFont typeface="Arial" panose="020B0604020202020204" pitchFamily="34" charset="0"/>
              <a:buChar char="•"/>
            </a:pPr>
            <a:r>
              <a:rPr lang="en-US" sz="1100" dirty="0">
                <a:solidFill>
                  <a:schemeClr val="tx1"/>
                </a:solidFill>
              </a:rPr>
              <a:t>Features used-Count Vectorizer, </a:t>
            </a:r>
            <a:r>
              <a:rPr lang="en-US" sz="1100" dirty="0" err="1">
                <a:solidFill>
                  <a:schemeClr val="tx1"/>
                </a:solidFill>
              </a:rPr>
              <a:t>Tf-idf</a:t>
            </a:r>
            <a:r>
              <a:rPr lang="en-US" sz="1100" dirty="0">
                <a:solidFill>
                  <a:schemeClr val="tx1"/>
                </a:solidFill>
              </a:rPr>
              <a:t> on tokens(n grams) of the defect description</a:t>
            </a:r>
          </a:p>
          <a:p>
            <a:endParaRPr lang="en-US" sz="1100" dirty="0">
              <a:solidFill>
                <a:schemeClr val="tx1"/>
              </a:solidFill>
            </a:endParaRPr>
          </a:p>
        </p:txBody>
      </p:sp>
      <p:sp>
        <p:nvSpPr>
          <p:cNvPr id="40" name="Freeform 6">
            <a:extLst>
              <a:ext uri="{FF2B5EF4-FFF2-40B4-BE49-F238E27FC236}">
                <a16:creationId xmlns:a16="http://schemas.microsoft.com/office/drawing/2014/main" id="{675E4DEF-B2C8-489B-9E03-487082E452B5}"/>
              </a:ext>
            </a:extLst>
          </p:cNvPr>
          <p:cNvSpPr>
            <a:spLocks/>
          </p:cNvSpPr>
          <p:nvPr/>
        </p:nvSpPr>
        <p:spPr bwMode="auto">
          <a:xfrm>
            <a:off x="457682" y="5897122"/>
            <a:ext cx="2533650" cy="793583"/>
          </a:xfrm>
          <a:custGeom>
            <a:avLst/>
            <a:gdLst>
              <a:gd name="T0" fmla="*/ 0 w 1440"/>
              <a:gd name="T1" fmla="*/ 0 h 384"/>
              <a:gd name="T2" fmla="*/ 2147483647 w 1440"/>
              <a:gd name="T3" fmla="*/ 0 h 384"/>
              <a:gd name="T4" fmla="*/ 2147483647 w 1440"/>
              <a:gd name="T5" fmla="*/ 2147483647 h 384"/>
              <a:gd name="T6" fmla="*/ 2147483647 w 1440"/>
              <a:gd name="T7" fmla="*/ 2147483647 h 384"/>
              <a:gd name="T8" fmla="*/ 0 w 1440"/>
              <a:gd name="T9" fmla="*/ 2147483647 h 384"/>
              <a:gd name="T10" fmla="*/ 0 w 1440"/>
              <a:gd name="T11" fmla="*/ 0 h 384"/>
              <a:gd name="T12" fmla="*/ 0 60000 65536"/>
              <a:gd name="T13" fmla="*/ 0 60000 65536"/>
              <a:gd name="T14" fmla="*/ 0 60000 65536"/>
              <a:gd name="T15" fmla="*/ 0 60000 65536"/>
              <a:gd name="T16" fmla="*/ 0 60000 65536"/>
              <a:gd name="T17" fmla="*/ 0 60000 65536"/>
              <a:gd name="T18" fmla="*/ 0 w 1440"/>
              <a:gd name="T19" fmla="*/ 0 h 384"/>
              <a:gd name="T20" fmla="*/ 1440 w 1440"/>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440" h="384">
                <a:moveTo>
                  <a:pt x="0" y="0"/>
                </a:moveTo>
                <a:lnTo>
                  <a:pt x="1296" y="0"/>
                </a:lnTo>
                <a:lnTo>
                  <a:pt x="1440" y="192"/>
                </a:lnTo>
                <a:lnTo>
                  <a:pt x="1296" y="384"/>
                </a:lnTo>
                <a:lnTo>
                  <a:pt x="0" y="384"/>
                </a:lnTo>
                <a:lnTo>
                  <a:pt x="0" y="0"/>
                </a:lnTo>
                <a:close/>
              </a:path>
            </a:pathLst>
          </a:custGeom>
          <a:solidFill>
            <a:schemeClr val="accent1"/>
          </a:solidFill>
          <a:ln>
            <a:noFill/>
          </a:ln>
          <a:extLst/>
        </p:spPr>
        <p:txBody>
          <a:bodyPr wrap="square" lIns="88900" tIns="88900" rIns="88900" bIns="88900" anchor="ctr"/>
          <a:lstStyle/>
          <a:p>
            <a:pPr lvl="0"/>
            <a:r>
              <a:rPr lang="en-US" sz="1200" b="1" smtClean="0">
                <a:solidFill>
                  <a:schemeClr val="bg1"/>
                </a:solidFill>
              </a:rPr>
              <a:t>Naïve Bayes</a:t>
            </a:r>
            <a:endParaRPr lang="en-US" sz="1200" b="1" dirty="0">
              <a:solidFill>
                <a:schemeClr val="bg1"/>
              </a:solidFill>
            </a:endParaRPr>
          </a:p>
        </p:txBody>
      </p:sp>
      <p:cxnSp>
        <p:nvCxnSpPr>
          <p:cNvPr id="41" name="Straight Connector 40">
            <a:extLst>
              <a:ext uri="{FF2B5EF4-FFF2-40B4-BE49-F238E27FC236}">
                <a16:creationId xmlns:a16="http://schemas.microsoft.com/office/drawing/2014/main" id="{2233F7F3-C677-4C13-B734-20FE2917D947}"/>
              </a:ext>
            </a:extLst>
          </p:cNvPr>
          <p:cNvCxnSpPr>
            <a:cxnSpLocks/>
          </p:cNvCxnSpPr>
          <p:nvPr/>
        </p:nvCxnSpPr>
        <p:spPr>
          <a:xfrm>
            <a:off x="144651" y="577033"/>
            <a:ext cx="12079092" cy="0"/>
          </a:xfrm>
          <a:prstGeom prst="line">
            <a:avLst/>
          </a:prstGeom>
          <a:ln w="38100">
            <a:solidFill>
              <a:srgbClr val="86BC25"/>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7388882C-2FE1-41F6-B895-9D6DF9BAA9D6}"/>
              </a:ext>
            </a:extLst>
          </p:cNvPr>
          <p:cNvGrpSpPr>
            <a:grpSpLocks noChangeAspect="1"/>
          </p:cNvGrpSpPr>
          <p:nvPr/>
        </p:nvGrpSpPr>
        <p:grpSpPr>
          <a:xfrm>
            <a:off x="11131101" y="211705"/>
            <a:ext cx="1154596" cy="216357"/>
            <a:chOff x="398463" y="404813"/>
            <a:chExt cx="1627187" cy="307976"/>
          </a:xfrm>
          <a:solidFill>
            <a:schemeClr val="tx1"/>
          </a:solidFill>
        </p:grpSpPr>
        <p:sp>
          <p:nvSpPr>
            <p:cNvPr id="43" name="Oval 42">
              <a:extLst>
                <a:ext uri="{FF2B5EF4-FFF2-40B4-BE49-F238E27FC236}">
                  <a16:creationId xmlns:a16="http://schemas.microsoft.com/office/drawing/2014/main" id="{C878AA8E-0370-4850-BACC-F17FDE1D4104}"/>
                </a:ext>
              </a:extLst>
            </p:cNvPr>
            <p:cNvSpPr>
              <a:spLocks noChangeArrowheads="1"/>
            </p:cNvSpPr>
            <p:nvPr userDrawn="1"/>
          </p:nvSpPr>
          <p:spPr bwMode="auto">
            <a:xfrm>
              <a:off x="1938338" y="625476"/>
              <a:ext cx="87312" cy="87313"/>
            </a:xfrm>
            <a:prstGeom prst="ellipse">
              <a:avLst/>
            </a:pr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44" name="Freeform 6">
              <a:extLst>
                <a:ext uri="{FF2B5EF4-FFF2-40B4-BE49-F238E27FC236}">
                  <a16:creationId xmlns:a16="http://schemas.microsoft.com/office/drawing/2014/main" id="{C23DF4CD-BF13-4ABC-B362-74EDD5DC6FA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45" name="Rectangle 44">
              <a:extLst>
                <a:ext uri="{FF2B5EF4-FFF2-40B4-BE49-F238E27FC236}">
                  <a16:creationId xmlns:a16="http://schemas.microsoft.com/office/drawing/2014/main" id="{ABAE793A-65F1-4BAA-9FCD-580B540A7DD6}"/>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46" name="Freeform 8">
              <a:extLst>
                <a:ext uri="{FF2B5EF4-FFF2-40B4-BE49-F238E27FC236}">
                  <a16:creationId xmlns:a16="http://schemas.microsoft.com/office/drawing/2014/main" id="{9C86DFC7-4C44-48A4-A2F1-F967A70F0BC2}"/>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47" name="Rectangle 46">
              <a:extLst>
                <a:ext uri="{FF2B5EF4-FFF2-40B4-BE49-F238E27FC236}">
                  <a16:creationId xmlns:a16="http://schemas.microsoft.com/office/drawing/2014/main" id="{AA19D625-ED13-46AD-919A-9664F2E2AAB7}"/>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48" name="Rectangle 47">
              <a:extLst>
                <a:ext uri="{FF2B5EF4-FFF2-40B4-BE49-F238E27FC236}">
                  <a16:creationId xmlns:a16="http://schemas.microsoft.com/office/drawing/2014/main" id="{CB4D3C48-BD08-48AD-8233-DB0E9374CC1F}"/>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49" name="Freeform 11">
              <a:extLst>
                <a:ext uri="{FF2B5EF4-FFF2-40B4-BE49-F238E27FC236}">
                  <a16:creationId xmlns:a16="http://schemas.microsoft.com/office/drawing/2014/main" id="{19BA33D9-35CD-45E4-A4A5-758BC8005CCC}"/>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50" name="Freeform 12">
              <a:extLst>
                <a:ext uri="{FF2B5EF4-FFF2-40B4-BE49-F238E27FC236}">
                  <a16:creationId xmlns:a16="http://schemas.microsoft.com/office/drawing/2014/main" id="{26C575BC-057D-412C-AC4E-E5098DEBD41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51" name="Freeform 13">
              <a:extLst>
                <a:ext uri="{FF2B5EF4-FFF2-40B4-BE49-F238E27FC236}">
                  <a16:creationId xmlns:a16="http://schemas.microsoft.com/office/drawing/2014/main" id="{B16A625E-9D30-41BC-9925-21300E9FE8B2}"/>
                </a:ext>
              </a:extLst>
            </p:cNvPr>
            <p:cNvSpPr>
              <a:spLocks noEditPoints="1"/>
            </p:cNvSpPr>
            <p:nvPr userDrawn="1"/>
          </p:nvSpPr>
          <p:spPr bwMode="auto">
            <a:xfrm>
              <a:off x="1709738" y="479427"/>
              <a:ext cx="211137" cy="231774"/>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52" name="Freeform 14">
              <a:extLst>
                <a:ext uri="{FF2B5EF4-FFF2-40B4-BE49-F238E27FC236}">
                  <a16:creationId xmlns:a16="http://schemas.microsoft.com/office/drawing/2014/main" id="{2F12B514-3D80-48FD-B3E6-9272B8456E5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grpSp>
      <p:sp>
        <p:nvSpPr>
          <p:cNvPr id="53" name="Title 1">
            <a:extLst>
              <a:ext uri="{FF2B5EF4-FFF2-40B4-BE49-F238E27FC236}">
                <a16:creationId xmlns:a16="http://schemas.microsoft.com/office/drawing/2014/main" id="{61EE405A-BED5-4702-AE2B-74F6A178CC7E}"/>
              </a:ext>
            </a:extLst>
          </p:cNvPr>
          <p:cNvSpPr>
            <a:spLocks noGrp="1"/>
          </p:cNvSpPr>
          <p:nvPr>
            <p:ph type="ctrTitle"/>
          </p:nvPr>
        </p:nvSpPr>
        <p:spPr>
          <a:xfrm>
            <a:off x="86426" y="-85878"/>
            <a:ext cx="7185140" cy="662911"/>
          </a:xfrm>
        </p:spPr>
        <p:txBody>
          <a:bodyPr/>
          <a:lstStyle/>
          <a:p>
            <a:r>
              <a:rPr lang="en-US" sz="2000" b="1">
                <a:solidFill>
                  <a:schemeClr val="bg1"/>
                </a:solidFill>
                <a:latin typeface="Verdana" panose="020B0604030504040204" pitchFamily="34" charset="0"/>
                <a:ea typeface="Verdana" panose="020B0604030504040204" pitchFamily="34" charset="0"/>
                <a:cs typeface="Verdana" panose="020B0604030504040204" pitchFamily="34" charset="0"/>
              </a:rPr>
              <a:t>Classification Methodologies Used</a:t>
            </a:r>
            <a:endPar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15226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F32A09E2-DC42-4E52-87AC-2E64D718DB14}"/>
              </a:ext>
            </a:extLst>
          </p:cNvPr>
          <p:cNvSpPr/>
          <p:nvPr/>
        </p:nvSpPr>
        <p:spPr>
          <a:xfrm>
            <a:off x="347209" y="2227542"/>
            <a:ext cx="11917986" cy="47256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F0E403D2-BDF8-4223-B0E3-91C4253B78EF}"/>
              </a:ext>
            </a:extLst>
          </p:cNvPr>
          <p:cNvSpPr/>
          <p:nvPr/>
        </p:nvSpPr>
        <p:spPr>
          <a:xfrm>
            <a:off x="441806" y="1236181"/>
            <a:ext cx="11917986" cy="662911"/>
          </a:xfrm>
          <a:prstGeom prst="roundRect">
            <a:avLst>
              <a:gd name="adj" fmla="val 29713"/>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755CA5C-663B-4ECC-A1F7-16563269DC5C}"/>
              </a:ext>
            </a:extLst>
          </p:cNvPr>
          <p:cNvSpPr txBox="1">
            <a:spLocks/>
          </p:cNvSpPr>
          <p:nvPr/>
        </p:nvSpPr>
        <p:spPr>
          <a:xfrm>
            <a:off x="168656" y="11527"/>
            <a:ext cx="7185140" cy="662911"/>
          </a:xfrm>
          <a:prstGeom prst="rect">
            <a:avLst/>
          </a:prstGeom>
        </p:spPr>
        <p:txBody>
          <a:bodyPr vert="horz" lIns="91440" tIns="45720" rIns="91440" bIns="45720" rtlCol="0" anchor="b">
            <a:noAutofit/>
          </a:bodyPr>
          <a:lstStyle>
            <a:lvl1pPr algn="l" defTabSz="960120" rtl="0" eaLnBrk="1" latinLnBrk="0" hangingPunct="1">
              <a:lnSpc>
                <a:spcPct val="90000"/>
              </a:lnSpc>
              <a:spcBef>
                <a:spcPct val="0"/>
              </a:spcBef>
              <a:buNone/>
              <a:defRPr sz="4620" kern="1200">
                <a:solidFill>
                  <a:schemeClr val="tx1"/>
                </a:solidFill>
                <a:latin typeface="Arial" panose="020B0604020202020204" pitchFamily="34" charset="0"/>
                <a:ea typeface="+mj-ea"/>
                <a:cs typeface="Arial" panose="020B0604020202020204" pitchFamily="34" charset="0"/>
              </a:defRPr>
            </a:lvl1pPr>
          </a:lstStyle>
          <a:p>
            <a:r>
              <a:rPr lang="en-US" sz="2000" b="1" dirty="0">
                <a:solidFill>
                  <a:schemeClr val="bg1"/>
                </a:solidFill>
              </a:rPr>
              <a:t> Classification Model Details</a:t>
            </a:r>
          </a:p>
        </p:txBody>
      </p:sp>
      <p:grpSp>
        <p:nvGrpSpPr>
          <p:cNvPr id="6" name="Group 5">
            <a:extLst>
              <a:ext uri="{FF2B5EF4-FFF2-40B4-BE49-F238E27FC236}">
                <a16:creationId xmlns:a16="http://schemas.microsoft.com/office/drawing/2014/main" id="{C2CEF09C-5E4B-4276-8884-66A6532C679E}"/>
              </a:ext>
            </a:extLst>
          </p:cNvPr>
          <p:cNvGrpSpPr>
            <a:grpSpLocks noChangeAspect="1"/>
          </p:cNvGrpSpPr>
          <p:nvPr/>
        </p:nvGrpSpPr>
        <p:grpSpPr>
          <a:xfrm>
            <a:off x="11141802" y="238570"/>
            <a:ext cx="1154596" cy="216357"/>
            <a:chOff x="398463" y="404813"/>
            <a:chExt cx="1627187" cy="307976"/>
          </a:xfrm>
          <a:solidFill>
            <a:schemeClr val="tx1"/>
          </a:solidFill>
        </p:grpSpPr>
        <p:sp>
          <p:nvSpPr>
            <p:cNvPr id="7" name="Oval 6">
              <a:extLst>
                <a:ext uri="{FF2B5EF4-FFF2-40B4-BE49-F238E27FC236}">
                  <a16:creationId xmlns:a16="http://schemas.microsoft.com/office/drawing/2014/main" id="{C83D90A9-82E2-4CC7-9440-7E22860E300A}"/>
                </a:ext>
              </a:extLst>
            </p:cNvPr>
            <p:cNvSpPr>
              <a:spLocks noChangeArrowheads="1"/>
            </p:cNvSpPr>
            <p:nvPr userDrawn="1"/>
          </p:nvSpPr>
          <p:spPr bwMode="auto">
            <a:xfrm>
              <a:off x="1938338" y="625476"/>
              <a:ext cx="87312" cy="87313"/>
            </a:xfrm>
            <a:prstGeom prst="ellipse">
              <a:avLst/>
            </a:pr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8" name="Freeform 6">
              <a:extLst>
                <a:ext uri="{FF2B5EF4-FFF2-40B4-BE49-F238E27FC236}">
                  <a16:creationId xmlns:a16="http://schemas.microsoft.com/office/drawing/2014/main" id="{00EFBE2D-0FA5-4823-B1EE-B44DF02D91FA}"/>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9" name="Rectangle 8">
              <a:extLst>
                <a:ext uri="{FF2B5EF4-FFF2-40B4-BE49-F238E27FC236}">
                  <a16:creationId xmlns:a16="http://schemas.microsoft.com/office/drawing/2014/main" id="{232BD008-8EDD-43E3-B9A5-0CA943587C75}"/>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0" name="Freeform 8">
              <a:extLst>
                <a:ext uri="{FF2B5EF4-FFF2-40B4-BE49-F238E27FC236}">
                  <a16:creationId xmlns:a16="http://schemas.microsoft.com/office/drawing/2014/main" id="{1E6CC177-B631-4A75-ACB0-720C98DD87C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1" name="Rectangle 10">
              <a:extLst>
                <a:ext uri="{FF2B5EF4-FFF2-40B4-BE49-F238E27FC236}">
                  <a16:creationId xmlns:a16="http://schemas.microsoft.com/office/drawing/2014/main" id="{4EC0EAAF-2092-4592-AB5E-A54C8C6687C2}"/>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2" name="Rectangle 11">
              <a:extLst>
                <a:ext uri="{FF2B5EF4-FFF2-40B4-BE49-F238E27FC236}">
                  <a16:creationId xmlns:a16="http://schemas.microsoft.com/office/drawing/2014/main" id="{81FA42E4-C41A-4917-9FB7-C72145AD7FE9}"/>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3" name="Freeform 11">
              <a:extLst>
                <a:ext uri="{FF2B5EF4-FFF2-40B4-BE49-F238E27FC236}">
                  <a16:creationId xmlns:a16="http://schemas.microsoft.com/office/drawing/2014/main" id="{A04F171E-4FFD-45C5-9732-544093D02E60}"/>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4" name="Freeform 12">
              <a:extLst>
                <a:ext uri="{FF2B5EF4-FFF2-40B4-BE49-F238E27FC236}">
                  <a16:creationId xmlns:a16="http://schemas.microsoft.com/office/drawing/2014/main" id="{42C88592-E173-4B93-A906-C477244BB6C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5" name="Freeform 13">
              <a:extLst>
                <a:ext uri="{FF2B5EF4-FFF2-40B4-BE49-F238E27FC236}">
                  <a16:creationId xmlns:a16="http://schemas.microsoft.com/office/drawing/2014/main" id="{4BD7D5A4-6D24-41D2-BA04-C58F7F258BA1}"/>
                </a:ext>
              </a:extLst>
            </p:cNvPr>
            <p:cNvSpPr>
              <a:spLocks noEditPoints="1"/>
            </p:cNvSpPr>
            <p:nvPr userDrawn="1"/>
          </p:nvSpPr>
          <p:spPr bwMode="auto">
            <a:xfrm>
              <a:off x="1709738" y="479427"/>
              <a:ext cx="211137" cy="231774"/>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6" name="Freeform 14">
              <a:extLst>
                <a:ext uri="{FF2B5EF4-FFF2-40B4-BE49-F238E27FC236}">
                  <a16:creationId xmlns:a16="http://schemas.microsoft.com/office/drawing/2014/main" id="{ABB430D9-8ACA-4DBD-A4CB-952D188E9B37}"/>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grpSp>
      <p:cxnSp>
        <p:nvCxnSpPr>
          <p:cNvPr id="17" name="Straight Connector 16">
            <a:extLst>
              <a:ext uri="{FF2B5EF4-FFF2-40B4-BE49-F238E27FC236}">
                <a16:creationId xmlns:a16="http://schemas.microsoft.com/office/drawing/2014/main" id="{BA4354D7-D281-4BF2-A946-05A5E4A63F0F}"/>
              </a:ext>
            </a:extLst>
          </p:cNvPr>
          <p:cNvCxnSpPr>
            <a:cxnSpLocks/>
          </p:cNvCxnSpPr>
          <p:nvPr/>
        </p:nvCxnSpPr>
        <p:spPr>
          <a:xfrm>
            <a:off x="217306" y="674438"/>
            <a:ext cx="12079092" cy="0"/>
          </a:xfrm>
          <a:prstGeom prst="line">
            <a:avLst/>
          </a:prstGeom>
          <a:ln w="38100">
            <a:solidFill>
              <a:srgbClr val="86BC25"/>
            </a:solidFill>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A9C2506-2239-4B0D-850A-50265E70F1C2}"/>
              </a:ext>
            </a:extLst>
          </p:cNvPr>
          <p:cNvSpPr/>
          <p:nvPr/>
        </p:nvSpPr>
        <p:spPr>
          <a:xfrm>
            <a:off x="394507" y="6040613"/>
            <a:ext cx="12021503" cy="751267"/>
          </a:xfrm>
          <a:prstGeom prst="roundRect">
            <a:avLst>
              <a:gd name="adj" fmla="val 29713"/>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4DCACAF6-3452-40E9-A8E3-9DBD3D338AF7}"/>
              </a:ext>
            </a:extLst>
          </p:cNvPr>
          <p:cNvSpPr/>
          <p:nvPr/>
        </p:nvSpPr>
        <p:spPr>
          <a:xfrm>
            <a:off x="361141" y="4850324"/>
            <a:ext cx="11998651" cy="751267"/>
          </a:xfrm>
          <a:prstGeom prst="roundRect">
            <a:avLst>
              <a:gd name="adj" fmla="val 29713"/>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D0A79942-2EFA-4290-931C-019D07724934}"/>
              </a:ext>
            </a:extLst>
          </p:cNvPr>
          <p:cNvSpPr/>
          <p:nvPr/>
        </p:nvSpPr>
        <p:spPr>
          <a:xfrm>
            <a:off x="347209" y="3061608"/>
            <a:ext cx="11938487" cy="596090"/>
          </a:xfrm>
          <a:prstGeom prst="roundRect">
            <a:avLst>
              <a:gd name="adj" fmla="val 29713"/>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DE100074-7D32-4009-8037-861426D8F41F}"/>
              </a:ext>
            </a:extLst>
          </p:cNvPr>
          <p:cNvSpPr/>
          <p:nvPr/>
        </p:nvSpPr>
        <p:spPr>
          <a:xfrm>
            <a:off x="243961" y="3942650"/>
            <a:ext cx="12021233" cy="596091"/>
          </a:xfrm>
          <a:prstGeom prst="roundRect">
            <a:avLst>
              <a:gd name="adj" fmla="val 29713"/>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A7D15BC-0BB2-4797-A9C1-5B2F08F349F9}"/>
              </a:ext>
            </a:extLst>
          </p:cNvPr>
          <p:cNvSpPr txBox="1"/>
          <p:nvPr/>
        </p:nvSpPr>
        <p:spPr>
          <a:xfrm>
            <a:off x="58281" y="893949"/>
            <a:ext cx="12206914" cy="6186309"/>
          </a:xfrm>
          <a:prstGeom prst="rect">
            <a:avLst/>
          </a:prstGeom>
          <a:noFill/>
        </p:spPr>
        <p:txBody>
          <a:bodyPr wrap="square" rtlCol="0">
            <a:spAutoFit/>
          </a:bodyPr>
          <a:lstStyle/>
          <a:p>
            <a:pPr lvl="0"/>
            <a:r>
              <a:rPr lang="en-US" sz="1100" b="1" dirty="0">
                <a:solidFill>
                  <a:schemeClr val="bg1"/>
                </a:solidFill>
              </a:rPr>
              <a:t>Support Vector Machine</a:t>
            </a:r>
          </a:p>
          <a:p>
            <a:pPr lvl="0"/>
            <a:endParaRPr lang="en-US" sz="1100" b="1" dirty="0">
              <a:solidFill>
                <a:schemeClr val="bg1"/>
              </a:solidFill>
            </a:endParaRPr>
          </a:p>
          <a:p>
            <a:pPr marL="825667" lvl="1" indent="-342900">
              <a:buFont typeface="Arial" panose="020B0604020202020204" pitchFamily="34" charset="0"/>
              <a:buChar char="•"/>
            </a:pPr>
            <a:r>
              <a:rPr lang="en-US" sz="1100" b="1" dirty="0">
                <a:solidFill>
                  <a:schemeClr val="bg1"/>
                </a:solidFill>
              </a:rPr>
              <a:t>Description-The objective of the support vector machine algorithm is to find the hyperplane that has the maximum margin in an N-dimensional space(N — the number of features) that distinctly classifies the data points. Data points falling on either side of the hyperplane can be attributed to different classes.</a:t>
            </a:r>
          </a:p>
          <a:p>
            <a:pPr marL="825667" lvl="1" indent="-342900">
              <a:buFont typeface="Arial" panose="020B0604020202020204" pitchFamily="34" charset="0"/>
              <a:buChar char="•"/>
            </a:pPr>
            <a:r>
              <a:rPr lang="en-US" sz="1100" b="1" dirty="0">
                <a:solidFill>
                  <a:schemeClr val="bg1"/>
                </a:solidFill>
              </a:rPr>
              <a:t>Features used-Count Vectorizer, </a:t>
            </a:r>
            <a:r>
              <a:rPr lang="en-US" sz="1100" b="1" dirty="0" err="1">
                <a:solidFill>
                  <a:schemeClr val="bg1"/>
                </a:solidFill>
              </a:rPr>
              <a:t>Tf-idf</a:t>
            </a:r>
            <a:r>
              <a:rPr lang="en-US" sz="1100" b="1" dirty="0">
                <a:solidFill>
                  <a:schemeClr val="bg1"/>
                </a:solidFill>
              </a:rPr>
              <a:t> on tokens and characters (n grams) of the defect description</a:t>
            </a:r>
          </a:p>
          <a:p>
            <a:pPr lvl="1"/>
            <a:endParaRPr lang="en-US" sz="1100" b="1" dirty="0">
              <a:solidFill>
                <a:schemeClr val="bg1"/>
              </a:solidFill>
            </a:endParaRPr>
          </a:p>
          <a:p>
            <a:pPr lvl="0"/>
            <a:r>
              <a:rPr lang="en-US" sz="1100" b="1" dirty="0">
                <a:solidFill>
                  <a:schemeClr val="bg1"/>
                </a:solidFill>
              </a:rPr>
              <a:t>Recurrent Neural Network</a:t>
            </a:r>
          </a:p>
          <a:p>
            <a:pPr lvl="0">
              <a:buFont typeface="+mj-lt"/>
              <a:buAutoNum type="arabicPeriod"/>
            </a:pPr>
            <a:endParaRPr lang="en-US" sz="1100" b="1" dirty="0">
              <a:solidFill>
                <a:schemeClr val="bg1"/>
              </a:solidFill>
            </a:endParaRPr>
          </a:p>
          <a:p>
            <a:pPr marL="825667" lvl="1" indent="-342900">
              <a:buFont typeface="Arial" panose="020B0604020202020204" pitchFamily="34" charset="0"/>
              <a:buChar char="•"/>
            </a:pPr>
            <a:r>
              <a:rPr lang="en-US" sz="1100" b="1" dirty="0">
                <a:solidFill>
                  <a:schemeClr val="bg1"/>
                </a:solidFill>
              </a:rPr>
              <a:t>Description-RNNs are designed to recognize a data's sequential characteristics and use patterns to classify a data point (defect) into a category. </a:t>
            </a:r>
          </a:p>
          <a:p>
            <a:pPr marL="825667" lvl="1" indent="-342900">
              <a:buFont typeface="Arial" panose="020B0604020202020204" pitchFamily="34" charset="0"/>
              <a:buChar char="•"/>
            </a:pPr>
            <a:r>
              <a:rPr lang="en-US" sz="1100" b="1" dirty="0">
                <a:solidFill>
                  <a:schemeClr val="bg1"/>
                </a:solidFill>
              </a:rPr>
              <a:t>Features used-Layers created on batches of defect descriptions </a:t>
            </a:r>
          </a:p>
          <a:p>
            <a:pPr marL="825667" lvl="1" indent="-342900">
              <a:buFont typeface="Arial" panose="020B0604020202020204" pitchFamily="34" charset="0"/>
              <a:buChar char="•"/>
            </a:pPr>
            <a:endParaRPr lang="en-US" sz="1100" b="1" dirty="0">
              <a:solidFill>
                <a:schemeClr val="bg1"/>
              </a:solidFill>
            </a:endParaRPr>
          </a:p>
          <a:p>
            <a:pPr lvl="0"/>
            <a:r>
              <a:rPr lang="en-US" sz="1100" b="1" dirty="0">
                <a:solidFill>
                  <a:schemeClr val="bg1"/>
                </a:solidFill>
              </a:rPr>
              <a:t>LSTM</a:t>
            </a:r>
          </a:p>
          <a:p>
            <a:pPr lvl="0">
              <a:buFont typeface="+mj-lt"/>
              <a:buAutoNum type="arabicPeriod"/>
            </a:pPr>
            <a:endParaRPr lang="en-US" sz="1100" b="1" dirty="0">
              <a:solidFill>
                <a:schemeClr val="bg1"/>
              </a:solidFill>
            </a:endParaRPr>
          </a:p>
          <a:p>
            <a:pPr marL="825667" lvl="1" indent="-342900">
              <a:buFont typeface="Arial" panose="020B0604020202020204" pitchFamily="34" charset="0"/>
              <a:buChar char="•"/>
            </a:pPr>
            <a:r>
              <a:rPr lang="en-US" sz="1100" b="1" dirty="0">
                <a:solidFill>
                  <a:schemeClr val="bg1"/>
                </a:solidFill>
              </a:rPr>
              <a:t>Description-LSTM networks are a type of RNN that uses special units in addition to standard units. LSTM units include a 'memory cell' that can maintain information in memory for long periods of time. A set of gates is used to control when information enters the memory, when it's output, and when it's forgotten. </a:t>
            </a:r>
          </a:p>
          <a:p>
            <a:pPr marL="825667" lvl="1" indent="-342900">
              <a:buFont typeface="Arial" panose="020B0604020202020204" pitchFamily="34" charset="0"/>
              <a:buChar char="•"/>
            </a:pPr>
            <a:r>
              <a:rPr lang="en-US" sz="1100" b="1" dirty="0">
                <a:solidFill>
                  <a:schemeClr val="bg1"/>
                </a:solidFill>
              </a:rPr>
              <a:t>Features used-Layers created on batches of defect descriptions </a:t>
            </a:r>
          </a:p>
          <a:p>
            <a:pPr lvl="0"/>
            <a:r>
              <a:rPr lang="en-US" sz="1100" b="1" dirty="0" err="1">
                <a:solidFill>
                  <a:schemeClr val="bg1"/>
                </a:solidFill>
              </a:rPr>
              <a:t>XGBoost</a:t>
            </a:r>
            <a:endParaRPr lang="en-US" sz="1100" b="1" dirty="0">
              <a:solidFill>
                <a:schemeClr val="bg1"/>
              </a:solidFill>
            </a:endParaRPr>
          </a:p>
          <a:p>
            <a:pPr lvl="0">
              <a:buFont typeface="+mj-lt"/>
              <a:buAutoNum type="arabicPeriod"/>
            </a:pPr>
            <a:endParaRPr lang="en-US" sz="1100" b="1" dirty="0">
              <a:solidFill>
                <a:schemeClr val="bg1"/>
              </a:solidFill>
            </a:endParaRPr>
          </a:p>
          <a:p>
            <a:pPr marL="825667" lvl="1" indent="-342900">
              <a:buFont typeface="Arial" panose="020B0604020202020204" pitchFamily="34" charset="0"/>
              <a:buChar char="•"/>
            </a:pPr>
            <a:r>
              <a:rPr lang="en-US" sz="1100" b="1" dirty="0">
                <a:solidFill>
                  <a:schemeClr val="bg1"/>
                </a:solidFill>
              </a:rPr>
              <a:t>Description-Boosting Algorithm based on classification tree ensemble, the tree ensemble model is a set of classification and regression trees (CART). Trees are grown one after another ,and attempts to reduce the misclassification rate are made in subsequent iterations.</a:t>
            </a:r>
          </a:p>
          <a:p>
            <a:pPr marL="825667" lvl="1" indent="-342900">
              <a:buFont typeface="Arial" panose="020B0604020202020204" pitchFamily="34" charset="0"/>
              <a:buChar char="•"/>
            </a:pPr>
            <a:r>
              <a:rPr lang="en-US" sz="1100" b="1" dirty="0">
                <a:solidFill>
                  <a:schemeClr val="bg1"/>
                </a:solidFill>
              </a:rPr>
              <a:t>Features used-Count Vectorizer, </a:t>
            </a:r>
            <a:r>
              <a:rPr lang="en-US" sz="1100" b="1" dirty="0" err="1">
                <a:solidFill>
                  <a:schemeClr val="bg1"/>
                </a:solidFill>
              </a:rPr>
              <a:t>Tf-idf</a:t>
            </a:r>
            <a:r>
              <a:rPr lang="en-US" sz="1100" b="1" dirty="0">
                <a:solidFill>
                  <a:schemeClr val="bg1"/>
                </a:solidFill>
              </a:rPr>
              <a:t> on tokens and characters (n grams) of the defect description</a:t>
            </a:r>
          </a:p>
          <a:p>
            <a:pPr lvl="1"/>
            <a:endParaRPr lang="en-US" sz="1100" b="1" dirty="0">
              <a:solidFill>
                <a:schemeClr val="bg1"/>
              </a:solidFill>
            </a:endParaRPr>
          </a:p>
          <a:p>
            <a:pPr lvl="0"/>
            <a:r>
              <a:rPr lang="en-US" sz="1100" b="1" dirty="0">
                <a:solidFill>
                  <a:schemeClr val="bg1"/>
                </a:solidFill>
              </a:rPr>
              <a:t>Logistic Regression</a:t>
            </a:r>
          </a:p>
          <a:p>
            <a:pPr lvl="0"/>
            <a:endParaRPr lang="en-US" sz="1100" b="1" dirty="0">
              <a:solidFill>
                <a:schemeClr val="bg1"/>
              </a:solidFill>
            </a:endParaRPr>
          </a:p>
          <a:p>
            <a:pPr marL="825667" lvl="1" indent="-342900">
              <a:buFont typeface="Arial" panose="020B0604020202020204" pitchFamily="34" charset="0"/>
              <a:buChar char="•"/>
            </a:pPr>
            <a:r>
              <a:rPr lang="en-US" sz="1100" b="1" dirty="0">
                <a:solidFill>
                  <a:schemeClr val="bg1"/>
                </a:solidFill>
              </a:rPr>
              <a:t>Description-Logistic regression is a statistical method for analyzing a dataset in which there are one or more independent variables that determine an outcome. The outcome is measured with a categorical variable, defect labels in this case</a:t>
            </a:r>
          </a:p>
          <a:p>
            <a:pPr marL="825667" lvl="1" indent="-342900">
              <a:buFont typeface="Arial" panose="020B0604020202020204" pitchFamily="34" charset="0"/>
              <a:buChar char="•"/>
            </a:pPr>
            <a:r>
              <a:rPr lang="en-US" sz="1100" b="1" dirty="0">
                <a:solidFill>
                  <a:schemeClr val="bg1"/>
                </a:solidFill>
              </a:rPr>
              <a:t>Features Used-Count Vectorizer, </a:t>
            </a:r>
            <a:r>
              <a:rPr lang="en-US" sz="1100" b="1" dirty="0" err="1">
                <a:solidFill>
                  <a:schemeClr val="bg1"/>
                </a:solidFill>
              </a:rPr>
              <a:t>Tf-idf</a:t>
            </a:r>
            <a:r>
              <a:rPr lang="en-US" sz="1100" b="1" dirty="0">
                <a:solidFill>
                  <a:schemeClr val="bg1"/>
                </a:solidFill>
              </a:rPr>
              <a:t> on tokens(n grams) of the defect description</a:t>
            </a:r>
          </a:p>
          <a:p>
            <a:pPr lvl="1"/>
            <a:endParaRPr lang="en-US" sz="1100" b="1" dirty="0">
              <a:solidFill>
                <a:schemeClr val="bg1"/>
              </a:solidFill>
            </a:endParaRPr>
          </a:p>
          <a:p>
            <a:pPr lvl="1"/>
            <a:endParaRPr lang="en-US" sz="1100" b="1" dirty="0">
              <a:solidFill>
                <a:schemeClr val="bg1"/>
              </a:solidFill>
            </a:endParaRPr>
          </a:p>
          <a:p>
            <a:pPr lvl="0"/>
            <a:r>
              <a:rPr lang="en-US" sz="1100" b="1" dirty="0">
                <a:solidFill>
                  <a:schemeClr val="bg1"/>
                </a:solidFill>
              </a:rPr>
              <a:t>Naïve Bayes</a:t>
            </a:r>
          </a:p>
          <a:p>
            <a:pPr lvl="0"/>
            <a:endParaRPr lang="en-US" sz="1100" b="1" dirty="0">
              <a:solidFill>
                <a:schemeClr val="bg1"/>
              </a:solidFill>
            </a:endParaRPr>
          </a:p>
          <a:p>
            <a:pPr marL="825667" lvl="1" indent="-342900">
              <a:buFont typeface="Arial" panose="020B0604020202020204" pitchFamily="34" charset="0"/>
              <a:buChar char="•"/>
            </a:pPr>
            <a:r>
              <a:rPr lang="en-US" sz="1100" b="1" dirty="0">
                <a:solidFill>
                  <a:schemeClr val="bg1"/>
                </a:solidFill>
              </a:rPr>
              <a:t>Description-Uses Bayes Theorem to classify, works well for smaller dataset with the assumption of independence between attributes , Naive Bayes classifier assumes that the presence of a particular feature in a class is unrelated to the presence of any other feature </a:t>
            </a:r>
          </a:p>
          <a:p>
            <a:pPr marL="825667" lvl="1" indent="-342900">
              <a:buFont typeface="Arial" panose="020B0604020202020204" pitchFamily="34" charset="0"/>
              <a:buChar char="•"/>
            </a:pPr>
            <a:r>
              <a:rPr lang="en-US" sz="1100" b="1" dirty="0">
                <a:solidFill>
                  <a:schemeClr val="bg1"/>
                </a:solidFill>
              </a:rPr>
              <a:t>Features used-Count Vectorizer, </a:t>
            </a:r>
            <a:r>
              <a:rPr lang="en-US" sz="1100" b="1" dirty="0" err="1">
                <a:solidFill>
                  <a:schemeClr val="bg1"/>
                </a:solidFill>
              </a:rPr>
              <a:t>Tf-idf</a:t>
            </a:r>
            <a:r>
              <a:rPr lang="en-US" sz="1100" b="1" dirty="0">
                <a:solidFill>
                  <a:schemeClr val="bg1"/>
                </a:solidFill>
              </a:rPr>
              <a:t> on tokens(n grams) of the defect description</a:t>
            </a:r>
          </a:p>
          <a:p>
            <a:pPr marL="825667" lvl="1" indent="-342900">
              <a:buFont typeface="Arial" panose="020B0604020202020204" pitchFamily="34" charset="0"/>
              <a:buChar char="•"/>
            </a:pPr>
            <a:endParaRPr lang="en-US" sz="1100" b="1" dirty="0">
              <a:solidFill>
                <a:schemeClr val="bg1"/>
              </a:solidFill>
            </a:endParaRPr>
          </a:p>
          <a:p>
            <a:pPr marL="825667" lvl="1" indent="-342900">
              <a:buFont typeface="Arial" panose="020B0604020202020204" pitchFamily="34" charset="0"/>
              <a:buChar char="•"/>
            </a:pPr>
            <a:endParaRPr lang="en-US" sz="1100" b="1" dirty="0">
              <a:solidFill>
                <a:schemeClr val="bg1"/>
              </a:solidFill>
            </a:endParaRPr>
          </a:p>
        </p:txBody>
      </p:sp>
    </p:spTree>
    <p:extLst>
      <p:ext uri="{BB962C8B-B14F-4D97-AF65-F5344CB8AC3E}">
        <p14:creationId xmlns:p14="http://schemas.microsoft.com/office/powerpoint/2010/main" val="359170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537F33B8-C52D-4A71-A172-9723AFEA37A2}"/>
              </a:ext>
            </a:extLst>
          </p:cNvPr>
          <p:cNvSpPr/>
          <p:nvPr/>
        </p:nvSpPr>
        <p:spPr>
          <a:xfrm>
            <a:off x="886623" y="619369"/>
            <a:ext cx="11531980" cy="28299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CE80F49B-6740-4009-AD9B-A12A179C3E39}"/>
              </a:ext>
            </a:extLst>
          </p:cNvPr>
          <p:cNvSpPr/>
          <p:nvPr/>
        </p:nvSpPr>
        <p:spPr>
          <a:xfrm rot="-5400000">
            <a:off x="-685883" y="1612860"/>
            <a:ext cx="2553492" cy="566509"/>
          </a:xfrm>
          <a:prstGeom prst="rect">
            <a:avLst/>
          </a:prstGeom>
          <a:gradFill flip="none" rotWithShape="1">
            <a:gsLst>
              <a:gs pos="53000">
                <a:schemeClr val="tx1">
                  <a:lumMod val="75000"/>
                  <a:lumOff val="25000"/>
                </a:schemeClr>
              </a:gs>
              <a:gs pos="0">
                <a:schemeClr val="tx1">
                  <a:lumMod val="75000"/>
                  <a:lumOff val="25000"/>
                </a:schemeClr>
              </a:gs>
              <a:gs pos="97000">
                <a:schemeClr val="accent3">
                  <a:lumMod val="70000"/>
                </a:schemeClr>
              </a:gs>
            </a:gsLst>
            <a:path path="circle">
              <a:fillToRect l="50000" t="50000" r="50000" b="50000"/>
            </a:path>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Semibold" panose="020B0702040204020203" pitchFamily="34" charset="0"/>
                <a:cs typeface="Segoe UI Semibold" panose="020B0702040204020203" pitchFamily="34" charset="0"/>
              </a:rPr>
              <a:t>Timelines</a:t>
            </a:r>
          </a:p>
        </p:txBody>
      </p:sp>
      <p:cxnSp>
        <p:nvCxnSpPr>
          <p:cNvPr id="141" name="Straight Connector 140">
            <a:extLst>
              <a:ext uri="{FF2B5EF4-FFF2-40B4-BE49-F238E27FC236}">
                <a16:creationId xmlns:a16="http://schemas.microsoft.com/office/drawing/2014/main" id="{BE2D56F4-B839-49A9-86FC-0623E724D8E1}"/>
              </a:ext>
            </a:extLst>
          </p:cNvPr>
          <p:cNvCxnSpPr>
            <a:cxnSpLocks/>
          </p:cNvCxnSpPr>
          <p:nvPr/>
        </p:nvCxnSpPr>
        <p:spPr>
          <a:xfrm>
            <a:off x="272499" y="560854"/>
            <a:ext cx="12061760" cy="0"/>
          </a:xfrm>
          <a:prstGeom prst="line">
            <a:avLst/>
          </a:prstGeom>
          <a:ln w="38100">
            <a:solidFill>
              <a:srgbClr val="86BC25"/>
            </a:solidFill>
          </a:ln>
        </p:spPr>
        <p:style>
          <a:lnRef idx="1">
            <a:schemeClr val="accent1"/>
          </a:lnRef>
          <a:fillRef idx="0">
            <a:schemeClr val="accent1"/>
          </a:fillRef>
          <a:effectRef idx="0">
            <a:schemeClr val="accent1"/>
          </a:effectRef>
          <a:fontRef idx="minor">
            <a:schemeClr val="tx1"/>
          </a:fontRef>
        </p:style>
      </p:cxnSp>
      <p:sp>
        <p:nvSpPr>
          <p:cNvPr id="142" name="Title 1">
            <a:extLst>
              <a:ext uri="{FF2B5EF4-FFF2-40B4-BE49-F238E27FC236}">
                <a16:creationId xmlns:a16="http://schemas.microsoft.com/office/drawing/2014/main" id="{4019E42D-0170-4E0A-BB9F-DFCAEE623526}"/>
              </a:ext>
            </a:extLst>
          </p:cNvPr>
          <p:cNvSpPr txBox="1">
            <a:spLocks/>
          </p:cNvSpPr>
          <p:nvPr/>
        </p:nvSpPr>
        <p:spPr bwMode="gray">
          <a:xfrm>
            <a:off x="307605" y="224713"/>
            <a:ext cx="11127316" cy="29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lvl1pPr algn="l" rtl="0" eaLnBrk="0" fontAlgn="base" hangingPunct="0">
              <a:lnSpc>
                <a:spcPct val="106000"/>
              </a:lnSpc>
              <a:spcBef>
                <a:spcPct val="0"/>
              </a:spcBef>
              <a:spcAft>
                <a:spcPct val="0"/>
              </a:spcAft>
              <a:defRPr sz="1600" b="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fontAlgn="base">
              <a:lnSpc>
                <a:spcPct val="106000"/>
              </a:lnSpc>
              <a:spcBef>
                <a:spcPct val="0"/>
              </a:spcBef>
              <a:spcAft>
                <a:spcPct val="0"/>
              </a:spcAft>
              <a:defRPr sz="1600" b="1">
                <a:solidFill>
                  <a:schemeClr val="tx1"/>
                </a:solidFill>
                <a:latin typeface="Arial" charset="0"/>
              </a:defRPr>
            </a:lvl6pPr>
            <a:lvl7pPr marL="914400" algn="l" rtl="0" fontAlgn="base">
              <a:lnSpc>
                <a:spcPct val="106000"/>
              </a:lnSpc>
              <a:spcBef>
                <a:spcPct val="0"/>
              </a:spcBef>
              <a:spcAft>
                <a:spcPct val="0"/>
              </a:spcAft>
              <a:defRPr sz="1600" b="1">
                <a:solidFill>
                  <a:schemeClr val="tx1"/>
                </a:solidFill>
                <a:latin typeface="Arial" charset="0"/>
              </a:defRPr>
            </a:lvl7pPr>
            <a:lvl8pPr marL="1371600" algn="l" rtl="0" fontAlgn="base">
              <a:lnSpc>
                <a:spcPct val="106000"/>
              </a:lnSpc>
              <a:spcBef>
                <a:spcPct val="0"/>
              </a:spcBef>
              <a:spcAft>
                <a:spcPct val="0"/>
              </a:spcAft>
              <a:defRPr sz="1600" b="1">
                <a:solidFill>
                  <a:schemeClr val="tx1"/>
                </a:solidFill>
                <a:latin typeface="Arial" charset="0"/>
              </a:defRPr>
            </a:lvl8pPr>
            <a:lvl9pPr marL="1828800" algn="l" rtl="0" fontAlgn="base">
              <a:lnSpc>
                <a:spcPct val="106000"/>
              </a:lnSpc>
              <a:spcBef>
                <a:spcPct val="0"/>
              </a:spcBef>
              <a:spcAft>
                <a:spcPct val="0"/>
              </a:spcAft>
              <a:defRPr sz="1600" b="1">
                <a:solidFill>
                  <a:schemeClr val="tx1"/>
                </a:solidFill>
                <a:latin typeface="Arial" charset="0"/>
              </a:defRPr>
            </a:lvl9pPr>
          </a:lstStyle>
          <a:p>
            <a:pPr defTabSz="914400">
              <a:defRPr/>
            </a:pPr>
            <a:r>
              <a:rPr lang="en-US" sz="2000" kern="0" dirty="0">
                <a:solidFill>
                  <a:sysClr val="window" lastClr="FFFFFF">
                    <a:lumMod val="95000"/>
                  </a:sysClr>
                </a:solidFill>
              </a:rPr>
              <a:t>Timelines &amp; Impact</a:t>
            </a:r>
            <a:endParaRPr lang="en-US" sz="1400" kern="0" dirty="0">
              <a:solidFill>
                <a:sysClr val="window" lastClr="FFFFFF">
                  <a:lumMod val="95000"/>
                </a:sysClr>
              </a:solidFill>
            </a:endParaRPr>
          </a:p>
        </p:txBody>
      </p:sp>
      <p:sp>
        <p:nvSpPr>
          <p:cNvPr id="545" name="Rectangle 544">
            <a:extLst>
              <a:ext uri="{FF2B5EF4-FFF2-40B4-BE49-F238E27FC236}">
                <a16:creationId xmlns:a16="http://schemas.microsoft.com/office/drawing/2014/main" id="{63A2D1F7-1460-421D-B196-039EC8986A97}"/>
              </a:ext>
            </a:extLst>
          </p:cNvPr>
          <p:cNvSpPr/>
          <p:nvPr/>
        </p:nvSpPr>
        <p:spPr>
          <a:xfrm rot="-5400000">
            <a:off x="-252778" y="5863902"/>
            <a:ext cx="1687277" cy="566509"/>
          </a:xfrm>
          <a:prstGeom prst="rect">
            <a:avLst/>
          </a:prstGeom>
          <a:gradFill flip="none" rotWithShape="1">
            <a:gsLst>
              <a:gs pos="53000">
                <a:schemeClr val="tx1">
                  <a:lumMod val="75000"/>
                  <a:lumOff val="25000"/>
                </a:schemeClr>
              </a:gs>
              <a:gs pos="0">
                <a:schemeClr val="tx1">
                  <a:lumMod val="75000"/>
                  <a:lumOff val="25000"/>
                </a:schemeClr>
              </a:gs>
              <a:gs pos="97000">
                <a:schemeClr val="accent3">
                  <a:lumMod val="70000"/>
                </a:schemeClr>
              </a:gs>
            </a:gsLst>
            <a:path path="circle">
              <a:fillToRect l="50000" t="50000" r="50000" b="50000"/>
            </a:path>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Semibold" panose="020B0702040204020203" pitchFamily="34" charset="0"/>
                <a:cs typeface="Segoe UI Semibold" panose="020B0702040204020203" pitchFamily="34" charset="0"/>
              </a:rPr>
              <a:t>Tools &amp; methodologies</a:t>
            </a:r>
          </a:p>
        </p:txBody>
      </p:sp>
      <p:sp>
        <p:nvSpPr>
          <p:cNvPr id="546" name="Rectangle 545">
            <a:extLst>
              <a:ext uri="{FF2B5EF4-FFF2-40B4-BE49-F238E27FC236}">
                <a16:creationId xmlns:a16="http://schemas.microsoft.com/office/drawing/2014/main" id="{973A0487-7C9E-4B1E-80F0-9F43BF495301}"/>
              </a:ext>
            </a:extLst>
          </p:cNvPr>
          <p:cNvSpPr/>
          <p:nvPr/>
        </p:nvSpPr>
        <p:spPr>
          <a:xfrm>
            <a:off x="874114" y="5525759"/>
            <a:ext cx="11531980" cy="1463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9" name="Picture 548">
            <a:extLst>
              <a:ext uri="{FF2B5EF4-FFF2-40B4-BE49-F238E27FC236}">
                <a16:creationId xmlns:a16="http://schemas.microsoft.com/office/drawing/2014/main" id="{D2530F59-5E7D-4F7C-B1C3-15FA4516D291}"/>
              </a:ext>
            </a:extLst>
          </p:cNvPr>
          <p:cNvPicPr>
            <a:picLocks noChangeAspect="1"/>
          </p:cNvPicPr>
          <p:nvPr/>
        </p:nvPicPr>
        <p:blipFill>
          <a:blip r:embed="rId3"/>
          <a:stretch>
            <a:fillRect/>
          </a:stretch>
        </p:blipFill>
        <p:spPr>
          <a:xfrm>
            <a:off x="6060088" y="5476277"/>
            <a:ext cx="1222059" cy="1008309"/>
          </a:xfrm>
          <a:prstGeom prst="rect">
            <a:avLst/>
          </a:prstGeom>
        </p:spPr>
      </p:pic>
      <p:pic>
        <p:nvPicPr>
          <p:cNvPr id="550" name="Picture 549">
            <a:extLst>
              <a:ext uri="{FF2B5EF4-FFF2-40B4-BE49-F238E27FC236}">
                <a16:creationId xmlns:a16="http://schemas.microsoft.com/office/drawing/2014/main" id="{C099F87F-A2E1-403D-B784-EA24A825CAF4}"/>
              </a:ext>
            </a:extLst>
          </p:cNvPr>
          <p:cNvPicPr>
            <a:picLocks noChangeAspect="1"/>
          </p:cNvPicPr>
          <p:nvPr/>
        </p:nvPicPr>
        <p:blipFill>
          <a:blip r:embed="rId4"/>
          <a:stretch>
            <a:fillRect/>
          </a:stretch>
        </p:blipFill>
        <p:spPr>
          <a:xfrm>
            <a:off x="7955228" y="5489963"/>
            <a:ext cx="1073505" cy="994623"/>
          </a:xfrm>
          <a:prstGeom prst="rect">
            <a:avLst/>
          </a:prstGeom>
        </p:spPr>
      </p:pic>
      <p:sp>
        <p:nvSpPr>
          <p:cNvPr id="143" name="Rectangle 142">
            <a:extLst>
              <a:ext uri="{FF2B5EF4-FFF2-40B4-BE49-F238E27FC236}">
                <a16:creationId xmlns:a16="http://schemas.microsoft.com/office/drawing/2014/main" id="{B6387484-A793-4ECD-8324-8CF2822428A4}"/>
              </a:ext>
            </a:extLst>
          </p:cNvPr>
          <p:cNvSpPr/>
          <p:nvPr/>
        </p:nvSpPr>
        <p:spPr>
          <a:xfrm rot="-5400000">
            <a:off x="-474465" y="3954935"/>
            <a:ext cx="2130657" cy="566509"/>
          </a:xfrm>
          <a:prstGeom prst="rect">
            <a:avLst/>
          </a:prstGeom>
          <a:gradFill flip="none" rotWithShape="1">
            <a:gsLst>
              <a:gs pos="53000">
                <a:schemeClr val="tx1">
                  <a:lumMod val="75000"/>
                  <a:lumOff val="25000"/>
                </a:schemeClr>
              </a:gs>
              <a:gs pos="0">
                <a:schemeClr val="tx1">
                  <a:lumMod val="75000"/>
                  <a:lumOff val="25000"/>
                </a:schemeClr>
              </a:gs>
              <a:gs pos="97000">
                <a:schemeClr val="accent3">
                  <a:lumMod val="70000"/>
                </a:schemeClr>
              </a:gs>
            </a:gsLst>
            <a:path path="circle">
              <a:fillToRect l="50000" t="50000" r="50000" b="50000"/>
            </a:path>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Semibold" panose="020B0702040204020203" pitchFamily="34" charset="0"/>
                <a:cs typeface="Segoe UI Semibold" panose="020B0702040204020203" pitchFamily="34" charset="0"/>
              </a:rPr>
              <a:t>Advantages &amp; Impact</a:t>
            </a:r>
          </a:p>
        </p:txBody>
      </p:sp>
      <p:grpSp>
        <p:nvGrpSpPr>
          <p:cNvPr id="145" name="Group 144">
            <a:extLst>
              <a:ext uri="{FF2B5EF4-FFF2-40B4-BE49-F238E27FC236}">
                <a16:creationId xmlns:a16="http://schemas.microsoft.com/office/drawing/2014/main" id="{26CBED67-47F1-4CBF-8ED0-7DEEA1CCA7D6}"/>
              </a:ext>
            </a:extLst>
          </p:cNvPr>
          <p:cNvGrpSpPr>
            <a:grpSpLocks noChangeAspect="1"/>
          </p:cNvGrpSpPr>
          <p:nvPr/>
        </p:nvGrpSpPr>
        <p:grpSpPr>
          <a:xfrm>
            <a:off x="11192172" y="290217"/>
            <a:ext cx="1154596" cy="216357"/>
            <a:chOff x="398463" y="404813"/>
            <a:chExt cx="1627187" cy="307976"/>
          </a:xfrm>
          <a:solidFill>
            <a:schemeClr val="tx1"/>
          </a:solidFill>
        </p:grpSpPr>
        <p:sp>
          <p:nvSpPr>
            <p:cNvPr id="146" name="Oval 5">
              <a:extLst>
                <a:ext uri="{FF2B5EF4-FFF2-40B4-BE49-F238E27FC236}">
                  <a16:creationId xmlns:a16="http://schemas.microsoft.com/office/drawing/2014/main" id="{2E045E6B-C9AE-4621-8272-DAF8D321FC70}"/>
                </a:ext>
              </a:extLst>
            </p:cNvPr>
            <p:cNvSpPr>
              <a:spLocks noChangeArrowheads="1"/>
            </p:cNvSpPr>
            <p:nvPr userDrawn="1"/>
          </p:nvSpPr>
          <p:spPr bwMode="auto">
            <a:xfrm>
              <a:off x="1938338" y="625476"/>
              <a:ext cx="87312" cy="87313"/>
            </a:xfrm>
            <a:prstGeom prst="ellipse">
              <a:avLst/>
            </a:pr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47" name="Freeform 6">
              <a:extLst>
                <a:ext uri="{FF2B5EF4-FFF2-40B4-BE49-F238E27FC236}">
                  <a16:creationId xmlns:a16="http://schemas.microsoft.com/office/drawing/2014/main" id="{DC7B4F8D-1060-4763-9AC7-AD008754784C}"/>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48" name="Rectangle 7">
              <a:extLst>
                <a:ext uri="{FF2B5EF4-FFF2-40B4-BE49-F238E27FC236}">
                  <a16:creationId xmlns:a16="http://schemas.microsoft.com/office/drawing/2014/main" id="{1647B255-87D5-41F4-B11D-B098E6F6C904}"/>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49" name="Freeform 8">
              <a:extLst>
                <a:ext uri="{FF2B5EF4-FFF2-40B4-BE49-F238E27FC236}">
                  <a16:creationId xmlns:a16="http://schemas.microsoft.com/office/drawing/2014/main" id="{43C7BDA1-7D4E-4BB1-BF9B-94B647014D0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50" name="Rectangle 9">
              <a:extLst>
                <a:ext uri="{FF2B5EF4-FFF2-40B4-BE49-F238E27FC236}">
                  <a16:creationId xmlns:a16="http://schemas.microsoft.com/office/drawing/2014/main" id="{939436F0-489F-4EAE-A16F-8E1023CF66E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51" name="Rectangle 10">
              <a:extLst>
                <a:ext uri="{FF2B5EF4-FFF2-40B4-BE49-F238E27FC236}">
                  <a16:creationId xmlns:a16="http://schemas.microsoft.com/office/drawing/2014/main" id="{E1376C3F-192E-4922-B885-4DC453F10E44}"/>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52" name="Freeform 11">
              <a:extLst>
                <a:ext uri="{FF2B5EF4-FFF2-40B4-BE49-F238E27FC236}">
                  <a16:creationId xmlns:a16="http://schemas.microsoft.com/office/drawing/2014/main" id="{B77F9BD5-8ED5-4B84-9901-90CEA2B28DB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53" name="Freeform 12">
              <a:extLst>
                <a:ext uri="{FF2B5EF4-FFF2-40B4-BE49-F238E27FC236}">
                  <a16:creationId xmlns:a16="http://schemas.microsoft.com/office/drawing/2014/main" id="{59D9E33C-C2E8-47D2-A667-EE9C067201FB}"/>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54" name="Freeform 13">
              <a:extLst>
                <a:ext uri="{FF2B5EF4-FFF2-40B4-BE49-F238E27FC236}">
                  <a16:creationId xmlns:a16="http://schemas.microsoft.com/office/drawing/2014/main" id="{EC96DFCC-E222-4547-9B2A-0DFE8379B29E}"/>
                </a:ext>
              </a:extLst>
            </p:cNvPr>
            <p:cNvSpPr>
              <a:spLocks noEditPoints="1"/>
            </p:cNvSpPr>
            <p:nvPr userDrawn="1"/>
          </p:nvSpPr>
          <p:spPr bwMode="auto">
            <a:xfrm>
              <a:off x="1709738" y="479427"/>
              <a:ext cx="211137" cy="231774"/>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55" name="Freeform 14">
              <a:extLst>
                <a:ext uri="{FF2B5EF4-FFF2-40B4-BE49-F238E27FC236}">
                  <a16:creationId xmlns:a16="http://schemas.microsoft.com/office/drawing/2014/main" id="{960005E6-D174-46E4-B698-18B2FA49F890}"/>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grpSp>
      <p:sp>
        <p:nvSpPr>
          <p:cNvPr id="156" name="Rectangle 155">
            <a:extLst>
              <a:ext uri="{FF2B5EF4-FFF2-40B4-BE49-F238E27FC236}">
                <a16:creationId xmlns:a16="http://schemas.microsoft.com/office/drawing/2014/main" id="{C170F343-6455-40B2-8250-DBCA5609F59C}"/>
              </a:ext>
            </a:extLst>
          </p:cNvPr>
          <p:cNvSpPr/>
          <p:nvPr/>
        </p:nvSpPr>
        <p:spPr>
          <a:xfrm>
            <a:off x="935401" y="3254637"/>
            <a:ext cx="11531980" cy="20488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endParaRPr lang="en-US" sz="1400" dirty="0">
              <a:solidFill>
                <a:schemeClr val="bg1"/>
              </a:solidFill>
            </a:endParaRPr>
          </a:p>
          <a:p>
            <a:pPr marL="342900" indent="-342900">
              <a:buFont typeface="Arial" panose="020B0604020202020204" pitchFamily="34" charset="0"/>
              <a:buChar char="•"/>
            </a:pPr>
            <a:r>
              <a:rPr lang="en-US" sz="1400" dirty="0"/>
              <a:t>Adds capability to project data and make proactive decisions</a:t>
            </a:r>
            <a:endParaRPr lang="en-US" sz="1400" dirty="0">
              <a:solidFill>
                <a:schemeClr val="bg1"/>
              </a:solidFill>
            </a:endParaRPr>
          </a:p>
          <a:p>
            <a:pPr marL="342900" indent="-342900">
              <a:buFont typeface="Arial" panose="020B0604020202020204" pitchFamily="34" charset="0"/>
              <a:buChar char="•"/>
            </a:pPr>
            <a:r>
              <a:rPr lang="en-US" sz="1400" dirty="0">
                <a:solidFill>
                  <a:schemeClr val="bg1"/>
                </a:solidFill>
              </a:rPr>
              <a:t>Making the SIT cycle more efficient with –</a:t>
            </a:r>
          </a:p>
          <a:p>
            <a:pPr marL="825667" lvl="1" indent="-342900">
              <a:buFont typeface="Courier New" panose="02070309020205020404" pitchFamily="49" charset="0"/>
              <a:buChar char="o"/>
            </a:pPr>
            <a:r>
              <a:rPr lang="en-US" sz="1400" dirty="0">
                <a:solidFill>
                  <a:schemeClr val="bg1"/>
                </a:solidFill>
              </a:rPr>
              <a:t>Increased quality</a:t>
            </a:r>
          </a:p>
          <a:p>
            <a:pPr marL="825667" lvl="1" indent="-342900">
              <a:buFont typeface="Courier New" panose="02070309020205020404" pitchFamily="49" charset="0"/>
              <a:buChar char="o"/>
            </a:pPr>
            <a:r>
              <a:rPr lang="en-US" sz="1400" dirty="0">
                <a:solidFill>
                  <a:schemeClr val="bg1"/>
                </a:solidFill>
              </a:rPr>
              <a:t>Cost Reduction</a:t>
            </a:r>
          </a:p>
          <a:p>
            <a:pPr marL="342900" indent="-342900">
              <a:buFont typeface="Arial" panose="020B0604020202020204" pitchFamily="34" charset="0"/>
              <a:buChar char="•"/>
            </a:pPr>
            <a:r>
              <a:rPr lang="en-US" sz="1400" dirty="0"/>
              <a:t>As the framework/engine matures through continuous learning, it delivers real-time insights that can improve test project outcomes on the go</a:t>
            </a:r>
          </a:p>
          <a:p>
            <a:pPr marL="342900" indent="-342900">
              <a:buFont typeface="Arial" panose="020B0604020202020204" pitchFamily="34" charset="0"/>
              <a:buChar char="•"/>
            </a:pPr>
            <a:r>
              <a:rPr lang="en-US" sz="1400" dirty="0"/>
              <a:t>Will provide continuous actionable intelligence to testing teams to bring improvements for each test runs</a:t>
            </a:r>
            <a:endParaRPr lang="en-US" sz="1400" dirty="0">
              <a:solidFill>
                <a:schemeClr val="bg1"/>
              </a:solidFill>
            </a:endParaRPr>
          </a:p>
          <a:p>
            <a:pPr marL="342900" indent="-342900">
              <a:buFont typeface="Arial" panose="020B0604020202020204" pitchFamily="34" charset="0"/>
              <a:buChar char="•"/>
            </a:pPr>
            <a:r>
              <a:rPr lang="en-US" sz="1400" dirty="0">
                <a:solidFill>
                  <a:schemeClr val="bg1"/>
                </a:solidFill>
              </a:rPr>
              <a:t>Easily integrates with existing SIT framework</a:t>
            </a:r>
          </a:p>
          <a:p>
            <a:endParaRPr lang="en-US" sz="1400" dirty="0"/>
          </a:p>
          <a:p>
            <a:pPr algn="ctr"/>
            <a:endParaRPr lang="en-US" sz="1400" dirty="0"/>
          </a:p>
        </p:txBody>
      </p:sp>
      <p:grpSp>
        <p:nvGrpSpPr>
          <p:cNvPr id="73" name="Group 72">
            <a:extLst>
              <a:ext uri="{FF2B5EF4-FFF2-40B4-BE49-F238E27FC236}">
                <a16:creationId xmlns:a16="http://schemas.microsoft.com/office/drawing/2014/main" id="{356C2EF3-7C4A-4D63-ACA2-FE71732C972A}"/>
              </a:ext>
            </a:extLst>
          </p:cNvPr>
          <p:cNvGrpSpPr/>
          <p:nvPr/>
        </p:nvGrpSpPr>
        <p:grpSpPr>
          <a:xfrm>
            <a:off x="1024365" y="2243557"/>
            <a:ext cx="9761148" cy="660973"/>
            <a:chOff x="-95446" y="903243"/>
            <a:chExt cx="10817551" cy="660973"/>
          </a:xfrm>
        </p:grpSpPr>
        <p:grpSp>
          <p:nvGrpSpPr>
            <p:cNvPr id="74" name="Group 73">
              <a:extLst>
                <a:ext uri="{FF2B5EF4-FFF2-40B4-BE49-F238E27FC236}">
                  <a16:creationId xmlns:a16="http://schemas.microsoft.com/office/drawing/2014/main" id="{664E3F8C-85DF-4F72-8B96-80CC4E2F46DF}"/>
                </a:ext>
              </a:extLst>
            </p:cNvPr>
            <p:cNvGrpSpPr/>
            <p:nvPr/>
          </p:nvGrpSpPr>
          <p:grpSpPr>
            <a:xfrm>
              <a:off x="-95446" y="903243"/>
              <a:ext cx="10817551" cy="495201"/>
              <a:chOff x="-376113" y="882939"/>
              <a:chExt cx="10817551" cy="495201"/>
            </a:xfrm>
          </p:grpSpPr>
          <p:sp>
            <p:nvSpPr>
              <p:cNvPr id="79" name="Rectangle 78">
                <a:extLst>
                  <a:ext uri="{FF2B5EF4-FFF2-40B4-BE49-F238E27FC236}">
                    <a16:creationId xmlns:a16="http://schemas.microsoft.com/office/drawing/2014/main" id="{2152BEF8-40FC-4AE0-8774-0FCE90D87D33}"/>
                  </a:ext>
                </a:extLst>
              </p:cNvPr>
              <p:cNvSpPr/>
              <p:nvPr/>
            </p:nvSpPr>
            <p:spPr>
              <a:xfrm flipV="1">
                <a:off x="-376113" y="1054468"/>
                <a:ext cx="10817551" cy="165488"/>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Verdana"/>
                  <a:ea typeface="+mn-ea"/>
                  <a:cs typeface="+mn-cs"/>
                </a:endParaRPr>
              </a:p>
            </p:txBody>
          </p:sp>
          <p:sp>
            <p:nvSpPr>
              <p:cNvPr id="80" name="Freeform 867">
                <a:extLst>
                  <a:ext uri="{FF2B5EF4-FFF2-40B4-BE49-F238E27FC236}">
                    <a16:creationId xmlns:a16="http://schemas.microsoft.com/office/drawing/2014/main" id="{BB37C9BA-CC23-4ECB-996C-4D91C13D847D}"/>
                  </a:ext>
                </a:extLst>
              </p:cNvPr>
              <p:cNvSpPr>
                <a:spLocks noChangeAspect="1" noEditPoints="1"/>
              </p:cNvSpPr>
              <p:nvPr/>
            </p:nvSpPr>
            <p:spPr bwMode="auto">
              <a:xfrm>
                <a:off x="2846403" y="910448"/>
                <a:ext cx="457200" cy="457200"/>
              </a:xfrm>
              <a:custGeom>
                <a:avLst/>
                <a:gdLst>
                  <a:gd name="T0" fmla="*/ 138 w 512"/>
                  <a:gd name="T1" fmla="*/ 138 h 512"/>
                  <a:gd name="T2" fmla="*/ 373 w 512"/>
                  <a:gd name="T3" fmla="*/ 138 h 512"/>
                  <a:gd name="T4" fmla="*/ 373 w 512"/>
                  <a:gd name="T5" fmla="*/ 309 h 512"/>
                  <a:gd name="T6" fmla="*/ 138 w 512"/>
                  <a:gd name="T7" fmla="*/ 309 h 512"/>
                  <a:gd name="T8" fmla="*/ 138 w 512"/>
                  <a:gd name="T9" fmla="*/ 138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394 w 512"/>
                  <a:gd name="T21" fmla="*/ 128 h 512"/>
                  <a:gd name="T22" fmla="*/ 384 w 512"/>
                  <a:gd name="T23" fmla="*/ 117 h 512"/>
                  <a:gd name="T24" fmla="*/ 266 w 512"/>
                  <a:gd name="T25" fmla="*/ 117 h 512"/>
                  <a:gd name="T26" fmla="*/ 256 w 512"/>
                  <a:gd name="T27" fmla="*/ 106 h 512"/>
                  <a:gd name="T28" fmla="*/ 245 w 512"/>
                  <a:gd name="T29" fmla="*/ 117 h 512"/>
                  <a:gd name="T30" fmla="*/ 128 w 512"/>
                  <a:gd name="T31" fmla="*/ 117 h 512"/>
                  <a:gd name="T32" fmla="*/ 117 w 512"/>
                  <a:gd name="T33" fmla="*/ 128 h 512"/>
                  <a:gd name="T34" fmla="*/ 117 w 512"/>
                  <a:gd name="T35" fmla="*/ 320 h 512"/>
                  <a:gd name="T36" fmla="*/ 128 w 512"/>
                  <a:gd name="T37" fmla="*/ 330 h 512"/>
                  <a:gd name="T38" fmla="*/ 198 w 512"/>
                  <a:gd name="T39" fmla="*/ 330 h 512"/>
                  <a:gd name="T40" fmla="*/ 171 w 512"/>
                  <a:gd name="T41" fmla="*/ 401 h 512"/>
                  <a:gd name="T42" fmla="*/ 177 w 512"/>
                  <a:gd name="T43" fmla="*/ 415 h 512"/>
                  <a:gd name="T44" fmla="*/ 181 w 512"/>
                  <a:gd name="T45" fmla="*/ 416 h 512"/>
                  <a:gd name="T46" fmla="*/ 191 w 512"/>
                  <a:gd name="T47" fmla="*/ 409 h 512"/>
                  <a:gd name="T48" fmla="*/ 220 w 512"/>
                  <a:gd name="T49" fmla="*/ 330 h 512"/>
                  <a:gd name="T50" fmla="*/ 245 w 512"/>
                  <a:gd name="T51" fmla="*/ 330 h 512"/>
                  <a:gd name="T52" fmla="*/ 245 w 512"/>
                  <a:gd name="T53" fmla="*/ 373 h 512"/>
                  <a:gd name="T54" fmla="*/ 256 w 512"/>
                  <a:gd name="T55" fmla="*/ 384 h 512"/>
                  <a:gd name="T56" fmla="*/ 266 w 512"/>
                  <a:gd name="T57" fmla="*/ 373 h 512"/>
                  <a:gd name="T58" fmla="*/ 266 w 512"/>
                  <a:gd name="T59" fmla="*/ 330 h 512"/>
                  <a:gd name="T60" fmla="*/ 291 w 512"/>
                  <a:gd name="T61" fmla="*/ 330 h 512"/>
                  <a:gd name="T62" fmla="*/ 320 w 512"/>
                  <a:gd name="T63" fmla="*/ 409 h 512"/>
                  <a:gd name="T64" fmla="*/ 330 w 512"/>
                  <a:gd name="T65" fmla="*/ 416 h 512"/>
                  <a:gd name="T66" fmla="*/ 334 w 512"/>
                  <a:gd name="T67" fmla="*/ 415 h 512"/>
                  <a:gd name="T68" fmla="*/ 340 w 512"/>
                  <a:gd name="T69" fmla="*/ 401 h 512"/>
                  <a:gd name="T70" fmla="*/ 314 w 512"/>
                  <a:gd name="T71" fmla="*/ 330 h 512"/>
                  <a:gd name="T72" fmla="*/ 384 w 512"/>
                  <a:gd name="T73" fmla="*/ 330 h 512"/>
                  <a:gd name="T74" fmla="*/ 394 w 512"/>
                  <a:gd name="T75" fmla="*/ 320 h 512"/>
                  <a:gd name="T76" fmla="*/ 394 w 512"/>
                  <a:gd name="T77"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2" h="512">
                    <a:moveTo>
                      <a:pt x="138" y="138"/>
                    </a:moveTo>
                    <a:cubicBezTo>
                      <a:pt x="373" y="138"/>
                      <a:pt x="373" y="138"/>
                      <a:pt x="373" y="138"/>
                    </a:cubicBezTo>
                    <a:cubicBezTo>
                      <a:pt x="373" y="309"/>
                      <a:pt x="373" y="309"/>
                      <a:pt x="373" y="309"/>
                    </a:cubicBezTo>
                    <a:cubicBezTo>
                      <a:pt x="138" y="309"/>
                      <a:pt x="138" y="309"/>
                      <a:pt x="138" y="309"/>
                    </a:cubicBezTo>
                    <a:lnTo>
                      <a:pt x="138" y="13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128"/>
                    </a:moveTo>
                    <a:cubicBezTo>
                      <a:pt x="394" y="122"/>
                      <a:pt x="390" y="117"/>
                      <a:pt x="384" y="117"/>
                    </a:cubicBezTo>
                    <a:cubicBezTo>
                      <a:pt x="266" y="117"/>
                      <a:pt x="266" y="117"/>
                      <a:pt x="266" y="117"/>
                    </a:cubicBezTo>
                    <a:cubicBezTo>
                      <a:pt x="266" y="111"/>
                      <a:pt x="262" y="106"/>
                      <a:pt x="256" y="106"/>
                    </a:cubicBezTo>
                    <a:cubicBezTo>
                      <a:pt x="250" y="106"/>
                      <a:pt x="245" y="111"/>
                      <a:pt x="245" y="117"/>
                    </a:cubicBezTo>
                    <a:cubicBezTo>
                      <a:pt x="128" y="117"/>
                      <a:pt x="128" y="117"/>
                      <a:pt x="128" y="117"/>
                    </a:cubicBezTo>
                    <a:cubicBezTo>
                      <a:pt x="122" y="117"/>
                      <a:pt x="117" y="122"/>
                      <a:pt x="117" y="128"/>
                    </a:cubicBezTo>
                    <a:cubicBezTo>
                      <a:pt x="117" y="320"/>
                      <a:pt x="117" y="320"/>
                      <a:pt x="117" y="320"/>
                    </a:cubicBezTo>
                    <a:cubicBezTo>
                      <a:pt x="117" y="326"/>
                      <a:pt x="122" y="330"/>
                      <a:pt x="128" y="330"/>
                    </a:cubicBezTo>
                    <a:cubicBezTo>
                      <a:pt x="198" y="330"/>
                      <a:pt x="198" y="330"/>
                      <a:pt x="198" y="330"/>
                    </a:cubicBezTo>
                    <a:cubicBezTo>
                      <a:pt x="171" y="401"/>
                      <a:pt x="171" y="401"/>
                      <a:pt x="171" y="401"/>
                    </a:cubicBezTo>
                    <a:cubicBezTo>
                      <a:pt x="169" y="407"/>
                      <a:pt x="172" y="413"/>
                      <a:pt x="177" y="415"/>
                    </a:cubicBezTo>
                    <a:cubicBezTo>
                      <a:pt x="178" y="415"/>
                      <a:pt x="180" y="416"/>
                      <a:pt x="181" y="416"/>
                    </a:cubicBezTo>
                    <a:cubicBezTo>
                      <a:pt x="185" y="416"/>
                      <a:pt x="189" y="413"/>
                      <a:pt x="191" y="409"/>
                    </a:cubicBezTo>
                    <a:cubicBezTo>
                      <a:pt x="220" y="330"/>
                      <a:pt x="220" y="330"/>
                      <a:pt x="220" y="330"/>
                    </a:cubicBezTo>
                    <a:cubicBezTo>
                      <a:pt x="245" y="330"/>
                      <a:pt x="245" y="330"/>
                      <a:pt x="245" y="330"/>
                    </a:cubicBezTo>
                    <a:cubicBezTo>
                      <a:pt x="245" y="373"/>
                      <a:pt x="245" y="373"/>
                      <a:pt x="245" y="373"/>
                    </a:cubicBezTo>
                    <a:cubicBezTo>
                      <a:pt x="245" y="379"/>
                      <a:pt x="250" y="384"/>
                      <a:pt x="256" y="384"/>
                    </a:cubicBezTo>
                    <a:cubicBezTo>
                      <a:pt x="262" y="384"/>
                      <a:pt x="266" y="379"/>
                      <a:pt x="266" y="373"/>
                    </a:cubicBezTo>
                    <a:cubicBezTo>
                      <a:pt x="266" y="330"/>
                      <a:pt x="266" y="330"/>
                      <a:pt x="266" y="330"/>
                    </a:cubicBezTo>
                    <a:cubicBezTo>
                      <a:pt x="291" y="330"/>
                      <a:pt x="291" y="330"/>
                      <a:pt x="291" y="330"/>
                    </a:cubicBezTo>
                    <a:cubicBezTo>
                      <a:pt x="320" y="409"/>
                      <a:pt x="320" y="409"/>
                      <a:pt x="320" y="409"/>
                    </a:cubicBezTo>
                    <a:cubicBezTo>
                      <a:pt x="322" y="413"/>
                      <a:pt x="326" y="416"/>
                      <a:pt x="330" y="416"/>
                    </a:cubicBezTo>
                    <a:cubicBezTo>
                      <a:pt x="332" y="416"/>
                      <a:pt x="333" y="415"/>
                      <a:pt x="334" y="415"/>
                    </a:cubicBezTo>
                    <a:cubicBezTo>
                      <a:pt x="340" y="413"/>
                      <a:pt x="342" y="407"/>
                      <a:pt x="340" y="401"/>
                    </a:cubicBezTo>
                    <a:cubicBezTo>
                      <a:pt x="314" y="330"/>
                      <a:pt x="314" y="330"/>
                      <a:pt x="314" y="330"/>
                    </a:cubicBezTo>
                    <a:cubicBezTo>
                      <a:pt x="384" y="330"/>
                      <a:pt x="384" y="330"/>
                      <a:pt x="384" y="330"/>
                    </a:cubicBezTo>
                    <a:cubicBezTo>
                      <a:pt x="390" y="330"/>
                      <a:pt x="394" y="326"/>
                      <a:pt x="394" y="320"/>
                    </a:cubicBezTo>
                    <a:lnTo>
                      <a:pt x="394" y="128"/>
                    </a:lnTo>
                    <a:close/>
                  </a:path>
                </a:pathLst>
              </a:custGeom>
              <a:solidFill>
                <a:schemeClr val="tx1"/>
              </a:solidFill>
              <a:ln w="19050">
                <a:solidFill>
                  <a:srgbClr val="92D050"/>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81" name="Freeform 105">
                <a:extLst>
                  <a:ext uri="{FF2B5EF4-FFF2-40B4-BE49-F238E27FC236}">
                    <a16:creationId xmlns:a16="http://schemas.microsoft.com/office/drawing/2014/main" id="{5411CEF0-C7D4-446D-9B56-38D3A6498F36}"/>
                  </a:ext>
                </a:extLst>
              </p:cNvPr>
              <p:cNvSpPr>
                <a:spLocks noChangeAspect="1" noEditPoints="1"/>
              </p:cNvSpPr>
              <p:nvPr/>
            </p:nvSpPr>
            <p:spPr bwMode="auto">
              <a:xfrm rot="5400000">
                <a:off x="437197" y="882876"/>
                <a:ext cx="457073" cy="45720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49 w 512"/>
                  <a:gd name="T11" fmla="*/ 416 h 512"/>
                  <a:gd name="T12" fmla="*/ 141 w 512"/>
                  <a:gd name="T13" fmla="*/ 413 h 512"/>
                  <a:gd name="T14" fmla="*/ 141 w 512"/>
                  <a:gd name="T15" fmla="*/ 397 h 512"/>
                  <a:gd name="T16" fmla="*/ 283 w 512"/>
                  <a:gd name="T17" fmla="*/ 256 h 512"/>
                  <a:gd name="T18" fmla="*/ 141 w 512"/>
                  <a:gd name="T19" fmla="*/ 114 h 512"/>
                  <a:gd name="T20" fmla="*/ 141 w 512"/>
                  <a:gd name="T21" fmla="*/ 99 h 512"/>
                  <a:gd name="T22" fmla="*/ 157 w 512"/>
                  <a:gd name="T23" fmla="*/ 99 h 512"/>
                  <a:gd name="T24" fmla="*/ 306 w 512"/>
                  <a:gd name="T25" fmla="*/ 248 h 512"/>
                  <a:gd name="T26" fmla="*/ 306 w 512"/>
                  <a:gd name="T27" fmla="*/ 263 h 512"/>
                  <a:gd name="T28" fmla="*/ 157 w 512"/>
                  <a:gd name="T29" fmla="*/ 413 h 512"/>
                  <a:gd name="T30" fmla="*/ 149 w 512"/>
                  <a:gd name="T31" fmla="*/ 416 h 512"/>
                  <a:gd name="T32" fmla="*/ 413 w 512"/>
                  <a:gd name="T33" fmla="*/ 263 h 512"/>
                  <a:gd name="T34" fmla="*/ 263 w 512"/>
                  <a:gd name="T35" fmla="*/ 413 h 512"/>
                  <a:gd name="T36" fmla="*/ 256 w 512"/>
                  <a:gd name="T37" fmla="*/ 416 h 512"/>
                  <a:gd name="T38" fmla="*/ 248 w 512"/>
                  <a:gd name="T39" fmla="*/ 413 h 512"/>
                  <a:gd name="T40" fmla="*/ 248 w 512"/>
                  <a:gd name="T41" fmla="*/ 397 h 512"/>
                  <a:gd name="T42" fmla="*/ 390 w 512"/>
                  <a:gd name="T43" fmla="*/ 256 h 512"/>
                  <a:gd name="T44" fmla="*/ 248 w 512"/>
                  <a:gd name="T45" fmla="*/ 114 h 512"/>
                  <a:gd name="T46" fmla="*/ 248 w 512"/>
                  <a:gd name="T47" fmla="*/ 99 h 512"/>
                  <a:gd name="T48" fmla="*/ 263 w 512"/>
                  <a:gd name="T49" fmla="*/ 99 h 512"/>
                  <a:gd name="T50" fmla="*/ 413 w 512"/>
                  <a:gd name="T51" fmla="*/ 248 h 512"/>
                  <a:gd name="T52" fmla="*/ 413 w 512"/>
                  <a:gd name="T53" fmla="*/ 26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49" y="416"/>
                    </a:moveTo>
                    <a:cubicBezTo>
                      <a:pt x="146" y="416"/>
                      <a:pt x="144" y="415"/>
                      <a:pt x="141" y="413"/>
                    </a:cubicBezTo>
                    <a:cubicBezTo>
                      <a:pt x="137" y="408"/>
                      <a:pt x="137" y="402"/>
                      <a:pt x="141" y="397"/>
                    </a:cubicBezTo>
                    <a:cubicBezTo>
                      <a:pt x="283" y="256"/>
                      <a:pt x="283" y="256"/>
                      <a:pt x="283" y="256"/>
                    </a:cubicBezTo>
                    <a:cubicBezTo>
                      <a:pt x="141" y="114"/>
                      <a:pt x="141" y="114"/>
                      <a:pt x="141" y="114"/>
                    </a:cubicBezTo>
                    <a:cubicBezTo>
                      <a:pt x="137" y="110"/>
                      <a:pt x="137" y="103"/>
                      <a:pt x="141" y="99"/>
                    </a:cubicBezTo>
                    <a:cubicBezTo>
                      <a:pt x="146" y="95"/>
                      <a:pt x="152" y="95"/>
                      <a:pt x="157" y="99"/>
                    </a:cubicBezTo>
                    <a:cubicBezTo>
                      <a:pt x="306" y="248"/>
                      <a:pt x="306" y="248"/>
                      <a:pt x="306" y="248"/>
                    </a:cubicBezTo>
                    <a:cubicBezTo>
                      <a:pt x="310" y="252"/>
                      <a:pt x="310" y="259"/>
                      <a:pt x="306" y="263"/>
                    </a:cubicBezTo>
                    <a:cubicBezTo>
                      <a:pt x="157" y="413"/>
                      <a:pt x="157" y="413"/>
                      <a:pt x="157" y="413"/>
                    </a:cubicBezTo>
                    <a:cubicBezTo>
                      <a:pt x="154" y="415"/>
                      <a:pt x="152" y="416"/>
                      <a:pt x="149" y="416"/>
                    </a:cubicBezTo>
                    <a:close/>
                    <a:moveTo>
                      <a:pt x="413" y="263"/>
                    </a:moveTo>
                    <a:cubicBezTo>
                      <a:pt x="263" y="413"/>
                      <a:pt x="263" y="413"/>
                      <a:pt x="263" y="413"/>
                    </a:cubicBezTo>
                    <a:cubicBezTo>
                      <a:pt x="261" y="415"/>
                      <a:pt x="258" y="416"/>
                      <a:pt x="256" y="416"/>
                    </a:cubicBezTo>
                    <a:cubicBezTo>
                      <a:pt x="253" y="416"/>
                      <a:pt x="250" y="415"/>
                      <a:pt x="248" y="413"/>
                    </a:cubicBezTo>
                    <a:cubicBezTo>
                      <a:pt x="244" y="408"/>
                      <a:pt x="244" y="402"/>
                      <a:pt x="248" y="397"/>
                    </a:cubicBezTo>
                    <a:cubicBezTo>
                      <a:pt x="390" y="256"/>
                      <a:pt x="390" y="256"/>
                      <a:pt x="390" y="256"/>
                    </a:cubicBezTo>
                    <a:cubicBezTo>
                      <a:pt x="248" y="114"/>
                      <a:pt x="248" y="114"/>
                      <a:pt x="248" y="114"/>
                    </a:cubicBezTo>
                    <a:cubicBezTo>
                      <a:pt x="244" y="110"/>
                      <a:pt x="244" y="103"/>
                      <a:pt x="248" y="99"/>
                    </a:cubicBezTo>
                    <a:cubicBezTo>
                      <a:pt x="252" y="95"/>
                      <a:pt x="259" y="95"/>
                      <a:pt x="263" y="99"/>
                    </a:cubicBezTo>
                    <a:cubicBezTo>
                      <a:pt x="413" y="248"/>
                      <a:pt x="413" y="248"/>
                      <a:pt x="413" y="248"/>
                    </a:cubicBezTo>
                    <a:cubicBezTo>
                      <a:pt x="417" y="252"/>
                      <a:pt x="417" y="259"/>
                      <a:pt x="413" y="263"/>
                    </a:cubicBezTo>
                    <a:close/>
                  </a:path>
                </a:pathLst>
              </a:custGeom>
              <a:solidFill>
                <a:schemeClr val="tx1"/>
              </a:solidFill>
              <a:ln w="19050">
                <a:solidFill>
                  <a:srgbClr val="92D050"/>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82" name="Freeform 929">
                <a:extLst>
                  <a:ext uri="{FF2B5EF4-FFF2-40B4-BE49-F238E27FC236}">
                    <a16:creationId xmlns:a16="http://schemas.microsoft.com/office/drawing/2014/main" id="{DFFD43EE-2A78-4989-810B-FBFF09608FB1}"/>
                  </a:ext>
                </a:extLst>
              </p:cNvPr>
              <p:cNvSpPr>
                <a:spLocks noEditPoints="1"/>
              </p:cNvSpPr>
              <p:nvPr/>
            </p:nvSpPr>
            <p:spPr bwMode="auto">
              <a:xfrm>
                <a:off x="4894583" y="902046"/>
                <a:ext cx="457200" cy="457200"/>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tx1"/>
              </a:solidFill>
              <a:ln w="19050">
                <a:solidFill>
                  <a:srgbClr val="92D05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83" name="Freeform 694">
                <a:extLst>
                  <a:ext uri="{FF2B5EF4-FFF2-40B4-BE49-F238E27FC236}">
                    <a16:creationId xmlns:a16="http://schemas.microsoft.com/office/drawing/2014/main" id="{2C582E20-878C-43F7-9E28-1F858C3D0361}"/>
                  </a:ext>
                </a:extLst>
              </p:cNvPr>
              <p:cNvSpPr>
                <a:spLocks noChangeAspect="1" noEditPoints="1"/>
              </p:cNvSpPr>
              <p:nvPr/>
            </p:nvSpPr>
            <p:spPr bwMode="auto">
              <a:xfrm>
                <a:off x="9303052" y="920940"/>
                <a:ext cx="455860" cy="457200"/>
              </a:xfrm>
              <a:custGeom>
                <a:avLst/>
                <a:gdLst>
                  <a:gd name="T0" fmla="*/ 203 w 512"/>
                  <a:gd name="T1" fmla="*/ 220 h 512"/>
                  <a:gd name="T2" fmla="*/ 192 w 512"/>
                  <a:gd name="T3" fmla="*/ 222 h 512"/>
                  <a:gd name="T4" fmla="*/ 121 w 512"/>
                  <a:gd name="T5" fmla="*/ 250 h 512"/>
                  <a:gd name="T6" fmla="*/ 166 w 512"/>
                  <a:gd name="T7" fmla="*/ 295 h 512"/>
                  <a:gd name="T8" fmla="*/ 166 w 512"/>
                  <a:gd name="T9" fmla="*/ 310 h 512"/>
                  <a:gd name="T10" fmla="*/ 166 w 512"/>
                  <a:gd name="T11" fmla="*/ 348 h 512"/>
                  <a:gd name="T12" fmla="*/ 203 w 512"/>
                  <a:gd name="T13" fmla="*/ 348 h 512"/>
                  <a:gd name="T14" fmla="*/ 211 w 512"/>
                  <a:gd name="T15" fmla="*/ 345 h 512"/>
                  <a:gd name="T16" fmla="*/ 218 w 512"/>
                  <a:gd name="T17" fmla="*/ 348 h 512"/>
                  <a:gd name="T18" fmla="*/ 263 w 512"/>
                  <a:gd name="T19" fmla="*/ 392 h 512"/>
                  <a:gd name="T20" fmla="*/ 290 w 512"/>
                  <a:gd name="T21" fmla="*/ 322 h 512"/>
                  <a:gd name="T22" fmla="*/ 293 w 512"/>
                  <a:gd name="T23" fmla="*/ 311 h 512"/>
                  <a:gd name="T24" fmla="*/ 363 w 512"/>
                  <a:gd name="T25" fmla="*/ 150 h 512"/>
                  <a:gd name="T26" fmla="*/ 203 w 512"/>
                  <a:gd name="T27" fmla="*/ 220 h 512"/>
                  <a:gd name="T28" fmla="*/ 273 w 512"/>
                  <a:gd name="T29" fmla="*/ 302 h 512"/>
                  <a:gd name="T30" fmla="*/ 241 w 512"/>
                  <a:gd name="T31" fmla="*/ 315 h 512"/>
                  <a:gd name="T32" fmla="*/ 208 w 512"/>
                  <a:gd name="T33" fmla="*/ 302 h 512"/>
                  <a:gd name="T34" fmla="*/ 208 w 512"/>
                  <a:gd name="T35" fmla="*/ 237 h 512"/>
                  <a:gd name="T36" fmla="*/ 241 w 512"/>
                  <a:gd name="T37" fmla="*/ 223 h 512"/>
                  <a:gd name="T38" fmla="*/ 273 w 512"/>
                  <a:gd name="T39" fmla="*/ 237 h 512"/>
                  <a:gd name="T40" fmla="*/ 273 w 512"/>
                  <a:gd name="T41" fmla="*/ 302 h 512"/>
                  <a:gd name="T42" fmla="*/ 258 w 512"/>
                  <a:gd name="T43" fmla="*/ 252 h 512"/>
                  <a:gd name="T44" fmla="*/ 258 w 512"/>
                  <a:gd name="T45" fmla="*/ 287 h 512"/>
                  <a:gd name="T46" fmla="*/ 224 w 512"/>
                  <a:gd name="T47" fmla="*/ 287 h 512"/>
                  <a:gd name="T48" fmla="*/ 224 w 512"/>
                  <a:gd name="T49" fmla="*/ 252 h 512"/>
                  <a:gd name="T50" fmla="*/ 241 w 512"/>
                  <a:gd name="T51" fmla="*/ 245 h 512"/>
                  <a:gd name="T52" fmla="*/ 258 w 512"/>
                  <a:gd name="T53" fmla="*/ 252 h 512"/>
                  <a:gd name="T54" fmla="*/ 256 w 512"/>
                  <a:gd name="T55" fmla="*/ 0 h 512"/>
                  <a:gd name="T56" fmla="*/ 0 w 512"/>
                  <a:gd name="T57" fmla="*/ 256 h 512"/>
                  <a:gd name="T58" fmla="*/ 256 w 512"/>
                  <a:gd name="T59" fmla="*/ 512 h 512"/>
                  <a:gd name="T60" fmla="*/ 512 w 512"/>
                  <a:gd name="T61" fmla="*/ 256 h 512"/>
                  <a:gd name="T62" fmla="*/ 256 w 512"/>
                  <a:gd name="T63" fmla="*/ 0 h 512"/>
                  <a:gd name="T64" fmla="*/ 268 w 512"/>
                  <a:gd name="T65" fmla="*/ 415 h 512"/>
                  <a:gd name="T66" fmla="*/ 262 w 512"/>
                  <a:gd name="T67" fmla="*/ 417 h 512"/>
                  <a:gd name="T68" fmla="*/ 254 w 512"/>
                  <a:gd name="T69" fmla="*/ 414 h 512"/>
                  <a:gd name="T70" fmla="*/ 209 w 512"/>
                  <a:gd name="T71" fmla="*/ 369 h 512"/>
                  <a:gd name="T72" fmla="*/ 188 w 512"/>
                  <a:gd name="T73" fmla="*/ 374 h 512"/>
                  <a:gd name="T74" fmla="*/ 151 w 512"/>
                  <a:gd name="T75" fmla="*/ 363 h 512"/>
                  <a:gd name="T76" fmla="*/ 145 w 512"/>
                  <a:gd name="T77" fmla="*/ 304 h 512"/>
                  <a:gd name="T78" fmla="*/ 100 w 512"/>
                  <a:gd name="T79" fmla="*/ 259 h 512"/>
                  <a:gd name="T80" fmla="*/ 98 w 512"/>
                  <a:gd name="T81" fmla="*/ 246 h 512"/>
                  <a:gd name="T82" fmla="*/ 193 w 512"/>
                  <a:gd name="T83" fmla="*/ 201 h 512"/>
                  <a:gd name="T84" fmla="*/ 376 w 512"/>
                  <a:gd name="T85" fmla="*/ 131 h 512"/>
                  <a:gd name="T86" fmla="*/ 383 w 512"/>
                  <a:gd name="T87" fmla="*/ 139 h 512"/>
                  <a:gd name="T88" fmla="*/ 312 w 512"/>
                  <a:gd name="T89" fmla="*/ 322 h 512"/>
                  <a:gd name="T90" fmla="*/ 268 w 512"/>
                  <a:gd name="T91" fmla="*/ 41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203" y="220"/>
                    </a:moveTo>
                    <a:cubicBezTo>
                      <a:pt x="200" y="223"/>
                      <a:pt x="196" y="224"/>
                      <a:pt x="192" y="222"/>
                    </a:cubicBezTo>
                    <a:cubicBezTo>
                      <a:pt x="190" y="222"/>
                      <a:pt x="151" y="208"/>
                      <a:pt x="121" y="250"/>
                    </a:cubicBezTo>
                    <a:cubicBezTo>
                      <a:pt x="166" y="295"/>
                      <a:pt x="166" y="295"/>
                      <a:pt x="166" y="295"/>
                    </a:cubicBezTo>
                    <a:cubicBezTo>
                      <a:pt x="170" y="299"/>
                      <a:pt x="170" y="306"/>
                      <a:pt x="166" y="310"/>
                    </a:cubicBezTo>
                    <a:cubicBezTo>
                      <a:pt x="162" y="315"/>
                      <a:pt x="156" y="338"/>
                      <a:pt x="166" y="348"/>
                    </a:cubicBezTo>
                    <a:cubicBezTo>
                      <a:pt x="175" y="358"/>
                      <a:pt x="199" y="352"/>
                      <a:pt x="203" y="348"/>
                    </a:cubicBezTo>
                    <a:cubicBezTo>
                      <a:pt x="205" y="346"/>
                      <a:pt x="208" y="345"/>
                      <a:pt x="211" y="345"/>
                    </a:cubicBezTo>
                    <a:cubicBezTo>
                      <a:pt x="214" y="345"/>
                      <a:pt x="216" y="346"/>
                      <a:pt x="218" y="348"/>
                    </a:cubicBezTo>
                    <a:cubicBezTo>
                      <a:pt x="263" y="392"/>
                      <a:pt x="263" y="392"/>
                      <a:pt x="263" y="392"/>
                    </a:cubicBezTo>
                    <a:cubicBezTo>
                      <a:pt x="302" y="358"/>
                      <a:pt x="291" y="322"/>
                      <a:pt x="290" y="322"/>
                    </a:cubicBezTo>
                    <a:cubicBezTo>
                      <a:pt x="289" y="318"/>
                      <a:pt x="290" y="314"/>
                      <a:pt x="293" y="311"/>
                    </a:cubicBezTo>
                    <a:cubicBezTo>
                      <a:pt x="362" y="242"/>
                      <a:pt x="364" y="172"/>
                      <a:pt x="363" y="150"/>
                    </a:cubicBezTo>
                    <a:cubicBezTo>
                      <a:pt x="342" y="147"/>
                      <a:pt x="279" y="145"/>
                      <a:pt x="203" y="220"/>
                    </a:cubicBezTo>
                    <a:close/>
                    <a:moveTo>
                      <a:pt x="273" y="302"/>
                    </a:moveTo>
                    <a:cubicBezTo>
                      <a:pt x="264" y="311"/>
                      <a:pt x="253" y="315"/>
                      <a:pt x="241" y="315"/>
                    </a:cubicBezTo>
                    <a:cubicBezTo>
                      <a:pt x="229" y="315"/>
                      <a:pt x="217" y="311"/>
                      <a:pt x="208" y="302"/>
                    </a:cubicBezTo>
                    <a:cubicBezTo>
                      <a:pt x="191" y="284"/>
                      <a:pt x="191" y="255"/>
                      <a:pt x="208" y="237"/>
                    </a:cubicBezTo>
                    <a:cubicBezTo>
                      <a:pt x="217" y="228"/>
                      <a:pt x="229" y="223"/>
                      <a:pt x="241" y="223"/>
                    </a:cubicBezTo>
                    <a:cubicBezTo>
                      <a:pt x="253" y="223"/>
                      <a:pt x="265" y="228"/>
                      <a:pt x="273" y="237"/>
                    </a:cubicBezTo>
                    <a:cubicBezTo>
                      <a:pt x="291" y="255"/>
                      <a:pt x="291" y="284"/>
                      <a:pt x="273" y="302"/>
                    </a:cubicBezTo>
                    <a:close/>
                    <a:moveTo>
                      <a:pt x="258" y="252"/>
                    </a:moveTo>
                    <a:cubicBezTo>
                      <a:pt x="268" y="262"/>
                      <a:pt x="268" y="277"/>
                      <a:pt x="258" y="287"/>
                    </a:cubicBezTo>
                    <a:cubicBezTo>
                      <a:pt x="249" y="296"/>
                      <a:pt x="233" y="296"/>
                      <a:pt x="224" y="287"/>
                    </a:cubicBezTo>
                    <a:cubicBezTo>
                      <a:pt x="214" y="277"/>
                      <a:pt x="214" y="262"/>
                      <a:pt x="224" y="252"/>
                    </a:cubicBezTo>
                    <a:cubicBezTo>
                      <a:pt x="228" y="247"/>
                      <a:pt x="234" y="245"/>
                      <a:pt x="241" y="245"/>
                    </a:cubicBezTo>
                    <a:cubicBezTo>
                      <a:pt x="247" y="245"/>
                      <a:pt x="254" y="247"/>
                      <a:pt x="258" y="252"/>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8" y="415"/>
                    </a:moveTo>
                    <a:cubicBezTo>
                      <a:pt x="266" y="416"/>
                      <a:pt x="264" y="417"/>
                      <a:pt x="262" y="417"/>
                    </a:cubicBezTo>
                    <a:cubicBezTo>
                      <a:pt x="259" y="417"/>
                      <a:pt x="256" y="416"/>
                      <a:pt x="254" y="414"/>
                    </a:cubicBezTo>
                    <a:cubicBezTo>
                      <a:pt x="209" y="369"/>
                      <a:pt x="209" y="369"/>
                      <a:pt x="209" y="369"/>
                    </a:cubicBezTo>
                    <a:cubicBezTo>
                      <a:pt x="203" y="372"/>
                      <a:pt x="196" y="374"/>
                      <a:pt x="188" y="374"/>
                    </a:cubicBezTo>
                    <a:cubicBezTo>
                      <a:pt x="173" y="376"/>
                      <a:pt x="159" y="372"/>
                      <a:pt x="151" y="363"/>
                    </a:cubicBezTo>
                    <a:cubicBezTo>
                      <a:pt x="135" y="348"/>
                      <a:pt x="137" y="320"/>
                      <a:pt x="145" y="304"/>
                    </a:cubicBezTo>
                    <a:cubicBezTo>
                      <a:pt x="100" y="259"/>
                      <a:pt x="100" y="259"/>
                      <a:pt x="100" y="259"/>
                    </a:cubicBezTo>
                    <a:cubicBezTo>
                      <a:pt x="96" y="256"/>
                      <a:pt x="96" y="251"/>
                      <a:pt x="98" y="246"/>
                    </a:cubicBezTo>
                    <a:cubicBezTo>
                      <a:pt x="131" y="193"/>
                      <a:pt x="175" y="197"/>
                      <a:pt x="193" y="201"/>
                    </a:cubicBezTo>
                    <a:cubicBezTo>
                      <a:pt x="290" y="106"/>
                      <a:pt x="372" y="130"/>
                      <a:pt x="376" y="131"/>
                    </a:cubicBezTo>
                    <a:cubicBezTo>
                      <a:pt x="380" y="132"/>
                      <a:pt x="382" y="135"/>
                      <a:pt x="383" y="139"/>
                    </a:cubicBezTo>
                    <a:cubicBezTo>
                      <a:pt x="384" y="143"/>
                      <a:pt x="398" y="233"/>
                      <a:pt x="312" y="322"/>
                    </a:cubicBezTo>
                    <a:cubicBezTo>
                      <a:pt x="315" y="338"/>
                      <a:pt x="316" y="379"/>
                      <a:pt x="268" y="415"/>
                    </a:cubicBezTo>
                    <a:close/>
                  </a:path>
                </a:pathLst>
              </a:custGeom>
              <a:solidFill>
                <a:schemeClr val="tx1"/>
              </a:solidFill>
              <a:ln w="19050">
                <a:solidFill>
                  <a:srgbClr val="92D050"/>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grpSp>
        <p:sp>
          <p:nvSpPr>
            <p:cNvPr id="76" name="TextBox 75">
              <a:extLst>
                <a:ext uri="{FF2B5EF4-FFF2-40B4-BE49-F238E27FC236}">
                  <a16:creationId xmlns:a16="http://schemas.microsoft.com/office/drawing/2014/main" id="{49A76B5A-7AB6-49AA-83EA-2B8149A36847}"/>
                </a:ext>
              </a:extLst>
            </p:cNvPr>
            <p:cNvSpPr txBox="1"/>
            <p:nvPr/>
          </p:nvSpPr>
          <p:spPr>
            <a:xfrm>
              <a:off x="3029109" y="1379550"/>
              <a:ext cx="72" cy="184666"/>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endParaRPr kumimoji="0" lang="en-US" sz="1200" b="1" i="0" u="none" strike="noStrike" kern="1200" cap="none" spc="0" normalizeH="0" baseline="0" noProof="0" dirty="0">
                <a:ln>
                  <a:noFill/>
                </a:ln>
                <a:solidFill>
                  <a:prstClr val="white"/>
                </a:solidFill>
                <a:effectLst/>
                <a:uLnTx/>
                <a:uFillTx/>
                <a:latin typeface="Verdana"/>
                <a:ea typeface="+mn-ea"/>
                <a:cs typeface="+mn-cs"/>
              </a:endParaRPr>
            </a:p>
          </p:txBody>
        </p:sp>
      </p:grpSp>
      <p:sp>
        <p:nvSpPr>
          <p:cNvPr id="159" name="TextBox 158">
            <a:extLst>
              <a:ext uri="{FF2B5EF4-FFF2-40B4-BE49-F238E27FC236}">
                <a16:creationId xmlns:a16="http://schemas.microsoft.com/office/drawing/2014/main" id="{E365F318-76D8-4080-A6D6-C1AE652D07A0}"/>
              </a:ext>
            </a:extLst>
          </p:cNvPr>
          <p:cNvSpPr txBox="1"/>
          <p:nvPr/>
        </p:nvSpPr>
        <p:spPr>
          <a:xfrm>
            <a:off x="3195160" y="793593"/>
            <a:ext cx="1618555" cy="584775"/>
          </a:xfrm>
          <a:prstGeom prst="rect">
            <a:avLst/>
          </a:prstGeom>
          <a:noFill/>
          <a:ln>
            <a:noFill/>
          </a:ln>
        </p:spPr>
        <p:txBody>
          <a:bodyPr wrap="square" lIns="0" tIns="0" rIns="0" bIns="0" rtlCol="0">
            <a:noAutofit/>
          </a:bodyPr>
          <a:lstStyle/>
          <a:p>
            <a:pPr marL="285750" indent="-285750">
              <a:buFont typeface="Arial" panose="020B0604020202020204" pitchFamily="34" charset="0"/>
              <a:buChar char="•"/>
            </a:pPr>
            <a:r>
              <a:rPr lang="en-US" sz="1400" dirty="0">
                <a:solidFill>
                  <a:schemeClr val="bg1"/>
                </a:solidFill>
              </a:rPr>
              <a:t>Data Preprocessing &amp; cleansing</a:t>
            </a:r>
          </a:p>
          <a:p>
            <a:pPr marL="285750" indent="-285750">
              <a:buFont typeface="Arial" panose="020B0604020202020204" pitchFamily="34" charset="0"/>
              <a:buChar char="•"/>
            </a:pPr>
            <a:r>
              <a:rPr lang="en-US" sz="1400" dirty="0">
                <a:solidFill>
                  <a:schemeClr val="bg1"/>
                </a:solidFill>
              </a:rPr>
              <a:t>Classification Model development , training &amp; testing</a:t>
            </a:r>
          </a:p>
          <a:p>
            <a:endParaRPr lang="en-GB" sz="1400" dirty="0">
              <a:solidFill>
                <a:schemeClr val="accent1"/>
              </a:solidFill>
              <a:latin typeface="+mj-lt"/>
            </a:endParaRPr>
          </a:p>
        </p:txBody>
      </p:sp>
      <p:sp>
        <p:nvSpPr>
          <p:cNvPr id="160" name="Oval 159">
            <a:extLst>
              <a:ext uri="{FF2B5EF4-FFF2-40B4-BE49-F238E27FC236}">
                <a16:creationId xmlns:a16="http://schemas.microsoft.com/office/drawing/2014/main" id="{5DA4926E-16E8-4F49-9F69-B56111CFAF68}"/>
              </a:ext>
            </a:extLst>
          </p:cNvPr>
          <p:cNvSpPr/>
          <p:nvPr/>
        </p:nvSpPr>
        <p:spPr bwMode="gray">
          <a:xfrm>
            <a:off x="1003161" y="2237129"/>
            <a:ext cx="108780" cy="117193"/>
          </a:xfrm>
          <a:prstGeom prst="ellipse">
            <a:avLst/>
          </a:prstGeom>
          <a:solidFill>
            <a:schemeClr val="accent5">
              <a:lumMod val="75000"/>
            </a:schemeClr>
          </a:solidFill>
          <a:ln w="19050" algn="ctr">
            <a:solidFill>
              <a:schemeClr val="accent5">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accent4"/>
              </a:solidFill>
            </a:endParaRPr>
          </a:p>
        </p:txBody>
      </p:sp>
      <p:sp>
        <p:nvSpPr>
          <p:cNvPr id="162" name="TextBox 161">
            <a:extLst>
              <a:ext uri="{FF2B5EF4-FFF2-40B4-BE49-F238E27FC236}">
                <a16:creationId xmlns:a16="http://schemas.microsoft.com/office/drawing/2014/main" id="{3CB4E0E3-2E5B-4DAF-A894-74DFAA084945}"/>
              </a:ext>
            </a:extLst>
          </p:cNvPr>
          <p:cNvSpPr txBox="1"/>
          <p:nvPr/>
        </p:nvSpPr>
        <p:spPr>
          <a:xfrm>
            <a:off x="1278737" y="785393"/>
            <a:ext cx="1390724" cy="1292662"/>
          </a:xfrm>
          <a:prstGeom prst="rect">
            <a:avLst/>
          </a:prstGeom>
          <a:noFill/>
          <a:ln>
            <a:noFill/>
          </a:ln>
        </p:spPr>
        <p:txBody>
          <a:bodyPr wrap="square" lIns="0" tIns="0" rIns="0" bIns="0" rtlCol="0">
            <a:spAutoFit/>
          </a:bodyPr>
          <a:lstStyle/>
          <a:p>
            <a:pPr marL="285750" indent="-285750">
              <a:buFont typeface="Arial" panose="020B0604020202020204" pitchFamily="34" charset="0"/>
              <a:buChar char="•"/>
            </a:pPr>
            <a:r>
              <a:rPr lang="en-US" sz="1400" dirty="0">
                <a:solidFill>
                  <a:schemeClr val="bg1"/>
                </a:solidFill>
              </a:rPr>
              <a:t>Understanding the requirements</a:t>
            </a:r>
          </a:p>
          <a:p>
            <a:pPr marL="285750" indent="-285750">
              <a:buFont typeface="Arial" panose="020B0604020202020204" pitchFamily="34" charset="0"/>
              <a:buChar char="•"/>
            </a:pPr>
            <a:r>
              <a:rPr lang="en-US" sz="1400" dirty="0">
                <a:solidFill>
                  <a:schemeClr val="bg1"/>
                </a:solidFill>
              </a:rPr>
              <a:t>Outlining the scope</a:t>
            </a:r>
          </a:p>
          <a:p>
            <a:pPr marL="285750" indent="-285750">
              <a:buFont typeface="Arial" panose="020B0604020202020204" pitchFamily="34" charset="0"/>
              <a:buChar char="•"/>
            </a:pPr>
            <a:r>
              <a:rPr lang="en-US" sz="1400" dirty="0">
                <a:solidFill>
                  <a:schemeClr val="bg1"/>
                </a:solidFill>
              </a:rPr>
              <a:t>Data collection</a:t>
            </a:r>
          </a:p>
        </p:txBody>
      </p:sp>
      <p:sp>
        <p:nvSpPr>
          <p:cNvPr id="164" name="TextBox 163">
            <a:extLst>
              <a:ext uri="{FF2B5EF4-FFF2-40B4-BE49-F238E27FC236}">
                <a16:creationId xmlns:a16="http://schemas.microsoft.com/office/drawing/2014/main" id="{50CF1C34-6524-481E-84E1-C2FCE72A8CAD}"/>
              </a:ext>
            </a:extLst>
          </p:cNvPr>
          <p:cNvSpPr txBox="1"/>
          <p:nvPr/>
        </p:nvSpPr>
        <p:spPr>
          <a:xfrm>
            <a:off x="5133650" y="785393"/>
            <a:ext cx="1502566" cy="1508105"/>
          </a:xfrm>
          <a:prstGeom prst="rect">
            <a:avLst/>
          </a:prstGeom>
          <a:noFill/>
          <a:ln>
            <a:noFill/>
          </a:ln>
        </p:spPr>
        <p:txBody>
          <a:bodyPr wrap="square" lIns="0" tIns="0" rIns="0" bIns="0" rtlCol="0">
            <a:spAutoFit/>
          </a:bodyPr>
          <a:lstStyle/>
          <a:p>
            <a:pPr marL="285750" indent="-285750">
              <a:buFont typeface="Arial" panose="020B0604020202020204" pitchFamily="34" charset="0"/>
              <a:buChar char="•"/>
            </a:pPr>
            <a:r>
              <a:rPr lang="en-US" sz="1400" dirty="0">
                <a:solidFill>
                  <a:schemeClr val="bg1"/>
                </a:solidFill>
              </a:rPr>
              <a:t>Forecasting model development, training &amp; testing</a:t>
            </a:r>
          </a:p>
          <a:p>
            <a:pPr>
              <a:buSzPct val="100000"/>
            </a:pPr>
            <a:endParaRPr lang="en-GB" sz="1400" dirty="0">
              <a:solidFill>
                <a:schemeClr val="bg1"/>
              </a:solidFill>
              <a:latin typeface="+mj-lt"/>
            </a:endParaRPr>
          </a:p>
          <a:p>
            <a:endParaRPr lang="en-GB" sz="1400" dirty="0">
              <a:solidFill>
                <a:schemeClr val="bg1"/>
              </a:solidFill>
              <a:latin typeface="+mj-lt"/>
            </a:endParaRPr>
          </a:p>
        </p:txBody>
      </p:sp>
      <p:sp>
        <p:nvSpPr>
          <p:cNvPr id="218" name="Oval 217">
            <a:extLst>
              <a:ext uri="{FF2B5EF4-FFF2-40B4-BE49-F238E27FC236}">
                <a16:creationId xmlns:a16="http://schemas.microsoft.com/office/drawing/2014/main" id="{A166A7B4-95B9-4B54-954B-DE2FF062646C}"/>
              </a:ext>
            </a:extLst>
          </p:cNvPr>
          <p:cNvSpPr/>
          <p:nvPr/>
        </p:nvSpPr>
        <p:spPr bwMode="gray">
          <a:xfrm>
            <a:off x="2929408" y="2234685"/>
            <a:ext cx="108780" cy="117193"/>
          </a:xfrm>
          <a:prstGeom prst="ellipse">
            <a:avLst/>
          </a:prstGeom>
          <a:solidFill>
            <a:schemeClr val="accent5">
              <a:lumMod val="75000"/>
            </a:schemeClr>
          </a:solidFill>
          <a:ln w="19050" algn="ctr">
            <a:solidFill>
              <a:schemeClr val="accent5">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accent4"/>
              </a:solidFill>
            </a:endParaRPr>
          </a:p>
        </p:txBody>
      </p:sp>
      <p:sp>
        <p:nvSpPr>
          <p:cNvPr id="220" name="Oval 219">
            <a:extLst>
              <a:ext uri="{FF2B5EF4-FFF2-40B4-BE49-F238E27FC236}">
                <a16:creationId xmlns:a16="http://schemas.microsoft.com/office/drawing/2014/main" id="{96175407-CD12-4F38-91CB-3B558C43AA6F}"/>
              </a:ext>
            </a:extLst>
          </p:cNvPr>
          <p:cNvSpPr/>
          <p:nvPr/>
        </p:nvSpPr>
        <p:spPr bwMode="gray">
          <a:xfrm>
            <a:off x="6828657" y="2234685"/>
            <a:ext cx="108780" cy="117193"/>
          </a:xfrm>
          <a:prstGeom prst="ellipse">
            <a:avLst/>
          </a:prstGeom>
          <a:solidFill>
            <a:schemeClr val="accent5">
              <a:lumMod val="75000"/>
            </a:schemeClr>
          </a:solidFill>
          <a:ln w="19050" algn="ctr">
            <a:solidFill>
              <a:schemeClr val="accent5">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accent4"/>
              </a:solidFill>
            </a:endParaRPr>
          </a:p>
        </p:txBody>
      </p:sp>
      <p:sp>
        <p:nvSpPr>
          <p:cNvPr id="222" name="Oval 221">
            <a:extLst>
              <a:ext uri="{FF2B5EF4-FFF2-40B4-BE49-F238E27FC236}">
                <a16:creationId xmlns:a16="http://schemas.microsoft.com/office/drawing/2014/main" id="{DF029AB6-2E87-4F34-BBDB-ED59880AC4CA}"/>
              </a:ext>
            </a:extLst>
          </p:cNvPr>
          <p:cNvSpPr/>
          <p:nvPr/>
        </p:nvSpPr>
        <p:spPr bwMode="gray">
          <a:xfrm>
            <a:off x="8708580" y="2255388"/>
            <a:ext cx="108780" cy="117193"/>
          </a:xfrm>
          <a:prstGeom prst="ellipse">
            <a:avLst/>
          </a:prstGeom>
          <a:solidFill>
            <a:schemeClr val="accent5">
              <a:lumMod val="75000"/>
            </a:schemeClr>
          </a:solidFill>
          <a:ln w="19050" algn="ctr">
            <a:solidFill>
              <a:schemeClr val="accent5">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accent4"/>
              </a:solidFill>
            </a:endParaRPr>
          </a:p>
        </p:txBody>
      </p:sp>
      <p:sp>
        <p:nvSpPr>
          <p:cNvPr id="224" name="Oval 223">
            <a:extLst>
              <a:ext uri="{FF2B5EF4-FFF2-40B4-BE49-F238E27FC236}">
                <a16:creationId xmlns:a16="http://schemas.microsoft.com/office/drawing/2014/main" id="{A790D078-9880-48D8-A024-6AADAFC07EE6}"/>
              </a:ext>
            </a:extLst>
          </p:cNvPr>
          <p:cNvSpPr/>
          <p:nvPr/>
        </p:nvSpPr>
        <p:spPr bwMode="gray">
          <a:xfrm>
            <a:off x="10579359" y="2234685"/>
            <a:ext cx="108780" cy="117193"/>
          </a:xfrm>
          <a:prstGeom prst="ellipse">
            <a:avLst/>
          </a:prstGeom>
          <a:solidFill>
            <a:schemeClr val="accent5">
              <a:lumMod val="75000"/>
            </a:schemeClr>
          </a:solidFill>
          <a:ln w="19050" algn="ctr">
            <a:solidFill>
              <a:schemeClr val="accent5">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accent4"/>
              </a:solidFill>
            </a:endParaRPr>
          </a:p>
        </p:txBody>
      </p:sp>
      <p:sp>
        <p:nvSpPr>
          <p:cNvPr id="226" name="Oval 225">
            <a:extLst>
              <a:ext uri="{FF2B5EF4-FFF2-40B4-BE49-F238E27FC236}">
                <a16:creationId xmlns:a16="http://schemas.microsoft.com/office/drawing/2014/main" id="{8BC90E3D-8BA6-4FE8-91C1-C148120C56D4}"/>
              </a:ext>
            </a:extLst>
          </p:cNvPr>
          <p:cNvSpPr/>
          <p:nvPr/>
        </p:nvSpPr>
        <p:spPr bwMode="gray">
          <a:xfrm>
            <a:off x="4912632" y="2234685"/>
            <a:ext cx="108780" cy="117193"/>
          </a:xfrm>
          <a:prstGeom prst="ellipse">
            <a:avLst/>
          </a:prstGeom>
          <a:solidFill>
            <a:schemeClr val="accent5">
              <a:lumMod val="75000"/>
            </a:schemeClr>
          </a:solidFill>
          <a:ln w="19050" algn="ctr">
            <a:solidFill>
              <a:schemeClr val="accent5">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accent4"/>
              </a:solidFill>
            </a:endParaRPr>
          </a:p>
        </p:txBody>
      </p:sp>
      <p:grpSp>
        <p:nvGrpSpPr>
          <p:cNvPr id="2" name="Group 1">
            <a:extLst>
              <a:ext uri="{FF2B5EF4-FFF2-40B4-BE49-F238E27FC236}">
                <a16:creationId xmlns:a16="http://schemas.microsoft.com/office/drawing/2014/main" id="{8112EE20-28CD-471F-A7CA-1E28DCD99396}"/>
              </a:ext>
            </a:extLst>
          </p:cNvPr>
          <p:cNvGrpSpPr/>
          <p:nvPr/>
        </p:nvGrpSpPr>
        <p:grpSpPr>
          <a:xfrm>
            <a:off x="1048407" y="726357"/>
            <a:ext cx="9585342" cy="1572921"/>
            <a:chOff x="1048407" y="1003615"/>
            <a:chExt cx="9585342" cy="1295663"/>
          </a:xfrm>
        </p:grpSpPr>
        <p:cxnSp>
          <p:nvCxnSpPr>
            <p:cNvPr id="161" name="Straight Connector 160">
              <a:extLst>
                <a:ext uri="{FF2B5EF4-FFF2-40B4-BE49-F238E27FC236}">
                  <a16:creationId xmlns:a16="http://schemas.microsoft.com/office/drawing/2014/main" id="{30BDA3B8-0D70-4ACF-BF1A-A4FA84310D93}"/>
                </a:ext>
              </a:extLst>
            </p:cNvPr>
            <p:cNvCxnSpPr>
              <a:cxnSpLocks/>
            </p:cNvCxnSpPr>
            <p:nvPr/>
          </p:nvCxnSpPr>
          <p:spPr>
            <a:xfrm flipV="1">
              <a:off x="1048407" y="1006059"/>
              <a:ext cx="9144" cy="127496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7855313-BC39-47C6-B346-F77F4D28393D}"/>
                </a:ext>
              </a:extLst>
            </p:cNvPr>
            <p:cNvCxnSpPr>
              <a:cxnSpLocks/>
            </p:cNvCxnSpPr>
            <p:nvPr/>
          </p:nvCxnSpPr>
          <p:spPr>
            <a:xfrm flipV="1">
              <a:off x="2974654" y="1003615"/>
              <a:ext cx="9144" cy="127496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EB03F5E9-D793-4257-858F-19565C7493B6}"/>
                </a:ext>
              </a:extLst>
            </p:cNvPr>
            <p:cNvCxnSpPr>
              <a:cxnSpLocks/>
            </p:cNvCxnSpPr>
            <p:nvPr/>
          </p:nvCxnSpPr>
          <p:spPr>
            <a:xfrm flipV="1">
              <a:off x="6873903" y="1003615"/>
              <a:ext cx="9144" cy="127496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6911D28-14DC-491B-9495-1B083FE67B55}"/>
                </a:ext>
              </a:extLst>
            </p:cNvPr>
            <p:cNvCxnSpPr>
              <a:cxnSpLocks/>
            </p:cNvCxnSpPr>
            <p:nvPr/>
          </p:nvCxnSpPr>
          <p:spPr>
            <a:xfrm flipV="1">
              <a:off x="8753826" y="1024318"/>
              <a:ext cx="9144" cy="127496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293B345C-3DFA-4F43-BEB5-64978511E929}"/>
                </a:ext>
              </a:extLst>
            </p:cNvPr>
            <p:cNvCxnSpPr>
              <a:cxnSpLocks/>
            </p:cNvCxnSpPr>
            <p:nvPr/>
          </p:nvCxnSpPr>
          <p:spPr>
            <a:xfrm flipV="1">
              <a:off x="10624605" y="1003615"/>
              <a:ext cx="9144" cy="127496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1AFF7F93-0D7C-4B73-AC9A-96BCC52512D5}"/>
                </a:ext>
              </a:extLst>
            </p:cNvPr>
            <p:cNvCxnSpPr>
              <a:cxnSpLocks/>
            </p:cNvCxnSpPr>
            <p:nvPr/>
          </p:nvCxnSpPr>
          <p:spPr>
            <a:xfrm flipV="1">
              <a:off x="4957878" y="1003615"/>
              <a:ext cx="9144" cy="127496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28" name="TextBox 227">
            <a:extLst>
              <a:ext uri="{FF2B5EF4-FFF2-40B4-BE49-F238E27FC236}">
                <a16:creationId xmlns:a16="http://schemas.microsoft.com/office/drawing/2014/main" id="{A6266FFB-89F3-499A-94AA-CEE930444122}"/>
              </a:ext>
            </a:extLst>
          </p:cNvPr>
          <p:cNvSpPr txBox="1"/>
          <p:nvPr/>
        </p:nvSpPr>
        <p:spPr>
          <a:xfrm>
            <a:off x="7061841" y="784091"/>
            <a:ext cx="1502566" cy="1508105"/>
          </a:xfrm>
          <a:prstGeom prst="rect">
            <a:avLst/>
          </a:prstGeom>
          <a:noFill/>
          <a:ln>
            <a:noFill/>
          </a:ln>
        </p:spPr>
        <p:txBody>
          <a:bodyPr wrap="square" lIns="0" tIns="0" rIns="0" bIns="0" rtlCol="0">
            <a:spAutoFit/>
          </a:bodyPr>
          <a:lstStyle/>
          <a:p>
            <a:pPr marL="285750" indent="-285750">
              <a:buFont typeface="Arial" panose="020B0604020202020204" pitchFamily="34" charset="0"/>
              <a:buChar char="•"/>
            </a:pPr>
            <a:r>
              <a:rPr lang="en-US" sz="1400" dirty="0">
                <a:solidFill>
                  <a:schemeClr val="bg1"/>
                </a:solidFill>
              </a:rPr>
              <a:t>Component integration</a:t>
            </a:r>
          </a:p>
          <a:p>
            <a:pPr marL="285750" indent="-285750">
              <a:buFont typeface="Arial" panose="020B0604020202020204" pitchFamily="34" charset="0"/>
              <a:buChar char="•"/>
            </a:pPr>
            <a:r>
              <a:rPr lang="en-US" sz="1400" dirty="0">
                <a:solidFill>
                  <a:schemeClr val="bg1"/>
                </a:solidFill>
              </a:rPr>
              <a:t>End to End framework validation</a:t>
            </a:r>
          </a:p>
          <a:p>
            <a:pPr marL="285750" indent="-285750">
              <a:buFont typeface="Arial" panose="020B0604020202020204" pitchFamily="34" charset="0"/>
              <a:buChar char="•"/>
            </a:pPr>
            <a:endParaRPr lang="en-GB" sz="1400" dirty="0">
              <a:solidFill>
                <a:schemeClr val="bg1"/>
              </a:solidFill>
              <a:latin typeface="+mj-lt"/>
            </a:endParaRPr>
          </a:p>
          <a:p>
            <a:endParaRPr lang="en-GB" sz="1400" dirty="0">
              <a:solidFill>
                <a:schemeClr val="bg1"/>
              </a:solidFill>
              <a:latin typeface="+mj-lt"/>
            </a:endParaRPr>
          </a:p>
        </p:txBody>
      </p:sp>
      <p:sp>
        <p:nvSpPr>
          <p:cNvPr id="233" name="Freeform 869">
            <a:extLst>
              <a:ext uri="{FF2B5EF4-FFF2-40B4-BE49-F238E27FC236}">
                <a16:creationId xmlns:a16="http://schemas.microsoft.com/office/drawing/2014/main" id="{F494475A-7606-4C2A-B766-7544B40CB9DD}"/>
              </a:ext>
            </a:extLst>
          </p:cNvPr>
          <p:cNvSpPr>
            <a:spLocks noChangeAspect="1" noEditPoints="1"/>
          </p:cNvSpPr>
          <p:nvPr/>
        </p:nvSpPr>
        <p:spPr bwMode="auto">
          <a:xfrm>
            <a:off x="7656249" y="2243557"/>
            <a:ext cx="457073" cy="457073"/>
          </a:xfrm>
          <a:custGeom>
            <a:avLst/>
            <a:gdLst>
              <a:gd name="T0" fmla="*/ 305 w 512"/>
              <a:gd name="T1" fmla="*/ 145 h 512"/>
              <a:gd name="T2" fmla="*/ 207 w 512"/>
              <a:gd name="T3" fmla="*/ 198 h 512"/>
              <a:gd name="T4" fmla="*/ 512 w 512"/>
              <a:gd name="T5" fmla="*/ 256 h 512"/>
              <a:gd name="T6" fmla="*/ 0 w 512"/>
              <a:gd name="T7" fmla="*/ 256 h 512"/>
              <a:gd name="T8" fmla="*/ 512 w 512"/>
              <a:gd name="T9" fmla="*/ 256 h 512"/>
              <a:gd name="T10" fmla="*/ 245 w 512"/>
              <a:gd name="T11" fmla="*/ 288 h 512"/>
              <a:gd name="T12" fmla="*/ 245 w 512"/>
              <a:gd name="T13" fmla="*/ 267 h 512"/>
              <a:gd name="T14" fmla="*/ 128 w 512"/>
              <a:gd name="T15" fmla="*/ 278 h 512"/>
              <a:gd name="T16" fmla="*/ 373 w 512"/>
              <a:gd name="T17" fmla="*/ 262 h 512"/>
              <a:gd name="T18" fmla="*/ 328 w 512"/>
              <a:gd name="T19" fmla="*/ 152 h 512"/>
              <a:gd name="T20" fmla="*/ 320 w 512"/>
              <a:gd name="T21" fmla="*/ 130 h 512"/>
              <a:gd name="T22" fmla="*/ 328 w 512"/>
              <a:gd name="T23" fmla="*/ 107 h 512"/>
              <a:gd name="T24" fmla="*/ 305 w 512"/>
              <a:gd name="T25" fmla="*/ 99 h 512"/>
              <a:gd name="T26" fmla="*/ 290 w 512"/>
              <a:gd name="T27" fmla="*/ 99 h 512"/>
              <a:gd name="T28" fmla="*/ 184 w 512"/>
              <a:gd name="T29" fmla="*/ 190 h 512"/>
              <a:gd name="T30" fmla="*/ 222 w 512"/>
              <a:gd name="T31" fmla="*/ 243 h 512"/>
              <a:gd name="T32" fmla="*/ 229 w 512"/>
              <a:gd name="T33" fmla="*/ 246 h 512"/>
              <a:gd name="T34" fmla="*/ 266 w 512"/>
              <a:gd name="T35" fmla="*/ 214 h 512"/>
              <a:gd name="T36" fmla="*/ 256 w 512"/>
              <a:gd name="T37" fmla="*/ 299 h 512"/>
              <a:gd name="T38" fmla="*/ 256 w 512"/>
              <a:gd name="T39" fmla="*/ 320 h 512"/>
              <a:gd name="T40" fmla="*/ 283 w 512"/>
              <a:gd name="T41" fmla="*/ 197 h 512"/>
              <a:gd name="T42" fmla="*/ 302 w 512"/>
              <a:gd name="T43" fmla="*/ 181 h 512"/>
              <a:gd name="T44" fmla="*/ 276 w 512"/>
              <a:gd name="T45" fmla="*/ 352 h 512"/>
              <a:gd name="T46" fmla="*/ 273 w 512"/>
              <a:gd name="T47" fmla="*/ 373 h 512"/>
              <a:gd name="T48" fmla="*/ 217 w 512"/>
              <a:gd name="T49" fmla="*/ 395 h 512"/>
              <a:gd name="T50" fmla="*/ 235 w 512"/>
              <a:gd name="T51" fmla="*/ 372 h 512"/>
              <a:gd name="T52" fmla="*/ 169 w 512"/>
              <a:gd name="T53" fmla="*/ 306 h 512"/>
              <a:gd name="T54" fmla="*/ 149 w 512"/>
              <a:gd name="T55" fmla="*/ 314 h 512"/>
              <a:gd name="T56" fmla="*/ 192 w 512"/>
              <a:gd name="T57" fmla="*/ 404 h 512"/>
              <a:gd name="T58" fmla="*/ 203 w 512"/>
              <a:gd name="T59" fmla="*/ 416 h 512"/>
              <a:gd name="T60" fmla="*/ 318 w 512"/>
              <a:gd name="T61" fmla="*/ 412 h 512"/>
              <a:gd name="T62" fmla="*/ 301 w 512"/>
              <a:gd name="T63" fmla="*/ 3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82" y="122"/>
                </a:moveTo>
                <a:cubicBezTo>
                  <a:pt x="305" y="145"/>
                  <a:pt x="305" y="145"/>
                  <a:pt x="305" y="145"/>
                </a:cubicBezTo>
                <a:cubicBezTo>
                  <a:pt x="229" y="221"/>
                  <a:pt x="229" y="221"/>
                  <a:pt x="229" y="221"/>
                </a:cubicBezTo>
                <a:cubicBezTo>
                  <a:pt x="207" y="198"/>
                  <a:pt x="207" y="198"/>
                  <a:pt x="207" y="198"/>
                </a:cubicBezTo>
                <a:lnTo>
                  <a:pt x="282" y="122"/>
                </a:ln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139" y="288"/>
                </a:moveTo>
                <a:cubicBezTo>
                  <a:pt x="245" y="288"/>
                  <a:pt x="245" y="288"/>
                  <a:pt x="245" y="288"/>
                </a:cubicBezTo>
                <a:cubicBezTo>
                  <a:pt x="251" y="288"/>
                  <a:pt x="256" y="284"/>
                  <a:pt x="256" y="278"/>
                </a:cubicBezTo>
                <a:cubicBezTo>
                  <a:pt x="256" y="272"/>
                  <a:pt x="251" y="267"/>
                  <a:pt x="245" y="267"/>
                </a:cubicBezTo>
                <a:cubicBezTo>
                  <a:pt x="139" y="267"/>
                  <a:pt x="139" y="267"/>
                  <a:pt x="139" y="267"/>
                </a:cubicBezTo>
                <a:cubicBezTo>
                  <a:pt x="133" y="267"/>
                  <a:pt x="128" y="272"/>
                  <a:pt x="128" y="278"/>
                </a:cubicBezTo>
                <a:cubicBezTo>
                  <a:pt x="128" y="284"/>
                  <a:pt x="133" y="288"/>
                  <a:pt x="139" y="288"/>
                </a:cubicBezTo>
                <a:close/>
                <a:moveTo>
                  <a:pt x="373" y="262"/>
                </a:moveTo>
                <a:cubicBezTo>
                  <a:pt x="373" y="221"/>
                  <a:pt x="352" y="184"/>
                  <a:pt x="316" y="164"/>
                </a:cubicBezTo>
                <a:cubicBezTo>
                  <a:pt x="328" y="152"/>
                  <a:pt x="328" y="152"/>
                  <a:pt x="328" y="152"/>
                </a:cubicBezTo>
                <a:cubicBezTo>
                  <a:pt x="332" y="148"/>
                  <a:pt x="332" y="141"/>
                  <a:pt x="328" y="137"/>
                </a:cubicBezTo>
                <a:cubicBezTo>
                  <a:pt x="320" y="130"/>
                  <a:pt x="320" y="130"/>
                  <a:pt x="320" y="130"/>
                </a:cubicBezTo>
                <a:cubicBezTo>
                  <a:pt x="328" y="122"/>
                  <a:pt x="328" y="122"/>
                  <a:pt x="328" y="122"/>
                </a:cubicBezTo>
                <a:cubicBezTo>
                  <a:pt x="332" y="118"/>
                  <a:pt x="332" y="111"/>
                  <a:pt x="328" y="107"/>
                </a:cubicBezTo>
                <a:cubicBezTo>
                  <a:pt x="320" y="99"/>
                  <a:pt x="320" y="99"/>
                  <a:pt x="320" y="99"/>
                </a:cubicBezTo>
                <a:cubicBezTo>
                  <a:pt x="316" y="95"/>
                  <a:pt x="309" y="95"/>
                  <a:pt x="305" y="99"/>
                </a:cubicBezTo>
                <a:cubicBezTo>
                  <a:pt x="297" y="107"/>
                  <a:pt x="297" y="107"/>
                  <a:pt x="297" y="107"/>
                </a:cubicBezTo>
                <a:cubicBezTo>
                  <a:pt x="290" y="99"/>
                  <a:pt x="290" y="99"/>
                  <a:pt x="290" y="99"/>
                </a:cubicBezTo>
                <a:cubicBezTo>
                  <a:pt x="286" y="95"/>
                  <a:pt x="279" y="95"/>
                  <a:pt x="275" y="99"/>
                </a:cubicBezTo>
                <a:cubicBezTo>
                  <a:pt x="184" y="190"/>
                  <a:pt x="184" y="190"/>
                  <a:pt x="184" y="190"/>
                </a:cubicBezTo>
                <a:cubicBezTo>
                  <a:pt x="180" y="194"/>
                  <a:pt x="180" y="201"/>
                  <a:pt x="184" y="205"/>
                </a:cubicBezTo>
                <a:cubicBezTo>
                  <a:pt x="222" y="243"/>
                  <a:pt x="222" y="243"/>
                  <a:pt x="222" y="243"/>
                </a:cubicBezTo>
                <a:cubicBezTo>
                  <a:pt x="224" y="245"/>
                  <a:pt x="226" y="246"/>
                  <a:pt x="229" y="246"/>
                </a:cubicBezTo>
                <a:cubicBezTo>
                  <a:pt x="229" y="246"/>
                  <a:pt x="229" y="246"/>
                  <a:pt x="229" y="246"/>
                </a:cubicBezTo>
                <a:cubicBezTo>
                  <a:pt x="232" y="246"/>
                  <a:pt x="235" y="245"/>
                  <a:pt x="237" y="243"/>
                </a:cubicBezTo>
                <a:cubicBezTo>
                  <a:pt x="266" y="214"/>
                  <a:pt x="266" y="214"/>
                  <a:pt x="266" y="214"/>
                </a:cubicBezTo>
                <a:cubicBezTo>
                  <a:pt x="286" y="219"/>
                  <a:pt x="299" y="236"/>
                  <a:pt x="299" y="256"/>
                </a:cubicBezTo>
                <a:cubicBezTo>
                  <a:pt x="299" y="281"/>
                  <a:pt x="281" y="299"/>
                  <a:pt x="256" y="299"/>
                </a:cubicBezTo>
                <a:cubicBezTo>
                  <a:pt x="250" y="299"/>
                  <a:pt x="245" y="304"/>
                  <a:pt x="245" y="310"/>
                </a:cubicBezTo>
                <a:cubicBezTo>
                  <a:pt x="245" y="316"/>
                  <a:pt x="250" y="320"/>
                  <a:pt x="256" y="320"/>
                </a:cubicBezTo>
                <a:cubicBezTo>
                  <a:pt x="292" y="320"/>
                  <a:pt x="320" y="293"/>
                  <a:pt x="320" y="256"/>
                </a:cubicBezTo>
                <a:cubicBezTo>
                  <a:pt x="320" y="230"/>
                  <a:pt x="305" y="208"/>
                  <a:pt x="283" y="197"/>
                </a:cubicBezTo>
                <a:cubicBezTo>
                  <a:pt x="300" y="180"/>
                  <a:pt x="300" y="180"/>
                  <a:pt x="300" y="180"/>
                </a:cubicBezTo>
                <a:cubicBezTo>
                  <a:pt x="301" y="180"/>
                  <a:pt x="302" y="181"/>
                  <a:pt x="302" y="181"/>
                </a:cubicBezTo>
                <a:cubicBezTo>
                  <a:pt x="333" y="196"/>
                  <a:pt x="352" y="227"/>
                  <a:pt x="352" y="262"/>
                </a:cubicBezTo>
                <a:cubicBezTo>
                  <a:pt x="352" y="307"/>
                  <a:pt x="319" y="346"/>
                  <a:pt x="276" y="352"/>
                </a:cubicBezTo>
                <a:cubicBezTo>
                  <a:pt x="271" y="353"/>
                  <a:pt x="268" y="357"/>
                  <a:pt x="267" y="361"/>
                </a:cubicBezTo>
                <a:cubicBezTo>
                  <a:pt x="266" y="366"/>
                  <a:pt x="268" y="370"/>
                  <a:pt x="273" y="373"/>
                </a:cubicBezTo>
                <a:cubicBezTo>
                  <a:pt x="281" y="377"/>
                  <a:pt x="289" y="386"/>
                  <a:pt x="294" y="395"/>
                </a:cubicBezTo>
                <a:cubicBezTo>
                  <a:pt x="217" y="395"/>
                  <a:pt x="217" y="395"/>
                  <a:pt x="217" y="395"/>
                </a:cubicBezTo>
                <a:cubicBezTo>
                  <a:pt x="220" y="390"/>
                  <a:pt x="224" y="386"/>
                  <a:pt x="229" y="383"/>
                </a:cubicBezTo>
                <a:cubicBezTo>
                  <a:pt x="233" y="381"/>
                  <a:pt x="235" y="376"/>
                  <a:pt x="235" y="372"/>
                </a:cubicBezTo>
                <a:cubicBezTo>
                  <a:pt x="234" y="368"/>
                  <a:pt x="231" y="364"/>
                  <a:pt x="227" y="363"/>
                </a:cubicBezTo>
                <a:cubicBezTo>
                  <a:pt x="202" y="357"/>
                  <a:pt x="181" y="336"/>
                  <a:pt x="169" y="306"/>
                </a:cubicBezTo>
                <a:cubicBezTo>
                  <a:pt x="167" y="301"/>
                  <a:pt x="161" y="298"/>
                  <a:pt x="155" y="300"/>
                </a:cubicBezTo>
                <a:cubicBezTo>
                  <a:pt x="150" y="302"/>
                  <a:pt x="147" y="308"/>
                  <a:pt x="149" y="314"/>
                </a:cubicBezTo>
                <a:cubicBezTo>
                  <a:pt x="161" y="343"/>
                  <a:pt x="180" y="366"/>
                  <a:pt x="203" y="377"/>
                </a:cubicBezTo>
                <a:cubicBezTo>
                  <a:pt x="198" y="384"/>
                  <a:pt x="194" y="393"/>
                  <a:pt x="192" y="404"/>
                </a:cubicBezTo>
                <a:cubicBezTo>
                  <a:pt x="192" y="407"/>
                  <a:pt x="192" y="410"/>
                  <a:pt x="194" y="412"/>
                </a:cubicBezTo>
                <a:cubicBezTo>
                  <a:pt x="196" y="415"/>
                  <a:pt x="199" y="416"/>
                  <a:pt x="203" y="416"/>
                </a:cubicBezTo>
                <a:cubicBezTo>
                  <a:pt x="309" y="416"/>
                  <a:pt x="309" y="416"/>
                  <a:pt x="309" y="416"/>
                </a:cubicBezTo>
                <a:cubicBezTo>
                  <a:pt x="313" y="416"/>
                  <a:pt x="316" y="415"/>
                  <a:pt x="318" y="412"/>
                </a:cubicBezTo>
                <a:cubicBezTo>
                  <a:pt x="320" y="410"/>
                  <a:pt x="320" y="407"/>
                  <a:pt x="320" y="404"/>
                </a:cubicBezTo>
                <a:cubicBezTo>
                  <a:pt x="317" y="391"/>
                  <a:pt x="310" y="378"/>
                  <a:pt x="301" y="368"/>
                </a:cubicBezTo>
                <a:cubicBezTo>
                  <a:pt x="343" y="352"/>
                  <a:pt x="373" y="309"/>
                  <a:pt x="373" y="262"/>
                </a:cubicBezTo>
                <a:close/>
              </a:path>
            </a:pathLst>
          </a:custGeom>
          <a:solidFill>
            <a:schemeClr val="tx1"/>
          </a:solidFill>
          <a:ln w="19050">
            <a:solidFill>
              <a:srgbClr val="92D050"/>
            </a:solidFill>
          </a:ln>
          <a:extLst/>
        </p:spPr>
        <p:txBody>
          <a:bodyPr vert="horz" wrap="square" lIns="91440" tIns="45720" rIns="91440" bIns="45720" numCol="1" anchor="t" anchorCtr="0" compatLnSpc="1">
            <a:prstTxWarp prst="textNoShape">
              <a:avLst/>
            </a:prstTxWarp>
          </a:bodyPr>
          <a:lstStyle/>
          <a:p>
            <a:pPr defTabSz="914400"/>
            <a:endParaRPr lang="en-GB" sz="1800" dirty="0">
              <a:solidFill>
                <a:prstClr val="black"/>
              </a:solidFill>
              <a:latin typeface="Verdana"/>
            </a:endParaRPr>
          </a:p>
        </p:txBody>
      </p:sp>
      <p:sp>
        <p:nvSpPr>
          <p:cNvPr id="56" name="TextBox 55">
            <a:extLst>
              <a:ext uri="{FF2B5EF4-FFF2-40B4-BE49-F238E27FC236}">
                <a16:creationId xmlns:a16="http://schemas.microsoft.com/office/drawing/2014/main" id="{76305B9E-4672-468A-8A11-70E82459FAAB}"/>
              </a:ext>
            </a:extLst>
          </p:cNvPr>
          <p:cNvSpPr txBox="1"/>
          <p:nvPr/>
        </p:nvSpPr>
        <p:spPr>
          <a:xfrm>
            <a:off x="8970282" y="781424"/>
            <a:ext cx="1502566" cy="1508105"/>
          </a:xfrm>
          <a:prstGeom prst="rect">
            <a:avLst/>
          </a:prstGeom>
          <a:noFill/>
          <a:ln>
            <a:noFill/>
          </a:ln>
        </p:spPr>
        <p:txBody>
          <a:bodyPr wrap="square" lIns="0" tIns="0" rIns="0" bIns="0" rtlCol="0">
            <a:spAutoFit/>
          </a:bodyPr>
          <a:lstStyle/>
          <a:p>
            <a:pPr marL="285750" indent="-285750">
              <a:buFont typeface="Arial" panose="020B0604020202020204" pitchFamily="34" charset="0"/>
              <a:buChar char="•"/>
            </a:pPr>
            <a:r>
              <a:rPr lang="en-US" sz="1400" dirty="0">
                <a:solidFill>
                  <a:schemeClr val="bg1"/>
                </a:solidFill>
              </a:rPr>
              <a:t>Dashboard development for Classification &amp; forecasting model  output visualization</a:t>
            </a:r>
          </a:p>
          <a:p>
            <a:pPr marL="285750" indent="-285750">
              <a:buFont typeface="Arial" panose="020B0604020202020204" pitchFamily="34" charset="0"/>
              <a:buChar char="•"/>
            </a:pPr>
            <a:r>
              <a:rPr lang="en-US" sz="1400" dirty="0">
                <a:solidFill>
                  <a:schemeClr val="bg1"/>
                </a:solidFill>
                <a:latin typeface="+mj-lt"/>
              </a:rPr>
              <a:t>Final Demo</a:t>
            </a:r>
            <a:endParaRPr lang="en-GB" sz="1400" dirty="0">
              <a:solidFill>
                <a:schemeClr val="bg1"/>
              </a:solidFill>
              <a:latin typeface="+mj-lt"/>
            </a:endParaRPr>
          </a:p>
        </p:txBody>
      </p:sp>
      <p:pic>
        <p:nvPicPr>
          <p:cNvPr id="2050" name="Picture 2" descr="Image result for time series forecasting">
            <a:extLst>
              <a:ext uri="{FF2B5EF4-FFF2-40B4-BE49-F238E27FC236}">
                <a16:creationId xmlns:a16="http://schemas.microsoft.com/office/drawing/2014/main" id="{AB1595B4-2C50-48AE-AFAD-C39DF441203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9684" y="5479562"/>
            <a:ext cx="1628775" cy="100830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72A6796-D449-4D97-AB39-C3E5A578854A}"/>
              </a:ext>
            </a:extLst>
          </p:cNvPr>
          <p:cNvPicPr>
            <a:picLocks noChangeAspect="1"/>
          </p:cNvPicPr>
          <p:nvPr/>
        </p:nvPicPr>
        <p:blipFill>
          <a:blip r:embed="rId6"/>
          <a:stretch>
            <a:fillRect/>
          </a:stretch>
        </p:blipFill>
        <p:spPr>
          <a:xfrm>
            <a:off x="3584563" y="5487456"/>
            <a:ext cx="1628775" cy="1034152"/>
          </a:xfrm>
          <a:prstGeom prst="rect">
            <a:avLst/>
          </a:prstGeom>
        </p:spPr>
      </p:pic>
      <p:pic>
        <p:nvPicPr>
          <p:cNvPr id="2052" name="Picture 4" descr="Image result for linear discriminant analysis">
            <a:extLst>
              <a:ext uri="{FF2B5EF4-FFF2-40B4-BE49-F238E27FC236}">
                <a16:creationId xmlns:a16="http://schemas.microsoft.com/office/drawing/2014/main" id="{94DCA79F-0180-425F-A4CC-7B32BA395A5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54885" y="5487455"/>
            <a:ext cx="1169192" cy="101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677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36018" y="2536147"/>
            <a:ext cx="11625502" cy="1391841"/>
          </a:xfrm>
          <a:prstGeom prst="rect">
            <a:avLst/>
          </a:prstGeom>
        </p:spPr>
        <p:txBody>
          <a:bodyPr vert="horz" lIns="96012" tIns="48006" rIns="96012" bIns="48006" rtlCol="0" anchor="b">
            <a:noAutofit/>
          </a:bodyPr>
          <a:lstStyle>
            <a:lvl1pPr algn="l" defTabSz="914400" rtl="0" eaLnBrk="1" latinLnBrk="0" hangingPunct="1">
              <a:lnSpc>
                <a:spcPct val="90000"/>
              </a:lnSpc>
              <a:spcBef>
                <a:spcPct val="0"/>
              </a:spcBef>
              <a:buNone/>
              <a:defRPr sz="4400" kern="1200" cap="all" spc="50" baseline="0">
                <a:solidFill>
                  <a:schemeClr val="bg1"/>
                </a:solidFill>
                <a:latin typeface="Arial" panose="020B0604020202020204" pitchFamily="34" charset="0"/>
                <a:ea typeface="+mj-ea"/>
                <a:cs typeface="Arial" panose="020B0604020202020204" pitchFamily="34" charset="0"/>
              </a:defRPr>
            </a:lvl1pPr>
          </a:lstStyle>
          <a:p>
            <a:pPr algn="ctr"/>
            <a:r>
              <a:rPr lang="en-US" sz="4620" dirty="0"/>
              <a:t>Thank you</a:t>
            </a:r>
          </a:p>
        </p:txBody>
      </p:sp>
    </p:spTree>
    <p:extLst>
      <p:ext uri="{BB962C8B-B14F-4D97-AF65-F5344CB8AC3E}">
        <p14:creationId xmlns:p14="http://schemas.microsoft.com/office/powerpoint/2010/main" val="1003701194"/>
      </p:ext>
    </p:extLst>
  </p:cSld>
  <p:clrMapOvr>
    <a:masterClrMapping/>
  </p:clrMapOvr>
</p:sld>
</file>

<file path=ppt/theme/theme1.xml><?xml version="1.0" encoding="utf-8"?>
<a:theme xmlns:a="http://schemas.openxmlformats.org/drawingml/2006/main" name="DD_Preferre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915BE87D957B459DD56033E3C8C214" ma:contentTypeVersion="1" ma:contentTypeDescription="Create a new document." ma:contentTypeScope="" ma:versionID="dfcab530593e001d9954193f968caf4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18D681-B4CA-4394-AE88-33323F2AD7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8FD3909-ABBD-4C1D-89F2-930E1A3ED10E}">
  <ds:schemaRefs>
    <ds:schemaRef ds:uri="http://schemas.microsoft.com/sharepoint/v3/contenttype/forms"/>
  </ds:schemaRefs>
</ds:datastoreItem>
</file>

<file path=customXml/itemProps3.xml><?xml version="1.0" encoding="utf-8"?>
<ds:datastoreItem xmlns:ds="http://schemas.openxmlformats.org/officeDocument/2006/customXml" ds:itemID="{2DE3A1B6-05E9-4C78-AFA4-D86EC54658AA}">
  <ds:schemaRef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www.w3.org/XML/1998/namespace"/>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42952</TotalTime>
  <Words>945</Words>
  <Application>Microsoft Office PowerPoint</Application>
  <PresentationFormat>Custom</PresentationFormat>
  <Paragraphs>177</Paragraphs>
  <Slides>8</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vt:i4>
      </vt:variant>
    </vt:vector>
  </HeadingPairs>
  <TitlesOfParts>
    <vt:vector size="23" baseType="lpstr">
      <vt:lpstr>MS PGothic</vt:lpstr>
      <vt:lpstr>Arial</vt:lpstr>
      <vt:lpstr>Calibri</vt:lpstr>
      <vt:lpstr>Calibri Light</vt:lpstr>
      <vt:lpstr>Courier New</vt:lpstr>
      <vt:lpstr>Frutiger Next Pro Bold</vt:lpstr>
      <vt:lpstr>Frutiger Next Pro Light</vt:lpstr>
      <vt:lpstr>Gill Sans MT</vt:lpstr>
      <vt:lpstr>Segoe UI Light</vt:lpstr>
      <vt:lpstr>Segoe UI Semibold</vt:lpstr>
      <vt:lpstr>Times New Roman</vt:lpstr>
      <vt:lpstr>Trebuchet MS</vt:lpstr>
      <vt:lpstr>Verdana</vt:lpstr>
      <vt:lpstr>Wingdings 2</vt:lpstr>
      <vt:lpstr>DD_Preferred</vt:lpstr>
      <vt:lpstr>PowerPoint Presentation</vt:lpstr>
      <vt:lpstr>PowerPoint Presentation</vt:lpstr>
      <vt:lpstr>PowerPoint Presentation</vt:lpstr>
      <vt:lpstr>Defect Classification Mechanism</vt:lpstr>
      <vt:lpstr>Classification Methodologies Used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DigiDeck-PPT-Preferred-16_9</dc:title>
  <dc:creator>Stacy Reilly</dc:creator>
  <cp:lastModifiedBy>Upadhyay, Rohit</cp:lastModifiedBy>
  <cp:revision>2438</cp:revision>
  <cp:lastPrinted>2015-11-11T03:15:28Z</cp:lastPrinted>
  <dcterms:created xsi:type="dcterms:W3CDTF">2015-04-29T05:06:11Z</dcterms:created>
  <dcterms:modified xsi:type="dcterms:W3CDTF">2019-06-12T04:43:31Z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0x010100C0915BE87D957B459DD56033E3C8C214</vt:lpwstr>
  </property>
</Properties>
</file>