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2" r:id="rId6"/>
    <p:sldId id="260" r:id="rId7"/>
    <p:sldId id="258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FC81-831D-46F9-8BBF-336F8576D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5BCBB-0ACB-4396-9723-E0E261D3A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E2BBC-19A6-4A2B-B46F-BA5F9B87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8F9-0FE2-4D47-A2E0-AD3B60B506B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DC82B-ACE9-47A2-A6CE-1922EB83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E407C-8CAB-4654-853E-1F46F5C3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72A-664C-44D6-A857-0596ED09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7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E93D-2E9E-4588-A3C2-4D240F73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7F58E-F33E-4C2A-906B-55B12B366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87656-088A-4280-BA24-25DAFB14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8F9-0FE2-4D47-A2E0-AD3B60B506B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BCEC-4A8A-4228-8C35-821027C3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42B49-1F91-4445-9203-4BCAE8F9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72A-664C-44D6-A857-0596ED09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E9125-CD07-4036-8205-06B12C17C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0C3FD-EBC5-4971-B06E-E85881CBE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B6C48-F03D-404B-9CF9-126D0711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8F9-0FE2-4D47-A2E0-AD3B60B506B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BB25B-FF5C-477D-B69E-971A3E87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71E61-D616-4EAC-8E95-83C5DBFA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72A-664C-44D6-A857-0596ED09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2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B179-B70C-4275-80B6-C92BA950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28D48-A61C-4F7F-84BA-8ED7BE42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3A2B-6452-4E4E-93F5-4EAC3F43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8F9-0FE2-4D47-A2E0-AD3B60B506B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69EE5-69B6-4DE4-9306-2A75F83E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D7411-A34B-46F6-951D-A307AEAB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72A-664C-44D6-A857-0596ED09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2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238B-3B00-4262-9E8D-B5215279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A661B-7BBB-4D47-826C-71597BC29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A1BDF-9005-44AA-9EF4-5B5A1F5C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8F9-0FE2-4D47-A2E0-AD3B60B506B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3AF36-5326-4ACF-B7E6-57441E3F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0206-733E-4061-9A94-D93D18C6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72A-664C-44D6-A857-0596ED09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3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2E3F-B16F-48F5-B44B-87A19811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D5A6F-93AB-4C65-9B3B-01CBB3A92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9BE7B-8C7F-4497-A753-5B24269DE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22E92-E16D-4EE6-8308-CCEEEC45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8F9-0FE2-4D47-A2E0-AD3B60B506B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24177-54BA-4878-9BC8-C5C9FCD3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610F6-4A4C-4DC0-9B65-AE39FE93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72A-664C-44D6-A857-0596ED09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4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73EF-A94C-4715-BA48-407C4987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7727B-757C-4D7A-84F1-1A40B2E32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217C7-283E-4557-B4C0-F9EEA95C4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A988E-6CD6-4F2E-B871-150DE99DD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4B30C-59CB-44A6-9363-58278941A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CB6D2-C4C2-41B9-9754-D22D3FD5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8F9-0FE2-4D47-A2E0-AD3B60B506B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E334B-364F-4ADC-BE10-DC93087F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769DF-D8BB-42E7-9CE4-C0BFD515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72A-664C-44D6-A857-0596ED09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DF95-B6D0-4F92-B808-F8DADB80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8FC7C-89CB-46C4-9D41-D57E0E1A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8F9-0FE2-4D47-A2E0-AD3B60B506B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5E7E4-AA75-4774-97AB-7C211A4F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5B6AF-7D58-4229-B081-B047C589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72A-664C-44D6-A857-0596ED09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2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B8918-FF54-4E31-91F2-558D2753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8F9-0FE2-4D47-A2E0-AD3B60B506B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BAFBE-BAE3-4FA5-9362-3089162A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BBC55-ADA6-4FBF-A230-5C3DC8D2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72A-664C-44D6-A857-0596ED09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3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5F0E-5C23-4B2A-8142-68F50FBB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EC77-13BB-4ADF-A056-BBBD105FE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8FA76-9BB0-453E-81A7-16B81229F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FB8B5-DF02-43ED-86C2-5636D0DA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8F9-0FE2-4D47-A2E0-AD3B60B506B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CABB-43DF-4052-8A32-CCABB435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235F1-A7BD-4CBA-B577-A3E0938D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72A-664C-44D6-A857-0596ED09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7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CDC-B7EA-4A5A-B472-2D17117F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6EE1F-1EDD-4FA4-9A30-81F2DD572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E1AC0-7C22-4547-BF2B-063243402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5B9C5-8737-4453-ADEE-3E342148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8F9-0FE2-4D47-A2E0-AD3B60B506B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BCD1A-DA8B-4C42-A3B6-4AB648CA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EA07F-BEFB-4EB6-A329-13D04D56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72A-664C-44D6-A857-0596ED09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8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CDA98-7639-4484-9CA7-E5B3E790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2F383-005C-4484-A3F9-D13038F26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D2718-579C-480F-BC69-569E60F1F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BE8F9-0FE2-4D47-A2E0-AD3B60B506B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48D99-1B0C-4EE4-B274-3B803BBE8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D4D1A-7F1B-4655-965E-28E7FAC9A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7E72A-664C-44D6-A857-0596ED09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3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14BF-04C1-4D85-A94E-B1EA54643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DDDAS </a:t>
            </a:r>
            <a:r>
              <a:rPr lang="en-US" dirty="0" err="1"/>
              <a:t>Simulational</a:t>
            </a:r>
            <a:r>
              <a:rPr lang="en-US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2D83B-F1BE-47E1-8D2F-F179D8E12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814F-0D0B-4220-BC25-540FB4A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7608"/>
            <a:ext cx="11774905" cy="1325563"/>
          </a:xfrm>
        </p:spPr>
        <p:txBody>
          <a:bodyPr/>
          <a:lstStyle/>
          <a:p>
            <a:r>
              <a:rPr lang="en-US" dirty="0"/>
              <a:t>Foot vertical position and Acceleration w.r.t ground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F77398-95FD-425F-AE8B-F1644B004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127" y="591394"/>
            <a:ext cx="4082674" cy="200787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878940-A4E9-4C77-AE5F-D2270F40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706"/>
            <a:ext cx="4082674" cy="200787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0B18494-6E4E-4494-81C0-BDB293B26264}"/>
              </a:ext>
            </a:extLst>
          </p:cNvPr>
          <p:cNvSpPr txBox="1">
            <a:spLocks/>
          </p:cNvSpPr>
          <p:nvPr/>
        </p:nvSpPr>
        <p:spPr>
          <a:xfrm>
            <a:off x="4572127" y="2599266"/>
            <a:ext cx="4780547" cy="694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Calcn_r</a:t>
            </a:r>
            <a:r>
              <a:rPr lang="en-US" dirty="0"/>
              <a:t> accelerations </a:t>
            </a:r>
            <a:r>
              <a:rPr lang="en-US" dirty="0" err="1"/>
              <a:t>y_direction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8103662-F1D1-430E-A635-8665CCC7A3C4}"/>
              </a:ext>
            </a:extLst>
          </p:cNvPr>
          <p:cNvSpPr txBox="1">
            <a:spLocks/>
          </p:cNvSpPr>
          <p:nvPr/>
        </p:nvSpPr>
        <p:spPr>
          <a:xfrm>
            <a:off x="81303" y="2599266"/>
            <a:ext cx="3920067" cy="482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Calcn_r</a:t>
            </a:r>
            <a:r>
              <a:rPr lang="en-US" dirty="0"/>
              <a:t> distance from </a:t>
            </a:r>
            <a:r>
              <a:rPr lang="en-US" dirty="0" err="1"/>
              <a:t>grnd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3BEA02-03A9-4186-B63A-E08E31D76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36" y="2946622"/>
            <a:ext cx="6576095" cy="394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9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814F-0D0B-4220-BC25-540FB4A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7608"/>
            <a:ext cx="10549467" cy="1325563"/>
          </a:xfrm>
        </p:spPr>
        <p:txBody>
          <a:bodyPr/>
          <a:lstStyle/>
          <a:p>
            <a:r>
              <a:rPr lang="en-US" dirty="0" err="1"/>
              <a:t>Opensim</a:t>
            </a:r>
            <a:r>
              <a:rPr lang="en-US" dirty="0"/>
              <a:t> Simulation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AAC89-890E-40DD-9627-F917FE03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72672-22C9-47D5-A3CD-A4B5190C3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94" y="681037"/>
            <a:ext cx="2457099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B0A81F-424B-4D44-84DA-5747DC932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964" y="681036"/>
            <a:ext cx="5979078" cy="46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1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814F-0D0B-4220-BC25-540FB4A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7608"/>
            <a:ext cx="10549467" cy="1325563"/>
          </a:xfrm>
        </p:spPr>
        <p:txBody>
          <a:bodyPr/>
          <a:lstStyle/>
          <a:p>
            <a:r>
              <a:rPr lang="en-US" dirty="0" err="1"/>
              <a:t>Opensim</a:t>
            </a:r>
            <a:r>
              <a:rPr lang="en-US" dirty="0"/>
              <a:t> Simulation Inputs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AAC89-890E-40DD-9627-F917FE033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7955"/>
            <a:ext cx="11935327" cy="5519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Mass of the model is 62 kg</a:t>
            </a:r>
          </a:p>
          <a:p>
            <a:r>
              <a:rPr lang="en-US" b="1" dirty="0" err="1"/>
              <a:t>getIK</a:t>
            </a:r>
            <a:r>
              <a:rPr lang="en-US" b="1" dirty="0"/>
              <a:t>(</a:t>
            </a:r>
            <a:r>
              <a:rPr lang="en-US" b="1" dirty="0" err="1"/>
              <a:t>storage_file</a:t>
            </a:r>
            <a:r>
              <a:rPr lang="en-US" b="1" dirty="0"/>
              <a:t>, joints, degrees=False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Extracts and optionally converts inverse kinematics (IK) results from a storage file, applying a low-pass filter.</a:t>
            </a:r>
          </a:p>
          <a:p>
            <a:r>
              <a:rPr lang="en-US" b="1" dirty="0" err="1"/>
              <a:t>getActivations</a:t>
            </a:r>
            <a:r>
              <a:rPr lang="en-US" b="1" dirty="0"/>
              <a:t>(</a:t>
            </a:r>
            <a:r>
              <a:rPr lang="en-US" b="1" dirty="0" err="1"/>
              <a:t>storage_file</a:t>
            </a:r>
            <a:r>
              <a:rPr lang="en-US" b="1" dirty="0"/>
              <a:t>, muscles)</a:t>
            </a:r>
          </a:p>
          <a:p>
            <a:pPr marL="0" indent="0">
              <a:buNone/>
            </a:pPr>
            <a:r>
              <a:rPr lang="en-US" dirty="0"/>
              <a:t>Extracts muscle activations from a storage file.</a:t>
            </a:r>
          </a:p>
          <a:p>
            <a:r>
              <a:rPr lang="en-US" b="1" dirty="0" err="1"/>
              <a:t>getGRF</a:t>
            </a:r>
            <a:r>
              <a:rPr lang="en-US" b="1" dirty="0"/>
              <a:t>(</a:t>
            </a:r>
            <a:r>
              <a:rPr lang="en-US" b="1" dirty="0" err="1"/>
              <a:t>storage_file</a:t>
            </a:r>
            <a:r>
              <a:rPr lang="en-US" b="1" dirty="0"/>
              <a:t>, headers)</a:t>
            </a:r>
          </a:p>
          <a:p>
            <a:pPr marL="0" indent="0">
              <a:buNone/>
            </a:pPr>
            <a:r>
              <a:rPr lang="en-US" dirty="0"/>
              <a:t>Extracts ground reaction forces (GRF) from a storage file based on specified headers.</a:t>
            </a:r>
          </a:p>
          <a:p>
            <a:r>
              <a:rPr lang="en-US" b="1" dirty="0" err="1"/>
              <a:t>getID</a:t>
            </a:r>
            <a:r>
              <a:rPr lang="en-US" b="1" dirty="0"/>
              <a:t>(</a:t>
            </a:r>
            <a:r>
              <a:rPr lang="en-US" b="1" dirty="0" err="1"/>
              <a:t>storage_file</a:t>
            </a:r>
            <a:r>
              <a:rPr lang="en-US" b="1" dirty="0"/>
              <a:t>, headers)</a:t>
            </a:r>
          </a:p>
          <a:p>
            <a:pPr marL="0" indent="0">
              <a:buNone/>
            </a:pPr>
            <a:r>
              <a:rPr lang="en-US" dirty="0"/>
              <a:t>Extracts inverse dynamics (ID) results from a storage file for specified headers.</a:t>
            </a:r>
            <a:endParaRPr lang="en-US" b="1" dirty="0"/>
          </a:p>
          <a:p>
            <a:r>
              <a:rPr lang="en-US" b="1" dirty="0" err="1"/>
              <a:t>getFromStorage</a:t>
            </a:r>
            <a:r>
              <a:rPr lang="en-US" b="1" dirty="0"/>
              <a:t>(</a:t>
            </a:r>
            <a:r>
              <a:rPr lang="en-US" b="1" dirty="0" err="1"/>
              <a:t>storage_file</a:t>
            </a:r>
            <a:r>
              <a:rPr lang="en-US" b="1" dirty="0"/>
              <a:t>, headers)</a:t>
            </a:r>
          </a:p>
          <a:p>
            <a:pPr marL="0" indent="0">
              <a:buNone/>
            </a:pPr>
            <a:r>
              <a:rPr lang="en-US" dirty="0"/>
              <a:t>General-purpose function to extract specified columns from a storage file into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26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814F-0D0B-4220-BC25-540FB4A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7608"/>
            <a:ext cx="10549467" cy="1325563"/>
          </a:xfrm>
        </p:spPr>
        <p:txBody>
          <a:bodyPr/>
          <a:lstStyle/>
          <a:p>
            <a:r>
              <a:rPr lang="en-US" dirty="0" err="1"/>
              <a:t>Opensim</a:t>
            </a:r>
            <a:r>
              <a:rPr lang="en-US" dirty="0"/>
              <a:t> Simulation Inputs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AAC89-890E-40DD-9627-F917FE033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7955"/>
            <a:ext cx="11935327" cy="551923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getGRM_wrt_groundOrigin</a:t>
            </a:r>
            <a:r>
              <a:rPr lang="en-US" b="1" dirty="0"/>
              <a:t>(</a:t>
            </a:r>
            <a:r>
              <a:rPr lang="en-US" b="1" dirty="0" err="1"/>
              <a:t>storage_file</a:t>
            </a:r>
            <a:r>
              <a:rPr lang="en-US" b="1" dirty="0"/>
              <a:t>, </a:t>
            </a:r>
            <a:r>
              <a:rPr lang="en-US" b="1" dirty="0" err="1"/>
              <a:t>fHeaders</a:t>
            </a:r>
            <a:r>
              <a:rPr lang="en-US" b="1" dirty="0"/>
              <a:t>, </a:t>
            </a:r>
            <a:r>
              <a:rPr lang="en-US" b="1" dirty="0" err="1"/>
              <a:t>pHeaders</a:t>
            </a:r>
            <a:r>
              <a:rPr lang="en-US" b="1" dirty="0"/>
              <a:t>, </a:t>
            </a:r>
            <a:r>
              <a:rPr lang="en-US" b="1" dirty="0" err="1"/>
              <a:t>mHeaders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Computes ground reaction moments (GRM) with respect to the ground origin from GRF and point of application data.</a:t>
            </a:r>
          </a:p>
          <a:p>
            <a:r>
              <a:rPr lang="en-US" b="1" dirty="0" err="1"/>
              <a:t>getCOP</a:t>
            </a:r>
            <a:r>
              <a:rPr lang="en-US" b="1" dirty="0"/>
              <a:t>(GRF, GRM)</a:t>
            </a:r>
          </a:p>
          <a:p>
            <a:pPr marL="0" indent="0">
              <a:buNone/>
            </a:pPr>
            <a:r>
              <a:rPr lang="en-US" dirty="0"/>
              <a:t>Calculates the Center of Pressure (COP) and associated torques from GRF and GRM data.</a:t>
            </a:r>
          </a:p>
          <a:p>
            <a:r>
              <a:rPr lang="en-US" b="1" dirty="0" err="1"/>
              <a:t>getInitialContact</a:t>
            </a:r>
            <a:r>
              <a:rPr lang="en-US" b="1" dirty="0"/>
              <a:t>(</a:t>
            </a:r>
            <a:r>
              <a:rPr lang="en-US" b="1" dirty="0" err="1"/>
              <a:t>GRF_y</a:t>
            </a:r>
            <a:r>
              <a:rPr lang="en-US" b="1" dirty="0"/>
              <a:t>, time, threshold)</a:t>
            </a:r>
          </a:p>
          <a:p>
            <a:pPr marL="0" indent="0">
              <a:buNone/>
            </a:pPr>
            <a:r>
              <a:rPr lang="en-US" dirty="0"/>
              <a:t>Identifies the initial contact index and corresponding time based on GRF exceeding a threshold.</a:t>
            </a:r>
          </a:p>
          <a:p>
            <a:r>
              <a:rPr lang="en-US" b="1" dirty="0" err="1"/>
              <a:t>getMomentArmIndices</a:t>
            </a:r>
            <a:r>
              <a:rPr lang="en-US" b="1" dirty="0"/>
              <a:t>(muscles, </a:t>
            </a:r>
            <a:r>
              <a:rPr lang="en-US" b="1" dirty="0" err="1"/>
              <a:t>leftPolyJoints</a:t>
            </a:r>
            <a:r>
              <a:rPr lang="en-US" b="1" dirty="0"/>
              <a:t>, </a:t>
            </a:r>
            <a:r>
              <a:rPr lang="en-US" b="1" dirty="0" err="1"/>
              <a:t>rightPolyJoints</a:t>
            </a:r>
            <a:r>
              <a:rPr lang="en-US" b="1" dirty="0"/>
              <a:t>, </a:t>
            </a:r>
            <a:r>
              <a:rPr lang="en-US" b="1" dirty="0" err="1"/>
              <a:t>polynomialData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Dictionary mapping joints to muscle affecting them.</a:t>
            </a:r>
            <a:endParaRPr lang="en-US" b="1" dirty="0"/>
          </a:p>
          <a:p>
            <a:r>
              <a:rPr lang="en-US" b="1" dirty="0" err="1"/>
              <a:t>solve_with_constraints</a:t>
            </a:r>
            <a:r>
              <a:rPr lang="en-US" b="1" dirty="0"/>
              <a:t>(</a:t>
            </a:r>
            <a:r>
              <a:rPr lang="en-US" b="1" dirty="0" err="1"/>
              <a:t>opti</a:t>
            </a:r>
            <a:r>
              <a:rPr lang="en-US" b="1" dirty="0"/>
              <a:t>, tolerance)</a:t>
            </a:r>
          </a:p>
          <a:p>
            <a:pPr marL="0" indent="0">
              <a:buNone/>
            </a:pPr>
            <a:r>
              <a:rPr lang="en-US" dirty="0"/>
              <a:t>Solves an optimal control problem (OCP) using constraints directly.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158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814F-0D0B-4220-BC25-540FB4A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7608"/>
            <a:ext cx="10549467" cy="1325563"/>
          </a:xfrm>
        </p:spPr>
        <p:txBody>
          <a:bodyPr/>
          <a:lstStyle/>
          <a:p>
            <a:r>
              <a:rPr lang="en-US" dirty="0" err="1"/>
              <a:t>Opensim</a:t>
            </a:r>
            <a:r>
              <a:rPr lang="en-US" dirty="0"/>
              <a:t> Simulation Optimization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AAC89-890E-40DD-9627-F917FE033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7955"/>
            <a:ext cx="11935327" cy="551923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Get the Experimental Data</a:t>
            </a:r>
          </a:p>
          <a:p>
            <a:pPr marL="514350" indent="-514350">
              <a:buAutoNum type="arabicPeriod"/>
            </a:pPr>
            <a:r>
              <a:rPr lang="en-US" dirty="0"/>
              <a:t>Convert to pandas and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Dataframes</a:t>
            </a:r>
            <a:r>
              <a:rPr lang="en-US" dirty="0"/>
              <a:t> for computation</a:t>
            </a:r>
          </a:p>
          <a:p>
            <a:pPr marL="514350" indent="-514350">
              <a:buAutoNum type="arabicPeriod"/>
            </a:pPr>
            <a:r>
              <a:rPr lang="en-US" dirty="0"/>
              <a:t>Interpolate some data to create continuous data</a:t>
            </a:r>
          </a:p>
          <a:p>
            <a:pPr marL="514350" indent="-514350">
              <a:buAutoNum type="arabicPeriod"/>
            </a:pPr>
            <a:r>
              <a:rPr lang="en-US" dirty="0"/>
              <a:t>Identify constraints to optimize various parameters</a:t>
            </a:r>
          </a:p>
          <a:p>
            <a:pPr marL="514350" indent="-514350">
              <a:buAutoNum type="arabicPeriod"/>
            </a:pPr>
            <a:r>
              <a:rPr lang="en-US" dirty="0"/>
              <a:t>Feed input data and the constraints to solve the optimal control problem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814F-0D0B-4220-BC25-540FB4A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7608"/>
            <a:ext cx="10549467" cy="1325563"/>
          </a:xfrm>
        </p:spPr>
        <p:txBody>
          <a:bodyPr/>
          <a:lstStyle/>
          <a:p>
            <a:r>
              <a:rPr lang="en-US" dirty="0"/>
              <a:t>Experimental Data Force Values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3B2585-EBA5-47C3-AA70-251878361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" y="649288"/>
            <a:ext cx="6074478" cy="607142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29903B-D055-4AF7-889B-EB2CF0B03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522" y="649288"/>
            <a:ext cx="6074479" cy="607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814F-0D0B-4220-BC25-540FB4A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7608"/>
            <a:ext cx="10549467" cy="1325563"/>
          </a:xfrm>
        </p:spPr>
        <p:txBody>
          <a:bodyPr/>
          <a:lstStyle/>
          <a:p>
            <a:r>
              <a:rPr lang="en-US" dirty="0"/>
              <a:t>Experimental vs </a:t>
            </a:r>
            <a:r>
              <a:rPr lang="en-US" dirty="0" err="1"/>
              <a:t>Simualtional</a:t>
            </a:r>
            <a:r>
              <a:rPr lang="en-US" dirty="0"/>
              <a:t> Force Values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07D032-F568-4A3B-8A9B-50C107EF5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3" y="638703"/>
            <a:ext cx="5850142" cy="565203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61350-A3B6-47E8-BD4C-2EC5CEC0B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133" y="6375399"/>
            <a:ext cx="3920067" cy="4826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Normalised</a:t>
            </a:r>
            <a:r>
              <a:rPr lang="en-US" dirty="0"/>
              <a:t> Force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9B6D9-F456-4107-9270-F182A3E47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888" y="638703"/>
            <a:ext cx="5810250" cy="285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AF1E5-2BEF-4012-9032-103177D7F0E1}"/>
              </a:ext>
            </a:extLst>
          </p:cNvPr>
          <p:cNvSpPr txBox="1"/>
          <p:nvPr/>
        </p:nvSpPr>
        <p:spPr>
          <a:xfrm>
            <a:off x="7035800" y="3818467"/>
            <a:ext cx="459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Ground Reaction Force Values</a:t>
            </a:r>
          </a:p>
        </p:txBody>
      </p:sp>
    </p:spTree>
    <p:extLst>
      <p:ext uri="{BB962C8B-B14F-4D97-AF65-F5344CB8AC3E}">
        <p14:creationId xmlns:p14="http://schemas.microsoft.com/office/powerpoint/2010/main" val="78699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814F-0D0B-4220-BC25-540FB4A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7608"/>
            <a:ext cx="10549467" cy="1325563"/>
          </a:xfrm>
        </p:spPr>
        <p:txBody>
          <a:bodyPr/>
          <a:lstStyle/>
          <a:p>
            <a:r>
              <a:rPr lang="en-US" dirty="0"/>
              <a:t>Ankle Joint Angles Experimental vs Simulation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61350-A3B6-47E8-BD4C-2EC5CEC0B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9" y="4326466"/>
            <a:ext cx="3920067" cy="4826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Simulational</a:t>
            </a:r>
            <a:r>
              <a:rPr lang="en-US" dirty="0"/>
              <a:t> Ankle angle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A1E11-96F9-4A91-948A-E13C05967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43" y="987955"/>
            <a:ext cx="5810250" cy="285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9BD050-2BC0-4DFB-BA8E-2294272E0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69" y="723899"/>
            <a:ext cx="2888248" cy="585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1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814F-0D0B-4220-BC25-540FB4A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7608"/>
            <a:ext cx="11774905" cy="1325563"/>
          </a:xfrm>
        </p:spPr>
        <p:txBody>
          <a:bodyPr/>
          <a:lstStyle/>
          <a:p>
            <a:r>
              <a:rPr lang="en-US" dirty="0"/>
              <a:t>Foot vertical position and Acceleration w.r.t ground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F77398-95FD-425F-AE8B-F1644B004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127" y="591394"/>
            <a:ext cx="4082674" cy="200787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878940-A4E9-4C77-AE5F-D2270F40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706"/>
            <a:ext cx="4082674" cy="200787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0B18494-6E4E-4494-81C0-BDB293B26264}"/>
              </a:ext>
            </a:extLst>
          </p:cNvPr>
          <p:cNvSpPr txBox="1">
            <a:spLocks/>
          </p:cNvSpPr>
          <p:nvPr/>
        </p:nvSpPr>
        <p:spPr>
          <a:xfrm>
            <a:off x="4572127" y="2599266"/>
            <a:ext cx="4780547" cy="694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Calcn_r</a:t>
            </a:r>
            <a:r>
              <a:rPr lang="en-US" dirty="0"/>
              <a:t> accelerations </a:t>
            </a:r>
            <a:r>
              <a:rPr lang="en-US" dirty="0" err="1"/>
              <a:t>y_direction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8103662-F1D1-430E-A635-8665CCC7A3C4}"/>
              </a:ext>
            </a:extLst>
          </p:cNvPr>
          <p:cNvSpPr txBox="1">
            <a:spLocks/>
          </p:cNvSpPr>
          <p:nvPr/>
        </p:nvSpPr>
        <p:spPr>
          <a:xfrm>
            <a:off x="81303" y="2599266"/>
            <a:ext cx="3920067" cy="482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Calcn_r</a:t>
            </a:r>
            <a:r>
              <a:rPr lang="en-US" dirty="0"/>
              <a:t> distance from </a:t>
            </a:r>
            <a:r>
              <a:rPr lang="en-US" dirty="0" err="1"/>
              <a:t>grnd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3BEA02-03A9-4186-B63A-E08E31D76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36" y="2946622"/>
            <a:ext cx="6576095" cy="394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7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375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DDDAS Simulational Data</vt:lpstr>
      <vt:lpstr>Opensim Simulation</vt:lpstr>
      <vt:lpstr>Opensim Simulation Inputs</vt:lpstr>
      <vt:lpstr>Opensim Simulation Inputs</vt:lpstr>
      <vt:lpstr>Opensim Simulation Optimization functions</vt:lpstr>
      <vt:lpstr>Experimental Data Force Values</vt:lpstr>
      <vt:lpstr>Experimental vs Simualtional Force Values </vt:lpstr>
      <vt:lpstr>Ankle Joint Angles Experimental vs Simulation</vt:lpstr>
      <vt:lpstr>Foot vertical position and Acceleration w.r.t ground</vt:lpstr>
      <vt:lpstr>Foot vertical position and Acceleration w.r.t 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DDDAS Simulational Data</dc:title>
  <dc:creator>Sachin Ramesh Jadhav</dc:creator>
  <cp:lastModifiedBy>Sachin Ramesh Jadhav</cp:lastModifiedBy>
  <cp:revision>19</cp:revision>
  <dcterms:created xsi:type="dcterms:W3CDTF">2024-10-11T16:18:32Z</dcterms:created>
  <dcterms:modified xsi:type="dcterms:W3CDTF">2024-10-18T16:45:20Z</dcterms:modified>
</cp:coreProperties>
</file>