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0" r:id="rId3"/>
    <p:sldId id="266" r:id="rId4"/>
    <p:sldId id="268" r:id="rId5"/>
    <p:sldId id="267" r:id="rId6"/>
    <p:sldId id="258" r:id="rId7"/>
    <p:sldId id="284" r:id="rId8"/>
    <p:sldId id="273" r:id="rId9"/>
    <p:sldId id="272" r:id="rId10"/>
    <p:sldId id="276" r:id="rId11"/>
    <p:sldId id="277" r:id="rId12"/>
    <p:sldId id="293" r:id="rId13"/>
    <p:sldId id="285" r:id="rId14"/>
    <p:sldId id="260" r:id="rId15"/>
    <p:sldId id="279" r:id="rId16"/>
    <p:sldId id="280" r:id="rId17"/>
    <p:sldId id="286" r:id="rId18"/>
    <p:sldId id="281" r:id="rId19"/>
    <p:sldId id="282" r:id="rId20"/>
    <p:sldId id="283" r:id="rId21"/>
    <p:sldId id="287" r:id="rId22"/>
    <p:sldId id="269" r:id="rId23"/>
    <p:sldId id="288" r:id="rId24"/>
    <p:sldId id="291" r:id="rId25"/>
    <p:sldId id="289" r:id="rId26"/>
    <p:sldId id="294" r:id="rId27"/>
    <p:sldId id="290" r:id="rId28"/>
    <p:sldId id="295" r:id="rId29"/>
    <p:sldId id="275" r:id="rId30"/>
    <p:sldId id="274" r:id="rId31"/>
  </p:sldIdLst>
  <p:sldSz cx="12192000" cy="6858000"/>
  <p:notesSz cx="9926638" cy="679767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57" userDrawn="1">
          <p15:clr>
            <a:srgbClr val="A4A3A4"/>
          </p15:clr>
        </p15:guide>
        <p15:guide id="3" orient="horz" pos="34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7F4BF"/>
    <a:srgbClr val="FFFFFF"/>
    <a:srgbClr val="2CE51C"/>
    <a:srgbClr val="33CC33"/>
    <a:srgbClr val="FF0000"/>
    <a:srgbClr val="E8F4FC"/>
    <a:srgbClr val="FF3300"/>
    <a:srgbClr val="FFD966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15" autoAdjust="0"/>
    <p:restoredTop sz="95667" autoAdjust="0"/>
  </p:normalViewPr>
  <p:slideViewPr>
    <p:cSldViewPr>
      <p:cViewPr varScale="1">
        <p:scale>
          <a:sx n="82" d="100"/>
          <a:sy n="82" d="100"/>
        </p:scale>
        <p:origin x="528" y="72"/>
      </p:cViewPr>
      <p:guideLst>
        <p:guide pos="257"/>
        <p:guide orient="horz" pos="34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16" d="100"/>
          <a:sy n="116" d="100"/>
        </p:scale>
        <p:origin x="12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4301542" cy="33988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2801" y="1"/>
            <a:ext cx="4301542" cy="33988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fld id="{61D52CAA-1629-4F3B-BC32-28EF3794F7FF}" type="datetimeFigureOut">
              <a:rPr kumimoji="1" lang="ja-JP" altLang="en-US" smtClean="0"/>
              <a:t>2024/5/1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3" y="6456612"/>
            <a:ext cx="4301542" cy="33988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2801" y="6456612"/>
            <a:ext cx="4301542" cy="33988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97F0B51F-87DE-44BB-AA99-9765555CC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663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624" cy="340265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1696" y="1"/>
            <a:ext cx="4302624" cy="340265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fld id="{E8A95779-CF2D-49CB-8DDC-484EC6F920B8}" type="datetimeFigureOut">
              <a:rPr kumimoji="1" lang="ja-JP" altLang="en-US" smtClean="0"/>
              <a:t>2024/5/1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698750" y="511175"/>
            <a:ext cx="4529138" cy="2547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1" rIns="91422" bIns="45711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2201" y="3228705"/>
            <a:ext cx="7942238" cy="3059117"/>
          </a:xfrm>
          <a:prstGeom prst="rect">
            <a:avLst/>
          </a:prstGeom>
        </p:spPr>
        <p:txBody>
          <a:bodyPr vert="horz" lIns="91422" tIns="45711" rIns="91422" bIns="45711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456325"/>
            <a:ext cx="4302624" cy="34026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1696" y="6456325"/>
            <a:ext cx="4302624" cy="34026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FD265DBE-2237-47C2-899B-90D6BE059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80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A2EE-82B8-459E-BAD9-68F0572733D4}" type="datetime1">
              <a:rPr kumimoji="1" lang="ja-JP" altLang="en-US" smtClean="0"/>
              <a:t>2024/5/1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87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CE52-B912-41FC-909F-A50C0A600600}" type="datetime1">
              <a:rPr kumimoji="1" lang="ja-JP" altLang="en-US" smtClean="0"/>
              <a:t>2024/5/1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674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3337-ADA4-4DA0-B249-E4E732D2ED9A}" type="datetime1">
              <a:rPr kumimoji="1" lang="ja-JP" altLang="en-US" smtClean="0"/>
              <a:t>2024/5/1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84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5500" y="210582"/>
            <a:ext cx="10972800" cy="900000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5380710"/>
          </a:xfr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1800">
                <a:latin typeface="+mj-ea"/>
                <a:ea typeface="+mj-ea"/>
              </a:defRPr>
            </a:lvl2pPr>
            <a:lvl3pPr>
              <a:defRPr sz="1600">
                <a:latin typeface="+mj-ea"/>
                <a:ea typeface="+mj-ea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F4DC-3C72-410D-87E4-A0D0E3440389}" type="datetime1">
              <a:rPr kumimoji="1" lang="ja-JP" altLang="en-US" smtClean="0"/>
              <a:t>2024/5/1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67E14B9-D607-4902-8FEC-B1687B44AC2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95A3CC8-7B8F-476F-9469-B4B354573D50}"/>
              </a:ext>
            </a:extLst>
          </p:cNvPr>
          <p:cNvCxnSpPr/>
          <p:nvPr userDrawn="1"/>
        </p:nvCxnSpPr>
        <p:spPr>
          <a:xfrm>
            <a:off x="1019312" y="988682"/>
            <a:ext cx="1058517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08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18DF-8AE2-439A-BBF2-FDF6B47D1697}" type="datetime1">
              <a:rPr kumimoji="1" lang="ja-JP" altLang="en-US" smtClean="0"/>
              <a:t>2024/5/1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7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6303-F4D8-45D5-B534-5D37418C3C2F}" type="datetime1">
              <a:rPr kumimoji="1" lang="ja-JP" altLang="en-US" smtClean="0"/>
              <a:t>2024/5/1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555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610D-136C-4651-9391-42C47935B03F}" type="datetime1">
              <a:rPr kumimoji="1" lang="ja-JP" altLang="en-US" smtClean="0"/>
              <a:t>2024/5/1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06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171F-A464-4519-B2F3-0A794BA79D94}" type="datetime1">
              <a:rPr kumimoji="1" lang="ja-JP" altLang="en-US" smtClean="0"/>
              <a:t>2024/5/1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63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A86D-75D3-4C2B-90B2-F9D3AAFCB9A3}" type="datetime1">
              <a:rPr kumimoji="1" lang="ja-JP" altLang="en-US" smtClean="0"/>
              <a:t>2024/5/1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96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7502-37DE-427E-96ED-9F5F542057C3}" type="datetime1">
              <a:rPr kumimoji="1" lang="ja-JP" altLang="en-US" smtClean="0"/>
              <a:t>2024/5/1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7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F1FF-8B83-45E3-A4A8-27105D12E67F}" type="datetime1">
              <a:rPr kumimoji="1" lang="ja-JP" altLang="en-US" smtClean="0"/>
              <a:t>2024/5/1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69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340768"/>
            <a:ext cx="10972800" cy="4824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CD5AA-60CC-4185-95B1-148B4B00604C}" type="datetime1">
              <a:rPr kumimoji="1" lang="ja-JP" altLang="en-US" smtClean="0"/>
              <a:t>2024/5/1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E14B9-D607-4902-8FEC-B1687B44A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9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rduino.cc/reference/en/language/functions/communication/serial/println/" TargetMode="External"/><Relationship Id="rId3" Type="http://schemas.openxmlformats.org/officeDocument/2006/relationships/hyperlink" Target="https://www.arduino.cc/reference/en/language/functions/digital-io/digitalwrite/" TargetMode="External"/><Relationship Id="rId7" Type="http://schemas.openxmlformats.org/officeDocument/2006/relationships/hyperlink" Target="https://www.arduino.cc/reference/en/language/functions/communication/serial/begin/" TargetMode="External"/><Relationship Id="rId2" Type="http://schemas.openxmlformats.org/officeDocument/2006/relationships/hyperlink" Target="https://www.arduino.cc/reference/en/language/functions/digital-io/digitalrea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rduino.cc/reference/en/language/functions/analog-io/analogwrite/" TargetMode="External"/><Relationship Id="rId5" Type="http://schemas.openxmlformats.org/officeDocument/2006/relationships/hyperlink" Target="https://www.arduino.cc/reference/en/language/functions/analog-io/analogread/" TargetMode="External"/><Relationship Id="rId4" Type="http://schemas.openxmlformats.org/officeDocument/2006/relationships/hyperlink" Target="https://www.arduino.cc/reference/en/language/functions/digital-io/pinmode/" TargetMode="External"/><Relationship Id="rId9" Type="http://schemas.openxmlformats.org/officeDocument/2006/relationships/hyperlink" Target="https://www.arduino.cc/reference/en/language/functions/math/map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burariweb.info/electronic-work/arduino-tips/arduino-internal-pullup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rariweb.info/electronic-work/arduino-learning/arduino-analog-output-pwm-control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urariweb.info/electronic-work/arduino-learning/arduino-variable-resistor-analog-input.html" TargetMode="Externa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vgsilh.com/zh/image/306186.html" TargetMode="Externa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projecthub.arduino.cc/ansh2919/serial-communication-between-python-and-arduino-66375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ot-cs/Tech-Education-Hub/blob/main/Arduino-Basics/Code/BlockGame_SimpleVer.py" TargetMode="External"/><Relationship Id="rId2" Type="http://schemas.openxmlformats.org/officeDocument/2006/relationships/hyperlink" Target="https://projecthub.arduino.cc/ansh2919/serial-communication-between-python-and-arduino-66375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44.jpe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github.com/robot-cs/Tech-Education-Hub/blob/main/Arduino-Basics/Code/BlockGame_SimpleVer.py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7" Type="http://schemas.openxmlformats.org/officeDocument/2006/relationships/hyperlink" Target="https://svgsilh.com/zh/image/306186.html" TargetMode="External"/><Relationship Id="rId2" Type="http://schemas.openxmlformats.org/officeDocument/2006/relationships/hyperlink" Target="https://github.com/robot-cs/Tech-Education-Hub/blob/main/Arduino-Basics/Code/myBlockGame.p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-yuhki/breakout" TargetMode="External"/><Relationship Id="rId2" Type="http://schemas.openxmlformats.org/officeDocument/2006/relationships/hyperlink" Target="https://kusakarism.info/?p=1123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ojecthub.arduino.cc/ansh2919/serial-communication-between-python-and-arduino-663756" TargetMode="External"/><Relationship Id="rId4" Type="http://schemas.openxmlformats.org/officeDocument/2006/relationships/hyperlink" Target="https://note.com/forte_python/n/na2575fd1a30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iot.keicode.com/electronics/what-is-breadboard.php" TargetMode="External"/><Relationship Id="rId2" Type="http://schemas.openxmlformats.org/officeDocument/2006/relationships/hyperlink" Target="https://docs.arduino.cc/learn/starting-guide/whats-arduin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rariweb.info/electronic-work/arduino-tips/arduino-internal-pullup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arduino.cc/en/softw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rduino IDEのCLIモードを使う | iret.media">
            <a:extLst>
              <a:ext uri="{FF2B5EF4-FFF2-40B4-BE49-F238E27FC236}">
                <a16:creationId xmlns:a16="http://schemas.microsoft.com/office/drawing/2014/main" id="{0E18E2D3-011B-2192-6349-CA5CE0C08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624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8A40A4B-6844-2443-3F21-3C1C0A8B0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Arduino</a:t>
            </a:r>
            <a:r>
              <a:rPr kumimoji="1" lang="ja-JP" altLang="en-US" dirty="0"/>
              <a:t>入門講座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E72EDC-93B4-EA45-30AA-572BBA7CF0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M1 </a:t>
            </a:r>
            <a:r>
              <a:rPr kumimoji="1" lang="ja-JP" altLang="en-US" dirty="0"/>
              <a:t>飯島</a:t>
            </a:r>
          </a:p>
        </p:txBody>
      </p:sp>
    </p:spTree>
    <p:extLst>
      <p:ext uri="{BB962C8B-B14F-4D97-AF65-F5344CB8AC3E}">
        <p14:creationId xmlns:p14="http://schemas.microsoft.com/office/powerpoint/2010/main" val="1737725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コンテンツ プレースホルダー 17">
            <a:extLst>
              <a:ext uri="{FF2B5EF4-FFF2-40B4-BE49-F238E27FC236}">
                <a16:creationId xmlns:a16="http://schemas.microsoft.com/office/drawing/2014/main" id="{45256A60-FE7A-5AB8-3A38-630718058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016" y="1340768"/>
            <a:ext cx="10972800" cy="5380710"/>
          </a:xfrm>
        </p:spPr>
        <p:txBody>
          <a:bodyPr/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63A558B-66E8-8C8A-5121-B6612F72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ja-JP" altLang="en-US" dirty="0"/>
              <a:t>準備</a:t>
            </a:r>
            <a:r>
              <a:rPr kumimoji="1" lang="ja-JP" altLang="en-US" dirty="0"/>
              <a:t>：</a:t>
            </a:r>
            <a:r>
              <a:rPr kumimoji="1" lang="en-US" altLang="ja-JP" dirty="0"/>
              <a:t>Arduino </a:t>
            </a:r>
            <a:r>
              <a:rPr kumimoji="1" lang="ja-JP" altLang="en-US" dirty="0"/>
              <a:t>の代表的な関数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D4BBF9E-9C8A-2847-6F4D-096F0673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58FA5157-673D-5D7E-BA98-AC99F6892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950557"/>
              </p:ext>
            </p:extLst>
          </p:nvPr>
        </p:nvGraphicFramePr>
        <p:xfrm>
          <a:off x="2307493" y="1628800"/>
          <a:ext cx="7416824" cy="14833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3051865217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4233456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Digital I/O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071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hlinkClick r:id="rId2"/>
                        </a:rPr>
                        <a:t>digitalRead</a:t>
                      </a:r>
                      <a:r>
                        <a:rPr kumimoji="1" lang="en-US" altLang="ja-JP" dirty="0">
                          <a:hlinkClick r:id="rId2"/>
                        </a:rPr>
                        <a:t>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デジタルピンの電圧を</a:t>
                      </a:r>
                      <a:r>
                        <a:rPr kumimoji="1" lang="en-US" altLang="ja-JP" dirty="0"/>
                        <a:t>0 or 1 </a:t>
                      </a:r>
                      <a:r>
                        <a:rPr kumimoji="1" lang="ja-JP" altLang="en-US" dirty="0"/>
                        <a:t>で読み取る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36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hlinkClick r:id="rId3"/>
                        </a:rPr>
                        <a:t>digitalWrite</a:t>
                      </a:r>
                      <a:r>
                        <a:rPr kumimoji="1" lang="en-US" altLang="ja-JP" dirty="0">
                          <a:hlinkClick r:id="rId3"/>
                        </a:rPr>
                        <a:t>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デジタルピンの電圧を</a:t>
                      </a:r>
                      <a:r>
                        <a:rPr kumimoji="1" lang="en-US" altLang="ja-JP" dirty="0"/>
                        <a:t>0V or 5V </a:t>
                      </a:r>
                      <a:r>
                        <a:rPr kumimoji="1" lang="ja-JP" altLang="en-US" dirty="0"/>
                        <a:t>で出力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3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hlinkClick r:id="rId4"/>
                        </a:rPr>
                        <a:t>pinMode</a:t>
                      </a:r>
                      <a:r>
                        <a:rPr kumimoji="1" lang="en-US" altLang="ja-JP" dirty="0">
                          <a:hlinkClick r:id="rId4"/>
                        </a:rPr>
                        <a:t>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デジタルピンのモードを入力 </a:t>
                      </a:r>
                      <a:r>
                        <a:rPr kumimoji="1" lang="en-US" altLang="ja-JP" dirty="0"/>
                        <a:t>or </a:t>
                      </a:r>
                      <a:r>
                        <a:rPr kumimoji="1" lang="ja-JP" altLang="en-US" dirty="0"/>
                        <a:t>出力に設定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011966"/>
                  </a:ext>
                </a:extLst>
              </a:tr>
            </a:tbl>
          </a:graphicData>
        </a:graphic>
      </p:graphicFrame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DFA1CE97-73DC-DCE3-19CE-2470A6BA2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612807"/>
              </p:ext>
            </p:extLst>
          </p:nvPr>
        </p:nvGraphicFramePr>
        <p:xfrm>
          <a:off x="2307493" y="3350409"/>
          <a:ext cx="7416824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3051865217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4233456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Analog I/O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071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hlinkClick r:id="rId5"/>
                        </a:rPr>
                        <a:t>analogRead</a:t>
                      </a:r>
                      <a:r>
                        <a:rPr kumimoji="1" lang="en-US" altLang="ja-JP" dirty="0">
                          <a:hlinkClick r:id="rId5"/>
                        </a:rPr>
                        <a:t>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アナログピンの電圧を</a:t>
                      </a:r>
                      <a:r>
                        <a:rPr kumimoji="1" lang="en-US" altLang="ja-JP" dirty="0"/>
                        <a:t>0 ~ 1023 (10 bit)</a:t>
                      </a:r>
                      <a:r>
                        <a:rPr kumimoji="1" lang="ja-JP" altLang="en-US" dirty="0"/>
                        <a:t>で読み取る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36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hlinkClick r:id="rId6"/>
                        </a:rPr>
                        <a:t>analogWrite</a:t>
                      </a:r>
                      <a:r>
                        <a:rPr kumimoji="1" lang="en-US" altLang="ja-JP" dirty="0">
                          <a:hlinkClick r:id="rId6"/>
                        </a:rPr>
                        <a:t>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PWM</a:t>
                      </a:r>
                      <a:r>
                        <a:rPr kumimoji="1" lang="ja-JP" altLang="en-US" dirty="0"/>
                        <a:t>対応ピンの電圧を</a:t>
                      </a:r>
                      <a:r>
                        <a:rPr kumimoji="1" lang="en-US" altLang="ja-JP" dirty="0"/>
                        <a:t>0 ~ 255 (8 bit)</a:t>
                      </a:r>
                      <a:r>
                        <a:rPr kumimoji="1" lang="ja-JP" altLang="en-US" dirty="0"/>
                        <a:t>で出力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39746"/>
                  </a:ext>
                </a:extLst>
              </a:tr>
            </a:tbl>
          </a:graphicData>
        </a:graphic>
      </p:graphicFrame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7407C72A-BA7C-467C-B953-BD5528A83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366625"/>
              </p:ext>
            </p:extLst>
          </p:nvPr>
        </p:nvGraphicFramePr>
        <p:xfrm>
          <a:off x="2307493" y="4701178"/>
          <a:ext cx="7416824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3051865217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4233456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Other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071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hlinkClick r:id="rId7"/>
                        </a:rPr>
                        <a:t>Serial.begin</a:t>
                      </a:r>
                      <a:r>
                        <a:rPr kumimoji="1" lang="en-US" altLang="ja-JP" dirty="0">
                          <a:hlinkClick r:id="rId7"/>
                        </a:rPr>
                        <a:t>(9600)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シリアル通信を</a:t>
                      </a:r>
                      <a:r>
                        <a:rPr kumimoji="1" lang="en-US" altLang="ja-JP" dirty="0"/>
                        <a:t>9600 bps </a:t>
                      </a:r>
                      <a:r>
                        <a:rPr kumimoji="1" lang="ja-JP" altLang="en-US" dirty="0"/>
                        <a:t>のレートで開始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36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hlinkClick r:id="rId8"/>
                        </a:rPr>
                        <a:t>Serial.println</a:t>
                      </a:r>
                      <a:r>
                        <a:rPr kumimoji="1" lang="en-US" altLang="ja-JP" dirty="0">
                          <a:hlinkClick r:id="rId8"/>
                        </a:rPr>
                        <a:t>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シリアル通信でデータを送信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3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hlinkClick r:id="rId9"/>
                        </a:rPr>
                        <a:t>map()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ある範囲の数値を別の範囲の数値に対応づける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833412"/>
                  </a:ext>
                </a:extLst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AEE3016-EDFD-F312-430B-C0A708378240}"/>
              </a:ext>
            </a:extLst>
          </p:cNvPr>
          <p:cNvSpPr txBox="1"/>
          <p:nvPr/>
        </p:nvSpPr>
        <p:spPr>
          <a:xfrm>
            <a:off x="2423592" y="6299555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* </a:t>
            </a:r>
            <a:r>
              <a:rPr kumimoji="1" lang="ja-JP" altLang="en-US" sz="1600" dirty="0"/>
              <a:t>関数名をクリックすると公式</a:t>
            </a:r>
            <a:r>
              <a:rPr lang="en-US" altLang="ja-JP" sz="1600" dirty="0"/>
              <a:t>R</a:t>
            </a:r>
            <a:r>
              <a:rPr kumimoji="1" lang="en-US" altLang="ja-JP" sz="1600" dirty="0"/>
              <a:t>eference</a:t>
            </a:r>
            <a:r>
              <a:rPr kumimoji="1" lang="ja-JP" altLang="en-US" sz="1600" dirty="0"/>
              <a:t>に飛びます</a:t>
            </a:r>
          </a:p>
        </p:txBody>
      </p:sp>
    </p:spTree>
    <p:extLst>
      <p:ext uri="{BB962C8B-B14F-4D97-AF65-F5344CB8AC3E}">
        <p14:creationId xmlns:p14="http://schemas.microsoft.com/office/powerpoint/2010/main" val="3977534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428EE2-3131-2B7B-F3AE-1C405413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ja-JP" altLang="en-US" dirty="0"/>
              <a:t>準備</a:t>
            </a:r>
            <a:r>
              <a:rPr kumimoji="1" lang="ja-JP" altLang="en-US" dirty="0"/>
              <a:t>：ブレッドボードの基礎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F28E6F-9F00-B39A-F571-AEDD1DC5C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ja-JP" altLang="en-US" dirty="0"/>
              <a:t>はんだ付けなしで電子回路の試作やテストを行える万能基盤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sz="1400" dirty="0"/>
          </a:p>
          <a:p>
            <a:pPr marL="0" indent="0">
              <a:buNone/>
            </a:pPr>
            <a:r>
              <a:rPr lang="ja-JP" altLang="en-US" sz="1400" dirty="0"/>
              <a:t>　　　</a:t>
            </a:r>
            <a:r>
              <a:rPr lang="ja-JP" altLang="en-US" dirty="0"/>
              <a:t>　</a:t>
            </a:r>
            <a:r>
              <a:rPr kumimoji="1" lang="ja-JP" altLang="en-US" sz="2000" b="1" dirty="0">
                <a:solidFill>
                  <a:srgbClr val="FF0000"/>
                </a:solidFill>
              </a:rPr>
              <a:t>図中の色線部分は内部で電気的につながっている</a:t>
            </a:r>
            <a:endParaRPr kumimoji="1" lang="en-US" altLang="ja-JP" sz="2400" b="1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0EB0BC-BAEC-85D7-8B5A-BB2C1E08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pic>
        <p:nvPicPr>
          <p:cNvPr id="1028" name="Picture 4" descr="ブレッドボード">
            <a:extLst>
              <a:ext uri="{FF2B5EF4-FFF2-40B4-BE49-F238E27FC236}">
                <a16:creationId xmlns:a16="http://schemas.microsoft.com/office/drawing/2014/main" id="{820790DC-BBAB-545B-02E0-E5069D088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156" y="2564904"/>
            <a:ext cx="72961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ブレッドボード">
            <a:extLst>
              <a:ext uri="{FF2B5EF4-FFF2-40B4-BE49-F238E27FC236}">
                <a16:creationId xmlns:a16="http://schemas.microsoft.com/office/drawing/2014/main" id="{8AB1E040-D263-D68B-01DA-FEE1887AA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20" y="4578860"/>
            <a:ext cx="2682444" cy="171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9C21EAF-ECBE-0753-A743-CF143E7BB75F}"/>
              </a:ext>
            </a:extLst>
          </p:cNvPr>
          <p:cNvSpPr txBox="1"/>
          <p:nvPr/>
        </p:nvSpPr>
        <p:spPr>
          <a:xfrm>
            <a:off x="9618292" y="6165304"/>
            <a:ext cx="1878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↑ 利用例 </a:t>
            </a:r>
            <a:r>
              <a:rPr kumimoji="1" lang="en-US" altLang="ja-JP" sz="1400" dirty="0"/>
              <a:t>(L</a:t>
            </a:r>
            <a:r>
              <a:rPr kumimoji="1" lang="ja-JP" altLang="en-US" sz="1400" dirty="0"/>
              <a:t>チカ回路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99C3186-0274-FEC6-783A-EFFEBD5A10D5}"/>
              </a:ext>
            </a:extLst>
          </p:cNvPr>
          <p:cNvSpPr txBox="1"/>
          <p:nvPr/>
        </p:nvSpPr>
        <p:spPr>
          <a:xfrm>
            <a:off x="2542197" y="6453336"/>
            <a:ext cx="37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https://iot.keicode.com/electronics/what-is-breadboard.php</a:t>
            </a:r>
            <a:endParaRPr kumimoji="1" lang="ja-JP" altLang="en-US" sz="1000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4654BF5A-CE77-4468-3761-197CDBEFA5C4}"/>
              </a:ext>
            </a:extLst>
          </p:cNvPr>
          <p:cNvGrpSpPr/>
          <p:nvPr/>
        </p:nvGrpSpPr>
        <p:grpSpPr>
          <a:xfrm>
            <a:off x="9260700" y="2548318"/>
            <a:ext cx="2113684" cy="1042993"/>
            <a:chOff x="9302889" y="2190546"/>
            <a:chExt cx="2113684" cy="1042993"/>
          </a:xfrm>
        </p:grpSpPr>
        <p:pic>
          <p:nvPicPr>
            <p:cNvPr id="1030" name="Picture 6" descr="ヨドバシ.com - 共立プロダクツ PJA-1015 [ブレッドボード用ジャンパー線 10cm×15本] 通販【全品無料配達】 さん">
              <a:extLst>
                <a:ext uri="{FF2B5EF4-FFF2-40B4-BE49-F238E27FC236}">
                  <a16:creationId xmlns:a16="http://schemas.microsoft.com/office/drawing/2014/main" id="{C5122323-BEB9-F515-44C1-E253D41F52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2889" y="2190546"/>
              <a:ext cx="1042993" cy="1042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ジャンパーワイヤー | STORES さん">
              <a:extLst>
                <a:ext uri="{FF2B5EF4-FFF2-40B4-BE49-F238E27FC236}">
                  <a16:creationId xmlns:a16="http://schemas.microsoft.com/office/drawing/2014/main" id="{CC938CE5-5C04-71EE-4ADE-6C1A3400AA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3580" y="2190546"/>
              <a:ext cx="1042993" cy="1042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6DB370B-2D4C-7EFF-1106-E9D01F11A991}"/>
              </a:ext>
            </a:extLst>
          </p:cNvPr>
          <p:cNvSpPr txBox="1"/>
          <p:nvPr/>
        </p:nvSpPr>
        <p:spPr>
          <a:xfrm>
            <a:off x="9237296" y="3573016"/>
            <a:ext cx="2160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↑ ジャンパーワイヤ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0E5CDDA-AC5B-CC8C-565E-30D3CCC34231}"/>
              </a:ext>
            </a:extLst>
          </p:cNvPr>
          <p:cNvSpPr txBox="1"/>
          <p:nvPr/>
        </p:nvSpPr>
        <p:spPr>
          <a:xfrm>
            <a:off x="9237296" y="3861048"/>
            <a:ext cx="2160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* </a:t>
            </a:r>
            <a:r>
              <a:rPr kumimoji="1" lang="ja-JP" altLang="en-US" sz="1200" dirty="0"/>
              <a:t>電気回路を繋ぐもの</a:t>
            </a:r>
          </a:p>
        </p:txBody>
      </p:sp>
    </p:spTree>
    <p:extLst>
      <p:ext uri="{BB962C8B-B14F-4D97-AF65-F5344CB8AC3E}">
        <p14:creationId xmlns:p14="http://schemas.microsoft.com/office/powerpoint/2010/main" val="3180238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AAB9A6-8285-F4BC-0991-BE6196CE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ja-JP" altLang="en-US" dirty="0"/>
              <a:t>準備</a:t>
            </a:r>
            <a:r>
              <a:rPr kumimoji="1" lang="ja-JP" altLang="en-US" dirty="0"/>
              <a:t>：便利なショートカット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165B2D-9C14-3F0C-8ABD-837A5E6F5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b="1" dirty="0">
                <a:solidFill>
                  <a:srgbClr val="FF0000"/>
                </a:solidFill>
              </a:rPr>
              <a:t>覚えることでプログラミング効率が高まる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ja-JP" b="1" dirty="0">
                <a:solidFill>
                  <a:srgbClr val="FF0000"/>
                </a:solidFill>
              </a:rPr>
              <a:t>	</a:t>
            </a:r>
            <a:r>
              <a:rPr kumimoji="1" lang="ja-JP" altLang="en-US" b="1" dirty="0">
                <a:solidFill>
                  <a:srgbClr val="FF0000"/>
                </a:solidFill>
              </a:rPr>
              <a:t>　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60C39EA-5CDF-D79D-E9E8-6C7E83CDD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F121060-0A3D-0E45-BEB5-F33CEEB98B18}"/>
              </a:ext>
            </a:extLst>
          </p:cNvPr>
          <p:cNvSpPr txBox="1"/>
          <p:nvPr/>
        </p:nvSpPr>
        <p:spPr>
          <a:xfrm>
            <a:off x="1919535" y="2348880"/>
            <a:ext cx="86409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　</a:t>
            </a:r>
            <a:r>
              <a:rPr kumimoji="1"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コピー　　　　</a:t>
            </a:r>
            <a:r>
              <a:rPr kumimoji="1"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kumimoji="1"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</a:t>
            </a:r>
            <a:r>
              <a:rPr kumimoji="1"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Ctrl + c</a:t>
            </a:r>
          </a:p>
          <a:p>
            <a:r>
              <a:rPr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ペースト　　　　</a:t>
            </a:r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</a:t>
            </a:r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Ctrl + v</a:t>
            </a:r>
          </a:p>
          <a:p>
            <a:r>
              <a:rPr kumimoji="1"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全選択　　　　　</a:t>
            </a:r>
            <a:r>
              <a:rPr kumimoji="1"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kumimoji="1"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</a:t>
            </a:r>
            <a:r>
              <a:rPr kumimoji="1"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Ctrl + a</a:t>
            </a:r>
          </a:p>
          <a:p>
            <a:r>
              <a:rPr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一個前に戻る　　</a:t>
            </a:r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</a:t>
            </a:r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Ctrl + z</a:t>
            </a:r>
          </a:p>
          <a:p>
            <a:r>
              <a:rPr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単語単位の移動　</a:t>
            </a:r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</a:t>
            </a:r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Ctrl + →, Ctrl + ←</a:t>
            </a:r>
          </a:p>
          <a:p>
            <a:r>
              <a:rPr lang="ja-JP" alt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Helvetica Neue"/>
              </a:rPr>
              <a:t>単語単位の選択</a:t>
            </a:r>
            <a:r>
              <a:rPr lang="en-US" altLang="ja-JP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Helvetica Neue"/>
              </a:rPr>
              <a:t>		</a:t>
            </a:r>
            <a:r>
              <a:rPr lang="ja-JP" alt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Helvetica Neue"/>
              </a:rPr>
              <a:t>　</a:t>
            </a:r>
            <a:r>
              <a:rPr lang="en-US" altLang="ja-JP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Ctrl + </a:t>
            </a:r>
            <a:r>
              <a:rPr lang="en-US" altLang="ja-JP" sz="24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Shft</a:t>
            </a:r>
            <a:r>
              <a:rPr lang="en-US" altLang="ja-JP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 →, Ctrl + </a:t>
            </a:r>
            <a:r>
              <a:rPr lang="en-US" altLang="ja-JP" sz="24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Shft</a:t>
            </a:r>
            <a:r>
              <a:rPr lang="en-US" altLang="ja-JP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 ←</a:t>
            </a:r>
          </a:p>
          <a:p>
            <a:r>
              <a:rPr lang="ja-JP" alt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Helvetica Neue"/>
              </a:rPr>
              <a:t>単語単位の削除</a:t>
            </a:r>
            <a:r>
              <a:rPr lang="en-US" altLang="ja-JP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Helvetica Neue"/>
              </a:rPr>
              <a:t>		</a:t>
            </a:r>
            <a:r>
              <a:rPr lang="ja-JP" alt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Helvetica Neue"/>
              </a:rPr>
              <a:t>　</a:t>
            </a:r>
            <a:r>
              <a:rPr lang="en-US" altLang="ja-JP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Ctrl + </a:t>
            </a:r>
            <a:r>
              <a:rPr lang="en-US" altLang="ja-JP" sz="24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BackSpace</a:t>
            </a:r>
            <a:endParaRPr lang="en-US" altLang="ja-JP" sz="24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ja-JP" alt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Helvetica Neue"/>
              </a:rPr>
              <a:t>行の先頭・末尾に移動</a:t>
            </a:r>
            <a:r>
              <a:rPr lang="en-US" altLang="ja-JP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Helvetica Neue"/>
              </a:rPr>
              <a:t>	</a:t>
            </a:r>
            <a:r>
              <a:rPr lang="ja-JP" alt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Helvetica Neue"/>
              </a:rPr>
              <a:t>　</a:t>
            </a:r>
            <a:r>
              <a:rPr lang="en-US" altLang="ja-JP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Home, End</a:t>
            </a:r>
          </a:p>
          <a:p>
            <a:r>
              <a:rPr lang="ja-JP" alt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Helvetica Neue"/>
              </a:rPr>
              <a:t>行の先頭・末尾まで選択</a:t>
            </a:r>
            <a:r>
              <a:rPr lang="en-US" altLang="ja-JP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Helvetica Neue"/>
              </a:rPr>
              <a:t>	</a:t>
            </a:r>
            <a:r>
              <a:rPr lang="ja-JP" alt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Helvetica Neue"/>
              </a:rPr>
              <a:t>　</a:t>
            </a:r>
            <a:r>
              <a:rPr lang="en-US" altLang="ja-JP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Shift + Home, Shift + End</a:t>
            </a:r>
            <a:endParaRPr lang="ja-JP" altLang="en-US" sz="24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ja-JP" sz="2400" b="1" dirty="0"/>
          </a:p>
        </p:txBody>
      </p:sp>
    </p:spTree>
    <p:extLst>
      <p:ext uri="{BB962C8B-B14F-4D97-AF65-F5344CB8AC3E}">
        <p14:creationId xmlns:p14="http://schemas.microsoft.com/office/powerpoint/2010/main" val="321047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1E04A1-68B5-35D5-40AE-BD0057FC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本講座の目的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BF9D89-3871-9BAE-6DF1-74F6957A3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en-US" altLang="ja-JP" sz="2800" b="1" dirty="0"/>
              <a:t>Arduino</a:t>
            </a:r>
            <a:r>
              <a:rPr kumimoji="1" lang="ja-JP" altLang="en-US" sz="2800" b="1" dirty="0"/>
              <a:t>の基本機能を理解して簡単な電子工作を行おう</a:t>
            </a:r>
            <a:endParaRPr lang="en-US" altLang="ja-JP" b="1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目次</a:t>
            </a:r>
            <a:r>
              <a:rPr lang="en-US" altLang="ja-JP" dirty="0"/>
              <a:t>]</a:t>
            </a:r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0.  </a:t>
            </a:r>
            <a:r>
              <a:rPr lang="ja-JP" altLang="en-US" sz="2000" dirty="0"/>
              <a:t>準備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1.  </a:t>
            </a:r>
            <a:r>
              <a:rPr lang="ja-JP" altLang="en-US" sz="2000" b="1" dirty="0">
                <a:solidFill>
                  <a:srgbClr val="FF0000"/>
                </a:solidFill>
              </a:rPr>
              <a:t>スイッチによる</a:t>
            </a:r>
            <a:r>
              <a:rPr lang="en-US" altLang="ja-JP" sz="2000" b="1" dirty="0">
                <a:solidFill>
                  <a:srgbClr val="FF0000"/>
                </a:solidFill>
              </a:rPr>
              <a:t>L</a:t>
            </a:r>
            <a:r>
              <a:rPr lang="ja-JP" altLang="en-US" sz="2000" b="1" dirty="0">
                <a:solidFill>
                  <a:srgbClr val="FF0000"/>
                </a:solidFill>
              </a:rPr>
              <a:t>チカ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2.  </a:t>
            </a:r>
            <a:r>
              <a:rPr lang="ja-JP" altLang="en-US" sz="2000" b="1" dirty="0"/>
              <a:t>可変抵抗による</a:t>
            </a:r>
            <a:r>
              <a:rPr lang="en-US" altLang="ja-JP" sz="2000" b="1" dirty="0"/>
              <a:t>LED</a:t>
            </a:r>
            <a:r>
              <a:rPr lang="ja-JP" altLang="en-US" sz="2000" b="1" dirty="0"/>
              <a:t>の明るさ調節</a:t>
            </a:r>
            <a:endParaRPr lang="en-US" altLang="ja-JP" sz="2000" b="1" dirty="0"/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3.  </a:t>
            </a:r>
            <a:r>
              <a:rPr lang="ja-JP" altLang="en-US" sz="2000" b="1" dirty="0"/>
              <a:t>ブロック崩しゲームのコントローラ作成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C9770B-BB1D-1FC5-5754-022680CD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pic>
        <p:nvPicPr>
          <p:cNvPr id="2050" name="Picture 2" descr="Arduino Uno Rev3: 開発ツール・ボード 秋月電子通商-電子部品・ネット通販">
            <a:extLst>
              <a:ext uri="{FF2B5EF4-FFF2-40B4-BE49-F238E27FC236}">
                <a16:creationId xmlns:a16="http://schemas.microsoft.com/office/drawing/2014/main" id="{FF068FB5-EB8D-8DF2-5338-E2783F08C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396" y="2899869"/>
            <a:ext cx="3672408" cy="275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719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F635B-04E1-3E2F-6A1A-E28F4718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dirty="0"/>
              <a:t>スイッチによる</a:t>
            </a:r>
            <a:r>
              <a:rPr lang="en-US" altLang="ja-JP" dirty="0"/>
              <a:t>L</a:t>
            </a:r>
            <a:r>
              <a:rPr lang="ja-JP" altLang="en-US" dirty="0"/>
              <a:t>チカ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4809AE-B255-CB38-8F76-32BE480AA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・・・</a:t>
            </a:r>
            <a:r>
              <a:rPr lang="ja-JP" altLang="en-US" b="1" dirty="0">
                <a:solidFill>
                  <a:srgbClr val="FF0000"/>
                </a:solidFill>
              </a:rPr>
              <a:t>スイッチの状態を読み，</a:t>
            </a:r>
            <a:r>
              <a:rPr lang="en-US" altLang="ja-JP" b="1" dirty="0">
                <a:solidFill>
                  <a:srgbClr val="FF0000"/>
                </a:solidFill>
              </a:rPr>
              <a:t>LED</a:t>
            </a:r>
            <a:r>
              <a:rPr lang="ja-JP" altLang="en-US" b="1" dirty="0">
                <a:solidFill>
                  <a:srgbClr val="FF0000"/>
                </a:solidFill>
              </a:rPr>
              <a:t>の </a:t>
            </a:r>
            <a:r>
              <a:rPr lang="en-US" altLang="ja-JP" b="1" dirty="0">
                <a:solidFill>
                  <a:srgbClr val="FF0000"/>
                </a:solidFill>
              </a:rPr>
              <a:t>ON/OFF </a:t>
            </a:r>
            <a:r>
              <a:rPr lang="ja-JP" altLang="en-US" b="1" dirty="0">
                <a:solidFill>
                  <a:srgbClr val="FF0000"/>
                </a:solidFill>
              </a:rPr>
              <a:t>として反映させる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b="1" dirty="0"/>
              <a:t>【 1</a:t>
            </a:r>
            <a:r>
              <a:rPr lang="en-US" altLang="ja-JP" b="1" baseline="30000" dirty="0"/>
              <a:t>st</a:t>
            </a:r>
            <a:r>
              <a:rPr lang="en-US" altLang="ja-JP" b="1" dirty="0"/>
              <a:t> Step 】</a:t>
            </a:r>
          </a:p>
          <a:p>
            <a:pPr marL="0" indent="0">
              <a:buNone/>
            </a:pPr>
            <a:endParaRPr lang="en-US" altLang="ja-JP" sz="1000" b="1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b="1" dirty="0"/>
              <a:t>LED</a:t>
            </a:r>
            <a:r>
              <a:rPr lang="ja-JP" altLang="en-US" b="1" dirty="0"/>
              <a:t>を光らせてみよう</a:t>
            </a:r>
            <a:endParaRPr lang="en-US" altLang="ja-JP" b="1" dirty="0"/>
          </a:p>
          <a:p>
            <a:pPr lvl="1"/>
            <a:r>
              <a:rPr lang="en-US" altLang="ja-JP" dirty="0"/>
              <a:t>File &gt; Examples &gt; 01.Basics &gt; Blink. </a:t>
            </a:r>
            <a:r>
              <a:rPr lang="ja-JP" altLang="en-US" dirty="0"/>
              <a:t>のサンプルコードを実行</a:t>
            </a:r>
          </a:p>
          <a:p>
            <a:pPr lvl="1"/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FCAD2E-5B05-AB02-3590-68DD2263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8349956-096F-561B-01CF-6FDA8C0EF219}"/>
              </a:ext>
            </a:extLst>
          </p:cNvPr>
          <p:cNvSpPr txBox="1"/>
          <p:nvPr/>
        </p:nvSpPr>
        <p:spPr>
          <a:xfrm>
            <a:off x="9048328" y="618288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標準搭載の</a:t>
            </a:r>
            <a:r>
              <a:rPr lang="en-US" altLang="ja-JP" sz="1400" dirty="0"/>
              <a:t>LED</a:t>
            </a:r>
            <a:endParaRPr kumimoji="1" lang="ja-JP" altLang="en-US" sz="14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FED915C-BB55-2B0C-8488-4415EB0AD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62" y="3861048"/>
            <a:ext cx="7343192" cy="2860430"/>
          </a:xfrm>
          <a:prstGeom prst="rect">
            <a:avLst/>
          </a:prstGeom>
        </p:spPr>
      </p:pic>
      <p:pic>
        <p:nvPicPr>
          <p:cNvPr id="6" name="Picture 4" descr="On-board LED blinking">
            <a:extLst>
              <a:ext uri="{FF2B5EF4-FFF2-40B4-BE49-F238E27FC236}">
                <a16:creationId xmlns:a16="http://schemas.microsoft.com/office/drawing/2014/main" id="{E0F95971-FF0A-14BA-B529-93486A778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312" y="4402142"/>
            <a:ext cx="28098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9A2E4EB-715E-BF47-9D3A-DF161CFA33C0}"/>
              </a:ext>
            </a:extLst>
          </p:cNvPr>
          <p:cNvGrpSpPr/>
          <p:nvPr/>
        </p:nvGrpSpPr>
        <p:grpSpPr>
          <a:xfrm>
            <a:off x="2735727" y="4725144"/>
            <a:ext cx="3484151" cy="792088"/>
            <a:chOff x="1901224" y="5383088"/>
            <a:chExt cx="3484151" cy="792088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7DF087F4-7148-DF1D-CD44-2AB6FBBD3DF0}"/>
                </a:ext>
              </a:extLst>
            </p:cNvPr>
            <p:cNvSpPr txBox="1"/>
            <p:nvPr/>
          </p:nvSpPr>
          <p:spPr>
            <a:xfrm>
              <a:off x="2792963" y="5383088"/>
              <a:ext cx="25924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ja-JP" altLang="en-US" sz="1400" b="1" dirty="0">
                  <a:solidFill>
                    <a:schemeClr val="accent6"/>
                  </a:solidFill>
                </a:rPr>
                <a:t>デジタル出力 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(0V or 5V)</a:t>
              </a:r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CCBBE3DD-C7D3-DC65-3814-BEA7B8C66A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1224" y="5536977"/>
              <a:ext cx="1343925" cy="63819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0EFD680-121F-D738-327E-34EC34E03DEC}"/>
              </a:ext>
            </a:extLst>
          </p:cNvPr>
          <p:cNvSpPr txBox="1"/>
          <p:nvPr/>
        </p:nvSpPr>
        <p:spPr>
          <a:xfrm>
            <a:off x="8904312" y="2225124"/>
            <a:ext cx="1944216" cy="64633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コピー</a:t>
            </a:r>
            <a:r>
              <a:rPr kumimoji="1" lang="en-US" altLang="ja-JP" dirty="0"/>
              <a:t>         Ctrl + c</a:t>
            </a:r>
          </a:p>
          <a:p>
            <a:r>
              <a:rPr lang="ja-JP" altLang="en-US" sz="1600" dirty="0"/>
              <a:t>ペースト</a:t>
            </a:r>
            <a:r>
              <a:rPr lang="ja-JP" altLang="en-US" dirty="0"/>
              <a:t>     </a:t>
            </a:r>
            <a:r>
              <a:rPr lang="en-US" altLang="ja-JP" dirty="0"/>
              <a:t>Ctrl + v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8219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F635B-04E1-3E2F-6A1A-E28F4718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dirty="0"/>
              <a:t>スイッチによる</a:t>
            </a:r>
            <a:r>
              <a:rPr lang="en-US" altLang="ja-JP" dirty="0"/>
              <a:t>L</a:t>
            </a:r>
            <a:r>
              <a:rPr lang="ja-JP" altLang="en-US" dirty="0"/>
              <a:t>チカ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4809AE-B255-CB38-8F76-32BE480AA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・・・</a:t>
            </a:r>
            <a:r>
              <a:rPr lang="ja-JP" altLang="en-US" b="1" dirty="0">
                <a:solidFill>
                  <a:srgbClr val="FF0000"/>
                </a:solidFill>
              </a:rPr>
              <a:t>スイッチの状態を読み，</a:t>
            </a:r>
            <a:r>
              <a:rPr lang="en-US" altLang="ja-JP" b="1" dirty="0">
                <a:solidFill>
                  <a:srgbClr val="FF0000"/>
                </a:solidFill>
              </a:rPr>
              <a:t>LED</a:t>
            </a:r>
            <a:r>
              <a:rPr lang="ja-JP" altLang="en-US" b="1" dirty="0">
                <a:solidFill>
                  <a:srgbClr val="FF0000"/>
                </a:solidFill>
              </a:rPr>
              <a:t>の </a:t>
            </a:r>
            <a:r>
              <a:rPr lang="en-US" altLang="ja-JP" b="1" dirty="0">
                <a:solidFill>
                  <a:srgbClr val="FF0000"/>
                </a:solidFill>
              </a:rPr>
              <a:t>ON/OFF </a:t>
            </a:r>
            <a:r>
              <a:rPr lang="ja-JP" altLang="en-US" b="1" dirty="0">
                <a:solidFill>
                  <a:srgbClr val="FF0000"/>
                </a:solidFill>
              </a:rPr>
              <a:t>として反映させる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b="1" dirty="0"/>
              <a:t>【 2</a:t>
            </a:r>
            <a:r>
              <a:rPr lang="en-US" altLang="ja-JP" b="1" baseline="30000" dirty="0"/>
              <a:t>nd</a:t>
            </a:r>
            <a:r>
              <a:rPr lang="en-US" altLang="ja-JP" b="1" dirty="0"/>
              <a:t> Step 】</a:t>
            </a:r>
          </a:p>
          <a:p>
            <a:pPr marL="0" indent="0">
              <a:buNone/>
            </a:pPr>
            <a:endParaRPr lang="en-US" altLang="ja-JP" sz="1000" b="1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b="1" dirty="0"/>
              <a:t>スイッチの状態を読み取ろう</a:t>
            </a:r>
            <a:endParaRPr lang="en-US" altLang="ja-JP" b="1" dirty="0"/>
          </a:p>
          <a:p>
            <a:pPr lvl="1"/>
            <a:r>
              <a:rPr lang="en-US" altLang="ja-JP" dirty="0"/>
              <a:t>File &gt; Examples &gt; 01.Basics &gt; </a:t>
            </a:r>
            <a:r>
              <a:rPr lang="en-US" altLang="ja-JP" dirty="0" err="1"/>
              <a:t>DigitalReadSerial</a:t>
            </a:r>
            <a:r>
              <a:rPr lang="en-US" altLang="ja-JP" dirty="0"/>
              <a:t>. </a:t>
            </a:r>
            <a:r>
              <a:rPr lang="ja-JP" altLang="en-US" dirty="0"/>
              <a:t>のサンプルコードを開く</a:t>
            </a:r>
            <a:endParaRPr lang="en-US" altLang="ja-JP" dirty="0"/>
          </a:p>
          <a:p>
            <a:pPr lvl="1"/>
            <a:r>
              <a:rPr lang="ja-JP" altLang="en-US" dirty="0"/>
              <a:t>コードを一部修正　</a:t>
            </a:r>
            <a:r>
              <a:rPr lang="ja-JP" altLang="en-US" sz="1200" dirty="0"/>
              <a:t>* 参考：</a:t>
            </a:r>
            <a:r>
              <a:rPr lang="en-US" altLang="ja-JP" sz="1200" dirty="0">
                <a:hlinkClick r:id="rId2"/>
              </a:rPr>
              <a:t>https://burariweb.info/electronic-work/arduino-tips/arduino-internal-pullup.html</a:t>
            </a:r>
            <a:endParaRPr lang="ja-JP" altLang="en-US" dirty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FCAD2E-5B05-AB02-3590-68DD2263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8349956-096F-561B-01CF-6FDA8C0EF219}"/>
              </a:ext>
            </a:extLst>
          </p:cNvPr>
          <p:cNvSpPr txBox="1"/>
          <p:nvPr/>
        </p:nvSpPr>
        <p:spPr>
          <a:xfrm>
            <a:off x="6312023" y="6433591"/>
            <a:ext cx="3131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回路例 </a:t>
            </a:r>
            <a:r>
              <a:rPr kumimoji="1" lang="en-US" altLang="ja-JP" sz="1400" dirty="0"/>
              <a:t>(Switch</a:t>
            </a:r>
            <a:r>
              <a:rPr kumimoji="1" lang="ja-JP" altLang="en-US" sz="1400" dirty="0"/>
              <a:t>を</a:t>
            </a:r>
            <a:r>
              <a:rPr kumimoji="1" lang="en-US" altLang="ja-JP" sz="1400" dirty="0"/>
              <a:t>2</a:t>
            </a:r>
            <a:r>
              <a:rPr kumimoji="1" lang="ja-JP" altLang="en-US" sz="1400" dirty="0"/>
              <a:t>番</a:t>
            </a:r>
            <a:r>
              <a:rPr kumimoji="1" lang="en-US" altLang="ja-JP" sz="1400" dirty="0"/>
              <a:t>Pin</a:t>
            </a:r>
            <a:r>
              <a:rPr kumimoji="1" lang="ja-JP" altLang="en-US" sz="1400" dirty="0"/>
              <a:t>と</a:t>
            </a:r>
            <a:r>
              <a:rPr kumimoji="1" lang="en-US" altLang="ja-JP" sz="1400" dirty="0"/>
              <a:t>GND</a:t>
            </a:r>
            <a:r>
              <a:rPr kumimoji="1" lang="ja-JP" altLang="en-US" sz="1400" dirty="0"/>
              <a:t>に接続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42F1869-3059-8E49-AAD6-A9AC953EC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3981882"/>
            <a:ext cx="4248472" cy="2876118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A7ECCA2-D112-40F4-3040-FD2FDBE52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8" y="4582034"/>
            <a:ext cx="3024336" cy="177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3EA32D2-8277-1653-3662-D3A41E3BA969}"/>
              </a:ext>
            </a:extLst>
          </p:cNvPr>
          <p:cNvSpPr txBox="1"/>
          <p:nvPr/>
        </p:nvSpPr>
        <p:spPr>
          <a:xfrm>
            <a:off x="9336360" y="4855335"/>
            <a:ext cx="23394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シリアルモニターで確認</a:t>
            </a:r>
            <a:endParaRPr kumimoji="1" lang="en-US" altLang="ja-JP" sz="1400" b="1" dirty="0"/>
          </a:p>
          <a:p>
            <a:pPr algn="ctr"/>
            <a:endParaRPr lang="en-US" altLang="ja-JP" sz="1400" dirty="0"/>
          </a:p>
          <a:p>
            <a:pPr algn="ctr"/>
            <a:r>
              <a:rPr lang="ja-JP" altLang="en-US" sz="1400" dirty="0"/>
              <a:t>押す　➡　</a:t>
            </a:r>
            <a:r>
              <a:rPr lang="en-US" altLang="ja-JP" sz="1400" dirty="0"/>
              <a:t>0</a:t>
            </a:r>
          </a:p>
          <a:p>
            <a:pPr algn="ctr"/>
            <a:r>
              <a:rPr kumimoji="1" lang="ja-JP" altLang="en-US" sz="1400" dirty="0"/>
              <a:t>離す　➡　</a:t>
            </a:r>
            <a:r>
              <a:rPr kumimoji="1" lang="en-US" altLang="ja-JP" sz="1400" dirty="0"/>
              <a:t>1</a:t>
            </a:r>
            <a:endParaRPr kumimoji="1" lang="ja-JP" altLang="en-US" sz="14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EFDDEA8-0F3D-784D-B47E-BCEACAA67F82}"/>
              </a:ext>
            </a:extLst>
          </p:cNvPr>
          <p:cNvSpPr/>
          <p:nvPr/>
        </p:nvSpPr>
        <p:spPr>
          <a:xfrm>
            <a:off x="9840416" y="5229200"/>
            <a:ext cx="129614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DCC87CD6-8C88-39B2-698D-3DA6866D062F}"/>
              </a:ext>
            </a:extLst>
          </p:cNvPr>
          <p:cNvGrpSpPr/>
          <p:nvPr/>
        </p:nvGrpSpPr>
        <p:grpSpPr>
          <a:xfrm>
            <a:off x="3143672" y="5291335"/>
            <a:ext cx="2160240" cy="307777"/>
            <a:chOff x="3245149" y="5229200"/>
            <a:chExt cx="2160240" cy="307777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7602B6F2-F195-A7EB-74C7-61292A15AFC1}"/>
                </a:ext>
              </a:extLst>
            </p:cNvPr>
            <p:cNvSpPr txBox="1"/>
            <p:nvPr/>
          </p:nvSpPr>
          <p:spPr>
            <a:xfrm>
              <a:off x="3245149" y="5229200"/>
              <a:ext cx="216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/>
                <a:t>INPUT_PULLUP</a:t>
              </a:r>
              <a:r>
                <a:rPr kumimoji="1" lang="ja-JP" altLang="en-US" sz="1400" b="1" dirty="0"/>
                <a:t>に変更</a:t>
              </a:r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1D9E95C5-0CDB-EA5A-4806-881A9A9B9ADA}"/>
                </a:ext>
              </a:extLst>
            </p:cNvPr>
            <p:cNvCxnSpPr>
              <a:cxnSpLocks/>
            </p:cNvCxnSpPr>
            <p:nvPr/>
          </p:nvCxnSpPr>
          <p:spPr>
            <a:xfrm>
              <a:off x="3252082" y="5347417"/>
              <a:ext cx="157808" cy="356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00533667-F5CF-BD17-BC40-59A93DC10DBE}"/>
              </a:ext>
            </a:extLst>
          </p:cNvPr>
          <p:cNvGrpSpPr/>
          <p:nvPr/>
        </p:nvGrpSpPr>
        <p:grpSpPr>
          <a:xfrm>
            <a:off x="3378052" y="5805264"/>
            <a:ext cx="2537928" cy="523220"/>
            <a:chOff x="2867461" y="5229200"/>
            <a:chExt cx="2537928" cy="523220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33B55970-955A-CC5E-0278-1144BE60A01B}"/>
                </a:ext>
              </a:extLst>
            </p:cNvPr>
            <p:cNvSpPr txBox="1"/>
            <p:nvPr/>
          </p:nvSpPr>
          <p:spPr>
            <a:xfrm>
              <a:off x="3245149" y="5229200"/>
              <a:ext cx="216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ja-JP" altLang="en-US" sz="1400" b="1" dirty="0">
                  <a:solidFill>
                    <a:schemeClr val="accent6"/>
                  </a:solidFill>
                </a:rPr>
                <a:t>デジタル読み取り</a:t>
              </a:r>
              <a:endParaRPr lang="en-US" altLang="ja-JP" sz="1400" b="1" dirty="0">
                <a:solidFill>
                  <a:schemeClr val="accent6"/>
                </a:solidFill>
              </a:endParaRPr>
            </a:p>
            <a:p>
              <a:pPr lvl="1"/>
              <a:r>
                <a:rPr lang="ja-JP" altLang="en-US" sz="1400" b="1" dirty="0">
                  <a:solidFill>
                    <a:schemeClr val="accent6"/>
                  </a:solidFill>
                </a:rPr>
                <a:t>　　 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(0 or 1)</a:t>
              </a:r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CDAF7718-E60B-0120-D292-71021FEEAC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7461" y="5365088"/>
              <a:ext cx="834325" cy="125722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452D47D-4130-996E-6567-E066735D9D8F}"/>
              </a:ext>
            </a:extLst>
          </p:cNvPr>
          <p:cNvSpPr txBox="1"/>
          <p:nvPr/>
        </p:nvSpPr>
        <p:spPr>
          <a:xfrm>
            <a:off x="8904312" y="2225124"/>
            <a:ext cx="1944216" cy="64633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コピー</a:t>
            </a:r>
            <a:r>
              <a:rPr kumimoji="1" lang="en-US" altLang="ja-JP" dirty="0"/>
              <a:t>         Ctrl + c</a:t>
            </a:r>
          </a:p>
          <a:p>
            <a:r>
              <a:rPr lang="ja-JP" altLang="en-US" sz="1600" dirty="0"/>
              <a:t>ペースト</a:t>
            </a:r>
            <a:r>
              <a:rPr lang="ja-JP" altLang="en-US" dirty="0"/>
              <a:t>     </a:t>
            </a:r>
            <a:r>
              <a:rPr lang="en-US" altLang="ja-JP" dirty="0"/>
              <a:t>Ctrl + v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4507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F635B-04E1-3E2F-6A1A-E28F4718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dirty="0"/>
              <a:t>スイッチによる</a:t>
            </a:r>
            <a:r>
              <a:rPr lang="en-US" altLang="ja-JP" dirty="0"/>
              <a:t>L</a:t>
            </a:r>
            <a:r>
              <a:rPr lang="ja-JP" altLang="en-US" dirty="0"/>
              <a:t>チカ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4809AE-B255-CB38-8F76-32BE480AA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・・・</a:t>
            </a:r>
            <a:r>
              <a:rPr lang="ja-JP" altLang="en-US" b="1" dirty="0">
                <a:solidFill>
                  <a:srgbClr val="FF0000"/>
                </a:solidFill>
              </a:rPr>
              <a:t>スイッチの状態を読み，</a:t>
            </a:r>
            <a:r>
              <a:rPr lang="en-US" altLang="ja-JP" b="1" dirty="0">
                <a:solidFill>
                  <a:srgbClr val="FF0000"/>
                </a:solidFill>
              </a:rPr>
              <a:t>LED</a:t>
            </a:r>
            <a:r>
              <a:rPr lang="ja-JP" altLang="en-US" b="1" dirty="0">
                <a:solidFill>
                  <a:srgbClr val="FF0000"/>
                </a:solidFill>
              </a:rPr>
              <a:t>の </a:t>
            </a:r>
            <a:r>
              <a:rPr lang="en-US" altLang="ja-JP" b="1" dirty="0">
                <a:solidFill>
                  <a:srgbClr val="FF0000"/>
                </a:solidFill>
              </a:rPr>
              <a:t>ON/OFF </a:t>
            </a:r>
            <a:r>
              <a:rPr lang="ja-JP" altLang="en-US" b="1" dirty="0">
                <a:solidFill>
                  <a:srgbClr val="FF0000"/>
                </a:solidFill>
              </a:rPr>
              <a:t>として反映させる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b="1" dirty="0"/>
              <a:t>【 3</a:t>
            </a:r>
            <a:r>
              <a:rPr lang="en-US" altLang="ja-JP" b="1" baseline="30000" dirty="0"/>
              <a:t>rd</a:t>
            </a:r>
            <a:r>
              <a:rPr lang="en-US" altLang="ja-JP" b="1" dirty="0"/>
              <a:t> Step 】</a:t>
            </a:r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b="1" dirty="0"/>
              <a:t>スイッチの状態を</a:t>
            </a:r>
            <a:r>
              <a:rPr lang="en-US" altLang="ja-JP" b="1" dirty="0"/>
              <a:t>LED</a:t>
            </a:r>
            <a:r>
              <a:rPr lang="ja-JP" altLang="en-US" b="1" dirty="0"/>
              <a:t>に反映させよう</a:t>
            </a:r>
            <a:endParaRPr lang="en-US" altLang="ja-JP" b="1" dirty="0"/>
          </a:p>
          <a:p>
            <a:pPr lvl="1"/>
            <a:r>
              <a:rPr lang="en-US" altLang="ja-JP" dirty="0"/>
              <a:t>Step 1, 2 </a:t>
            </a:r>
            <a:r>
              <a:rPr lang="ja-JP" altLang="en-US" dirty="0"/>
              <a:t>のコードを適切に組み合わせる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 </a:t>
            </a:r>
            <a:r>
              <a:rPr lang="ja-JP" altLang="en-US" dirty="0"/>
              <a:t>解答例：</a:t>
            </a:r>
            <a:r>
              <a:rPr lang="en-US" altLang="ja-JP" dirty="0"/>
              <a:t> File &gt; Examples &gt; 02.Digital &gt; </a:t>
            </a:r>
            <a:r>
              <a:rPr lang="en-US" altLang="ja-JP" dirty="0" err="1"/>
              <a:t>DigitalInputPullup</a:t>
            </a:r>
            <a:r>
              <a:rPr lang="en-US" altLang="ja-JP" dirty="0"/>
              <a:t>. </a:t>
            </a:r>
            <a:endParaRPr lang="ja-JP" altLang="en-US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FCAD2E-5B05-AB02-3590-68DD2263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pic>
        <p:nvPicPr>
          <p:cNvPr id="17" name="Picture 4" descr="On-board LED blinking">
            <a:extLst>
              <a:ext uri="{FF2B5EF4-FFF2-40B4-BE49-F238E27FC236}">
                <a16:creationId xmlns:a16="http://schemas.microsoft.com/office/drawing/2014/main" id="{EF7EB521-FD3D-2136-1C69-9D6ABA976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37" y="3985255"/>
            <a:ext cx="28098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D0AE5323-3060-8BA3-45EF-C65C620B8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3789040"/>
            <a:ext cx="3635561" cy="213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662525-705C-6E27-5387-4C05DFF00A0B}"/>
              </a:ext>
            </a:extLst>
          </p:cNvPr>
          <p:cNvSpPr txBox="1"/>
          <p:nvPr/>
        </p:nvSpPr>
        <p:spPr>
          <a:xfrm>
            <a:off x="8904312" y="2225124"/>
            <a:ext cx="1944216" cy="64633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コピー</a:t>
            </a:r>
            <a:r>
              <a:rPr kumimoji="1" lang="en-US" altLang="ja-JP" dirty="0"/>
              <a:t>         Ctrl + c</a:t>
            </a:r>
          </a:p>
          <a:p>
            <a:r>
              <a:rPr lang="ja-JP" altLang="en-US" sz="1600" dirty="0"/>
              <a:t>ペースト</a:t>
            </a:r>
            <a:r>
              <a:rPr lang="ja-JP" altLang="en-US" dirty="0"/>
              <a:t>     </a:t>
            </a:r>
            <a:r>
              <a:rPr lang="en-US" altLang="ja-JP" dirty="0"/>
              <a:t>Ctrl + v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7761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1E04A1-68B5-35D5-40AE-BD0057FC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本講座の目的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BF9D89-3871-9BAE-6DF1-74F6957A3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en-US" altLang="ja-JP" sz="2800" b="1" dirty="0"/>
              <a:t>Arduino</a:t>
            </a:r>
            <a:r>
              <a:rPr kumimoji="1" lang="ja-JP" altLang="en-US" sz="2800" b="1" dirty="0"/>
              <a:t>の基本機能を理解して簡単な電子工作を行おう</a:t>
            </a:r>
            <a:endParaRPr lang="en-US" altLang="ja-JP" b="1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目次</a:t>
            </a:r>
            <a:r>
              <a:rPr lang="en-US" altLang="ja-JP" dirty="0"/>
              <a:t>]</a:t>
            </a:r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0.  </a:t>
            </a:r>
            <a:r>
              <a:rPr lang="ja-JP" altLang="en-US" sz="2000" dirty="0"/>
              <a:t>準備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1.  </a:t>
            </a:r>
            <a:r>
              <a:rPr lang="ja-JP" altLang="en-US" sz="2000" b="1" dirty="0"/>
              <a:t>スイッチによる</a:t>
            </a:r>
            <a:r>
              <a:rPr lang="en-US" altLang="ja-JP" sz="2000" b="1" dirty="0"/>
              <a:t>L</a:t>
            </a:r>
            <a:r>
              <a:rPr lang="ja-JP" altLang="en-US" sz="2000" b="1" dirty="0"/>
              <a:t>チカ</a:t>
            </a:r>
            <a:endParaRPr lang="en-US" altLang="ja-JP" sz="2000" b="1" dirty="0"/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2.  </a:t>
            </a:r>
            <a:r>
              <a:rPr lang="ja-JP" altLang="en-US" sz="2000" b="1" dirty="0">
                <a:solidFill>
                  <a:srgbClr val="FF0000"/>
                </a:solidFill>
              </a:rPr>
              <a:t>可変抵抗による</a:t>
            </a:r>
            <a:r>
              <a:rPr lang="en-US" altLang="ja-JP" sz="2000" b="1" dirty="0">
                <a:solidFill>
                  <a:srgbClr val="FF0000"/>
                </a:solidFill>
              </a:rPr>
              <a:t>LED</a:t>
            </a:r>
            <a:r>
              <a:rPr lang="ja-JP" altLang="en-US" sz="2000" b="1" dirty="0">
                <a:solidFill>
                  <a:srgbClr val="FF0000"/>
                </a:solidFill>
              </a:rPr>
              <a:t>の明るさ調節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3.  </a:t>
            </a:r>
            <a:r>
              <a:rPr lang="ja-JP" altLang="en-US" sz="2000" b="1" dirty="0"/>
              <a:t>ブロック崩しゲームのコントローラ作成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C9770B-BB1D-1FC5-5754-022680CD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pic>
        <p:nvPicPr>
          <p:cNvPr id="2050" name="Picture 2" descr="Arduino Uno Rev3: 開発ツール・ボード 秋月電子通商-電子部品・ネット通販">
            <a:extLst>
              <a:ext uri="{FF2B5EF4-FFF2-40B4-BE49-F238E27FC236}">
                <a16:creationId xmlns:a16="http://schemas.microsoft.com/office/drawing/2014/main" id="{FF068FB5-EB8D-8DF2-5338-E2783F08C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396" y="2899869"/>
            <a:ext cx="3672408" cy="275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696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F635B-04E1-3E2F-6A1A-E28F4718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1" lang="ja-JP" altLang="en-US" dirty="0"/>
              <a:t>可変抵抗による</a:t>
            </a:r>
            <a:r>
              <a:rPr lang="en-US" altLang="ja-JP" dirty="0"/>
              <a:t>LED</a:t>
            </a:r>
            <a:r>
              <a:rPr lang="ja-JP" altLang="en-US" dirty="0"/>
              <a:t>の明るさ調節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4809AE-B255-CB38-8F76-32BE480AA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・・・</a:t>
            </a:r>
            <a:r>
              <a:rPr kumimoji="1" lang="ja-JP" altLang="en-US" b="1" dirty="0">
                <a:solidFill>
                  <a:srgbClr val="FF0000"/>
                </a:solidFill>
              </a:rPr>
              <a:t>可変抵抗器による電圧の変化を読み，</a:t>
            </a:r>
            <a:r>
              <a:rPr kumimoji="1" lang="en-US" altLang="ja-JP" b="1" dirty="0">
                <a:solidFill>
                  <a:srgbClr val="FF0000"/>
                </a:solidFill>
              </a:rPr>
              <a:t>LED</a:t>
            </a:r>
            <a:r>
              <a:rPr kumimoji="1" lang="ja-JP" altLang="en-US" b="1" dirty="0">
                <a:solidFill>
                  <a:srgbClr val="FF0000"/>
                </a:solidFill>
              </a:rPr>
              <a:t>への出力として反映させる</a:t>
            </a:r>
            <a:r>
              <a:rPr lang="ja-JP" altLang="en-US" b="1" dirty="0">
                <a:solidFill>
                  <a:srgbClr val="FF0000"/>
                </a:solidFill>
              </a:rPr>
              <a:t> 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b="1" dirty="0"/>
              <a:t>【 1</a:t>
            </a:r>
            <a:r>
              <a:rPr lang="en-US" altLang="ja-JP" b="1" baseline="30000" dirty="0"/>
              <a:t>st</a:t>
            </a:r>
            <a:r>
              <a:rPr lang="en-US" altLang="ja-JP" b="1" dirty="0"/>
              <a:t> Step 】</a:t>
            </a:r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b="1" dirty="0"/>
              <a:t>LED</a:t>
            </a:r>
            <a:r>
              <a:rPr lang="ja-JP" altLang="en-US" b="1" dirty="0"/>
              <a:t>の明るさを指定しよう</a:t>
            </a:r>
            <a:endParaRPr lang="en-US" altLang="ja-JP" b="1" dirty="0"/>
          </a:p>
          <a:p>
            <a:pPr lvl="1"/>
            <a:r>
              <a:rPr lang="en-US" altLang="ja-JP" dirty="0"/>
              <a:t>File &gt; Examples &gt; 01.Basics &gt; Fade. </a:t>
            </a:r>
            <a:r>
              <a:rPr lang="ja-JP" altLang="en-US" dirty="0"/>
              <a:t>のサンプルコードを実行</a:t>
            </a:r>
          </a:p>
          <a:p>
            <a:pPr lvl="1"/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FCAD2E-5B05-AB02-3590-68DD2263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854381F-0632-6467-39E0-6DF515DCF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876" y="3717031"/>
            <a:ext cx="3625004" cy="314096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753A4F0-1B4A-FF2E-90E6-B363AB774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731" y="3789040"/>
            <a:ext cx="3620856" cy="177522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6C3D820-5C00-8849-6326-7CE96CC56E3E}"/>
              </a:ext>
            </a:extLst>
          </p:cNvPr>
          <p:cNvSpPr txBox="1"/>
          <p:nvPr/>
        </p:nvSpPr>
        <p:spPr>
          <a:xfrm>
            <a:off x="6808407" y="5564265"/>
            <a:ext cx="3131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LED</a:t>
            </a:r>
            <a:r>
              <a:rPr kumimoji="1" lang="ja-JP" altLang="en-US" sz="1400" dirty="0"/>
              <a:t>を</a:t>
            </a:r>
            <a:r>
              <a:rPr kumimoji="1" lang="en-US" altLang="ja-JP" sz="1400" dirty="0"/>
              <a:t>PWM</a:t>
            </a:r>
            <a:r>
              <a:rPr kumimoji="1" lang="ja-JP" altLang="en-US" sz="1400" dirty="0"/>
              <a:t>対応</a:t>
            </a:r>
            <a:r>
              <a:rPr kumimoji="1" lang="en-US" altLang="ja-JP" sz="1400" dirty="0"/>
              <a:t>Pin</a:t>
            </a:r>
            <a:r>
              <a:rPr kumimoji="1" lang="ja-JP" altLang="en-US" sz="1400" dirty="0"/>
              <a:t>と</a:t>
            </a:r>
            <a:r>
              <a:rPr kumimoji="1" lang="en-US" altLang="ja-JP" sz="1400" dirty="0"/>
              <a:t>GND</a:t>
            </a:r>
            <a:r>
              <a:rPr kumimoji="1" lang="ja-JP" altLang="en-US" sz="1400" dirty="0"/>
              <a:t>に接続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7C4D52C-25EF-2474-EE94-530D52C649A6}"/>
              </a:ext>
            </a:extLst>
          </p:cNvPr>
          <p:cNvGrpSpPr/>
          <p:nvPr/>
        </p:nvGrpSpPr>
        <p:grpSpPr>
          <a:xfrm>
            <a:off x="2783633" y="5066020"/>
            <a:ext cx="2448271" cy="523220"/>
            <a:chOff x="2867461" y="5229200"/>
            <a:chExt cx="2664296" cy="523220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F6F1F8D-81DB-1E16-5A24-5CF8E285D4E9}"/>
                </a:ext>
              </a:extLst>
            </p:cNvPr>
            <p:cNvSpPr txBox="1"/>
            <p:nvPr/>
          </p:nvSpPr>
          <p:spPr>
            <a:xfrm>
              <a:off x="3299509" y="5229200"/>
              <a:ext cx="22322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ja-JP" altLang="en-US" sz="1400" b="1" dirty="0">
                  <a:solidFill>
                    <a:schemeClr val="accent6"/>
                  </a:solidFill>
                </a:rPr>
                <a:t>アナログ出力　　</a:t>
              </a:r>
              <a:endParaRPr lang="en-US" altLang="ja-JP" sz="1400" b="1" dirty="0">
                <a:solidFill>
                  <a:schemeClr val="accent6"/>
                </a:solidFill>
              </a:endParaRPr>
            </a:p>
            <a:p>
              <a:pPr lvl="1"/>
              <a:r>
                <a:rPr lang="ja-JP" altLang="en-US" sz="1400" b="1" dirty="0">
                  <a:solidFill>
                    <a:schemeClr val="accent6"/>
                  </a:solidFill>
                </a:rPr>
                <a:t> 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* 8 bit, 0 ~ 255</a:t>
              </a:r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DD2629A3-18B7-47CB-EE24-083D924692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7461" y="5365088"/>
              <a:ext cx="834325" cy="125722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A1E4DA7-DFEF-BD35-38FF-DD7C36F031A9}"/>
              </a:ext>
            </a:extLst>
          </p:cNvPr>
          <p:cNvSpPr txBox="1"/>
          <p:nvPr/>
        </p:nvSpPr>
        <p:spPr>
          <a:xfrm>
            <a:off x="5735960" y="6279703"/>
            <a:ext cx="5276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* </a:t>
            </a:r>
            <a:r>
              <a:rPr lang="en-US" altLang="ja-JP" sz="1200" dirty="0"/>
              <a:t>PWM </a:t>
            </a:r>
            <a:r>
              <a:rPr lang="ja-JP" altLang="en-US" sz="1200" dirty="0"/>
              <a:t>解説：</a:t>
            </a:r>
            <a:r>
              <a:rPr lang="en-US" altLang="ja-JP" sz="1200" dirty="0">
                <a:hlinkClick r:id="rId4"/>
              </a:rPr>
              <a:t>https://burariweb.info/electronic-work/arduino-learning/arduino-analog-output-pwm-control.html</a:t>
            </a:r>
            <a:endParaRPr lang="ja-JP" altLang="en-US" sz="1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4EC8B6D-72E8-64D5-77ED-F431E23FDCE2}"/>
              </a:ext>
            </a:extLst>
          </p:cNvPr>
          <p:cNvSpPr txBox="1"/>
          <p:nvPr/>
        </p:nvSpPr>
        <p:spPr>
          <a:xfrm>
            <a:off x="6897995" y="5937373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* PWM </a:t>
            </a:r>
            <a:r>
              <a:rPr lang="ja-JP" altLang="en-US" sz="1200" dirty="0"/>
              <a:t>対応ピンは</a:t>
            </a:r>
            <a:r>
              <a:rPr lang="en-US" altLang="ja-JP" sz="1200" dirty="0"/>
              <a:t>3, 5, 6, 9, 10, 11 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FE6C59A-A694-DBC2-0CE5-7170ACFCA6C6}"/>
              </a:ext>
            </a:extLst>
          </p:cNvPr>
          <p:cNvSpPr txBox="1"/>
          <p:nvPr/>
        </p:nvSpPr>
        <p:spPr>
          <a:xfrm>
            <a:off x="8904312" y="2225124"/>
            <a:ext cx="1944216" cy="64633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コピー</a:t>
            </a:r>
            <a:r>
              <a:rPr kumimoji="1" lang="en-US" altLang="ja-JP" dirty="0"/>
              <a:t>         Ctrl + c</a:t>
            </a:r>
          </a:p>
          <a:p>
            <a:r>
              <a:rPr lang="ja-JP" altLang="en-US" sz="1600" dirty="0"/>
              <a:t>ペースト</a:t>
            </a:r>
            <a:r>
              <a:rPr lang="ja-JP" altLang="en-US" dirty="0"/>
              <a:t>     </a:t>
            </a:r>
            <a:r>
              <a:rPr lang="en-US" altLang="ja-JP" dirty="0"/>
              <a:t>Ctrl + v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7374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AD7CD46C-C74C-0C09-A085-D643B896B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132" y="3865080"/>
            <a:ext cx="5256584" cy="264036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83F635B-04E1-3E2F-6A1A-E28F4718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1" lang="ja-JP" altLang="en-US" dirty="0"/>
              <a:t>可変抵抗による</a:t>
            </a:r>
            <a:r>
              <a:rPr lang="en-US" altLang="ja-JP" dirty="0"/>
              <a:t>LED</a:t>
            </a:r>
            <a:r>
              <a:rPr lang="ja-JP" altLang="en-US" dirty="0"/>
              <a:t>の明るさ調節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4809AE-B255-CB38-8F76-32BE480AA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・・・</a:t>
            </a:r>
            <a:r>
              <a:rPr kumimoji="1" lang="ja-JP" altLang="en-US" b="1" dirty="0">
                <a:solidFill>
                  <a:srgbClr val="FF0000"/>
                </a:solidFill>
              </a:rPr>
              <a:t>可変抵抗器による電圧の変化を読み，</a:t>
            </a:r>
            <a:r>
              <a:rPr kumimoji="1" lang="en-US" altLang="ja-JP" b="1" dirty="0">
                <a:solidFill>
                  <a:srgbClr val="FF0000"/>
                </a:solidFill>
              </a:rPr>
              <a:t>LED</a:t>
            </a:r>
            <a:r>
              <a:rPr kumimoji="1" lang="ja-JP" altLang="en-US" b="1" dirty="0">
                <a:solidFill>
                  <a:srgbClr val="FF0000"/>
                </a:solidFill>
              </a:rPr>
              <a:t>への出力として反映させる</a:t>
            </a:r>
            <a:r>
              <a:rPr lang="ja-JP" altLang="en-US" b="1" dirty="0">
                <a:solidFill>
                  <a:srgbClr val="FF0000"/>
                </a:solidFill>
              </a:rPr>
              <a:t> 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b="1" dirty="0"/>
              <a:t>【 2</a:t>
            </a:r>
            <a:r>
              <a:rPr lang="en-US" altLang="ja-JP" b="1" baseline="30000" dirty="0"/>
              <a:t>nd</a:t>
            </a:r>
            <a:r>
              <a:rPr lang="en-US" altLang="ja-JP" b="1" dirty="0"/>
              <a:t> Step 】</a:t>
            </a:r>
          </a:p>
          <a:p>
            <a:pPr marL="0" indent="0">
              <a:buNone/>
            </a:pPr>
            <a:endParaRPr lang="en-US" altLang="ja-JP" sz="1000" b="1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b="1" dirty="0"/>
              <a:t>可変抵抗器の値を読み取ろう</a:t>
            </a:r>
            <a:endParaRPr lang="en-US" altLang="ja-JP" b="1" dirty="0"/>
          </a:p>
          <a:p>
            <a:pPr lvl="1"/>
            <a:r>
              <a:rPr lang="en-US" altLang="ja-JP" dirty="0"/>
              <a:t>File &gt; Examples &gt; 01.Basics &gt; </a:t>
            </a:r>
            <a:r>
              <a:rPr lang="en-US" altLang="ja-JP" dirty="0" err="1"/>
              <a:t>AnalogReadSerial</a:t>
            </a:r>
            <a:r>
              <a:rPr lang="en-US" altLang="ja-JP" dirty="0"/>
              <a:t>. </a:t>
            </a:r>
            <a:r>
              <a:rPr lang="ja-JP" altLang="en-US" dirty="0"/>
              <a:t>のサンプルコードを実行</a:t>
            </a:r>
          </a:p>
          <a:p>
            <a:pPr lvl="1"/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FCAD2E-5B05-AB02-3590-68DD2263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7C4D52C-25EF-2474-EE94-530D52C649A6}"/>
              </a:ext>
            </a:extLst>
          </p:cNvPr>
          <p:cNvGrpSpPr/>
          <p:nvPr/>
        </p:nvGrpSpPr>
        <p:grpSpPr>
          <a:xfrm>
            <a:off x="4727848" y="5373216"/>
            <a:ext cx="2160240" cy="523220"/>
            <a:chOff x="3245149" y="5229200"/>
            <a:chExt cx="2160240" cy="523220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F6F1F8D-81DB-1E16-5A24-5CF8E285D4E9}"/>
                </a:ext>
              </a:extLst>
            </p:cNvPr>
            <p:cNvSpPr txBox="1"/>
            <p:nvPr/>
          </p:nvSpPr>
          <p:spPr>
            <a:xfrm>
              <a:off x="3245149" y="5229200"/>
              <a:ext cx="216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ja-JP" altLang="en-US" sz="1400" b="1" dirty="0">
                  <a:solidFill>
                    <a:schemeClr val="accent6"/>
                  </a:solidFill>
                </a:rPr>
                <a:t>アナログ読み取り　　 </a:t>
              </a:r>
              <a:endParaRPr lang="en-US" altLang="ja-JP" sz="1400" b="1" dirty="0">
                <a:solidFill>
                  <a:schemeClr val="accent6"/>
                </a:solidFill>
              </a:endParaRPr>
            </a:p>
            <a:p>
              <a:pPr lvl="1"/>
              <a:r>
                <a:rPr lang="ja-JP" altLang="en-US" sz="1400" b="1" dirty="0">
                  <a:solidFill>
                    <a:schemeClr val="accent6"/>
                  </a:solidFill>
                </a:rPr>
                <a:t>  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* 10 bit, 0 ~ 1023</a:t>
              </a:r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DD2629A3-18B7-47CB-EE24-083D92469269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V="1">
              <a:off x="3245149" y="5365088"/>
              <a:ext cx="456637" cy="125722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2">
            <a:extLst>
              <a:ext uri="{FF2B5EF4-FFF2-40B4-BE49-F238E27FC236}">
                <a16:creationId xmlns:a16="http://schemas.microsoft.com/office/drawing/2014/main" id="{6A34719E-B06F-5B35-FBE8-C385FFE0E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4365104"/>
            <a:ext cx="2360753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DA88715-D6D7-11BD-958E-0BC9936AD832}"/>
              </a:ext>
            </a:extLst>
          </p:cNvPr>
          <p:cNvSpPr txBox="1"/>
          <p:nvPr/>
        </p:nvSpPr>
        <p:spPr>
          <a:xfrm>
            <a:off x="6672064" y="6279703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* </a:t>
            </a:r>
            <a:r>
              <a:rPr kumimoji="1" lang="ja-JP" altLang="en-US" sz="1200" dirty="0"/>
              <a:t>可変抵抗の両端のピンを</a:t>
            </a:r>
            <a:r>
              <a:rPr kumimoji="1" lang="en-US" altLang="ja-JP" sz="1200" dirty="0"/>
              <a:t>Arduino</a:t>
            </a:r>
            <a:r>
              <a:rPr kumimoji="1" lang="ja-JP" altLang="en-US" sz="1200" dirty="0"/>
              <a:t>の</a:t>
            </a:r>
            <a:r>
              <a:rPr kumimoji="1" lang="en-US" altLang="ja-JP" sz="1200" dirty="0"/>
              <a:t>5V</a:t>
            </a:r>
            <a:r>
              <a:rPr kumimoji="1" lang="ja-JP" altLang="en-US" sz="1200" dirty="0"/>
              <a:t>・</a:t>
            </a:r>
            <a:r>
              <a:rPr kumimoji="1" lang="en-US" altLang="ja-JP" sz="1200" dirty="0"/>
              <a:t>GND</a:t>
            </a:r>
            <a:r>
              <a:rPr kumimoji="1" lang="ja-JP" altLang="en-US" sz="1200" dirty="0"/>
              <a:t>端子</a:t>
            </a:r>
            <a:endParaRPr kumimoji="1" lang="en-US" altLang="ja-JP" sz="1200" dirty="0"/>
          </a:p>
          <a:p>
            <a:r>
              <a:rPr kumimoji="1" lang="ja-JP" altLang="en-US" sz="1200" dirty="0"/>
              <a:t>に繋ぎ、真ん中のピンをアナログ入力端子に繋ぐ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AF4AC6A-6D32-53A8-B790-2367EDDEA28B}"/>
              </a:ext>
            </a:extLst>
          </p:cNvPr>
          <p:cNvSpPr txBox="1"/>
          <p:nvPr/>
        </p:nvSpPr>
        <p:spPr>
          <a:xfrm>
            <a:off x="9480376" y="4160000"/>
            <a:ext cx="2339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シリアルプロッタで確認</a:t>
            </a:r>
            <a:endParaRPr kumimoji="1" lang="en-US" altLang="ja-JP" sz="1400" b="1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EDF9C80-E33C-A485-1AA0-6448D2E42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966" y="4734474"/>
            <a:ext cx="2453914" cy="109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1F628A-F782-DF46-90F4-24A06A54BB7E}"/>
              </a:ext>
            </a:extLst>
          </p:cNvPr>
          <p:cNvSpPr txBox="1"/>
          <p:nvPr/>
        </p:nvSpPr>
        <p:spPr>
          <a:xfrm>
            <a:off x="8904312" y="2225124"/>
            <a:ext cx="1944216" cy="64633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コピー</a:t>
            </a:r>
            <a:r>
              <a:rPr kumimoji="1" lang="en-US" altLang="ja-JP" dirty="0"/>
              <a:t>         Ctrl + c</a:t>
            </a:r>
          </a:p>
          <a:p>
            <a:r>
              <a:rPr lang="ja-JP" altLang="en-US" sz="1600" dirty="0"/>
              <a:t>ペースト</a:t>
            </a:r>
            <a:r>
              <a:rPr lang="ja-JP" altLang="en-US" dirty="0"/>
              <a:t>     </a:t>
            </a:r>
            <a:r>
              <a:rPr lang="en-US" altLang="ja-JP" dirty="0"/>
              <a:t>Ctrl + v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493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1E04A1-68B5-35D5-40AE-BD0057FC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本講座の目的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BF9D89-3871-9BAE-6DF1-74F6957A3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en-US" altLang="ja-JP" sz="2800" b="1" dirty="0">
                <a:solidFill>
                  <a:srgbClr val="FF0000"/>
                </a:solidFill>
              </a:rPr>
              <a:t>Arduino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の基本機能を理解して簡単な電子工作を行おう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目次</a:t>
            </a:r>
            <a:r>
              <a:rPr lang="en-US" altLang="ja-JP" dirty="0"/>
              <a:t>]</a:t>
            </a:r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0.  </a:t>
            </a:r>
            <a:r>
              <a:rPr lang="ja-JP" altLang="en-US" sz="2000" dirty="0"/>
              <a:t>準備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1.  </a:t>
            </a:r>
            <a:r>
              <a:rPr lang="ja-JP" altLang="en-US" sz="2000" b="1" dirty="0"/>
              <a:t>スイッチによる</a:t>
            </a:r>
            <a:r>
              <a:rPr lang="en-US" altLang="ja-JP" sz="2000" b="1" dirty="0"/>
              <a:t>L</a:t>
            </a:r>
            <a:r>
              <a:rPr lang="ja-JP" altLang="en-US" sz="2000" b="1" dirty="0"/>
              <a:t>チカ</a:t>
            </a:r>
            <a:endParaRPr lang="en-US" altLang="ja-JP" sz="2000" b="1" dirty="0"/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2.  </a:t>
            </a:r>
            <a:r>
              <a:rPr lang="ja-JP" altLang="en-US" sz="2000" b="1" dirty="0"/>
              <a:t>可変抵抗による</a:t>
            </a:r>
            <a:r>
              <a:rPr lang="en-US" altLang="ja-JP" sz="2000" b="1" dirty="0"/>
              <a:t>LED</a:t>
            </a:r>
            <a:r>
              <a:rPr lang="ja-JP" altLang="en-US" sz="2000" b="1" dirty="0"/>
              <a:t>の明るさ調節</a:t>
            </a:r>
            <a:endParaRPr lang="en-US" altLang="ja-JP" sz="2000" b="1" dirty="0"/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3.  </a:t>
            </a:r>
            <a:r>
              <a:rPr lang="ja-JP" altLang="en-US" sz="2000" b="1" dirty="0"/>
              <a:t>ブロック崩しゲームのコントローラ作成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C9770B-BB1D-1FC5-5754-022680CD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pic>
        <p:nvPicPr>
          <p:cNvPr id="2050" name="Picture 2" descr="Arduino Uno Rev3: 開発ツール・ボード 秋月電子通商-電子部品・ネット通販">
            <a:extLst>
              <a:ext uri="{FF2B5EF4-FFF2-40B4-BE49-F238E27FC236}">
                <a16:creationId xmlns:a16="http://schemas.microsoft.com/office/drawing/2014/main" id="{FF068FB5-EB8D-8DF2-5338-E2783F08C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396" y="2899869"/>
            <a:ext cx="3672408" cy="275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597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4809AE-B255-CB38-8F76-32BE480AA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・・・</a:t>
            </a:r>
            <a:r>
              <a:rPr kumimoji="1" lang="ja-JP" altLang="en-US" b="1" dirty="0">
                <a:solidFill>
                  <a:srgbClr val="FF0000"/>
                </a:solidFill>
              </a:rPr>
              <a:t>可変抵抗器による電圧の変化を読み，</a:t>
            </a:r>
            <a:r>
              <a:rPr kumimoji="1" lang="en-US" altLang="ja-JP" b="1" dirty="0">
                <a:solidFill>
                  <a:srgbClr val="FF0000"/>
                </a:solidFill>
              </a:rPr>
              <a:t>LED</a:t>
            </a:r>
            <a:r>
              <a:rPr kumimoji="1" lang="ja-JP" altLang="en-US" b="1" dirty="0">
                <a:solidFill>
                  <a:srgbClr val="FF0000"/>
                </a:solidFill>
              </a:rPr>
              <a:t>への出力として反映させる</a:t>
            </a:r>
            <a:r>
              <a:rPr lang="ja-JP" altLang="en-US" b="1" dirty="0">
                <a:solidFill>
                  <a:srgbClr val="FF0000"/>
                </a:solidFill>
              </a:rPr>
              <a:t> 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b="1" dirty="0"/>
              <a:t>【 3</a:t>
            </a:r>
            <a:r>
              <a:rPr lang="en-US" altLang="ja-JP" b="1" baseline="30000" dirty="0"/>
              <a:t>rd</a:t>
            </a:r>
            <a:r>
              <a:rPr lang="en-US" altLang="ja-JP" b="1" dirty="0"/>
              <a:t> Step 】</a:t>
            </a:r>
          </a:p>
          <a:p>
            <a:pPr marL="0" indent="0">
              <a:buNone/>
            </a:pPr>
            <a:endParaRPr lang="en-US" altLang="ja-JP" sz="1000" b="1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b="1" dirty="0"/>
              <a:t>可変抵抗器の値を</a:t>
            </a:r>
            <a:r>
              <a:rPr lang="en-US" altLang="ja-JP" b="1" dirty="0"/>
              <a:t>LED</a:t>
            </a:r>
            <a:r>
              <a:rPr lang="ja-JP" altLang="en-US" b="1" dirty="0"/>
              <a:t>への</a:t>
            </a:r>
            <a:r>
              <a:rPr lang="en-US" altLang="ja-JP" b="1" dirty="0"/>
              <a:t>PWM</a:t>
            </a:r>
            <a:r>
              <a:rPr lang="ja-JP" altLang="en-US" b="1" dirty="0"/>
              <a:t>出力値として反映</a:t>
            </a:r>
            <a:endParaRPr lang="en-US" altLang="ja-JP" b="1" dirty="0"/>
          </a:p>
          <a:p>
            <a:pPr lvl="1"/>
            <a:r>
              <a:rPr lang="en-US" altLang="ja-JP" dirty="0"/>
              <a:t>Step 1, 2 </a:t>
            </a:r>
            <a:r>
              <a:rPr lang="ja-JP" altLang="en-US" dirty="0"/>
              <a:t>のコードを適切に組み合わせる</a:t>
            </a:r>
            <a:endParaRPr lang="en-US" altLang="ja-JP" dirty="0"/>
          </a:p>
          <a:p>
            <a:pPr lvl="1"/>
            <a:r>
              <a:rPr lang="ja-JP" altLang="en-US" dirty="0">
                <a:solidFill>
                  <a:schemeClr val="accent6"/>
                </a:solidFill>
              </a:rPr>
              <a:t>注：</a:t>
            </a:r>
            <a:r>
              <a:rPr lang="en-US" altLang="ja-JP" dirty="0" err="1">
                <a:solidFill>
                  <a:schemeClr val="accent6"/>
                </a:solidFill>
              </a:rPr>
              <a:t>analogRead</a:t>
            </a:r>
            <a:r>
              <a:rPr lang="en-US" altLang="ja-JP" dirty="0">
                <a:solidFill>
                  <a:schemeClr val="accent6"/>
                </a:solidFill>
              </a:rPr>
              <a:t>() </a:t>
            </a:r>
            <a:r>
              <a:rPr lang="ja-JP" altLang="en-US" dirty="0">
                <a:solidFill>
                  <a:schemeClr val="accent6"/>
                </a:solidFill>
              </a:rPr>
              <a:t>と </a:t>
            </a:r>
            <a:r>
              <a:rPr lang="en-US" altLang="ja-JP" dirty="0" err="1">
                <a:solidFill>
                  <a:schemeClr val="accent6"/>
                </a:solidFill>
              </a:rPr>
              <a:t>analogWrite</a:t>
            </a:r>
            <a:r>
              <a:rPr lang="en-US" altLang="ja-JP" dirty="0">
                <a:solidFill>
                  <a:schemeClr val="accent6"/>
                </a:solidFill>
              </a:rPr>
              <a:t>() </a:t>
            </a:r>
            <a:r>
              <a:rPr lang="ja-JP" altLang="en-US" dirty="0">
                <a:solidFill>
                  <a:schemeClr val="accent6"/>
                </a:solidFill>
              </a:rPr>
              <a:t>の分解能は違う</a:t>
            </a:r>
            <a:endParaRPr lang="en-US" altLang="ja-JP" dirty="0">
              <a:solidFill>
                <a:schemeClr val="accent6"/>
              </a:solidFill>
            </a:endParaRPr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map </a:t>
            </a:r>
            <a:r>
              <a:rPr lang="ja-JP" altLang="en-US" dirty="0"/>
              <a:t>関数を用いて範囲を合わせる</a:t>
            </a:r>
            <a:endParaRPr lang="en-US" altLang="ja-JP" dirty="0"/>
          </a:p>
          <a:p>
            <a:pPr lvl="2"/>
            <a:r>
              <a:rPr lang="en-US" altLang="ja-JP" sz="1600" dirty="0" err="1"/>
              <a:t>outputValue</a:t>
            </a:r>
            <a:r>
              <a:rPr lang="en-US" altLang="ja-JP" sz="1600" dirty="0"/>
              <a:t> = map(</a:t>
            </a:r>
            <a:r>
              <a:rPr lang="en-US" altLang="ja-JP" sz="1600" dirty="0" err="1"/>
              <a:t>sensorValue</a:t>
            </a:r>
            <a:r>
              <a:rPr lang="en-US" altLang="ja-JP" sz="1600" dirty="0"/>
              <a:t>, 0, 1023, 0, 255);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lvl="1"/>
            <a:r>
              <a:rPr lang="ja-JP" altLang="en-US" dirty="0"/>
              <a:t>解答例：</a:t>
            </a:r>
            <a:r>
              <a:rPr lang="en-US" altLang="ja-JP" dirty="0"/>
              <a:t>File &gt; Examples &gt; 01.Basics &gt; </a:t>
            </a:r>
            <a:r>
              <a:rPr lang="en-US" altLang="ja-JP" dirty="0" err="1"/>
              <a:t>AnalogInOutSerial</a:t>
            </a:r>
            <a:r>
              <a:rPr lang="en-US" altLang="ja-JP" dirty="0"/>
              <a:t>. </a:t>
            </a:r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83F635B-04E1-3E2F-6A1A-E28F4718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1" lang="ja-JP" altLang="en-US" dirty="0"/>
              <a:t>可変抵抗による</a:t>
            </a:r>
            <a:r>
              <a:rPr lang="en-US" altLang="ja-JP" dirty="0"/>
              <a:t>LED</a:t>
            </a:r>
            <a:r>
              <a:rPr lang="ja-JP" altLang="en-US" dirty="0"/>
              <a:t>の明るさ調節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FCAD2E-5B05-AB02-3590-68DD2263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0F898AB-80B0-2CD1-2247-2C315BDBD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456" y="3284984"/>
            <a:ext cx="2459102" cy="297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F7FEC9-7FEE-D704-905C-2D7D1716866E}"/>
              </a:ext>
            </a:extLst>
          </p:cNvPr>
          <p:cNvSpPr txBox="1"/>
          <p:nvPr/>
        </p:nvSpPr>
        <p:spPr>
          <a:xfrm>
            <a:off x="1847528" y="393904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10 bit (0 ~ 1023)</a:t>
            </a:r>
            <a:endParaRPr kumimoji="1" lang="ja-JP" altLang="en-US" sz="1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F863286-BCC1-C9EF-466C-C24F6614426D}"/>
              </a:ext>
            </a:extLst>
          </p:cNvPr>
          <p:cNvSpPr txBox="1"/>
          <p:nvPr/>
        </p:nvSpPr>
        <p:spPr>
          <a:xfrm>
            <a:off x="3708558" y="393305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8</a:t>
            </a:r>
            <a:r>
              <a:rPr kumimoji="1" lang="en-US" altLang="ja-JP" sz="1200" dirty="0"/>
              <a:t> bit (0 ~ 255)</a:t>
            </a:r>
            <a:endParaRPr kumimoji="1" lang="ja-JP" altLang="en-US" sz="12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08B163F-F9F3-4CE4-9106-18688CB5965A}"/>
              </a:ext>
            </a:extLst>
          </p:cNvPr>
          <p:cNvSpPr txBox="1"/>
          <p:nvPr/>
        </p:nvSpPr>
        <p:spPr>
          <a:xfrm>
            <a:off x="911424" y="5149768"/>
            <a:ext cx="792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* </a:t>
            </a:r>
            <a:r>
              <a:rPr lang="en-US" altLang="ja-JP" sz="1200" dirty="0"/>
              <a:t> </a:t>
            </a:r>
            <a:r>
              <a:rPr lang="ja-JP" altLang="en-US" sz="1200" dirty="0"/>
              <a:t>解説： </a:t>
            </a:r>
            <a:r>
              <a:rPr kumimoji="1" lang="en-US" altLang="ja-JP" sz="1200" dirty="0">
                <a:hlinkClick r:id="rId3"/>
              </a:rPr>
              <a:t>https://burariweb.info/electronic-work/arduino-learning/arduino-variable-resistor-analog-input.html</a:t>
            </a:r>
            <a:endParaRPr kumimoji="1" lang="ja-JP" altLang="en-US" sz="1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659404-4FB3-A913-705F-14B8616465A0}"/>
              </a:ext>
            </a:extLst>
          </p:cNvPr>
          <p:cNvSpPr txBox="1"/>
          <p:nvPr/>
        </p:nvSpPr>
        <p:spPr>
          <a:xfrm>
            <a:off x="8904312" y="2225124"/>
            <a:ext cx="1944216" cy="64633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コピー</a:t>
            </a:r>
            <a:r>
              <a:rPr kumimoji="1" lang="en-US" altLang="ja-JP" dirty="0"/>
              <a:t>         Ctrl + c</a:t>
            </a:r>
          </a:p>
          <a:p>
            <a:r>
              <a:rPr lang="ja-JP" altLang="en-US" sz="1600" dirty="0"/>
              <a:t>ペースト</a:t>
            </a:r>
            <a:r>
              <a:rPr lang="ja-JP" altLang="en-US" dirty="0"/>
              <a:t>     </a:t>
            </a:r>
            <a:r>
              <a:rPr lang="en-US" altLang="ja-JP" dirty="0"/>
              <a:t>Ctrl + v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3235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1E04A1-68B5-35D5-40AE-BD0057FC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本講座の目的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BF9D89-3871-9BAE-6DF1-74F6957A3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en-US" altLang="ja-JP" sz="2800" b="1" dirty="0"/>
              <a:t>Arduino</a:t>
            </a:r>
            <a:r>
              <a:rPr kumimoji="1" lang="ja-JP" altLang="en-US" sz="2800" b="1" dirty="0"/>
              <a:t>の基本機能を理解して簡単な電子工作を行おう</a:t>
            </a:r>
            <a:endParaRPr lang="en-US" altLang="ja-JP" b="1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目次</a:t>
            </a:r>
            <a:r>
              <a:rPr lang="en-US" altLang="ja-JP" dirty="0"/>
              <a:t>]</a:t>
            </a:r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0.  </a:t>
            </a:r>
            <a:r>
              <a:rPr lang="ja-JP" altLang="en-US" sz="2000" dirty="0"/>
              <a:t>準備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1.  </a:t>
            </a:r>
            <a:r>
              <a:rPr lang="ja-JP" altLang="en-US" sz="2000" b="1" dirty="0"/>
              <a:t>スイッチによる</a:t>
            </a:r>
            <a:r>
              <a:rPr lang="en-US" altLang="ja-JP" sz="2000" b="1" dirty="0"/>
              <a:t>L</a:t>
            </a:r>
            <a:r>
              <a:rPr lang="ja-JP" altLang="en-US" sz="2000" b="1" dirty="0"/>
              <a:t>チカ</a:t>
            </a:r>
            <a:endParaRPr lang="en-US" altLang="ja-JP" sz="2000" b="1" dirty="0"/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2.  </a:t>
            </a:r>
            <a:r>
              <a:rPr lang="ja-JP" altLang="en-US" sz="2000" b="1" dirty="0"/>
              <a:t>可変抵抗による</a:t>
            </a:r>
            <a:r>
              <a:rPr lang="en-US" altLang="ja-JP" sz="2000" b="1" dirty="0"/>
              <a:t>LED</a:t>
            </a:r>
            <a:r>
              <a:rPr lang="ja-JP" altLang="en-US" sz="2000" b="1" dirty="0"/>
              <a:t>の明るさ調節</a:t>
            </a:r>
            <a:endParaRPr lang="en-US" altLang="ja-JP" sz="2000" b="1" dirty="0"/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3.  </a:t>
            </a:r>
            <a:r>
              <a:rPr lang="ja-JP" altLang="en-US" sz="2000" b="1" dirty="0">
                <a:solidFill>
                  <a:srgbClr val="FF0000"/>
                </a:solidFill>
              </a:rPr>
              <a:t>ブロック崩しゲームのコントローラ作成</a:t>
            </a:r>
            <a:r>
              <a:rPr lang="ja-JP" altLang="en-US" sz="1600" dirty="0"/>
              <a:t> </a:t>
            </a:r>
            <a:endParaRPr lang="en-US" altLang="ja-JP" sz="2000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C9770B-BB1D-1FC5-5754-022680CD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21</a:t>
            </a:fld>
            <a:endParaRPr lang="ja-JP" altLang="en-US" dirty="0"/>
          </a:p>
        </p:txBody>
      </p:sp>
      <p:pic>
        <p:nvPicPr>
          <p:cNvPr id="2050" name="Picture 2" descr="Arduino Uno Rev3: 開発ツール・ボード 秋月電子通商-電子部品・ネット通販">
            <a:extLst>
              <a:ext uri="{FF2B5EF4-FFF2-40B4-BE49-F238E27FC236}">
                <a16:creationId xmlns:a16="http://schemas.microsoft.com/office/drawing/2014/main" id="{FF068FB5-EB8D-8DF2-5338-E2783F08C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396" y="2899869"/>
            <a:ext cx="3672408" cy="275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795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0BD70C-E20D-CACD-CE21-DB6F00BA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ja-JP" altLang="en-US" dirty="0"/>
              <a:t>ブロック崩しゲームのコントローラ作成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99E655-E993-F4D9-2313-2A4979FD5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課題：　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sz="3200" b="1" dirty="0">
                <a:solidFill>
                  <a:srgbClr val="FF0000"/>
                </a:solidFill>
              </a:rPr>
              <a:t>	</a:t>
            </a:r>
            <a:r>
              <a:rPr lang="ja-JP" altLang="en-US" sz="3200" b="1" dirty="0">
                <a:solidFill>
                  <a:srgbClr val="FF0000"/>
                </a:solidFill>
              </a:rPr>
              <a:t>　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ブロック崩しのバーを可変抵抗器で操作 </a:t>
            </a:r>
            <a:r>
              <a:rPr kumimoji="1" lang="ja-JP" altLang="en-US" sz="2000" dirty="0"/>
              <a:t>しよう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2BD82D-D8B2-0B30-1CDE-182FCBE9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22</a:t>
            </a:fld>
            <a:endParaRPr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7164E5A5-963D-08FB-4D59-8199AF765881}"/>
              </a:ext>
            </a:extLst>
          </p:cNvPr>
          <p:cNvGrpSpPr/>
          <p:nvPr/>
        </p:nvGrpSpPr>
        <p:grpSpPr>
          <a:xfrm>
            <a:off x="7032104" y="3897280"/>
            <a:ext cx="2385198" cy="2397654"/>
            <a:chOff x="7172172" y="3897280"/>
            <a:chExt cx="2385198" cy="2397654"/>
          </a:xfrm>
        </p:grpSpPr>
        <p:pic>
          <p:nvPicPr>
            <p:cNvPr id="1028" name="Picture 4" descr="☆16型☆単連可変抵抗器 - aitendo">
              <a:extLst>
                <a:ext uri="{FF2B5EF4-FFF2-40B4-BE49-F238E27FC236}">
                  <a16:creationId xmlns:a16="http://schemas.microsoft.com/office/drawing/2014/main" id="{32C2259D-7F2A-2532-9A21-3E261A2226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6120" y="3897280"/>
              <a:ext cx="238125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7BB7C97E-D24B-F336-6317-132CEC243FE2}"/>
                </a:ext>
              </a:extLst>
            </p:cNvPr>
            <p:cNvSpPr txBox="1"/>
            <p:nvPr/>
          </p:nvSpPr>
          <p:spPr>
            <a:xfrm>
              <a:off x="7462178" y="5956380"/>
              <a:ext cx="15150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/>
                <a:t>可変抵抗器</a:t>
              </a:r>
            </a:p>
          </p:txBody>
        </p:sp>
        <p:sp>
          <p:nvSpPr>
            <p:cNvPr id="13" name="矢印: 左カーブ 12">
              <a:extLst>
                <a:ext uri="{FF2B5EF4-FFF2-40B4-BE49-F238E27FC236}">
                  <a16:creationId xmlns:a16="http://schemas.microsoft.com/office/drawing/2014/main" id="{5FE9E66E-0D1B-7BC5-A549-8FB4AA043661}"/>
                </a:ext>
              </a:extLst>
            </p:cNvPr>
            <p:cNvSpPr/>
            <p:nvPr/>
          </p:nvSpPr>
          <p:spPr>
            <a:xfrm>
              <a:off x="8544272" y="4077072"/>
              <a:ext cx="580012" cy="576064"/>
            </a:xfrm>
            <a:prstGeom prst="curvedLef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矢印: 右カーブ 13">
              <a:extLst>
                <a:ext uri="{FF2B5EF4-FFF2-40B4-BE49-F238E27FC236}">
                  <a16:creationId xmlns:a16="http://schemas.microsoft.com/office/drawing/2014/main" id="{71D5A592-604A-09D4-34AF-4B19867E2B76}"/>
                </a:ext>
              </a:extLst>
            </p:cNvPr>
            <p:cNvSpPr/>
            <p:nvPr/>
          </p:nvSpPr>
          <p:spPr>
            <a:xfrm>
              <a:off x="7172172" y="4050297"/>
              <a:ext cx="580012" cy="576064"/>
            </a:xfrm>
            <a:prstGeom prst="curved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A4163290-6E5C-1509-1579-BCE3C6146710}"/>
              </a:ext>
            </a:extLst>
          </p:cNvPr>
          <p:cNvGrpSpPr/>
          <p:nvPr/>
        </p:nvGrpSpPr>
        <p:grpSpPr>
          <a:xfrm>
            <a:off x="1860424" y="3802030"/>
            <a:ext cx="4523608" cy="2492904"/>
            <a:chOff x="1756378" y="3802030"/>
            <a:chExt cx="4523608" cy="2492904"/>
          </a:xfrm>
        </p:grpSpPr>
        <p:pic>
          <p:nvPicPr>
            <p:cNvPr id="1026" name="Picture 2" descr="ゼロからはじめるPython (10) 100行程度でブロック崩しゲームを作ってみよう - ライブドアニュース">
              <a:extLst>
                <a:ext uri="{FF2B5EF4-FFF2-40B4-BE49-F238E27FC236}">
                  <a16:creationId xmlns:a16="http://schemas.microsoft.com/office/drawing/2014/main" id="{A8A8A7FE-F2E2-9A1F-B9C6-6259803006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0590" y="3802030"/>
              <a:ext cx="3048000" cy="2095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8BBA6125-AACB-458D-2EBB-9F2ADC22F42E}"/>
                </a:ext>
              </a:extLst>
            </p:cNvPr>
            <p:cNvSpPr txBox="1"/>
            <p:nvPr/>
          </p:nvSpPr>
          <p:spPr>
            <a:xfrm>
              <a:off x="1756378" y="5956380"/>
              <a:ext cx="38164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/>
                <a:t>Python</a:t>
              </a:r>
              <a:r>
                <a:rPr kumimoji="1" lang="ja-JP" altLang="en-US" sz="1600" dirty="0"/>
                <a:t>で書かれたブロック崩しゲーム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2A02C9D-851E-F75D-83A2-91A2B131486F}"/>
                </a:ext>
              </a:extLst>
            </p:cNvPr>
            <p:cNvSpPr txBox="1"/>
            <p:nvPr/>
          </p:nvSpPr>
          <p:spPr>
            <a:xfrm>
              <a:off x="5507040" y="5111492"/>
              <a:ext cx="772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/>
                <a:t>バー</a:t>
              </a: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497F173A-C655-F2B6-8C5D-5DBAB1D87770}"/>
                </a:ext>
              </a:extLst>
            </p:cNvPr>
            <p:cNvCxnSpPr/>
            <p:nvPr/>
          </p:nvCxnSpPr>
          <p:spPr>
            <a:xfrm flipV="1">
              <a:off x="5151090" y="5301208"/>
              <a:ext cx="421712" cy="5010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矢印: 右 14">
              <a:extLst>
                <a:ext uri="{FF2B5EF4-FFF2-40B4-BE49-F238E27FC236}">
                  <a16:creationId xmlns:a16="http://schemas.microsoft.com/office/drawing/2014/main" id="{8C68AB4E-3703-51C3-722A-C0B79C06273C}"/>
                </a:ext>
              </a:extLst>
            </p:cNvPr>
            <p:cNvSpPr/>
            <p:nvPr/>
          </p:nvSpPr>
          <p:spPr>
            <a:xfrm>
              <a:off x="3851948" y="5408327"/>
              <a:ext cx="687102" cy="246423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矢印: 右 15">
              <a:extLst>
                <a:ext uri="{FF2B5EF4-FFF2-40B4-BE49-F238E27FC236}">
                  <a16:creationId xmlns:a16="http://schemas.microsoft.com/office/drawing/2014/main" id="{0A808C9A-8377-009F-893B-F82FAF08E116}"/>
                </a:ext>
              </a:extLst>
            </p:cNvPr>
            <p:cNvSpPr/>
            <p:nvPr/>
          </p:nvSpPr>
          <p:spPr>
            <a:xfrm rot="10800000">
              <a:off x="2783633" y="5408326"/>
              <a:ext cx="687102" cy="23211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FE05DFE5-13D4-8EB8-0258-5121FF118C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4978079" flipH="1">
            <a:off x="8947654" y="3174660"/>
            <a:ext cx="1060858" cy="1137490"/>
          </a:xfrm>
          <a:prstGeom prst="rect">
            <a:avLst/>
          </a:prstGeom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17E8FBB-EB1C-5423-9C79-5E474450083B}"/>
              </a:ext>
            </a:extLst>
          </p:cNvPr>
          <p:cNvGrpSpPr/>
          <p:nvPr/>
        </p:nvGrpSpPr>
        <p:grpSpPr>
          <a:xfrm>
            <a:off x="5155949" y="3762268"/>
            <a:ext cx="1495891" cy="2040012"/>
            <a:chOff x="2742542" y="5399277"/>
            <a:chExt cx="1495891" cy="2040012"/>
          </a:xfrm>
        </p:grpSpPr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D18DD1B5-AAFE-165D-58AD-825C28DECAB9}"/>
                </a:ext>
              </a:extLst>
            </p:cNvPr>
            <p:cNvSpPr txBox="1"/>
            <p:nvPr/>
          </p:nvSpPr>
          <p:spPr>
            <a:xfrm>
              <a:off x="2742542" y="5399277"/>
              <a:ext cx="14958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ja-JP" altLang="en-US" sz="1400" b="1" dirty="0">
                  <a:solidFill>
                    <a:schemeClr val="accent6"/>
                  </a:solidFill>
                </a:rPr>
                <a:t>操作する</a:t>
              </a:r>
              <a:endParaRPr lang="en-US" altLang="ja-JP" sz="1400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3B72DD3B-7202-032C-3BCC-74388FFF97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1729" y="5642073"/>
              <a:ext cx="355950" cy="1797216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8143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F635B-04E1-3E2F-6A1A-E28F4718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ja-JP" altLang="en-US" dirty="0"/>
              <a:t>ブロック崩しゲームのコントローラ作成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4809AE-B255-CB38-8F76-32BE480AA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・・・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ブロック崩しのバーを可変抵抗器で操作 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b="1" dirty="0"/>
              <a:t>【 </a:t>
            </a:r>
            <a:r>
              <a:rPr lang="ja-JP" altLang="en-US" b="1" dirty="0"/>
              <a:t>参考</a:t>
            </a:r>
            <a:r>
              <a:rPr lang="en-US" altLang="ja-JP" b="1" dirty="0"/>
              <a:t> 】</a:t>
            </a:r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b="1" dirty="0"/>
              <a:t>python – Arduino </a:t>
            </a:r>
            <a:r>
              <a:rPr lang="ja-JP" altLang="en-US" b="1" dirty="0"/>
              <a:t>間でシリアル通信をしよう</a:t>
            </a:r>
            <a:endParaRPr lang="en-US" altLang="ja-JP" dirty="0"/>
          </a:p>
          <a:p>
            <a:pPr lvl="1"/>
            <a:r>
              <a:rPr lang="ja-JP" altLang="en-US" dirty="0"/>
              <a:t>参考：</a:t>
            </a:r>
            <a:r>
              <a:rPr lang="en-US" altLang="ja-JP" dirty="0">
                <a:hlinkClick r:id="rId2"/>
              </a:rPr>
              <a:t>Serial Communication between Python and Arduino</a:t>
            </a:r>
            <a:endParaRPr lang="en-US" altLang="ja-JP" dirty="0"/>
          </a:p>
          <a:p>
            <a:pPr lvl="1"/>
            <a:r>
              <a:rPr lang="en-US" altLang="ja-JP" dirty="0"/>
              <a:t>Arduino </a:t>
            </a:r>
            <a:r>
              <a:rPr lang="ja-JP" altLang="en-US" dirty="0"/>
              <a:t>側からの送信　</a:t>
            </a:r>
            <a:r>
              <a:rPr lang="en-US" altLang="ja-JP" dirty="0" err="1"/>
              <a:t>serial.print</a:t>
            </a:r>
            <a:r>
              <a:rPr lang="en-US" altLang="ja-JP" dirty="0"/>
              <a:t>()</a:t>
            </a:r>
          </a:p>
          <a:p>
            <a:pPr lvl="1"/>
            <a:r>
              <a:rPr lang="en-US" altLang="ja-JP" dirty="0"/>
              <a:t>Python </a:t>
            </a:r>
            <a:r>
              <a:rPr lang="ja-JP" altLang="en-US" dirty="0"/>
              <a:t>側での受信　　</a:t>
            </a:r>
            <a:r>
              <a:rPr lang="en-US" altLang="ja-JP" dirty="0" err="1"/>
              <a:t>self.readline</a:t>
            </a:r>
            <a:r>
              <a:rPr lang="en-US" altLang="ja-JP" dirty="0"/>
              <a:t>()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FCAD2E-5B05-AB02-3590-68DD2263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147E116-8C6E-957E-A2C1-5E23DDF61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466" y="4484429"/>
            <a:ext cx="2693379" cy="187077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28310AE-625A-8DCF-9295-79D7E4A15742}"/>
              </a:ext>
            </a:extLst>
          </p:cNvPr>
          <p:cNvSpPr txBox="1"/>
          <p:nvPr/>
        </p:nvSpPr>
        <p:spPr>
          <a:xfrm>
            <a:off x="2787080" y="638445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Arduino </a:t>
            </a:r>
            <a:r>
              <a:rPr kumimoji="1" lang="ja-JP" altLang="en-US" sz="1400" dirty="0"/>
              <a:t>コード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878D12C-D364-20FE-1E4C-3F186801EF16}"/>
              </a:ext>
            </a:extLst>
          </p:cNvPr>
          <p:cNvSpPr txBox="1"/>
          <p:nvPr/>
        </p:nvSpPr>
        <p:spPr>
          <a:xfrm>
            <a:off x="7680176" y="6394462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Python </a:t>
            </a:r>
            <a:r>
              <a:rPr kumimoji="1" lang="ja-JP" altLang="en-US" sz="1400" dirty="0"/>
              <a:t>コード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4A2B71F4-2901-D3DE-F995-AF572EF98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16853"/>
            <a:ext cx="4536504" cy="2303543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53BD262F-3AD6-DB28-165E-720AEAC96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4608" y="1700808"/>
            <a:ext cx="3060825" cy="1295306"/>
          </a:xfrm>
          <a:prstGeom prst="rect">
            <a:avLst/>
          </a:prstGeom>
        </p:spPr>
      </p:pic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3E333950-F8A0-BA4B-01D1-A7A0D9192BEB}"/>
              </a:ext>
            </a:extLst>
          </p:cNvPr>
          <p:cNvGrpSpPr/>
          <p:nvPr/>
        </p:nvGrpSpPr>
        <p:grpSpPr>
          <a:xfrm>
            <a:off x="8249965" y="3672701"/>
            <a:ext cx="2521161" cy="798120"/>
            <a:chOff x="2439198" y="5404941"/>
            <a:chExt cx="2521161" cy="798120"/>
          </a:xfrm>
        </p:grpSpPr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EEDFDA29-78F5-21B4-3D0C-5FF43E145118}"/>
                </a:ext>
              </a:extLst>
            </p:cNvPr>
            <p:cNvSpPr txBox="1"/>
            <p:nvPr/>
          </p:nvSpPr>
          <p:spPr>
            <a:xfrm>
              <a:off x="2439198" y="5404941"/>
              <a:ext cx="25211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ja-JP" altLang="en-US" sz="1400" b="1" dirty="0">
                  <a:solidFill>
                    <a:schemeClr val="accent6"/>
                  </a:solidFill>
                </a:rPr>
                <a:t>適切なポートを指定</a:t>
              </a:r>
              <a:endParaRPr lang="en-US" altLang="ja-JP" sz="1400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0FC98984-96E1-1EB4-5F37-2397661537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3485" y="5553377"/>
              <a:ext cx="389769" cy="649684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4735C907-0E01-7B65-2236-A79A9B548D0F}"/>
              </a:ext>
            </a:extLst>
          </p:cNvPr>
          <p:cNvCxnSpPr>
            <a:cxnSpLocks/>
          </p:cNvCxnSpPr>
          <p:nvPr/>
        </p:nvCxnSpPr>
        <p:spPr>
          <a:xfrm flipV="1">
            <a:off x="5015880" y="5339981"/>
            <a:ext cx="1584176" cy="767546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4EE7136-5D8C-FDA1-23D8-02F6F682F1AE}"/>
              </a:ext>
            </a:extLst>
          </p:cNvPr>
          <p:cNvCxnSpPr>
            <a:cxnSpLocks/>
          </p:cNvCxnSpPr>
          <p:nvPr/>
        </p:nvCxnSpPr>
        <p:spPr>
          <a:xfrm flipH="1">
            <a:off x="4943872" y="5013176"/>
            <a:ext cx="1656184" cy="804579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81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F635B-04E1-3E2F-6A1A-E28F4718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ja-JP" altLang="en-US" dirty="0"/>
              <a:t>ブロック崩しゲームのコントローラ作成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4809AE-B255-CB38-8F76-32BE480AA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・・・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ブロック崩しのバーを可変抵抗器で操作 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b="1" dirty="0"/>
              <a:t>【 1</a:t>
            </a:r>
            <a:r>
              <a:rPr lang="en-US" altLang="ja-JP" b="1" baseline="30000" dirty="0"/>
              <a:t>st</a:t>
            </a:r>
            <a:r>
              <a:rPr lang="en-US" altLang="ja-JP" b="1" dirty="0"/>
              <a:t> Step 】</a:t>
            </a:r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b="1" dirty="0"/>
              <a:t>Arduino </a:t>
            </a:r>
            <a:r>
              <a:rPr lang="ja-JP" altLang="en-US" b="1" dirty="0"/>
              <a:t>側のセットアップ</a:t>
            </a:r>
            <a:endParaRPr lang="en-US" altLang="ja-JP" b="1" dirty="0"/>
          </a:p>
          <a:p>
            <a:pPr lvl="1"/>
            <a:r>
              <a:rPr lang="ja-JP" altLang="en-US" dirty="0"/>
              <a:t>可変抵抗の接続 </a:t>
            </a:r>
            <a:r>
              <a:rPr lang="en-US" altLang="ja-JP" sz="1400" dirty="0"/>
              <a:t>(GND, 5V, </a:t>
            </a:r>
            <a:r>
              <a:rPr lang="en-US" altLang="ja-JP" sz="1400" dirty="0" err="1"/>
              <a:t>AnalogPin</a:t>
            </a:r>
            <a:r>
              <a:rPr lang="en-US" altLang="ja-JP" sz="1400" dirty="0"/>
              <a:t>)</a:t>
            </a:r>
          </a:p>
          <a:p>
            <a:pPr lvl="1"/>
            <a:r>
              <a:rPr lang="en-US" altLang="ja-JP" dirty="0"/>
              <a:t>Arduino </a:t>
            </a:r>
            <a:r>
              <a:rPr lang="ja-JP" altLang="en-US" dirty="0"/>
              <a:t>プログラムの書き込み</a:t>
            </a:r>
            <a:endParaRPr lang="en-US" altLang="ja-JP" dirty="0"/>
          </a:p>
          <a:p>
            <a:pPr lvl="2"/>
            <a:r>
              <a:rPr lang="en-US" altLang="ja-JP" dirty="0"/>
              <a:t>File &gt; Examples &gt; 01.Basics &gt; </a:t>
            </a:r>
            <a:r>
              <a:rPr lang="en-US" altLang="ja-JP" dirty="0" err="1"/>
              <a:t>AnalogReadSerial</a:t>
            </a:r>
            <a:r>
              <a:rPr lang="en-US" altLang="ja-JP" dirty="0"/>
              <a:t>. </a:t>
            </a:r>
            <a:r>
              <a:rPr lang="ja-JP" altLang="en-US" dirty="0"/>
              <a:t> </a:t>
            </a:r>
            <a:endParaRPr lang="en-US" altLang="ja-JP" dirty="0"/>
          </a:p>
          <a:p>
            <a:pPr lvl="1"/>
            <a:endParaRPr lang="en-US" altLang="ja-JP" b="1" dirty="0"/>
          </a:p>
          <a:p>
            <a:pPr marL="0" indent="0">
              <a:buNone/>
            </a:pPr>
            <a:r>
              <a:rPr lang="ja-JP" altLang="en-US" b="1" dirty="0"/>
              <a:t>　</a:t>
            </a:r>
            <a:r>
              <a:rPr lang="en-US" altLang="ja-JP" b="1" dirty="0"/>
              <a:t>Python </a:t>
            </a:r>
            <a:r>
              <a:rPr lang="ja-JP" altLang="en-US" b="1" dirty="0"/>
              <a:t>側のセットアップ</a:t>
            </a:r>
            <a:endParaRPr lang="en-US" altLang="ja-JP" b="1" dirty="0"/>
          </a:p>
          <a:p>
            <a:pPr lvl="1"/>
            <a:r>
              <a:rPr lang="en-US" altLang="ja-JP" dirty="0"/>
              <a:t>Python</a:t>
            </a:r>
            <a:r>
              <a:rPr lang="ja-JP" altLang="en-US" dirty="0"/>
              <a:t> </a:t>
            </a:r>
            <a:r>
              <a:rPr lang="en-US" altLang="ja-JP" dirty="0"/>
              <a:t>&amp;</a:t>
            </a:r>
            <a:r>
              <a:rPr lang="ja-JP" altLang="en-US" dirty="0"/>
              <a:t> </a:t>
            </a:r>
            <a:r>
              <a:rPr lang="en-US" altLang="ja-JP" dirty="0" err="1"/>
              <a:t>Pyserial</a:t>
            </a:r>
            <a:r>
              <a:rPr lang="ja-JP" altLang="en-US" dirty="0"/>
              <a:t> の入手</a:t>
            </a:r>
            <a:endParaRPr lang="en-US" altLang="ja-JP" dirty="0"/>
          </a:p>
          <a:p>
            <a:pPr lvl="2"/>
            <a:r>
              <a:rPr lang="ja-JP" altLang="en-US" dirty="0"/>
              <a:t>参考：</a:t>
            </a:r>
            <a:r>
              <a:rPr lang="en-US" altLang="ja-JP" dirty="0">
                <a:hlinkClick r:id="rId2"/>
              </a:rPr>
              <a:t> Serial Communication between Python and Arduino</a:t>
            </a:r>
            <a:endParaRPr lang="en-US" altLang="ja-JP" dirty="0"/>
          </a:p>
          <a:p>
            <a:pPr lvl="1"/>
            <a:r>
              <a:rPr lang="ja-JP" altLang="en-US" dirty="0"/>
              <a:t>ブロック崩しのソースコードを入手</a:t>
            </a:r>
            <a:endParaRPr lang="en-US" altLang="ja-JP" dirty="0"/>
          </a:p>
          <a:p>
            <a:pPr lvl="2"/>
            <a:r>
              <a:rPr lang="ja-JP" altLang="en-US" dirty="0"/>
              <a:t>サンプルコード：</a:t>
            </a:r>
            <a:r>
              <a:rPr lang="en-US" altLang="ja-JP" dirty="0">
                <a:hlinkClick r:id="rId3"/>
              </a:rPr>
              <a:t>BlockGame_SimpleVer.py</a:t>
            </a:r>
            <a:endParaRPr lang="en-US" altLang="ja-JP" dirty="0"/>
          </a:p>
          <a:p>
            <a:pPr lvl="2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FCAD2E-5B05-AB02-3590-68DD2263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3BD262F-3AD6-DB28-165E-720AEAC96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4608" y="1700808"/>
            <a:ext cx="3060825" cy="1295306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4E721C9-4D48-E72E-66B9-4EB1247B2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44" y="2996114"/>
            <a:ext cx="1044512" cy="82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922AE8-BF5A-9C27-C81F-98DB2A31FD1E}"/>
              </a:ext>
            </a:extLst>
          </p:cNvPr>
          <p:cNvSpPr txBox="1"/>
          <p:nvPr/>
        </p:nvSpPr>
        <p:spPr>
          <a:xfrm>
            <a:off x="7032104" y="3933056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/>
                </a:solidFill>
              </a:rPr>
              <a:t>← 課題</a:t>
            </a:r>
            <a:r>
              <a:rPr kumimoji="1" lang="en-US" altLang="ja-JP" sz="1600" b="1" dirty="0">
                <a:solidFill>
                  <a:schemeClr val="accent6"/>
                </a:solidFill>
              </a:rPr>
              <a:t>2</a:t>
            </a:r>
            <a:r>
              <a:rPr kumimoji="1" lang="ja-JP" altLang="en-US" sz="1600" b="1" dirty="0">
                <a:solidFill>
                  <a:schemeClr val="accent6"/>
                </a:solidFill>
              </a:rPr>
              <a:t>の </a:t>
            </a:r>
            <a:r>
              <a:rPr kumimoji="1" lang="en-US" altLang="ja-JP" sz="1600" b="1" dirty="0">
                <a:solidFill>
                  <a:schemeClr val="accent6"/>
                </a:solidFill>
              </a:rPr>
              <a:t>Step 2</a:t>
            </a:r>
            <a:r>
              <a:rPr kumimoji="1" lang="ja-JP" altLang="en-US" sz="1600" b="1" dirty="0">
                <a:solidFill>
                  <a:schemeClr val="accent6"/>
                </a:solidFill>
              </a:rPr>
              <a:t>と同じ</a:t>
            </a:r>
          </a:p>
        </p:txBody>
      </p:sp>
      <p:pic>
        <p:nvPicPr>
          <p:cNvPr id="7" name="Picture 2" descr="ゼロからはじめるPython (10) 100行程度でブロック崩しゲームを作ってみよう - ライブドアニュース">
            <a:extLst>
              <a:ext uri="{FF2B5EF4-FFF2-40B4-BE49-F238E27FC236}">
                <a16:creationId xmlns:a16="http://schemas.microsoft.com/office/drawing/2014/main" id="{6BA83F39-BAF6-9CBE-833E-9DF5402E6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5080857"/>
            <a:ext cx="1576828" cy="108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CCEAF96-D29A-FE82-65F0-34296C2138F8}"/>
              </a:ext>
            </a:extLst>
          </p:cNvPr>
          <p:cNvSpPr txBox="1"/>
          <p:nvPr/>
        </p:nvSpPr>
        <p:spPr>
          <a:xfrm>
            <a:off x="7824192" y="6273925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chemeClr val="accent6"/>
                </a:solidFill>
              </a:rPr>
              <a:t>↑</a:t>
            </a:r>
            <a:r>
              <a:rPr kumimoji="1" lang="ja-JP" altLang="en-US" sz="1600" b="1" dirty="0">
                <a:solidFill>
                  <a:schemeClr val="accent6"/>
                </a:solidFill>
              </a:rPr>
              <a:t> 実行して遊んでみよう</a:t>
            </a:r>
          </a:p>
        </p:txBody>
      </p:sp>
    </p:spTree>
    <p:extLst>
      <p:ext uri="{BB962C8B-B14F-4D97-AF65-F5344CB8AC3E}">
        <p14:creationId xmlns:p14="http://schemas.microsoft.com/office/powerpoint/2010/main" val="2868761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F635B-04E1-3E2F-6A1A-E28F4718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ja-JP" altLang="en-US" dirty="0"/>
              <a:t>ブロック崩しゲームのコントローラ作成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4809AE-B255-CB38-8F76-32BE480AA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・・・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ブロック崩しのバーを可変抵抗器で操作 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b="1" dirty="0"/>
              <a:t>【 2</a:t>
            </a:r>
            <a:r>
              <a:rPr lang="en-US" altLang="ja-JP" b="1" baseline="30000" dirty="0"/>
              <a:t>nd</a:t>
            </a:r>
            <a:r>
              <a:rPr lang="en-US" altLang="ja-JP" b="1" dirty="0"/>
              <a:t> Step 】</a:t>
            </a:r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b="1" dirty="0"/>
              <a:t>ブロック崩しのコードを解読</a:t>
            </a:r>
            <a:endParaRPr lang="en-US" altLang="ja-JP" dirty="0">
              <a:hlinkClick r:id="rId2"/>
            </a:endParaRPr>
          </a:p>
          <a:p>
            <a:pPr lvl="1"/>
            <a:r>
              <a:rPr lang="en-US" altLang="ja-JP" dirty="0"/>
              <a:t>Bar </a:t>
            </a:r>
            <a:r>
              <a:rPr lang="ja-JP" altLang="en-US" dirty="0"/>
              <a:t>を動かす部分を探し出す</a:t>
            </a:r>
            <a:endParaRPr lang="en-US" altLang="ja-JP" dirty="0"/>
          </a:p>
          <a:p>
            <a:pPr lvl="1"/>
            <a:r>
              <a:rPr lang="en-US" altLang="ja-JP" dirty="0" err="1"/>
              <a:t>BlockBreaker</a:t>
            </a:r>
            <a:r>
              <a:rPr lang="ja-JP" altLang="en-US" dirty="0"/>
              <a:t> クラスの中の</a:t>
            </a:r>
            <a:r>
              <a:rPr lang="en-US" altLang="ja-JP" dirty="0" err="1"/>
              <a:t>self.motion</a:t>
            </a:r>
            <a:r>
              <a:rPr lang="en-US" altLang="ja-JP" dirty="0"/>
              <a:t> </a:t>
            </a:r>
            <a:r>
              <a:rPr lang="ja-JP" altLang="en-US" dirty="0"/>
              <a:t>関数があやしい，，，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FCAD2E-5B05-AB02-3590-68DD2263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25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12789B1-C4ED-300F-5285-9319BCF7DA7E}"/>
              </a:ext>
            </a:extLst>
          </p:cNvPr>
          <p:cNvSpPr txBox="1"/>
          <p:nvPr/>
        </p:nvSpPr>
        <p:spPr>
          <a:xfrm>
            <a:off x="4605439" y="6387449"/>
            <a:ext cx="2173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プログラム</a:t>
            </a:r>
            <a:r>
              <a:rPr kumimoji="1" lang="ja-JP" altLang="en-US" sz="1400" dirty="0"/>
              <a:t>の抜粋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F7DDD6D1-D9DC-B7B0-B92B-2F5D2D505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4032340"/>
            <a:ext cx="8697539" cy="2372056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74229BF-F14E-0D26-F32B-0A5DD695048E}"/>
              </a:ext>
            </a:extLst>
          </p:cNvPr>
          <p:cNvGrpSpPr/>
          <p:nvPr/>
        </p:nvGrpSpPr>
        <p:grpSpPr>
          <a:xfrm>
            <a:off x="6311900" y="5363343"/>
            <a:ext cx="2131243" cy="307777"/>
            <a:chOff x="2553485" y="6049172"/>
            <a:chExt cx="2131243" cy="307777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5C466920-4ADD-95C9-B5A9-B712A77B7F1A}"/>
                </a:ext>
              </a:extLst>
            </p:cNvPr>
            <p:cNvSpPr txBox="1"/>
            <p:nvPr/>
          </p:nvSpPr>
          <p:spPr>
            <a:xfrm>
              <a:off x="2653782" y="6049172"/>
              <a:ext cx="20309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ja-JP" sz="1400" b="1" dirty="0">
                  <a:solidFill>
                    <a:schemeClr val="accent6"/>
                  </a:solidFill>
                </a:rPr>
                <a:t>Bar </a:t>
              </a:r>
              <a:r>
                <a:rPr lang="ja-JP" altLang="en-US" sz="1400" b="1" dirty="0">
                  <a:solidFill>
                    <a:schemeClr val="accent6"/>
                  </a:solidFill>
                </a:rPr>
                <a:t>を動かす部分</a:t>
              </a:r>
              <a:endParaRPr lang="en-US" altLang="ja-JP" sz="1400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74217E99-C3FD-3013-40A0-61A25F7F88C9}"/>
                </a:ext>
              </a:extLst>
            </p:cNvPr>
            <p:cNvCxnSpPr>
              <a:cxnSpLocks/>
            </p:cNvCxnSpPr>
            <p:nvPr/>
          </p:nvCxnSpPr>
          <p:spPr>
            <a:xfrm>
              <a:off x="2553485" y="6203061"/>
              <a:ext cx="44677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4999A06-7B8D-0310-B3D5-23B63659EC5B}"/>
              </a:ext>
            </a:extLst>
          </p:cNvPr>
          <p:cNvSpPr txBox="1"/>
          <p:nvPr/>
        </p:nvSpPr>
        <p:spPr>
          <a:xfrm>
            <a:off x="6535285" y="5647708"/>
            <a:ext cx="3105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chemeClr val="accent6"/>
                </a:solidFill>
              </a:rPr>
              <a:t>＊マウスの座標を </a:t>
            </a:r>
            <a:r>
              <a:rPr kumimoji="1" lang="en-US" altLang="ja-JP" sz="1400" b="1" dirty="0" err="1">
                <a:solidFill>
                  <a:schemeClr val="accent6"/>
                </a:solidFill>
              </a:rPr>
              <a:t>self.motion</a:t>
            </a:r>
            <a:r>
              <a:rPr kumimoji="1" lang="en-US" altLang="ja-JP" sz="1400" b="1" dirty="0">
                <a:solidFill>
                  <a:schemeClr val="accent6"/>
                </a:solidFill>
              </a:rPr>
              <a:t> </a:t>
            </a:r>
            <a:r>
              <a:rPr kumimoji="1" lang="ja-JP" altLang="en-US" sz="1400" b="1" dirty="0">
                <a:solidFill>
                  <a:schemeClr val="accent6"/>
                </a:solidFill>
              </a:rPr>
              <a:t>関数に渡している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C8FE4BE-0C66-2459-DECC-EDAC2397DFF3}"/>
              </a:ext>
            </a:extLst>
          </p:cNvPr>
          <p:cNvSpPr txBox="1"/>
          <p:nvPr/>
        </p:nvSpPr>
        <p:spPr>
          <a:xfrm>
            <a:off x="8616280" y="2225124"/>
            <a:ext cx="2160240" cy="36933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単語検索</a:t>
            </a:r>
            <a:r>
              <a:rPr kumimoji="1" lang="en-US" altLang="ja-JP" dirty="0"/>
              <a:t>        Ctrl + </a:t>
            </a:r>
            <a:r>
              <a:rPr lang="en-US" altLang="ja-JP" dirty="0"/>
              <a:t>f</a:t>
            </a:r>
            <a:endParaRPr kumimoji="1"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1E006FC-BF93-CBD4-B0B3-077AAB057FC3}"/>
              </a:ext>
            </a:extLst>
          </p:cNvPr>
          <p:cNvSpPr txBox="1"/>
          <p:nvPr/>
        </p:nvSpPr>
        <p:spPr>
          <a:xfrm>
            <a:off x="7869257" y="2779881"/>
            <a:ext cx="354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“motion” </a:t>
            </a:r>
            <a:r>
              <a:rPr kumimoji="1" lang="ja-JP" altLang="en-US" dirty="0"/>
              <a:t>で検索して中身を確認</a:t>
            </a:r>
          </a:p>
        </p:txBody>
      </p:sp>
    </p:spTree>
    <p:extLst>
      <p:ext uri="{BB962C8B-B14F-4D97-AF65-F5344CB8AC3E}">
        <p14:creationId xmlns:p14="http://schemas.microsoft.com/office/powerpoint/2010/main" val="472468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F635B-04E1-3E2F-6A1A-E28F4718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ja-JP" altLang="en-US" dirty="0"/>
              <a:t>ブロック崩しゲームのコントローラ作成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4809AE-B255-CB38-8F76-32BE480AA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・・・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ブロック崩しのバーを可変抵抗器で操作 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b="1" dirty="0"/>
              <a:t>【 2</a:t>
            </a:r>
            <a:r>
              <a:rPr lang="en-US" altLang="ja-JP" b="1" baseline="30000" dirty="0"/>
              <a:t>nd</a:t>
            </a:r>
            <a:r>
              <a:rPr lang="en-US" altLang="ja-JP" b="1" dirty="0"/>
              <a:t> Step 】</a:t>
            </a:r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b="1" dirty="0"/>
              <a:t>ゲームバー制御部の確認</a:t>
            </a:r>
            <a:endParaRPr lang="en-US" altLang="ja-JP" dirty="0"/>
          </a:p>
          <a:p>
            <a:pPr lvl="1"/>
            <a:r>
              <a:rPr lang="ja-JP" altLang="en-US" dirty="0"/>
              <a:t>マウス座標が</a:t>
            </a:r>
            <a:r>
              <a:rPr lang="en-US" altLang="ja-JP" dirty="0"/>
              <a:t>”</a:t>
            </a:r>
            <a:r>
              <a:rPr lang="en-US" altLang="ja-JP" dirty="0" err="1"/>
              <a:t>event.x</a:t>
            </a:r>
            <a:r>
              <a:rPr lang="en-US" altLang="ja-JP" dirty="0"/>
              <a:t>”</a:t>
            </a:r>
            <a:r>
              <a:rPr lang="ja-JP" altLang="en-US" dirty="0"/>
              <a:t>として </a:t>
            </a:r>
            <a:r>
              <a:rPr lang="en-US" altLang="ja-JP" dirty="0" err="1"/>
              <a:t>bar.move</a:t>
            </a:r>
            <a:r>
              <a:rPr lang="en-US" altLang="ja-JP" dirty="0"/>
              <a:t> </a:t>
            </a:r>
            <a:r>
              <a:rPr lang="ja-JP" altLang="en-US" dirty="0"/>
              <a:t>に渡されている</a:t>
            </a:r>
            <a:endParaRPr lang="en-US" altLang="ja-JP" dirty="0"/>
          </a:p>
          <a:p>
            <a:pPr lvl="1"/>
            <a:r>
              <a:rPr lang="en-US" altLang="ja-JP" dirty="0" err="1"/>
              <a:t>bar.move</a:t>
            </a:r>
            <a:r>
              <a:rPr lang="ja-JP" altLang="en-US" dirty="0"/>
              <a:t>に渡す引数を可変抵抗の値に変更すればいい</a:t>
            </a:r>
            <a:r>
              <a:rPr lang="en-US" altLang="ja-JP" dirty="0"/>
              <a:t>	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FCAD2E-5B05-AB02-3590-68DD2263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26</a:t>
            </a:fld>
            <a:endParaRPr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C8FE4BE-0C66-2459-DECC-EDAC2397DFF3}"/>
              </a:ext>
            </a:extLst>
          </p:cNvPr>
          <p:cNvSpPr txBox="1"/>
          <p:nvPr/>
        </p:nvSpPr>
        <p:spPr>
          <a:xfrm>
            <a:off x="8616280" y="2225124"/>
            <a:ext cx="2160240" cy="36933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単語検索</a:t>
            </a:r>
            <a:r>
              <a:rPr kumimoji="1" lang="en-US" altLang="ja-JP" dirty="0"/>
              <a:t>        Ctrl + </a:t>
            </a:r>
            <a:r>
              <a:rPr lang="en-US" altLang="ja-JP" dirty="0"/>
              <a:t>f</a:t>
            </a:r>
            <a:endParaRPr kumimoji="1"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1E006FC-BF93-CBD4-B0B3-077AAB057FC3}"/>
              </a:ext>
            </a:extLst>
          </p:cNvPr>
          <p:cNvSpPr txBox="1"/>
          <p:nvPr/>
        </p:nvSpPr>
        <p:spPr>
          <a:xfrm>
            <a:off x="1657355" y="5987021"/>
            <a:ext cx="426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“</a:t>
            </a:r>
            <a:r>
              <a:rPr kumimoji="1" lang="en-US" altLang="ja-JP" sz="1600" b="1" dirty="0">
                <a:solidFill>
                  <a:schemeClr val="accent6"/>
                </a:solidFill>
              </a:rPr>
              <a:t>move” </a:t>
            </a:r>
            <a:r>
              <a:rPr kumimoji="1" lang="ja-JP" altLang="en-US" sz="1600" b="1" dirty="0">
                <a:solidFill>
                  <a:schemeClr val="accent6"/>
                </a:solidFill>
              </a:rPr>
              <a:t>で検索して中身を確認しておこう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E649D9A-6227-66D9-5B6D-CEAA859A57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46" r="10668" b="3676"/>
          <a:stretch/>
        </p:blipFill>
        <p:spPr>
          <a:xfrm>
            <a:off x="1919536" y="4581128"/>
            <a:ext cx="3744416" cy="792088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7CEFF5D-AA91-4E4F-182A-8D148AFF2251}"/>
              </a:ext>
            </a:extLst>
          </p:cNvPr>
          <p:cNvSpPr txBox="1"/>
          <p:nvPr/>
        </p:nvSpPr>
        <p:spPr>
          <a:xfrm>
            <a:off x="2704942" y="5449513"/>
            <a:ext cx="2173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プログラム</a:t>
            </a:r>
            <a:r>
              <a:rPr kumimoji="1" lang="ja-JP" altLang="en-US" sz="1400" dirty="0"/>
              <a:t>の抜粋</a:t>
            </a: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7FD52EBA-6444-BF9F-AECD-3256C2096123}"/>
              </a:ext>
            </a:extLst>
          </p:cNvPr>
          <p:cNvGrpSpPr/>
          <p:nvPr/>
        </p:nvGrpSpPr>
        <p:grpSpPr>
          <a:xfrm>
            <a:off x="5462428" y="5112661"/>
            <a:ext cx="2131243" cy="307777"/>
            <a:chOff x="2553485" y="6049172"/>
            <a:chExt cx="2131243" cy="307777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788F6BD-B039-97C7-A6EA-3EB31EB45FF1}"/>
                </a:ext>
              </a:extLst>
            </p:cNvPr>
            <p:cNvSpPr txBox="1"/>
            <p:nvPr/>
          </p:nvSpPr>
          <p:spPr>
            <a:xfrm>
              <a:off x="2653782" y="6049172"/>
              <a:ext cx="20309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ja-JP" sz="1400" b="1" dirty="0">
                  <a:solidFill>
                    <a:schemeClr val="accent6"/>
                  </a:solidFill>
                </a:rPr>
                <a:t>Bar </a:t>
              </a:r>
              <a:r>
                <a:rPr lang="ja-JP" altLang="en-US" sz="1400" b="1" dirty="0">
                  <a:solidFill>
                    <a:schemeClr val="accent6"/>
                  </a:solidFill>
                </a:rPr>
                <a:t>を動かす部分</a:t>
              </a:r>
              <a:endParaRPr lang="en-US" altLang="ja-JP" sz="1400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32CEDE88-5362-B483-78FC-8BB1DC5F8267}"/>
                </a:ext>
              </a:extLst>
            </p:cNvPr>
            <p:cNvCxnSpPr>
              <a:cxnSpLocks/>
            </p:cNvCxnSpPr>
            <p:nvPr/>
          </p:nvCxnSpPr>
          <p:spPr>
            <a:xfrm>
              <a:off x="2553485" y="6203061"/>
              <a:ext cx="44677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5782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F635B-04E1-3E2F-6A1A-E28F4718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ja-JP" altLang="en-US" dirty="0"/>
              <a:t>ブロック崩しゲームのコントローラ作成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4809AE-B255-CB38-8F76-32BE480AA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・・・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ブロック崩しのバーを可変抵抗器で操作 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b="1" dirty="0"/>
              <a:t>【 3</a:t>
            </a:r>
            <a:r>
              <a:rPr lang="en-US" altLang="ja-JP" b="1" baseline="30000" dirty="0"/>
              <a:t>rd</a:t>
            </a:r>
            <a:r>
              <a:rPr lang="en-US" altLang="ja-JP" b="1" dirty="0"/>
              <a:t> Step 】</a:t>
            </a:r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b="1" dirty="0"/>
              <a:t>ゲームバー制御部の改造</a:t>
            </a:r>
            <a:endParaRPr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pPr lvl="1"/>
            <a:r>
              <a:rPr lang="ja-JP" altLang="en-US" b="1" dirty="0">
                <a:solidFill>
                  <a:schemeClr val="accent6"/>
                </a:solidFill>
              </a:rPr>
              <a:t>① シリアルポートの初期化</a:t>
            </a:r>
            <a:endParaRPr lang="en-US" altLang="ja-JP" b="1" dirty="0">
              <a:solidFill>
                <a:schemeClr val="accent6"/>
              </a:solidFill>
            </a:endParaRPr>
          </a:p>
          <a:p>
            <a:pPr lvl="1"/>
            <a:r>
              <a:rPr lang="ja-JP" altLang="en-US" b="1" dirty="0">
                <a:solidFill>
                  <a:schemeClr val="accent6"/>
                </a:solidFill>
              </a:rPr>
              <a:t>② </a:t>
            </a:r>
            <a:r>
              <a:rPr lang="en-US" altLang="ja-JP" b="1" dirty="0">
                <a:solidFill>
                  <a:schemeClr val="accent6"/>
                </a:solidFill>
              </a:rPr>
              <a:t>motion</a:t>
            </a:r>
            <a:r>
              <a:rPr lang="ja-JP" altLang="en-US" b="1" dirty="0">
                <a:solidFill>
                  <a:schemeClr val="accent6"/>
                </a:solidFill>
              </a:rPr>
              <a:t>関数の中身を変更</a:t>
            </a:r>
            <a:endParaRPr lang="en-US" altLang="ja-JP" b="1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endParaRPr lang="en-US" altLang="ja-JP" b="1" dirty="0"/>
          </a:p>
          <a:p>
            <a:pPr marL="457200" lvl="1" indent="0">
              <a:buNone/>
            </a:pPr>
            <a:r>
              <a:rPr lang="ja-JP" altLang="en-US" b="1" dirty="0"/>
              <a:t>この状態で実行しても動かない，，，</a:t>
            </a:r>
            <a:endParaRPr lang="en-US" altLang="ja-JP" b="1" dirty="0"/>
          </a:p>
          <a:p>
            <a:pPr lvl="1"/>
            <a:r>
              <a:rPr lang="ja-JP" altLang="en-US" b="1" dirty="0">
                <a:solidFill>
                  <a:schemeClr val="accent6"/>
                </a:solidFill>
              </a:rPr>
              <a:t>③ メインループへの追加</a:t>
            </a:r>
            <a:endParaRPr lang="en-US" altLang="ja-JP" b="1" dirty="0">
              <a:solidFill>
                <a:schemeClr val="accent6"/>
              </a:solidFill>
            </a:endParaRPr>
          </a:p>
          <a:p>
            <a:pPr lvl="1"/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FCAD2E-5B05-AB02-3590-68DD2263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27</a:t>
            </a:fld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1B4FB5C-A89E-7375-15C9-60A18DBC9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94" y="1913936"/>
            <a:ext cx="6445206" cy="494406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8CE1242-2B98-6EEE-6EC5-80AAC62C181C}"/>
              </a:ext>
            </a:extLst>
          </p:cNvPr>
          <p:cNvSpPr txBox="1"/>
          <p:nvPr/>
        </p:nvSpPr>
        <p:spPr>
          <a:xfrm>
            <a:off x="5170730" y="255837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accent6"/>
                </a:solidFill>
              </a:rPr>
              <a:t>①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572EC50-8F83-11AD-D835-E35F49C43614}"/>
              </a:ext>
            </a:extLst>
          </p:cNvPr>
          <p:cNvSpPr txBox="1"/>
          <p:nvPr/>
        </p:nvSpPr>
        <p:spPr>
          <a:xfrm>
            <a:off x="5170730" y="367031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accent6"/>
                </a:solidFill>
              </a:rPr>
              <a:t>②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83618A34-2782-12A4-BC62-0B69091BA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5463561"/>
            <a:ext cx="3600400" cy="1164384"/>
          </a:xfrm>
          <a:prstGeom prst="rect">
            <a:avLst/>
          </a:prstGeom>
        </p:spPr>
      </p:pic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1E61498D-AF5C-2BA7-87EF-12D8AFFF53CB}"/>
              </a:ext>
            </a:extLst>
          </p:cNvPr>
          <p:cNvGrpSpPr/>
          <p:nvPr/>
        </p:nvGrpSpPr>
        <p:grpSpPr>
          <a:xfrm>
            <a:off x="2984510" y="5949280"/>
            <a:ext cx="1022512" cy="307777"/>
            <a:chOff x="2653782" y="6049172"/>
            <a:chExt cx="2030946" cy="307777"/>
          </a:xfrm>
        </p:grpSpPr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5165F7C-606A-20E0-C1AA-0431F48130BB}"/>
                </a:ext>
              </a:extLst>
            </p:cNvPr>
            <p:cNvSpPr txBox="1"/>
            <p:nvPr/>
          </p:nvSpPr>
          <p:spPr>
            <a:xfrm>
              <a:off x="2653782" y="6049172"/>
              <a:ext cx="20309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ja-JP" altLang="en-US" sz="1400" b="1" dirty="0">
                  <a:solidFill>
                    <a:schemeClr val="accent6"/>
                  </a:solidFill>
                </a:rPr>
                <a:t>追加</a:t>
              </a:r>
              <a:endParaRPr lang="en-US" altLang="ja-JP" sz="1400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2ACFB5AD-7FD0-2F73-8D5F-154225577C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890" y="6184747"/>
              <a:ext cx="549465" cy="1831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7891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0BD70C-E20D-CACD-CE21-DB6F00BA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ja-JP" altLang="en-US" dirty="0"/>
              <a:t>ブロック崩しゲームのコントローラ作成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99E655-E993-F4D9-2313-2A4979FD5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lang="ja-JP" altLang="en-US" sz="3200" b="1" dirty="0">
                <a:solidFill>
                  <a:srgbClr val="FF0000"/>
                </a:solidFill>
              </a:rPr>
              <a:t>完成</a:t>
            </a:r>
            <a:endParaRPr lang="en-US" altLang="ja-JP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ja-JP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ja-JP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ja-JP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32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ja-JP" altLang="en-US" sz="3200" b="1" dirty="0">
                <a:solidFill>
                  <a:srgbClr val="FF0000"/>
                </a:solidFill>
              </a:rPr>
              <a:t>　</a:t>
            </a:r>
            <a:r>
              <a:rPr lang="ja-JP" altLang="en-US" sz="1800" b="1" dirty="0"/>
              <a:t>解答例：</a:t>
            </a:r>
            <a:r>
              <a:rPr kumimoji="1" lang="ja-JP" altLang="en-US" dirty="0"/>
              <a:t>　</a:t>
            </a:r>
            <a:r>
              <a:rPr kumimoji="1" lang="en-US" altLang="ja-JP" dirty="0">
                <a:hlinkClick r:id="rId2"/>
              </a:rPr>
              <a:t>myBlockGame.py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2BD82D-D8B2-0B30-1CDE-182FCBE9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28</a:t>
            </a:fld>
            <a:endParaRPr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CA9C20A-AEF4-1E91-6052-34530718BA37}"/>
              </a:ext>
            </a:extLst>
          </p:cNvPr>
          <p:cNvGrpSpPr/>
          <p:nvPr/>
        </p:nvGrpSpPr>
        <p:grpSpPr>
          <a:xfrm>
            <a:off x="1860424" y="2060848"/>
            <a:ext cx="8186404" cy="3081958"/>
            <a:chOff x="1860424" y="1865579"/>
            <a:chExt cx="8186404" cy="3081958"/>
          </a:xfrm>
        </p:grpSpPr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7164E5A5-963D-08FB-4D59-8199AF765881}"/>
                </a:ext>
              </a:extLst>
            </p:cNvPr>
            <p:cNvGrpSpPr/>
            <p:nvPr/>
          </p:nvGrpSpPr>
          <p:grpSpPr>
            <a:xfrm>
              <a:off x="7032104" y="2549883"/>
              <a:ext cx="2385198" cy="2397654"/>
              <a:chOff x="7172172" y="3897280"/>
              <a:chExt cx="2385198" cy="2397654"/>
            </a:xfrm>
          </p:grpSpPr>
          <p:pic>
            <p:nvPicPr>
              <p:cNvPr id="1028" name="Picture 4" descr="☆16型☆単連可変抵抗器 - aitendo">
                <a:extLst>
                  <a:ext uri="{FF2B5EF4-FFF2-40B4-BE49-F238E27FC236}">
                    <a16:creationId xmlns:a16="http://schemas.microsoft.com/office/drawing/2014/main" id="{32C2259D-7F2A-2532-9A21-3E261A2226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76120" y="3897280"/>
                <a:ext cx="2381250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BB7C97E-D24B-F336-6317-132CEC243FE2}"/>
                  </a:ext>
                </a:extLst>
              </p:cNvPr>
              <p:cNvSpPr txBox="1"/>
              <p:nvPr/>
            </p:nvSpPr>
            <p:spPr>
              <a:xfrm>
                <a:off x="7462178" y="5956380"/>
                <a:ext cx="15150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dirty="0"/>
                  <a:t>可変抵抗器</a:t>
                </a:r>
              </a:p>
            </p:txBody>
          </p:sp>
          <p:sp>
            <p:nvSpPr>
              <p:cNvPr id="13" name="矢印: 左カーブ 12">
                <a:extLst>
                  <a:ext uri="{FF2B5EF4-FFF2-40B4-BE49-F238E27FC236}">
                    <a16:creationId xmlns:a16="http://schemas.microsoft.com/office/drawing/2014/main" id="{5FE9E66E-0D1B-7BC5-A549-8FB4AA043661}"/>
                  </a:ext>
                </a:extLst>
              </p:cNvPr>
              <p:cNvSpPr/>
              <p:nvPr/>
            </p:nvSpPr>
            <p:spPr>
              <a:xfrm>
                <a:off x="8544272" y="4077072"/>
                <a:ext cx="580012" cy="576064"/>
              </a:xfrm>
              <a:prstGeom prst="curvedLeftArrow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矢印: 右カーブ 13">
                <a:extLst>
                  <a:ext uri="{FF2B5EF4-FFF2-40B4-BE49-F238E27FC236}">
                    <a16:creationId xmlns:a16="http://schemas.microsoft.com/office/drawing/2014/main" id="{71D5A592-604A-09D4-34AF-4B19867E2B76}"/>
                  </a:ext>
                </a:extLst>
              </p:cNvPr>
              <p:cNvSpPr/>
              <p:nvPr/>
            </p:nvSpPr>
            <p:spPr>
              <a:xfrm>
                <a:off x="7172172" y="4050297"/>
                <a:ext cx="580012" cy="576064"/>
              </a:xfrm>
              <a:prstGeom prst="curved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A4163290-6E5C-1509-1579-BCE3C6146710}"/>
                </a:ext>
              </a:extLst>
            </p:cNvPr>
            <p:cNvGrpSpPr/>
            <p:nvPr/>
          </p:nvGrpSpPr>
          <p:grpSpPr>
            <a:xfrm>
              <a:off x="1860424" y="2454633"/>
              <a:ext cx="4523608" cy="2492904"/>
              <a:chOff x="1756378" y="3802030"/>
              <a:chExt cx="4523608" cy="2492904"/>
            </a:xfrm>
          </p:grpSpPr>
          <p:pic>
            <p:nvPicPr>
              <p:cNvPr id="1026" name="Picture 2" descr="ゼロからはじめるPython (10) 100行程度でブロック崩しゲームを作ってみよう - ライブドアニュース">
                <a:extLst>
                  <a:ext uri="{FF2B5EF4-FFF2-40B4-BE49-F238E27FC236}">
                    <a16:creationId xmlns:a16="http://schemas.microsoft.com/office/drawing/2014/main" id="{A8A8A7FE-F2E2-9A1F-B9C6-6259803006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0590" y="3802030"/>
                <a:ext cx="3048000" cy="2095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BBA6125-AACB-458D-2EBB-9F2ADC22F42E}"/>
                  </a:ext>
                </a:extLst>
              </p:cNvPr>
              <p:cNvSpPr txBox="1"/>
              <p:nvPr/>
            </p:nvSpPr>
            <p:spPr>
              <a:xfrm>
                <a:off x="1756378" y="5956380"/>
                <a:ext cx="38164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/>
                  <a:t>Python</a:t>
                </a:r>
                <a:r>
                  <a:rPr kumimoji="1" lang="ja-JP" altLang="en-US" sz="1600" dirty="0"/>
                  <a:t>で書かれたブロック崩しゲーム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2A02C9D-851E-F75D-83A2-91A2B131486F}"/>
                  </a:ext>
                </a:extLst>
              </p:cNvPr>
              <p:cNvSpPr txBox="1"/>
              <p:nvPr/>
            </p:nvSpPr>
            <p:spPr>
              <a:xfrm>
                <a:off x="5507040" y="5111492"/>
                <a:ext cx="7729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dirty="0"/>
                  <a:t>バー</a:t>
                </a:r>
              </a:p>
            </p:txBody>
          </p:sp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497F173A-C655-F2B6-8C5D-5DBAB1D87770}"/>
                  </a:ext>
                </a:extLst>
              </p:cNvPr>
              <p:cNvCxnSpPr/>
              <p:nvPr/>
            </p:nvCxnSpPr>
            <p:spPr>
              <a:xfrm flipV="1">
                <a:off x="5151090" y="5301208"/>
                <a:ext cx="421712" cy="5010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矢印: 右 14">
                <a:extLst>
                  <a:ext uri="{FF2B5EF4-FFF2-40B4-BE49-F238E27FC236}">
                    <a16:creationId xmlns:a16="http://schemas.microsoft.com/office/drawing/2014/main" id="{8C68AB4E-3703-51C3-722A-C0B79C06273C}"/>
                  </a:ext>
                </a:extLst>
              </p:cNvPr>
              <p:cNvSpPr/>
              <p:nvPr/>
            </p:nvSpPr>
            <p:spPr>
              <a:xfrm>
                <a:off x="3851948" y="5408327"/>
                <a:ext cx="687102" cy="246423"/>
              </a:xfrm>
              <a:prstGeom prst="rightArrow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矢印: 右 15">
                <a:extLst>
                  <a:ext uri="{FF2B5EF4-FFF2-40B4-BE49-F238E27FC236}">
                    <a16:creationId xmlns:a16="http://schemas.microsoft.com/office/drawing/2014/main" id="{0A808C9A-8377-009F-893B-F82FAF08E116}"/>
                  </a:ext>
                </a:extLst>
              </p:cNvPr>
              <p:cNvSpPr/>
              <p:nvPr/>
            </p:nvSpPr>
            <p:spPr>
              <a:xfrm rot="10800000">
                <a:off x="2783633" y="5408326"/>
                <a:ext cx="687102" cy="232116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8" name="グラフィックス 7">
              <a:extLst>
                <a:ext uri="{FF2B5EF4-FFF2-40B4-BE49-F238E27FC236}">
                  <a16:creationId xmlns:a16="http://schemas.microsoft.com/office/drawing/2014/main" id="{FE05DFE5-13D4-8EB8-0258-5121FF118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 rot="14978079" flipH="1">
              <a:off x="8947654" y="1827263"/>
              <a:ext cx="1060858" cy="1137490"/>
            </a:xfrm>
            <a:prstGeom prst="rect">
              <a:avLst/>
            </a:prstGeom>
          </p:spPr>
        </p:pic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817E8FBB-EB1C-5423-9C79-5E474450083B}"/>
                </a:ext>
              </a:extLst>
            </p:cNvPr>
            <p:cNvGrpSpPr/>
            <p:nvPr/>
          </p:nvGrpSpPr>
          <p:grpSpPr>
            <a:xfrm>
              <a:off x="5155949" y="2414871"/>
              <a:ext cx="1495891" cy="2040012"/>
              <a:chOff x="2742542" y="5399277"/>
              <a:chExt cx="1495891" cy="2040012"/>
            </a:xfrm>
          </p:grpSpPr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18DD1B5-AAFE-165D-58AD-825C28DECAB9}"/>
                  </a:ext>
                </a:extLst>
              </p:cNvPr>
              <p:cNvSpPr txBox="1"/>
              <p:nvPr/>
            </p:nvSpPr>
            <p:spPr>
              <a:xfrm>
                <a:off x="2742542" y="5399277"/>
                <a:ext cx="14958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ja-JP" altLang="en-US" sz="1400" b="1" dirty="0">
                    <a:solidFill>
                      <a:schemeClr val="accent6"/>
                    </a:solidFill>
                  </a:rPr>
                  <a:t>操作する</a:t>
                </a:r>
                <a:endParaRPr lang="en-US" altLang="ja-JP" sz="1400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3B72DD3B-7202-032C-3BCC-74388FFF97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1729" y="5642073"/>
                <a:ext cx="355950" cy="1797216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4732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0BD70C-E20D-CACD-CE21-DB6F00BA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ja-JP" altLang="en-US" dirty="0"/>
              <a:t>ブロック崩しゲームのコントローラ作成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99E655-E993-F4D9-2313-2A4979FD5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[</a:t>
            </a:r>
            <a:r>
              <a:rPr lang="ja-JP" altLang="en-US" sz="2000" dirty="0"/>
              <a:t>ブロック崩しゲーム </a:t>
            </a:r>
            <a:r>
              <a:rPr lang="en-US" altLang="ja-JP" sz="2000" dirty="0"/>
              <a:t>- python</a:t>
            </a:r>
            <a:r>
              <a:rPr lang="ja-JP" altLang="en-US" sz="2000" dirty="0"/>
              <a:t>ソース</a:t>
            </a:r>
            <a:r>
              <a:rPr lang="en-US" altLang="ja-JP" sz="2000" dirty="0"/>
              <a:t>]</a:t>
            </a:r>
          </a:p>
          <a:p>
            <a:pPr marL="0" indent="0">
              <a:buNone/>
            </a:pPr>
            <a:endParaRPr lang="en-US" altLang="ja-JP" sz="900" dirty="0"/>
          </a:p>
          <a:p>
            <a:r>
              <a:rPr lang="en-US" altLang="ja-JP" sz="1600" dirty="0">
                <a:hlinkClick r:id="rId2"/>
              </a:rPr>
              <a:t>https://kusakarism.info/?p=11237</a:t>
            </a:r>
            <a:endParaRPr lang="en-US" altLang="ja-JP" sz="1600" dirty="0"/>
          </a:p>
          <a:p>
            <a:endParaRPr lang="en-US" altLang="ja-JP" sz="700" dirty="0"/>
          </a:p>
          <a:p>
            <a:r>
              <a:rPr lang="en-US" altLang="ja-JP" sz="1600" dirty="0">
                <a:hlinkClick r:id="rId3"/>
              </a:rPr>
              <a:t>https://github.com/M-yuhki/breakout</a:t>
            </a:r>
            <a:endParaRPr lang="en-US" altLang="ja-JP" sz="1600" dirty="0"/>
          </a:p>
          <a:p>
            <a:pPr marL="457200" indent="-457200">
              <a:buFont typeface="+mj-lt"/>
              <a:buAutoNum type="arabicPeriod"/>
            </a:pPr>
            <a:endParaRPr lang="en-US" altLang="ja-JP" sz="700" dirty="0"/>
          </a:p>
          <a:p>
            <a:r>
              <a:rPr lang="en-US" altLang="ja-JP" sz="1600" dirty="0">
                <a:hlinkClick r:id="rId4"/>
              </a:rPr>
              <a:t>https://note.com/forte_python/n/na2575fd1a30f</a:t>
            </a:r>
            <a:endParaRPr lang="en-US" altLang="ja-JP" sz="1600" dirty="0"/>
          </a:p>
          <a:p>
            <a:pPr marL="457200" indent="-457200">
              <a:buFont typeface="+mj-lt"/>
              <a:buAutoNum type="arabicPeriod"/>
            </a:pP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[python – Arduino </a:t>
            </a:r>
            <a:r>
              <a:rPr lang="ja-JP" altLang="en-US" sz="2000" dirty="0"/>
              <a:t>間のシリアル通信</a:t>
            </a:r>
            <a:r>
              <a:rPr lang="en-US" altLang="ja-JP" sz="2000" dirty="0"/>
              <a:t>]</a:t>
            </a:r>
          </a:p>
          <a:p>
            <a:r>
              <a:rPr lang="en-US" altLang="ja-JP" sz="1600" dirty="0">
                <a:hlinkClick r:id="rId5"/>
              </a:rPr>
              <a:t>Serial Communication between Python and Arduino</a:t>
            </a:r>
            <a:endParaRPr lang="en-US" altLang="ja-JP" sz="16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b="1" dirty="0">
                <a:solidFill>
                  <a:srgbClr val="FF0000"/>
                </a:solidFill>
              </a:rPr>
              <a:t>　ソースコードからバーを動かす部分を見つけだし，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b="1" dirty="0">
                <a:solidFill>
                  <a:srgbClr val="FF0000"/>
                </a:solidFill>
              </a:rPr>
              <a:t>	</a:t>
            </a:r>
            <a:r>
              <a:rPr lang="ja-JP" altLang="en-US" b="1" dirty="0">
                <a:solidFill>
                  <a:srgbClr val="FF0000"/>
                </a:solidFill>
              </a:rPr>
              <a:t>　</a:t>
            </a:r>
            <a:r>
              <a:rPr lang="en-US" altLang="ja-JP" b="1" dirty="0">
                <a:solidFill>
                  <a:srgbClr val="FF0000"/>
                </a:solidFill>
              </a:rPr>
              <a:t>Arduino </a:t>
            </a:r>
            <a:r>
              <a:rPr lang="ja-JP" altLang="en-US" b="1" dirty="0">
                <a:solidFill>
                  <a:srgbClr val="FF0000"/>
                </a:solidFill>
              </a:rPr>
              <a:t>からの信号によって動かすように変更すればよい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2BD82D-D8B2-0B30-1CDE-182FCBE9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29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572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ey components of an Arduino board.">
            <a:extLst>
              <a:ext uri="{FF2B5EF4-FFF2-40B4-BE49-F238E27FC236}">
                <a16:creationId xmlns:a16="http://schemas.microsoft.com/office/drawing/2014/main" id="{E363B8A3-3FF9-1B99-21B7-AEE62CE94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159" y="2551985"/>
            <a:ext cx="61912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1330F9D-0EA0-F5D3-2F57-A600CC1E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Arduino 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84601D-F4FA-8C64-CD30-810EF36E2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　電子部品を簡単に制御するためのツール</a:t>
            </a:r>
            <a:endParaRPr lang="en-US" altLang="ja-JP" dirty="0"/>
          </a:p>
          <a:p>
            <a:endParaRPr lang="en-US" altLang="ja-JP" sz="500" dirty="0"/>
          </a:p>
          <a:p>
            <a:pPr lvl="1"/>
            <a:r>
              <a:rPr kumimoji="1" lang="en-US" altLang="ja-JP" b="1" dirty="0">
                <a:solidFill>
                  <a:srgbClr val="FF0000"/>
                </a:solidFill>
              </a:rPr>
              <a:t>Arduino</a:t>
            </a:r>
            <a:r>
              <a:rPr kumimoji="1" lang="ja-JP" altLang="en-US" b="1" dirty="0">
                <a:solidFill>
                  <a:srgbClr val="FF0000"/>
                </a:solidFill>
              </a:rPr>
              <a:t>ボード </a:t>
            </a:r>
            <a:r>
              <a:rPr kumimoji="1" lang="ja-JP" altLang="en-US" dirty="0"/>
              <a:t>＋</a:t>
            </a:r>
            <a:r>
              <a:rPr kumimoji="1" lang="en-US" altLang="ja-JP" b="1" dirty="0">
                <a:solidFill>
                  <a:srgbClr val="FF0000"/>
                </a:solidFill>
              </a:rPr>
              <a:t>Arduino IDE </a:t>
            </a:r>
            <a:r>
              <a:rPr kumimoji="1" lang="ja-JP" altLang="en-US" dirty="0"/>
              <a:t>で構成されるプラットフォーム</a:t>
            </a:r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F85BF8-7EBC-0B37-3956-1CF17070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A68703-90D7-B8B0-F074-06D63872FF31}"/>
              </a:ext>
            </a:extLst>
          </p:cNvPr>
          <p:cNvSpPr txBox="1"/>
          <p:nvPr/>
        </p:nvSpPr>
        <p:spPr>
          <a:xfrm>
            <a:off x="6456040" y="6594513"/>
            <a:ext cx="5640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https://docs.arduino.cc/learn/starting-guide/getting-started-arduino/#anatomy-of-an-arduino-board</a:t>
            </a:r>
            <a:endParaRPr kumimoji="1" lang="ja-JP" altLang="en-US" sz="10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D1993E5-8C78-80C7-6846-FB7E7C0FE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2551985"/>
            <a:ext cx="3983468" cy="348615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8835B62-CD55-1A47-749F-92F1908C8288}"/>
              </a:ext>
            </a:extLst>
          </p:cNvPr>
          <p:cNvSpPr txBox="1"/>
          <p:nvPr/>
        </p:nvSpPr>
        <p:spPr>
          <a:xfrm>
            <a:off x="2435106" y="6011645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Arduino IDE</a:t>
            </a:r>
          </a:p>
          <a:p>
            <a:pPr algn="ctr"/>
            <a:r>
              <a:rPr kumimoji="1" lang="en-US" altLang="ja-JP" sz="1600" dirty="0"/>
              <a:t> </a:t>
            </a:r>
            <a:r>
              <a:rPr kumimoji="1" lang="en-US" altLang="ja-JP" sz="1200" dirty="0"/>
              <a:t>(</a:t>
            </a:r>
            <a:r>
              <a:rPr kumimoji="1" lang="ja-JP" altLang="en-US" sz="1200" dirty="0"/>
              <a:t>統合開発環境</a:t>
            </a:r>
            <a:r>
              <a:rPr kumimoji="1" lang="en-US" altLang="ja-JP" sz="1200" dirty="0"/>
              <a:t>)</a:t>
            </a:r>
            <a:endParaRPr kumimoji="1" lang="ja-JP" altLang="en-US" sz="1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4574849-279F-0DD6-8033-6FE5FEFFE5BD}"/>
              </a:ext>
            </a:extLst>
          </p:cNvPr>
          <p:cNvSpPr txBox="1"/>
          <p:nvPr/>
        </p:nvSpPr>
        <p:spPr>
          <a:xfrm>
            <a:off x="7600306" y="6027967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Arduino </a:t>
            </a:r>
            <a:r>
              <a:rPr kumimoji="1" lang="ja-JP" altLang="en-US" sz="1400" dirty="0"/>
              <a:t>ボード</a:t>
            </a:r>
            <a:endParaRPr kumimoji="1" lang="ja-JP" altLang="en-US" sz="1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D07BF2A-F04C-D8EA-5894-766EA4716579}"/>
              </a:ext>
            </a:extLst>
          </p:cNvPr>
          <p:cNvSpPr txBox="1"/>
          <p:nvPr/>
        </p:nvSpPr>
        <p:spPr>
          <a:xfrm>
            <a:off x="1296635" y="2132856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( </a:t>
            </a:r>
            <a:r>
              <a:rPr kumimoji="1" lang="ja-JP" altLang="en-US" sz="1100" dirty="0"/>
              <a:t>ハードウェア </a:t>
            </a:r>
            <a:r>
              <a:rPr kumimoji="1" lang="en-US" altLang="ja-JP" sz="1100" dirty="0"/>
              <a:t>)</a:t>
            </a:r>
            <a:endParaRPr kumimoji="1" lang="ja-JP" altLang="en-US" sz="11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74BC3F6-DDE6-B95D-4028-98AF58F35403}"/>
              </a:ext>
            </a:extLst>
          </p:cNvPr>
          <p:cNvSpPr txBox="1"/>
          <p:nvPr/>
        </p:nvSpPr>
        <p:spPr>
          <a:xfrm>
            <a:off x="3096835" y="2132856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( </a:t>
            </a:r>
            <a:r>
              <a:rPr kumimoji="1" lang="ja-JP" altLang="en-US" sz="1100" dirty="0"/>
              <a:t>ソフトウェア </a:t>
            </a:r>
            <a:r>
              <a:rPr kumimoji="1" lang="en-US" altLang="ja-JP" sz="1100" dirty="0"/>
              <a:t>)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72453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33E9A6-484D-5BB8-2A4D-FF686FCE1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参考文献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1B458C-BF86-9340-7EF7-D1A751294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en-US" altLang="ja-JP" b="1" i="0" dirty="0">
                <a:solidFill>
                  <a:srgbClr val="3741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What is Arduino?</a:t>
            </a:r>
            <a:endParaRPr kumimoji="1" lang="en-US" altLang="ja-JP" dirty="0"/>
          </a:p>
          <a:p>
            <a:pPr lvl="1"/>
            <a:r>
              <a:rPr kumimoji="1" lang="en-US" altLang="ja-JP" dirty="0">
                <a:hlinkClick r:id="rId2"/>
              </a:rPr>
              <a:t>https://docs.arduino.cc/learn/starting-guide/whats-arduino/</a:t>
            </a:r>
            <a:endParaRPr kumimoji="1" lang="en-US" altLang="ja-JP" dirty="0"/>
          </a:p>
          <a:p>
            <a:pPr lvl="1"/>
            <a:endParaRPr lang="en-US" altLang="ja-JP" b="1" dirty="0"/>
          </a:p>
          <a:p>
            <a:r>
              <a:rPr kumimoji="1" lang="ja-JP" altLang="en-US" b="1" dirty="0"/>
              <a:t>ブレッドボードの基礎</a:t>
            </a:r>
            <a:endParaRPr kumimoji="1" lang="en-US" altLang="ja-JP" b="1" dirty="0"/>
          </a:p>
          <a:p>
            <a:pPr lvl="1"/>
            <a:r>
              <a:rPr kumimoji="1" lang="en-US" altLang="ja-JP" dirty="0">
                <a:hlinkClick r:id="rId3"/>
              </a:rPr>
              <a:t>https://iot.keicode.com/electronics/what-is-breadboard.php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b="1" dirty="0"/>
              <a:t>スイッチによる</a:t>
            </a:r>
            <a:r>
              <a:rPr kumimoji="1" lang="en-US" altLang="ja-JP" b="1" dirty="0"/>
              <a:t>L</a:t>
            </a:r>
            <a:r>
              <a:rPr kumimoji="1" lang="ja-JP" altLang="en-US" b="1" dirty="0"/>
              <a:t>チカ</a:t>
            </a:r>
            <a:endParaRPr kumimoji="1" lang="en-US" altLang="ja-JP" b="1" dirty="0"/>
          </a:p>
          <a:p>
            <a:pPr lvl="1"/>
            <a:r>
              <a:rPr kumimoji="1" lang="en-US" altLang="ja-JP" dirty="0">
                <a:hlinkClick r:id="rId4"/>
              </a:rPr>
              <a:t>https://burariweb.info/electronic-work/arduino-tips/arduino-internal-pullup.html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FC0969-DEB0-FBCB-3F36-AEAF65C9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30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252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BD5400-6B5D-888B-53EE-17D4A50D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Why Arduino 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38A79C-941B-03AB-6388-17F329BEC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b="1" dirty="0"/>
              <a:t>Purpose</a:t>
            </a:r>
          </a:p>
          <a:p>
            <a:pPr marL="0" indent="0">
              <a:buNone/>
            </a:pPr>
            <a:endParaRPr lang="en-US" altLang="ja-JP" sz="500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ja-JP" altLang="en-US" b="1" dirty="0">
                <a:solidFill>
                  <a:srgbClr val="FF0000"/>
                </a:solidFill>
              </a:rPr>
              <a:t>技術スキルのレベルに関係なく、誰もがテクノロジーにアクセス可能に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500" dirty="0"/>
          </a:p>
          <a:p>
            <a:pPr marL="0" indent="0">
              <a:buNone/>
            </a:pPr>
            <a:r>
              <a:rPr lang="ja-JP" altLang="en-US" dirty="0"/>
              <a:t>　・・・初心者に使いやすく，かつ上級者にも十分な柔軟性を提供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 </a:t>
            </a:r>
            <a:r>
              <a:rPr lang="en-US" altLang="ja-JP" b="1" dirty="0"/>
              <a:t>Advantage</a:t>
            </a:r>
            <a:r>
              <a:rPr lang="en-US" altLang="ja-JP" dirty="0"/>
              <a:t> </a:t>
            </a:r>
          </a:p>
          <a:p>
            <a:pPr marL="0" indent="0">
              <a:buNone/>
            </a:pPr>
            <a:endParaRPr lang="en-US" altLang="ja-JP" sz="500" dirty="0"/>
          </a:p>
          <a:p>
            <a:pPr lvl="1"/>
            <a:r>
              <a:rPr lang="ja-JP" altLang="en-US" dirty="0"/>
              <a:t>安価   </a:t>
            </a:r>
            <a:r>
              <a:rPr lang="en-US" altLang="ja-JP" sz="1400" dirty="0"/>
              <a:t>$50</a:t>
            </a:r>
            <a:r>
              <a:rPr lang="ja-JP" altLang="en-US" sz="1400" dirty="0"/>
              <a:t>以下</a:t>
            </a:r>
            <a:endParaRPr lang="en-US" altLang="ja-JP" dirty="0"/>
          </a:p>
          <a:p>
            <a:pPr lvl="1"/>
            <a:r>
              <a:rPr lang="ja-JP" altLang="en-US" dirty="0"/>
              <a:t>クロスプラットフォーム</a:t>
            </a:r>
            <a:endParaRPr lang="en-US" altLang="ja-JP" dirty="0"/>
          </a:p>
          <a:p>
            <a:pPr lvl="2"/>
            <a:r>
              <a:rPr lang="en-US" altLang="ja-JP" dirty="0"/>
              <a:t>Windows, macintosh OSX, Linux</a:t>
            </a:r>
            <a:r>
              <a:rPr lang="ja-JP" altLang="en-US" dirty="0"/>
              <a:t>で動作可能</a:t>
            </a:r>
            <a:endParaRPr lang="en-US" altLang="ja-JP" dirty="0"/>
          </a:p>
          <a:p>
            <a:pPr lvl="2"/>
            <a:endParaRPr lang="en-US" altLang="ja-JP" sz="1000" dirty="0"/>
          </a:p>
          <a:p>
            <a:pPr lvl="1"/>
            <a:r>
              <a:rPr lang="ja-JP" altLang="en-US" dirty="0"/>
              <a:t>簡単で明瞭なプログラミング環境</a:t>
            </a:r>
            <a:endParaRPr lang="en-US" altLang="ja-JP" dirty="0"/>
          </a:p>
          <a:p>
            <a:pPr lvl="2"/>
            <a:r>
              <a:rPr lang="en-US" altLang="ja-JP" dirty="0"/>
              <a:t>C++</a:t>
            </a:r>
            <a:r>
              <a:rPr lang="ja-JP" altLang="en-US" dirty="0"/>
              <a:t>ベースの独自の言語 </a:t>
            </a:r>
            <a:r>
              <a:rPr lang="en-US" altLang="ja-JP" dirty="0"/>
              <a:t>(Arduino</a:t>
            </a:r>
            <a:r>
              <a:rPr lang="ja-JP" altLang="en-US" dirty="0"/>
              <a:t>言語</a:t>
            </a:r>
            <a:r>
              <a:rPr lang="en-US" altLang="ja-JP" dirty="0"/>
              <a:t>)</a:t>
            </a:r>
          </a:p>
          <a:p>
            <a:pPr lvl="2"/>
            <a:endParaRPr lang="en-US" altLang="ja-JP" sz="1000" dirty="0"/>
          </a:p>
          <a:p>
            <a:pPr lvl="1"/>
            <a:r>
              <a:rPr lang="ja-JP" altLang="en-US" dirty="0"/>
              <a:t>オープンソースと拡張性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E89503-1F95-FA09-0A95-C0A10591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pic>
        <p:nvPicPr>
          <p:cNvPr id="6150" name="Picture 6" descr="Premium Photo | Arduino controller photo concept in the dark background and  infographic details">
            <a:extLst>
              <a:ext uri="{FF2B5EF4-FFF2-40B4-BE49-F238E27FC236}">
                <a16:creationId xmlns:a16="http://schemas.microsoft.com/office/drawing/2014/main" id="{8087C0CB-A03C-4011-4EE8-CB00C2D89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3152214"/>
            <a:ext cx="4464496" cy="297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34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86EE0B-F1A0-EE94-1A4B-D9BC771A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How to use?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52EB9D-CBDA-BDBE-81E2-5B92D64A6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538071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　入力機器と出力機器を仲介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6C2894-1124-0939-79AF-98B24437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57B7AC06-4E6C-6DD9-7D72-E9BED41B72D9}"/>
              </a:ext>
            </a:extLst>
          </p:cNvPr>
          <p:cNvGrpSpPr/>
          <p:nvPr/>
        </p:nvGrpSpPr>
        <p:grpSpPr>
          <a:xfrm>
            <a:off x="335360" y="1844824"/>
            <a:ext cx="11521280" cy="4730586"/>
            <a:chOff x="335360" y="1909349"/>
            <a:chExt cx="11521280" cy="4730586"/>
          </a:xfrm>
        </p:grpSpPr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060E6ADE-3D6E-DAE4-C9F8-19BD82C71843}"/>
                </a:ext>
              </a:extLst>
            </p:cNvPr>
            <p:cNvSpPr/>
            <p:nvPr/>
          </p:nvSpPr>
          <p:spPr>
            <a:xfrm>
              <a:off x="6251665" y="1909349"/>
              <a:ext cx="5604975" cy="473058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3268E0EA-E91D-DB8E-78A1-EA6BC4F5A972}"/>
                </a:ext>
              </a:extLst>
            </p:cNvPr>
            <p:cNvSpPr/>
            <p:nvPr/>
          </p:nvSpPr>
          <p:spPr>
            <a:xfrm>
              <a:off x="335360" y="1909349"/>
              <a:ext cx="5638238" cy="473058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C42F6164-2BAC-3879-7716-6EBE17518E4D}"/>
                </a:ext>
              </a:extLst>
            </p:cNvPr>
            <p:cNvGrpSpPr/>
            <p:nvPr/>
          </p:nvGrpSpPr>
          <p:grpSpPr>
            <a:xfrm>
              <a:off x="1650115" y="2332105"/>
              <a:ext cx="8891770" cy="3609692"/>
              <a:chOff x="1650115" y="2332105"/>
              <a:chExt cx="8891770" cy="3609692"/>
            </a:xfrm>
          </p:grpSpPr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BED471-B5E5-8430-3419-C9470BC6BA6F}"/>
                  </a:ext>
                </a:extLst>
              </p:cNvPr>
              <p:cNvSpPr txBox="1"/>
              <p:nvPr/>
            </p:nvSpPr>
            <p:spPr>
              <a:xfrm>
                <a:off x="1650115" y="2332105"/>
                <a:ext cx="2933717" cy="369332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/>
                  <a:t>INPUTS</a:t>
                </a:r>
                <a:endParaRPr kumimoji="1" lang="ja-JP" altLang="en-US" b="1" dirty="0"/>
              </a:p>
            </p:txBody>
          </p:sp>
          <p:pic>
            <p:nvPicPr>
              <p:cNvPr id="2052" name="Picture 4" descr="Temperature Sensor (LM35)">
                <a:extLst>
                  <a:ext uri="{FF2B5EF4-FFF2-40B4-BE49-F238E27FC236}">
                    <a16:creationId xmlns:a16="http://schemas.microsoft.com/office/drawing/2014/main" id="{3385F447-E8AB-23EF-B1CE-D7B7880ED9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9143" y="2987472"/>
                <a:ext cx="1111854" cy="1111854"/>
              </a:xfrm>
              <a:prstGeom prst="rect">
                <a:avLst/>
              </a:prstGeom>
              <a:noFill/>
            </p:spPr>
          </p:pic>
          <p:pic>
            <p:nvPicPr>
              <p:cNvPr id="2054" name="Picture 6" descr="Temperature And Humidity Sensor">
                <a:extLst>
                  <a:ext uri="{FF2B5EF4-FFF2-40B4-BE49-F238E27FC236}">
                    <a16:creationId xmlns:a16="http://schemas.microsoft.com/office/drawing/2014/main" id="{1F0CEBE3-258E-999B-8F35-305AFAD04E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3174" y="2977948"/>
                <a:ext cx="1201584" cy="11309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6" name="Picture 8" descr="Ultrasonic Distance Sensor - 5V (HC-SR04)">
                <a:extLst>
                  <a:ext uri="{FF2B5EF4-FFF2-40B4-BE49-F238E27FC236}">
                    <a16:creationId xmlns:a16="http://schemas.microsoft.com/office/drawing/2014/main" id="{41417755-34A5-CAA2-1A02-1629EF36B5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32579" y="4524572"/>
                <a:ext cx="1164982" cy="10964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B43BBCC-14A4-1836-F505-8E54E52C2EB0}"/>
                  </a:ext>
                </a:extLst>
              </p:cNvPr>
              <p:cNvSpPr txBox="1"/>
              <p:nvPr/>
            </p:nvSpPr>
            <p:spPr>
              <a:xfrm>
                <a:off x="1759144" y="4141597"/>
                <a:ext cx="11118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00" b="1" dirty="0"/>
                  <a:t>温度センサ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E779196-4B20-1874-4561-A132A851D016}"/>
                  </a:ext>
                </a:extLst>
              </p:cNvPr>
              <p:cNvSpPr txBox="1"/>
              <p:nvPr/>
            </p:nvSpPr>
            <p:spPr>
              <a:xfrm>
                <a:off x="3358040" y="4141597"/>
                <a:ext cx="11118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00" b="1" dirty="0"/>
                  <a:t>湿度センサ</a:t>
                </a:r>
              </a:p>
            </p:txBody>
          </p:sp>
          <p:pic>
            <p:nvPicPr>
              <p:cNvPr id="2058" name="Picture 10" descr="Amazon.com: IR Infrared Obstacle Avoidance Sensor (2pcs) IR Transmitting  and Receiving Tube Photoelectric Switch 3-pin Compatible with Ar-duino  Smart Car Robot : Electronics">
                <a:extLst>
                  <a:ext uri="{FF2B5EF4-FFF2-40B4-BE49-F238E27FC236}">
                    <a16:creationId xmlns:a16="http://schemas.microsoft.com/office/drawing/2014/main" id="{31FCF5D8-EB77-9A62-A5D5-1910E62E56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99704" y="4458537"/>
                <a:ext cx="1228525" cy="12285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EC8CA8B-8818-0665-6156-CAFD3DCFE5C1}"/>
                  </a:ext>
                </a:extLst>
              </p:cNvPr>
              <p:cNvSpPr txBox="1"/>
              <p:nvPr/>
            </p:nvSpPr>
            <p:spPr>
              <a:xfrm>
                <a:off x="3358040" y="5695576"/>
                <a:ext cx="11118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00" b="1" dirty="0"/>
                  <a:t>赤外線センサ</a:t>
                </a: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0AB120D-124A-514F-A3CC-5098DB14967D}"/>
                  </a:ext>
                </a:extLst>
              </p:cNvPr>
              <p:cNvSpPr txBox="1"/>
              <p:nvPr/>
            </p:nvSpPr>
            <p:spPr>
              <a:xfrm>
                <a:off x="1759144" y="5695576"/>
                <a:ext cx="11118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00" b="1" dirty="0"/>
                  <a:t>距離センサ</a:t>
                </a:r>
              </a:p>
            </p:txBody>
          </p:sp>
          <p:pic>
            <p:nvPicPr>
              <p:cNvPr id="2066" name="Picture 18" descr="Amazon.co.jp: Reduction Motor DC 12V/24V High Torque Gearbox Electric Motor  Electric Gear Motor 7/12/22/35/45/66/107/200/320/600/960RPM : Toys &amp; Games">
                <a:extLst>
                  <a:ext uri="{FF2B5EF4-FFF2-40B4-BE49-F238E27FC236}">
                    <a16:creationId xmlns:a16="http://schemas.microsoft.com/office/drawing/2014/main" id="{9D5A2557-18C4-A27A-F548-812726987A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1305" y="3049676"/>
                <a:ext cx="1271711" cy="9874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5F986B7-A824-E4E7-4C0A-EAF7CF34F77A}"/>
                  </a:ext>
                </a:extLst>
              </p:cNvPr>
              <p:cNvSpPr txBox="1"/>
              <p:nvPr/>
            </p:nvSpPr>
            <p:spPr>
              <a:xfrm>
                <a:off x="7701234" y="4141597"/>
                <a:ext cx="11118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000" b="1" dirty="0"/>
                  <a:t>DC </a:t>
                </a:r>
                <a:r>
                  <a:rPr kumimoji="1" lang="ja-JP" altLang="en-US" sz="1000" b="1" dirty="0"/>
                  <a:t>モータ</a:t>
                </a: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8C6C34E-8BC0-B9BA-458D-72CD0C9E64DF}"/>
                  </a:ext>
                </a:extLst>
              </p:cNvPr>
              <p:cNvSpPr txBox="1"/>
              <p:nvPr/>
            </p:nvSpPr>
            <p:spPr>
              <a:xfrm>
                <a:off x="9326813" y="4141597"/>
                <a:ext cx="11118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00" b="1" dirty="0"/>
                  <a:t>サーボモータ</a:t>
                </a:r>
                <a:endParaRPr kumimoji="1" lang="ja-JP" altLang="en-US" sz="1000" b="1" dirty="0"/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23C7F522-0FA5-87B5-4306-AF169BFFD505}"/>
                  </a:ext>
                </a:extLst>
              </p:cNvPr>
              <p:cNvSpPr txBox="1"/>
              <p:nvPr/>
            </p:nvSpPr>
            <p:spPr>
              <a:xfrm>
                <a:off x="7701234" y="5695576"/>
                <a:ext cx="11118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00" b="1" dirty="0"/>
                  <a:t>スピーカー</a:t>
                </a:r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97C8103F-7522-D1CF-177E-F8D189F8D774}"/>
                  </a:ext>
                </a:extLst>
              </p:cNvPr>
              <p:cNvSpPr txBox="1"/>
              <p:nvPr/>
            </p:nvSpPr>
            <p:spPr>
              <a:xfrm>
                <a:off x="9275203" y="5695576"/>
                <a:ext cx="12150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000" b="1" dirty="0"/>
                  <a:t>LCD</a:t>
                </a:r>
                <a:r>
                  <a:rPr lang="ja-JP" altLang="en-US" sz="1000" b="1" dirty="0"/>
                  <a:t>ディスプレイ</a:t>
                </a:r>
                <a:endParaRPr kumimoji="1" lang="ja-JP" altLang="en-US" sz="10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29099A6D-8BCD-3483-5FEB-C723F488117F}"/>
                  </a:ext>
                </a:extLst>
              </p:cNvPr>
              <p:cNvSpPr txBox="1"/>
              <p:nvPr/>
            </p:nvSpPr>
            <p:spPr>
              <a:xfrm>
                <a:off x="7608168" y="2332105"/>
                <a:ext cx="2933717" cy="369332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/>
                  <a:t>OUTPUTS</a:t>
                </a:r>
                <a:endParaRPr kumimoji="1" lang="ja-JP" altLang="en-US" b="1" dirty="0"/>
              </a:p>
            </p:txBody>
          </p:sp>
          <p:pic>
            <p:nvPicPr>
              <p:cNvPr id="2072" name="Picture 24" descr="FEETECH Continuous Rotation Servo FS5106R">
                <a:extLst>
                  <a:ext uri="{FF2B5EF4-FFF2-40B4-BE49-F238E27FC236}">
                    <a16:creationId xmlns:a16="http://schemas.microsoft.com/office/drawing/2014/main" id="{FF2C8DF3-87DA-DFF5-6CB9-9FF3D25194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24"/>
              <a:stretch/>
            </p:blipFill>
            <p:spPr bwMode="auto">
              <a:xfrm>
                <a:off x="9341070" y="3018643"/>
                <a:ext cx="1083338" cy="10495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4" name="Picture 2" descr="WH0802A1 - WINSTAR">
                <a:extLst>
                  <a:ext uri="{FF2B5EF4-FFF2-40B4-BE49-F238E27FC236}">
                    <a16:creationId xmlns:a16="http://schemas.microsoft.com/office/drawing/2014/main" id="{41A6DE20-C290-AE07-CF2F-FA55EB9FAA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26813" y="4516873"/>
                <a:ext cx="1111853" cy="11118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6" name="Picture 4" descr="小型電子プロジェクト用のJST-PH2.0インターフェースを備えた3ワット8オームミニキャビティミニスピーカーマイクロスピーカー -  AliExpress">
                <a:extLst>
                  <a:ext uri="{FF2B5EF4-FFF2-40B4-BE49-F238E27FC236}">
                    <a16:creationId xmlns:a16="http://schemas.microsoft.com/office/drawing/2014/main" id="{2AAC6107-AE18-F299-F5CC-10E753E8AB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01234" y="4516873"/>
                <a:ext cx="1111852" cy="1111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F8038E5-21EF-448E-3C7E-52F492EAFE83}"/>
              </a:ext>
            </a:extLst>
          </p:cNvPr>
          <p:cNvSpPr txBox="1"/>
          <p:nvPr/>
        </p:nvSpPr>
        <p:spPr>
          <a:xfrm>
            <a:off x="1588027" y="6165304"/>
            <a:ext cx="9015946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</a:rPr>
              <a:t>複雑な開発プロセスを抽象化しユーザーの利便性を向上</a:t>
            </a:r>
          </a:p>
        </p:txBody>
      </p:sp>
      <p:pic>
        <p:nvPicPr>
          <p:cNvPr id="7" name="図 6" descr="電子機器, 回路 が含まれている画像&#10;&#10;自動的に生成された説明">
            <a:extLst>
              <a:ext uri="{FF2B5EF4-FFF2-40B4-BE49-F238E27FC236}">
                <a16:creationId xmlns:a16="http://schemas.microsoft.com/office/drawing/2014/main" id="{E179560F-06F6-DE09-4CC0-C658A089E4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34" y="3328392"/>
            <a:ext cx="25050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85D3DE-5B51-7CA4-8E5D-73D13EFF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Arduino Application Examples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0955F5-27E6-93AA-DE7B-3070E2D06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CF42EB-BE92-1692-D946-19CD770E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C062F8C-A866-6CCA-B14E-B9B5E6C73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85875">
            <a:off x="1705142" y="1187360"/>
            <a:ext cx="2312025" cy="210867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3F3D89D-8E9C-C687-1D23-EC0AEB1A06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79016" y="1210502"/>
            <a:ext cx="3737726" cy="168197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7C515E-49E0-57D2-BA1F-CF863666E92C}"/>
              </a:ext>
            </a:extLst>
          </p:cNvPr>
          <p:cNvSpPr txBox="1"/>
          <p:nvPr/>
        </p:nvSpPr>
        <p:spPr>
          <a:xfrm>
            <a:off x="1300265" y="322582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足裏デバイス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F5613FD-55BE-14BF-7656-4C10CCA9E909}"/>
              </a:ext>
            </a:extLst>
          </p:cNvPr>
          <p:cNvSpPr txBox="1"/>
          <p:nvPr/>
        </p:nvSpPr>
        <p:spPr>
          <a:xfrm>
            <a:off x="8009176" y="292007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内視鏡自動挿入装置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5D0EDCF-BBCE-214E-3C22-1092464DD0A4}"/>
              </a:ext>
            </a:extLst>
          </p:cNvPr>
          <p:cNvSpPr txBox="1"/>
          <p:nvPr/>
        </p:nvSpPr>
        <p:spPr>
          <a:xfrm>
            <a:off x="10115057" y="2979687"/>
            <a:ext cx="1063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/>
              <a:t>(</a:t>
            </a:r>
            <a:r>
              <a:rPr lang="ja-JP" altLang="en-US" sz="1000" dirty="0"/>
              <a:t> </a:t>
            </a:r>
            <a:r>
              <a:rPr kumimoji="1" lang="ja-JP" altLang="en-US" sz="1000" dirty="0"/>
              <a:t>伊藤</a:t>
            </a:r>
            <a:r>
              <a:rPr kumimoji="1" lang="en-US" altLang="ja-JP" sz="1000" dirty="0"/>
              <a:t>, 2023 )</a:t>
            </a:r>
            <a:endParaRPr kumimoji="1" lang="ja-JP" altLang="en-US" sz="1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1DD3DCC-301E-DC67-3482-449188CF5703}"/>
              </a:ext>
            </a:extLst>
          </p:cNvPr>
          <p:cNvSpPr txBox="1"/>
          <p:nvPr/>
        </p:nvSpPr>
        <p:spPr>
          <a:xfrm>
            <a:off x="2972225" y="3290090"/>
            <a:ext cx="1264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/>
              <a:t>(</a:t>
            </a:r>
            <a:r>
              <a:rPr lang="ja-JP" altLang="en-US" sz="1000" dirty="0"/>
              <a:t> </a:t>
            </a:r>
            <a:r>
              <a:rPr kumimoji="1" lang="ja-JP" altLang="en-US" sz="1000" dirty="0"/>
              <a:t>泉野目</a:t>
            </a:r>
            <a:r>
              <a:rPr kumimoji="1" lang="en-US" altLang="ja-JP" sz="1000" dirty="0"/>
              <a:t>, 2022 )</a:t>
            </a:r>
            <a:endParaRPr kumimoji="1" lang="ja-JP" altLang="en-US" sz="1000" dirty="0"/>
          </a:p>
        </p:txBody>
      </p:sp>
      <p:pic>
        <p:nvPicPr>
          <p:cNvPr id="11" name="図 10" descr="屋内, 座る, テーブル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CC1D6EAA-5BAB-CD99-3534-8081F4B1896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2"/>
          <a:stretch/>
        </p:blipFill>
        <p:spPr>
          <a:xfrm>
            <a:off x="1606299" y="4335528"/>
            <a:ext cx="2808312" cy="1988564"/>
          </a:xfrm>
          <a:prstGeom prst="rect">
            <a:avLst/>
          </a:prstGeom>
        </p:spPr>
      </p:pic>
      <p:pic>
        <p:nvPicPr>
          <p:cNvPr id="12" name="Picture 2" descr="Amazon | Arduino Uno Rev3 ATmega328 マイコンボード A000066 白 | 基板 | 産業・研究開発用品 通販">
            <a:extLst>
              <a:ext uri="{FF2B5EF4-FFF2-40B4-BE49-F238E27FC236}">
                <a16:creationId xmlns:a16="http://schemas.microsoft.com/office/drawing/2014/main" id="{BDFB0492-AEB2-DE42-07F1-CAD0EAA2A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758" y="3212246"/>
            <a:ext cx="1746072" cy="127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6AB54AC-684B-21D4-120F-FE549212D6E8}"/>
              </a:ext>
            </a:extLst>
          </p:cNvPr>
          <p:cNvSpPr txBox="1"/>
          <p:nvPr/>
        </p:nvSpPr>
        <p:spPr>
          <a:xfrm>
            <a:off x="1533364" y="637203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メンテナンスロボ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C55D0-8002-70D8-ED41-E0E1D9984204}"/>
              </a:ext>
            </a:extLst>
          </p:cNvPr>
          <p:cNvSpPr txBox="1"/>
          <p:nvPr/>
        </p:nvSpPr>
        <p:spPr>
          <a:xfrm>
            <a:off x="3496792" y="6433592"/>
            <a:ext cx="1264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/>
              <a:t>(</a:t>
            </a:r>
            <a:r>
              <a:rPr lang="ja-JP" altLang="en-US" sz="1000" dirty="0"/>
              <a:t> </a:t>
            </a:r>
            <a:r>
              <a:rPr kumimoji="1" lang="ja-JP" altLang="en-US" sz="1000" dirty="0"/>
              <a:t>中臺</a:t>
            </a:r>
            <a:r>
              <a:rPr kumimoji="1" lang="en-US" altLang="ja-JP" sz="1000" dirty="0"/>
              <a:t>, 2024 )</a:t>
            </a:r>
            <a:endParaRPr kumimoji="1" lang="ja-JP" altLang="en-US" sz="1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3A9AF80-F7AF-1223-A153-15CE1A2A5EE7}"/>
              </a:ext>
            </a:extLst>
          </p:cNvPr>
          <p:cNvSpPr txBox="1"/>
          <p:nvPr/>
        </p:nvSpPr>
        <p:spPr>
          <a:xfrm>
            <a:off x="8065423" y="637203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近赤外内視鏡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0B84DF7-FDA3-1900-453B-FD256F28F0BE}"/>
              </a:ext>
            </a:extLst>
          </p:cNvPr>
          <p:cNvSpPr txBox="1"/>
          <p:nvPr/>
        </p:nvSpPr>
        <p:spPr>
          <a:xfrm>
            <a:off x="9812965" y="6433592"/>
            <a:ext cx="1063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/>
              <a:t>(</a:t>
            </a:r>
            <a:r>
              <a:rPr lang="ja-JP" altLang="en-US" sz="1000" dirty="0"/>
              <a:t> </a:t>
            </a:r>
            <a:r>
              <a:rPr kumimoji="1" lang="ja-JP" altLang="en-US" sz="1000" dirty="0"/>
              <a:t>林</a:t>
            </a:r>
            <a:r>
              <a:rPr kumimoji="1" lang="en-US" altLang="ja-JP" sz="1000" dirty="0"/>
              <a:t>, 2023 )</a:t>
            </a:r>
            <a:endParaRPr kumimoji="1" lang="ja-JP" altLang="en-US" sz="1000" dirty="0"/>
          </a:p>
        </p:txBody>
      </p:sp>
      <p:pic>
        <p:nvPicPr>
          <p:cNvPr id="21" name="図 20" descr="屋内, 座る, テーブル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4995D88F-C15E-448E-72DB-63C131396C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326" y="4017133"/>
            <a:ext cx="1731106" cy="2311628"/>
          </a:xfrm>
          <a:prstGeom prst="rect">
            <a:avLst/>
          </a:prstGeom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97E0BEB-C162-D721-E6BB-6C54E83A0A17}"/>
              </a:ext>
            </a:extLst>
          </p:cNvPr>
          <p:cNvCxnSpPr>
            <a:cxnSpLocks/>
          </p:cNvCxnSpPr>
          <p:nvPr/>
        </p:nvCxnSpPr>
        <p:spPr>
          <a:xfrm flipH="1" flipV="1">
            <a:off x="3837620" y="2708920"/>
            <a:ext cx="1538300" cy="6282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B40337E-AFF8-86BA-DCB0-9542B60E479A}"/>
              </a:ext>
            </a:extLst>
          </p:cNvPr>
          <p:cNvCxnSpPr>
            <a:cxnSpLocks/>
          </p:cNvCxnSpPr>
          <p:nvPr/>
        </p:nvCxnSpPr>
        <p:spPr>
          <a:xfrm flipH="1">
            <a:off x="4409783" y="4365104"/>
            <a:ext cx="1039413" cy="9684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53E396B-3812-DE21-21A1-E3CD75CAF105}"/>
              </a:ext>
            </a:extLst>
          </p:cNvPr>
          <p:cNvCxnSpPr>
            <a:cxnSpLocks/>
          </p:cNvCxnSpPr>
          <p:nvPr/>
        </p:nvCxnSpPr>
        <p:spPr>
          <a:xfrm flipH="1" flipV="1">
            <a:off x="6965455" y="4385352"/>
            <a:ext cx="1535349" cy="9481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93347A-2E92-9A5C-D5B1-26D5D3D6C8D8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906640" y="2051491"/>
            <a:ext cx="672376" cy="11617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61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1E04A1-68B5-35D5-40AE-BD0057FC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本講座の目的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BF9D89-3871-9BAE-6DF1-74F6957A3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en-US" altLang="ja-JP" sz="2800" b="1" dirty="0"/>
              <a:t>Arduino</a:t>
            </a:r>
            <a:r>
              <a:rPr kumimoji="1" lang="ja-JP" altLang="en-US" sz="2800" b="1" dirty="0"/>
              <a:t>の基本機能を理解して簡単な電子工作を行おう</a:t>
            </a:r>
            <a:endParaRPr lang="en-US" altLang="ja-JP" b="1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目次</a:t>
            </a:r>
            <a:r>
              <a:rPr lang="en-US" altLang="ja-JP" dirty="0"/>
              <a:t>]</a:t>
            </a:r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0.  </a:t>
            </a:r>
            <a:r>
              <a:rPr lang="ja-JP" altLang="en-US" sz="2000" b="1" dirty="0">
                <a:solidFill>
                  <a:srgbClr val="FF0000"/>
                </a:solidFill>
              </a:rPr>
              <a:t>準備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1.  </a:t>
            </a:r>
            <a:r>
              <a:rPr lang="ja-JP" altLang="en-US" sz="2000" b="1" dirty="0"/>
              <a:t>スイッチによる</a:t>
            </a:r>
            <a:r>
              <a:rPr lang="en-US" altLang="ja-JP" sz="2000" b="1" dirty="0"/>
              <a:t>L</a:t>
            </a:r>
            <a:r>
              <a:rPr lang="ja-JP" altLang="en-US" sz="2000" b="1" dirty="0"/>
              <a:t>チカ</a:t>
            </a:r>
            <a:endParaRPr lang="en-US" altLang="ja-JP" sz="2000" b="1" dirty="0"/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2.  </a:t>
            </a:r>
            <a:r>
              <a:rPr lang="ja-JP" altLang="en-US" sz="2000" b="1" dirty="0"/>
              <a:t>可変抵抗による</a:t>
            </a:r>
            <a:r>
              <a:rPr lang="en-US" altLang="ja-JP" sz="2000" b="1" dirty="0"/>
              <a:t>LED</a:t>
            </a:r>
            <a:r>
              <a:rPr lang="ja-JP" altLang="en-US" sz="2000" b="1" dirty="0"/>
              <a:t>の明るさ調節</a:t>
            </a:r>
            <a:endParaRPr lang="en-US" altLang="ja-JP" sz="2000" b="1" dirty="0"/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3.  </a:t>
            </a:r>
            <a:r>
              <a:rPr lang="ja-JP" altLang="en-US" sz="2000" b="1" dirty="0"/>
              <a:t>ブロック崩しゲームのコントローラ作成</a:t>
            </a:r>
            <a:endParaRPr lang="en-US" altLang="ja-JP" sz="2000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C9770B-BB1D-1FC5-5754-022680CD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pic>
        <p:nvPicPr>
          <p:cNvPr id="2050" name="Picture 2" descr="Arduino Uno Rev3: 開発ツール・ボード 秋月電子通商-電子部品・ネット通販">
            <a:extLst>
              <a:ext uri="{FF2B5EF4-FFF2-40B4-BE49-F238E27FC236}">
                <a16:creationId xmlns:a16="http://schemas.microsoft.com/office/drawing/2014/main" id="{FF068FB5-EB8D-8DF2-5338-E2783F08C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396" y="2899869"/>
            <a:ext cx="3672408" cy="275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428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C10367-C990-76C1-3706-BD49E437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ja-JP" altLang="en-US" dirty="0"/>
              <a:t>準備：ソフトウェアのインストール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5C947B-4D03-D53E-A4E2-B716CC1E3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kumimoji="1" lang="en-US" altLang="ja-JP" sz="20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000" dirty="0"/>
              <a:t>Arduino Software IDE </a:t>
            </a:r>
            <a:r>
              <a:rPr kumimoji="1" lang="ja-JP" altLang="en-US" sz="2000" dirty="0"/>
              <a:t>のインストール </a:t>
            </a:r>
            <a:r>
              <a:rPr kumimoji="1" lang="en-US" altLang="ja-JP" sz="2000" dirty="0"/>
              <a:t>&amp; </a:t>
            </a:r>
            <a:r>
              <a:rPr kumimoji="1" lang="ja-JP" altLang="en-US" sz="2000" dirty="0"/>
              <a:t>起動</a:t>
            </a:r>
            <a:endParaRPr kumimoji="1" lang="en-US" altLang="ja-JP" sz="2000" dirty="0"/>
          </a:p>
          <a:p>
            <a:pPr lvl="1"/>
            <a:r>
              <a:rPr lang="ja-JP" altLang="en-US" sz="1600" dirty="0"/>
              <a:t>エディター機能，デバッグ機能，書き込み機能を持つ統合開発環境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公式：</a:t>
            </a:r>
            <a:r>
              <a:rPr kumimoji="1" lang="en-US" altLang="ja-JP" sz="1600" dirty="0">
                <a:hlinkClick r:id="rId2"/>
              </a:rPr>
              <a:t>https://www.arduino.cc/en/software</a:t>
            </a:r>
            <a:endParaRPr kumimoji="1" lang="en-US" altLang="ja-JP" sz="1600" dirty="0"/>
          </a:p>
          <a:p>
            <a:pPr lvl="1"/>
            <a:endParaRPr lang="en-US" altLang="ja-JP" sz="1600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sz="2000" dirty="0"/>
              <a:t>Arduino </a:t>
            </a:r>
            <a:r>
              <a:rPr lang="ja-JP" altLang="en-US" sz="2000" dirty="0"/>
              <a:t>ボードを</a:t>
            </a:r>
            <a:r>
              <a:rPr lang="en-US" altLang="ja-JP" sz="2000" dirty="0"/>
              <a:t>PC</a:t>
            </a:r>
            <a:r>
              <a:rPr lang="ja-JP" altLang="en-US" sz="2000" dirty="0"/>
              <a:t>に</a:t>
            </a:r>
            <a:r>
              <a:rPr lang="en-US" altLang="ja-JP" sz="2000" dirty="0"/>
              <a:t>USB</a:t>
            </a:r>
            <a:r>
              <a:rPr lang="ja-JP" altLang="en-US" sz="2000" dirty="0"/>
              <a:t>接続</a:t>
            </a:r>
            <a:endParaRPr lang="en-US" altLang="ja-JP" sz="2000" dirty="0"/>
          </a:p>
          <a:p>
            <a:pPr marL="857250" lvl="1" indent="-457200"/>
            <a:r>
              <a:rPr lang="ja-JP" altLang="en-US" sz="1600" b="1" dirty="0">
                <a:solidFill>
                  <a:schemeClr val="accent6"/>
                </a:solidFill>
              </a:rPr>
              <a:t>ツールタブで正しい</a:t>
            </a:r>
            <a:r>
              <a:rPr lang="ja-JP" altLang="en-US" sz="1600" b="1" u="sng" dirty="0">
                <a:solidFill>
                  <a:schemeClr val="accent6"/>
                </a:solidFill>
              </a:rPr>
              <a:t>ボード名</a:t>
            </a:r>
            <a:r>
              <a:rPr lang="ja-JP" altLang="en-US" sz="1600" b="1" dirty="0">
                <a:solidFill>
                  <a:schemeClr val="accent6"/>
                </a:solidFill>
              </a:rPr>
              <a:t>と</a:t>
            </a:r>
            <a:r>
              <a:rPr lang="ja-JP" altLang="en-US" sz="1600" b="1" u="sng" dirty="0">
                <a:solidFill>
                  <a:schemeClr val="accent6"/>
                </a:solidFill>
              </a:rPr>
              <a:t>ポート</a:t>
            </a:r>
            <a:r>
              <a:rPr lang="ja-JP" altLang="en-US" sz="1600" b="1" dirty="0">
                <a:solidFill>
                  <a:schemeClr val="accent6"/>
                </a:solidFill>
              </a:rPr>
              <a:t>を選択</a:t>
            </a:r>
            <a:endParaRPr lang="en-US" altLang="ja-JP" sz="1600" b="1" dirty="0">
              <a:solidFill>
                <a:schemeClr val="accent6"/>
              </a:solidFill>
            </a:endParaRPr>
          </a:p>
          <a:p>
            <a:pPr marL="800100" lvl="2" indent="0">
              <a:buNone/>
            </a:pPr>
            <a:r>
              <a:rPr lang="ja-JP" altLang="en-US" sz="1400" dirty="0"/>
              <a:t>　　例）</a:t>
            </a:r>
            <a:r>
              <a:rPr lang="en-US" altLang="ja-JP" sz="1400" dirty="0"/>
              <a:t>”Arduino UNO”, COM3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1D63F0-4810-35C8-F465-3DD173A6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C81D1D4-BE3C-D60A-5CC5-DA9B2EDD47AA}"/>
              </a:ext>
            </a:extLst>
          </p:cNvPr>
          <p:cNvGrpSpPr/>
          <p:nvPr/>
        </p:nvGrpSpPr>
        <p:grpSpPr>
          <a:xfrm>
            <a:off x="5861800" y="2607827"/>
            <a:ext cx="6025390" cy="4081278"/>
            <a:chOff x="5861800" y="2607827"/>
            <a:chExt cx="6025390" cy="4081278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CB5A7C1E-5059-F2A3-8531-94A19FE6F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50243" y="3145790"/>
              <a:ext cx="3622577" cy="3181116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66465AFE-1378-1C25-F4AD-F3940AFECB5B}"/>
                </a:ext>
              </a:extLst>
            </p:cNvPr>
            <p:cNvSpPr txBox="1"/>
            <p:nvPr/>
          </p:nvSpPr>
          <p:spPr>
            <a:xfrm>
              <a:off x="5861800" y="3475934"/>
              <a:ext cx="1075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デバッグ</a:t>
              </a:r>
              <a:endParaRPr kumimoji="1" lang="ja-JP" altLang="en-US" sz="1400" dirty="0"/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223636B3-0ACB-275D-2224-F5D1CE5BAA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5535" y="3569880"/>
              <a:ext cx="556609" cy="599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F85DBBA8-A492-ED7B-1147-B38127306A49}"/>
                </a:ext>
              </a:extLst>
            </p:cNvPr>
            <p:cNvSpPr txBox="1"/>
            <p:nvPr/>
          </p:nvSpPr>
          <p:spPr>
            <a:xfrm>
              <a:off x="6182985" y="3014269"/>
              <a:ext cx="93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書き込み</a:t>
              </a:r>
              <a:endParaRPr kumimoji="1" lang="ja-JP" altLang="en-US" sz="1400" dirty="0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04910B19-4192-00B5-5726-4C6411779D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77373" y="3244455"/>
              <a:ext cx="598781" cy="226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02A0D6A-940A-A397-0196-823ED4AD7B50}"/>
                </a:ext>
              </a:extLst>
            </p:cNvPr>
            <p:cNvSpPr txBox="1"/>
            <p:nvPr/>
          </p:nvSpPr>
          <p:spPr>
            <a:xfrm>
              <a:off x="6091824" y="5263520"/>
              <a:ext cx="1075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エディター</a:t>
              </a:r>
              <a:endParaRPr kumimoji="1" lang="ja-JP" altLang="en-US" sz="1400" dirty="0"/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63D67F81-38A8-BC26-D43A-489F8FE0C9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0704" y="4981968"/>
              <a:ext cx="595450" cy="3591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CD746618-FDF3-943C-B3B6-6D8A7582FD74}"/>
                </a:ext>
              </a:extLst>
            </p:cNvPr>
            <p:cNvSpPr txBox="1"/>
            <p:nvPr/>
          </p:nvSpPr>
          <p:spPr>
            <a:xfrm>
              <a:off x="8293498" y="6381328"/>
              <a:ext cx="17360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Arduino IDE </a:t>
              </a:r>
              <a:r>
                <a:rPr kumimoji="1" lang="ja-JP" altLang="en-US" sz="1400" dirty="0"/>
                <a:t>画面</a:t>
              </a: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B8B1CBA5-F164-711D-4432-E892D458DEBE}"/>
                </a:ext>
              </a:extLst>
            </p:cNvPr>
            <p:cNvSpPr txBox="1"/>
            <p:nvPr/>
          </p:nvSpPr>
          <p:spPr>
            <a:xfrm>
              <a:off x="10413257" y="2607827"/>
              <a:ext cx="14739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シリアルモニタ</a:t>
              </a:r>
              <a:endParaRPr kumimoji="1" lang="ja-JP" altLang="en-US" sz="1400" dirty="0"/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5164FE91-BE51-9C49-510A-1011C7FAEB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46380" y="2985505"/>
              <a:ext cx="244508" cy="485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1FE3D8C-6266-83CC-EF3F-3A7472FFA960}"/>
              </a:ext>
            </a:extLst>
          </p:cNvPr>
          <p:cNvGrpSpPr/>
          <p:nvPr/>
        </p:nvGrpSpPr>
        <p:grpSpPr>
          <a:xfrm>
            <a:off x="1703512" y="4554743"/>
            <a:ext cx="3292982" cy="1638300"/>
            <a:chOff x="1703512" y="4365104"/>
            <a:chExt cx="3292982" cy="1638300"/>
          </a:xfrm>
        </p:grpSpPr>
        <p:pic>
          <p:nvPicPr>
            <p:cNvPr id="3076" name="Picture 4" descr="Processing/Arduino】シリアル通信で文字列の送受信 | 西住工房">
              <a:extLst>
                <a:ext uri="{FF2B5EF4-FFF2-40B4-BE49-F238E27FC236}">
                  <a16:creationId xmlns:a16="http://schemas.microsoft.com/office/drawing/2014/main" id="{EC517F2E-8630-7CD5-E4B1-EE1AF2E609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144" y="4365104"/>
              <a:ext cx="2800350" cy="163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47228F7-48E8-28A7-B94B-6530DDA363A3}"/>
                </a:ext>
              </a:extLst>
            </p:cNvPr>
            <p:cNvSpPr txBox="1"/>
            <p:nvPr/>
          </p:nvSpPr>
          <p:spPr>
            <a:xfrm>
              <a:off x="1703512" y="5517232"/>
              <a:ext cx="1360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b="1" dirty="0">
                  <a:solidFill>
                    <a:srgbClr val="FF0000"/>
                  </a:solidFill>
                </a:rPr>
                <a:t>シリアル通信</a:t>
              </a:r>
            </a:p>
          </p:txBody>
        </p: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5BF0590-78D5-326F-485F-DAA55EC6FC83}"/>
              </a:ext>
            </a:extLst>
          </p:cNvPr>
          <p:cNvSpPr txBox="1"/>
          <p:nvPr/>
        </p:nvSpPr>
        <p:spPr>
          <a:xfrm>
            <a:off x="8735674" y="2783591"/>
            <a:ext cx="1658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シリアルプロッタ</a:t>
            </a:r>
            <a:endParaRPr kumimoji="1" lang="ja-JP" altLang="en-US" sz="1400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C118F04-231A-3A27-BDFE-6B826B5C3CBC}"/>
              </a:ext>
            </a:extLst>
          </p:cNvPr>
          <p:cNvCxnSpPr>
            <a:cxnSpLocks/>
          </p:cNvCxnSpPr>
          <p:nvPr/>
        </p:nvCxnSpPr>
        <p:spPr>
          <a:xfrm flipH="1" flipV="1">
            <a:off x="9840416" y="3075889"/>
            <a:ext cx="721954" cy="3953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744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3A558B-66E8-8C8A-5121-B6612F72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ja-JP" altLang="en-US" dirty="0"/>
              <a:t>準備</a:t>
            </a:r>
            <a:r>
              <a:rPr kumimoji="1" lang="ja-JP" altLang="en-US" dirty="0"/>
              <a:t>：</a:t>
            </a:r>
            <a:r>
              <a:rPr kumimoji="1" lang="en-US" altLang="ja-JP" dirty="0"/>
              <a:t>Arduino </a:t>
            </a:r>
            <a:r>
              <a:rPr kumimoji="1" lang="ja-JP" altLang="en-US" dirty="0"/>
              <a:t>ボードの</a:t>
            </a:r>
            <a:r>
              <a:rPr kumimoji="1" lang="en-US" altLang="ja-JP" dirty="0"/>
              <a:t>Pin</a:t>
            </a:r>
            <a:r>
              <a:rPr kumimoji="1" lang="ja-JP" altLang="en-US" dirty="0"/>
              <a:t>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51A1D3-6504-5669-E5F8-621849CCA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D4BBF9E-9C8A-2847-6F4D-096F0673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35D550-5AF0-7532-F1E5-C2D9D5E55813}"/>
              </a:ext>
            </a:extLst>
          </p:cNvPr>
          <p:cNvSpPr txBox="1"/>
          <p:nvPr/>
        </p:nvSpPr>
        <p:spPr>
          <a:xfrm>
            <a:off x="4367683" y="6415804"/>
            <a:ext cx="3888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https://docs.arduino.cc/resources/pinouts/A000066-full-pinout.pdf</a:t>
            </a:r>
            <a:endParaRPr kumimoji="1" lang="ja-JP" altLang="en-US" sz="10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2ABD49F-C22A-551E-6C15-B864F0165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8" y="1070903"/>
            <a:ext cx="7657439" cy="5388326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BC02A99-3D90-7F42-8102-F001761B4D53}"/>
              </a:ext>
            </a:extLst>
          </p:cNvPr>
          <p:cNvCxnSpPr/>
          <p:nvPr/>
        </p:nvCxnSpPr>
        <p:spPr>
          <a:xfrm>
            <a:off x="2400300" y="3780063"/>
            <a:ext cx="1534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0BE0033-9C1F-0977-D3CD-5A429CCA701D}"/>
              </a:ext>
            </a:extLst>
          </p:cNvPr>
          <p:cNvSpPr txBox="1"/>
          <p:nvPr/>
        </p:nvSpPr>
        <p:spPr>
          <a:xfrm>
            <a:off x="1389423" y="3595397"/>
            <a:ext cx="101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5V</a:t>
            </a:r>
            <a:r>
              <a:rPr kumimoji="1" lang="ja-JP" altLang="en-US" dirty="0"/>
              <a:t>出力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9885307-696A-9BB5-8A58-E6AC664FE34C}"/>
              </a:ext>
            </a:extLst>
          </p:cNvPr>
          <p:cNvCxnSpPr/>
          <p:nvPr/>
        </p:nvCxnSpPr>
        <p:spPr>
          <a:xfrm>
            <a:off x="2400300" y="4045784"/>
            <a:ext cx="1534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BA980DE-4523-49DD-0DC5-7E7DE23F9C34}"/>
              </a:ext>
            </a:extLst>
          </p:cNvPr>
          <p:cNvSpPr txBox="1"/>
          <p:nvPr/>
        </p:nvSpPr>
        <p:spPr>
          <a:xfrm>
            <a:off x="1389423" y="3861118"/>
            <a:ext cx="101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GND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893DF0E-8DF7-6A4D-2B05-9891C174A776}"/>
              </a:ext>
            </a:extLst>
          </p:cNvPr>
          <p:cNvCxnSpPr>
            <a:cxnSpLocks/>
          </p:cNvCxnSpPr>
          <p:nvPr/>
        </p:nvCxnSpPr>
        <p:spPr>
          <a:xfrm>
            <a:off x="2400300" y="4819798"/>
            <a:ext cx="313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A8885C2-D9EB-B6D1-2C4B-EB8074E9B088}"/>
              </a:ext>
            </a:extLst>
          </p:cNvPr>
          <p:cNvSpPr txBox="1"/>
          <p:nvPr/>
        </p:nvSpPr>
        <p:spPr>
          <a:xfrm>
            <a:off x="65173" y="4664779"/>
            <a:ext cx="264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アナログ入力ピン</a:t>
            </a:r>
            <a:endParaRPr kumimoji="1" lang="en-US" altLang="ja-JP" b="1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804E915-5A78-3CE5-64C9-4D63351BF9D4}"/>
              </a:ext>
            </a:extLst>
          </p:cNvPr>
          <p:cNvCxnSpPr>
            <a:cxnSpLocks/>
          </p:cNvCxnSpPr>
          <p:nvPr/>
        </p:nvCxnSpPr>
        <p:spPr>
          <a:xfrm flipH="1" flipV="1">
            <a:off x="8809264" y="4230450"/>
            <a:ext cx="269422" cy="15846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2D5DFD8-64B7-BC59-62B8-A3272B749586}"/>
              </a:ext>
            </a:extLst>
          </p:cNvPr>
          <p:cNvSpPr txBox="1"/>
          <p:nvPr/>
        </p:nvSpPr>
        <p:spPr>
          <a:xfrm>
            <a:off x="8976320" y="4225390"/>
            <a:ext cx="232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デジタル</a:t>
            </a:r>
            <a:r>
              <a:rPr kumimoji="1" lang="ja-JP" altLang="en-US" b="1" dirty="0"/>
              <a:t>入出力ピン</a:t>
            </a:r>
            <a:endParaRPr kumimoji="1" lang="en-US" altLang="ja-JP" b="1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DD6BE47-D441-3B35-DA3F-10237951ADE0}"/>
              </a:ext>
            </a:extLst>
          </p:cNvPr>
          <p:cNvSpPr/>
          <p:nvPr/>
        </p:nvSpPr>
        <p:spPr>
          <a:xfrm>
            <a:off x="7214856" y="2449590"/>
            <a:ext cx="1594408" cy="3030278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C2F5E28-F4D6-262C-BFF8-F759B1C005D9}"/>
              </a:ext>
            </a:extLst>
          </p:cNvPr>
          <p:cNvSpPr/>
          <p:nvPr/>
        </p:nvSpPr>
        <p:spPr>
          <a:xfrm>
            <a:off x="2740675" y="4313334"/>
            <a:ext cx="2203197" cy="105988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9439A47-8A84-E83F-563B-DE646610EE33}"/>
              </a:ext>
            </a:extLst>
          </p:cNvPr>
          <p:cNvSpPr txBox="1"/>
          <p:nvPr/>
        </p:nvSpPr>
        <p:spPr>
          <a:xfrm>
            <a:off x="545076" y="5049985"/>
            <a:ext cx="41381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0" i="0" dirty="0">
                <a:solidFill>
                  <a:srgbClr val="111111"/>
                </a:solidFill>
                <a:effectLst/>
                <a:latin typeface="-apple-system"/>
              </a:rPr>
              <a:t>* </a:t>
            </a:r>
            <a:r>
              <a:rPr lang="ja-JP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分解能 </a:t>
            </a:r>
            <a:r>
              <a:rPr lang="en-US" altLang="ja-JP" sz="1600" b="0" i="0" dirty="0">
                <a:solidFill>
                  <a:srgbClr val="111111"/>
                </a:solidFill>
                <a:effectLst/>
                <a:latin typeface="-apple-system"/>
              </a:rPr>
              <a:t>10 bit</a:t>
            </a:r>
          </a:p>
          <a:p>
            <a:pPr>
              <a:lnSpc>
                <a:spcPct val="150000"/>
              </a:lnSpc>
            </a:pPr>
            <a:r>
              <a:rPr lang="en-US" altLang="ja-JP" sz="1600" b="0" i="0" dirty="0">
                <a:solidFill>
                  <a:srgbClr val="111111"/>
                </a:solidFill>
                <a:effectLst/>
                <a:latin typeface="-apple-system"/>
              </a:rPr>
              <a:t>* 0</a:t>
            </a:r>
            <a:r>
              <a:rPr lang="ja-JP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～</a:t>
            </a:r>
            <a:r>
              <a:rPr lang="en-US" altLang="ja-JP" sz="1600" b="0" i="0" dirty="0">
                <a:solidFill>
                  <a:srgbClr val="111111"/>
                </a:solidFill>
                <a:effectLst/>
                <a:latin typeface="-apple-system"/>
              </a:rPr>
              <a:t>5V</a:t>
            </a:r>
            <a:r>
              <a:rPr lang="ja-JP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を</a:t>
            </a:r>
            <a:r>
              <a:rPr lang="en-US" altLang="ja-JP" sz="1600" b="0" i="0" dirty="0">
                <a:solidFill>
                  <a:srgbClr val="111111"/>
                </a:solidFill>
                <a:effectLst/>
                <a:latin typeface="-apple-system"/>
              </a:rPr>
              <a:t>0</a:t>
            </a:r>
            <a:r>
              <a:rPr lang="ja-JP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～</a:t>
            </a:r>
            <a:r>
              <a:rPr lang="en-US" altLang="ja-JP" sz="1600" b="0" i="0" dirty="0">
                <a:solidFill>
                  <a:srgbClr val="111111"/>
                </a:solidFill>
                <a:effectLst/>
                <a:latin typeface="-apple-system"/>
              </a:rPr>
              <a:t>1023</a:t>
            </a:r>
            <a:r>
              <a:rPr lang="ja-JP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までの数値で読み込める</a:t>
            </a:r>
            <a:endParaRPr kumimoji="1" lang="ja-JP" altLang="en-US" sz="16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06E3582-7B34-45F6-D664-0BBB8E8D7674}"/>
              </a:ext>
            </a:extLst>
          </p:cNvPr>
          <p:cNvSpPr txBox="1"/>
          <p:nvPr/>
        </p:nvSpPr>
        <p:spPr>
          <a:xfrm>
            <a:off x="9120336" y="4573917"/>
            <a:ext cx="3018399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0" i="0" dirty="0">
                <a:solidFill>
                  <a:srgbClr val="111111"/>
                </a:solidFill>
                <a:effectLst/>
                <a:latin typeface="-apple-system"/>
              </a:rPr>
              <a:t>* 0 or 5V </a:t>
            </a:r>
            <a:r>
              <a:rPr lang="ja-JP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を </a:t>
            </a:r>
            <a:r>
              <a:rPr lang="en-US" altLang="ja-JP" sz="1600" b="0" i="0" dirty="0">
                <a:solidFill>
                  <a:srgbClr val="111111"/>
                </a:solidFill>
                <a:effectLst/>
                <a:latin typeface="-apple-system"/>
              </a:rPr>
              <a:t>Low or High</a:t>
            </a:r>
            <a:r>
              <a:rPr lang="ja-JP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で入出力</a:t>
            </a:r>
            <a:endParaRPr lang="en-US" altLang="ja-JP" sz="16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ja-JP" sz="1600" b="0" i="0" dirty="0">
                <a:solidFill>
                  <a:srgbClr val="111111"/>
                </a:solidFill>
                <a:effectLst/>
                <a:latin typeface="-apple-system"/>
              </a:rPr>
              <a:t>* </a:t>
            </a:r>
            <a:r>
              <a:rPr lang="ja-JP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”～”ピンは</a:t>
            </a:r>
            <a:r>
              <a:rPr lang="en-US" altLang="ja-JP" sz="1600" b="0" i="0" dirty="0">
                <a:solidFill>
                  <a:srgbClr val="111111"/>
                </a:solidFill>
                <a:effectLst/>
                <a:latin typeface="-apple-system"/>
              </a:rPr>
              <a:t>PWM</a:t>
            </a:r>
            <a:r>
              <a:rPr lang="ja-JP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制御可能</a:t>
            </a:r>
            <a:endParaRPr lang="en-US" altLang="ja-JP" sz="16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ja-JP" sz="1600" b="0" i="0" dirty="0">
                <a:solidFill>
                  <a:srgbClr val="111111"/>
                </a:solidFill>
                <a:effectLst/>
                <a:latin typeface="-apple-system"/>
              </a:rPr>
              <a:t>* PWM</a:t>
            </a:r>
            <a:r>
              <a:rPr lang="ja-JP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分解能は</a:t>
            </a:r>
            <a:r>
              <a:rPr lang="en-US" altLang="ja-JP" sz="1600" b="0" i="0" dirty="0">
                <a:solidFill>
                  <a:srgbClr val="111111"/>
                </a:solidFill>
                <a:effectLst/>
                <a:latin typeface="-apple-system"/>
              </a:rPr>
              <a:t>8 bit (0 ~ 255)</a:t>
            </a:r>
            <a:endParaRPr lang="ja-JP" altLang="en-US" sz="16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07737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ユーザー定義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D7EF481B-CE13-4A6C-AEED-2B16176D9F30}" vid="{9282B542-2914-44D5-8799-19FE5B02474A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slide-master</Template>
  <TotalTime>7505</TotalTime>
  <Words>2183</Words>
  <Application>Microsoft Office PowerPoint</Application>
  <PresentationFormat>ワイド画面</PresentationFormat>
  <Paragraphs>480</Paragraphs>
  <Slides>30</Slides>
  <Notes>0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7" baseType="lpstr">
      <vt:lpstr>-apple-system</vt:lpstr>
      <vt:lpstr>Helvetica Neue</vt:lpstr>
      <vt:lpstr>Arial</vt:lpstr>
      <vt:lpstr>Calibri</vt:lpstr>
      <vt:lpstr>Open Sans</vt:lpstr>
      <vt:lpstr>Times New Roman</vt:lpstr>
      <vt:lpstr>Office ​​テーマ</vt:lpstr>
      <vt:lpstr>Arduino入門講座</vt:lpstr>
      <vt:lpstr>本講座の目的</vt:lpstr>
      <vt:lpstr>What is Arduino ?</vt:lpstr>
      <vt:lpstr>Why Arduino ?</vt:lpstr>
      <vt:lpstr>How to use?</vt:lpstr>
      <vt:lpstr>Arduino Application Examples</vt:lpstr>
      <vt:lpstr>本講座の目的</vt:lpstr>
      <vt:lpstr>0. 準備：ソフトウェアのインストール</vt:lpstr>
      <vt:lpstr>0. 準備：Arduino ボードのPin機能</vt:lpstr>
      <vt:lpstr>0. 準備：Arduino の代表的な関数</vt:lpstr>
      <vt:lpstr>0. 準備：ブレッドボードの基礎</vt:lpstr>
      <vt:lpstr>0. 準備：便利なショートカット</vt:lpstr>
      <vt:lpstr>本講座の目的</vt:lpstr>
      <vt:lpstr>1. スイッチによるLチカ </vt:lpstr>
      <vt:lpstr>1. スイッチによるLチカ </vt:lpstr>
      <vt:lpstr>1. スイッチによるLチカ </vt:lpstr>
      <vt:lpstr>本講座の目的</vt:lpstr>
      <vt:lpstr>2. 可変抵抗によるLEDの明るさ調節</vt:lpstr>
      <vt:lpstr>2. 可変抵抗によるLEDの明るさ調節</vt:lpstr>
      <vt:lpstr>2. 可変抵抗によるLEDの明るさ調節</vt:lpstr>
      <vt:lpstr>本講座の目的</vt:lpstr>
      <vt:lpstr>3.  ブロック崩しゲームのコントローラ作成</vt:lpstr>
      <vt:lpstr>3.  ブロック崩しゲームのコントローラ作成</vt:lpstr>
      <vt:lpstr>3.  ブロック崩しゲームのコントローラ作成</vt:lpstr>
      <vt:lpstr>3.  ブロック崩しゲームのコントローラ作成</vt:lpstr>
      <vt:lpstr>3.  ブロック崩しゲームのコントローラ作成</vt:lpstr>
      <vt:lpstr>3.  ブロック崩しゲームのコントローラ作成</vt:lpstr>
      <vt:lpstr>3.  ブロック崩しゲームのコントローラ作成</vt:lpstr>
      <vt:lpstr>3.  ブロック崩しゲームのコントローラ作成</vt:lpstr>
      <vt:lpstr>参考文献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Arduino講座</dc:title>
  <dc:creator>飯島　健也</dc:creator>
  <cp:lastModifiedBy>飯島　健也</cp:lastModifiedBy>
  <cp:revision>17</cp:revision>
  <cp:lastPrinted>2017-02-14T06:02:53Z</cp:lastPrinted>
  <dcterms:created xsi:type="dcterms:W3CDTF">2024-04-05T08:01:19Z</dcterms:created>
  <dcterms:modified xsi:type="dcterms:W3CDTF">2024-05-01T16:02:56Z</dcterms:modified>
</cp:coreProperties>
</file>