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0" r:id="rId3"/>
    <p:sldId id="266" r:id="rId4"/>
    <p:sldId id="268" r:id="rId5"/>
    <p:sldId id="267" r:id="rId6"/>
    <p:sldId id="258" r:id="rId7"/>
    <p:sldId id="284" r:id="rId8"/>
    <p:sldId id="273" r:id="rId9"/>
    <p:sldId id="272" r:id="rId10"/>
    <p:sldId id="276" r:id="rId11"/>
    <p:sldId id="277" r:id="rId12"/>
    <p:sldId id="285" r:id="rId13"/>
    <p:sldId id="260" r:id="rId14"/>
    <p:sldId id="279" r:id="rId15"/>
    <p:sldId id="280" r:id="rId16"/>
    <p:sldId id="286" r:id="rId17"/>
    <p:sldId id="281" r:id="rId18"/>
    <p:sldId id="282" r:id="rId19"/>
    <p:sldId id="283" r:id="rId20"/>
    <p:sldId id="287" r:id="rId21"/>
    <p:sldId id="269" r:id="rId22"/>
    <p:sldId id="275" r:id="rId23"/>
    <p:sldId id="274" r:id="rId24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7F4BF"/>
    <a:srgbClr val="FFFFFF"/>
    <a:srgbClr val="2CE51C"/>
    <a:srgbClr val="33CC33"/>
    <a:srgbClr val="FF0000"/>
    <a:srgbClr val="E8F4FC"/>
    <a:srgbClr val="FF3300"/>
    <a:srgbClr val="FFD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5667" autoAdjust="0"/>
  </p:normalViewPr>
  <p:slideViewPr>
    <p:cSldViewPr>
      <p:cViewPr varScale="1">
        <p:scale>
          <a:sx n="82" d="100"/>
          <a:sy n="82" d="100"/>
        </p:scale>
        <p:origin x="528" y="72"/>
      </p:cViewPr>
      <p:guideLst>
        <p:guide pos="257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6" d="100"/>
          <a:sy n="116" d="100"/>
        </p:scale>
        <p:origin x="12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1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61D52CAA-1629-4F3B-BC32-28EF3794F7FF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1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97F0B51F-87DE-44BB-AA99-9765555CC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63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1696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8A95779-CF2D-49CB-8DDC-484EC6F920B8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291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201" y="3228705"/>
            <a:ext cx="7942238" cy="3059117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1696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D265DBE-2237-47C2-899B-90D6BE059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0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EE-82B8-459E-BAD9-68F0572733D4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CE52-B912-41FC-909F-A50C0A600600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7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337-ADA4-4DA0-B249-E4E732D2ED9A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5500" y="210582"/>
            <a:ext cx="10972800" cy="900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F4DC-3C72-410D-87E4-A0D0E3440389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7E14B9-D607-4902-8FEC-B1687B44AC2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5A3CC8-7B8F-476F-9469-B4B354573D50}"/>
              </a:ext>
            </a:extLst>
          </p:cNvPr>
          <p:cNvCxnSpPr/>
          <p:nvPr userDrawn="1"/>
        </p:nvCxnSpPr>
        <p:spPr>
          <a:xfrm>
            <a:off x="1019312" y="988682"/>
            <a:ext cx="105851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18DF-8AE2-439A-BBF2-FDF6B47D1697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303-F4D8-45D5-B534-5D37418C3C2F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10D-136C-4651-9391-42C47935B03F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171F-A464-4519-B2F3-0A794BA79D94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86D-75D3-4C2B-90B2-F9D3AAFCB9A3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7502-37DE-427E-96ED-9F5F542057C3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F1FF-8B83-45E3-A4A8-27105D12E67F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6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82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D5AA-60CC-4185-95B1-148B4B00604C}" type="datetime1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functions/communication/serial/println/" TargetMode="External"/><Relationship Id="rId3" Type="http://schemas.openxmlformats.org/officeDocument/2006/relationships/hyperlink" Target="https://www.arduino.cc/reference/en/language/functions/digital-io/digitalwrite/" TargetMode="External"/><Relationship Id="rId7" Type="http://schemas.openxmlformats.org/officeDocument/2006/relationships/hyperlink" Target="https://www.arduino.cc/reference/en/language/functions/communication/serial/begin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functions/analog-io/analogwrite/" TargetMode="External"/><Relationship Id="rId5" Type="http://schemas.openxmlformats.org/officeDocument/2006/relationships/hyperlink" Target="https://www.arduino.cc/reference/en/language/functions/analog-io/analogread/" TargetMode="External"/><Relationship Id="rId4" Type="http://schemas.openxmlformats.org/officeDocument/2006/relationships/hyperlink" Target="https://www.arduino.cc/reference/en/language/functions/digital-io/pinmode/" TargetMode="External"/><Relationship Id="rId9" Type="http://schemas.openxmlformats.org/officeDocument/2006/relationships/hyperlink" Target="https://www.arduino.cc/reference/en/language/functions/math/ma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urariweb.info/electronic-work/arduino-tips/arduino-internal-pull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learning/arduino-analog-output-pwm-contro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rariweb.info/electronic-work/arduino-learning/arduino-variable-resistor-analog-input.htm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yuhki/breakout" TargetMode="External"/><Relationship Id="rId2" Type="http://schemas.openxmlformats.org/officeDocument/2006/relationships/hyperlink" Target="https://kusakarism.info/?p=112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hub.arduino.cc/ansh2919/serial-communication-between-python-and-arduino-663756" TargetMode="External"/><Relationship Id="rId4" Type="http://schemas.openxmlformats.org/officeDocument/2006/relationships/hyperlink" Target="https://note.com/forte_python/n/na2575fd1a30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ot.keicode.com/electronics/what-is-breadboard.php" TargetMode="External"/><Relationship Id="rId2" Type="http://schemas.openxmlformats.org/officeDocument/2006/relationships/hyperlink" Target="https://docs.arduino.cc/learn/starting-guide/whats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tips/arduino-internal-pullu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IDEのCLIモードを使う | iret.media">
            <a:extLst>
              <a:ext uri="{FF2B5EF4-FFF2-40B4-BE49-F238E27FC236}">
                <a16:creationId xmlns:a16="http://schemas.microsoft.com/office/drawing/2014/main" id="{0E18E2D3-011B-2192-6349-CA5CE0C0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0A4B-6844-2443-3F21-3C1C0A8B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72EDC-93B4-EA45-30AA-572BBA7CF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飯島</a:t>
            </a:r>
          </a:p>
        </p:txBody>
      </p:sp>
    </p:spTree>
    <p:extLst>
      <p:ext uri="{BB962C8B-B14F-4D97-AF65-F5344CB8AC3E}">
        <p14:creationId xmlns:p14="http://schemas.microsoft.com/office/powerpoint/2010/main" val="17377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45256A60-FE7A-5AB8-3A38-63071805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16" y="1340768"/>
            <a:ext cx="10972800" cy="538071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の代表的な関数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8FA5157-673D-5D7E-BA98-AC99F689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0557"/>
              </p:ext>
            </p:extLst>
          </p:nvPr>
        </p:nvGraphicFramePr>
        <p:xfrm>
          <a:off x="2307493" y="1628800"/>
          <a:ext cx="7416824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Digital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2"/>
                        </a:rPr>
                        <a:t>digitalRead</a:t>
                      </a:r>
                      <a:r>
                        <a:rPr kumimoji="1" lang="en-US" altLang="ja-JP" dirty="0">
                          <a:hlinkClick r:id="rId2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 or 1 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3"/>
                        </a:rPr>
                        <a:t>digitalWrite</a:t>
                      </a:r>
                      <a:r>
                        <a:rPr kumimoji="1" lang="en-US" altLang="ja-JP" dirty="0">
                          <a:hlinkClick r:id="rId3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0V or 5V 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4"/>
                        </a:rPr>
                        <a:t>pinMode</a:t>
                      </a:r>
                      <a:r>
                        <a:rPr kumimoji="1" lang="en-US" altLang="ja-JP" dirty="0">
                          <a:hlinkClick r:id="rId4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デジタルピンのモードを入力 </a:t>
                      </a:r>
                      <a:r>
                        <a:rPr kumimoji="1" lang="en-US" altLang="ja-JP" dirty="0"/>
                        <a:t>or </a:t>
                      </a:r>
                      <a:r>
                        <a:rPr kumimoji="1" lang="ja-JP" altLang="en-US" dirty="0"/>
                        <a:t>出力に設定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1196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FA1CE97-73DC-DCE3-19CE-2470A6BA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2807"/>
              </p:ext>
            </p:extLst>
          </p:nvPr>
        </p:nvGraphicFramePr>
        <p:xfrm>
          <a:off x="2307493" y="3350409"/>
          <a:ext cx="7416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Analog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5"/>
                        </a:rPr>
                        <a:t>analogRead</a:t>
                      </a:r>
                      <a:r>
                        <a:rPr kumimoji="1" lang="en-US" altLang="ja-JP" dirty="0">
                          <a:hlinkClick r:id="rId5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アナログピンの電圧を</a:t>
                      </a:r>
                      <a:r>
                        <a:rPr kumimoji="1" lang="en-US" altLang="ja-JP" dirty="0"/>
                        <a:t>0 ~ 1023 (10 bit)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6"/>
                        </a:rPr>
                        <a:t>analogWrite</a:t>
                      </a:r>
                      <a:r>
                        <a:rPr kumimoji="1" lang="en-US" altLang="ja-JP" dirty="0">
                          <a:hlinkClick r:id="rId6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PWM</a:t>
                      </a:r>
                      <a:r>
                        <a:rPr kumimoji="1" lang="ja-JP" altLang="en-US" dirty="0"/>
                        <a:t>対応ピンの電圧を</a:t>
                      </a:r>
                      <a:r>
                        <a:rPr kumimoji="1" lang="en-US" altLang="ja-JP" dirty="0"/>
                        <a:t>0 ~ 255 (8 bit)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407C72A-BA7C-467C-B953-BD5528A8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625"/>
              </p:ext>
            </p:extLst>
          </p:nvPr>
        </p:nvGraphicFramePr>
        <p:xfrm>
          <a:off x="2307493" y="4701178"/>
          <a:ext cx="7416824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Other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7"/>
                        </a:rPr>
                        <a:t>Serial.begin</a:t>
                      </a:r>
                      <a:r>
                        <a:rPr kumimoji="1" lang="en-US" altLang="ja-JP" dirty="0">
                          <a:hlinkClick r:id="rId7"/>
                        </a:rPr>
                        <a:t>(9600)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シリアル通信を</a:t>
                      </a:r>
                      <a:r>
                        <a:rPr kumimoji="1" lang="en-US" altLang="ja-JP" dirty="0"/>
                        <a:t>9600 bps </a:t>
                      </a:r>
                      <a:r>
                        <a:rPr kumimoji="1" lang="ja-JP" altLang="en-US" dirty="0"/>
                        <a:t>のレートで開始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8"/>
                        </a:rPr>
                        <a:t>Serial.println</a:t>
                      </a:r>
                      <a:r>
                        <a:rPr kumimoji="1" lang="en-US" altLang="ja-JP" dirty="0">
                          <a:hlinkClick r:id="rId8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シリアル通信でデータを送信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hlinkClick r:id="rId9"/>
                        </a:rPr>
                        <a:t>map()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ある範囲の数値を別の範囲の数値に対応づける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33412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E3016-EDFD-F312-430B-C0A708378240}"/>
              </a:ext>
            </a:extLst>
          </p:cNvPr>
          <p:cNvSpPr txBox="1"/>
          <p:nvPr/>
        </p:nvSpPr>
        <p:spPr>
          <a:xfrm>
            <a:off x="2423592" y="6299555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* </a:t>
            </a:r>
            <a:r>
              <a:rPr kumimoji="1" lang="ja-JP" altLang="en-US" sz="1600" dirty="0"/>
              <a:t>関数名をクリックすると公式</a:t>
            </a:r>
            <a:r>
              <a:rPr lang="en-US" altLang="ja-JP" sz="1600" dirty="0"/>
              <a:t>R</a:t>
            </a:r>
            <a:r>
              <a:rPr kumimoji="1" lang="en-US" altLang="ja-JP" sz="1600" dirty="0"/>
              <a:t>eference</a:t>
            </a:r>
            <a:r>
              <a:rPr kumimoji="1" lang="ja-JP" altLang="en-US" sz="1600" dirty="0"/>
              <a:t>に飛びます</a:t>
            </a:r>
          </a:p>
        </p:txBody>
      </p:sp>
    </p:spTree>
    <p:extLst>
      <p:ext uri="{BB962C8B-B14F-4D97-AF65-F5344CB8AC3E}">
        <p14:creationId xmlns:p14="http://schemas.microsoft.com/office/powerpoint/2010/main" val="397753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28EE2-3131-2B7B-F3AE-1C405413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：ブレッドボードの基礎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28E6F-9F00-B39A-F571-AEDD1DC5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はんだ付けなしで電子回路の試作やテストを行える万能基盤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　　</a:t>
            </a:r>
            <a:r>
              <a:rPr lang="ja-JP" altLang="en-US" dirty="0"/>
              <a:t>　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図中の色線部分は内部で電気的につながっている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0EB0BC-BAEC-85D7-8B5A-BB2C1E0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28" name="Picture 4" descr="ブレッドボード">
            <a:extLst>
              <a:ext uri="{FF2B5EF4-FFF2-40B4-BE49-F238E27FC236}">
                <a16:creationId xmlns:a16="http://schemas.microsoft.com/office/drawing/2014/main" id="{820790DC-BBAB-545B-02E0-E5069D0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56" y="2564904"/>
            <a:ext cx="7296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ブレッドボード">
            <a:extLst>
              <a:ext uri="{FF2B5EF4-FFF2-40B4-BE49-F238E27FC236}">
                <a16:creationId xmlns:a16="http://schemas.microsoft.com/office/drawing/2014/main" id="{8AB1E040-D263-D68B-01DA-FEE1887A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578860"/>
            <a:ext cx="2682444" cy="17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21EAF-ECBE-0753-A743-CF143E7BB75F}"/>
              </a:ext>
            </a:extLst>
          </p:cNvPr>
          <p:cNvSpPr txBox="1"/>
          <p:nvPr/>
        </p:nvSpPr>
        <p:spPr>
          <a:xfrm>
            <a:off x="9618292" y="6165304"/>
            <a:ext cx="18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利用例 </a:t>
            </a:r>
            <a:r>
              <a:rPr kumimoji="1" lang="en-US" altLang="ja-JP" sz="1400" dirty="0"/>
              <a:t>(L</a:t>
            </a:r>
            <a:r>
              <a:rPr kumimoji="1" lang="ja-JP" altLang="en-US" sz="1400" dirty="0"/>
              <a:t>チカ回路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9C3186-0274-FEC6-783A-EFFEBD5A10D5}"/>
              </a:ext>
            </a:extLst>
          </p:cNvPr>
          <p:cNvSpPr txBox="1"/>
          <p:nvPr/>
        </p:nvSpPr>
        <p:spPr>
          <a:xfrm>
            <a:off x="2542197" y="6453336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https://iot.keicode.com/electronics/what-is-breadboard.php</a:t>
            </a:r>
            <a:endParaRPr kumimoji="1" lang="ja-JP" altLang="en-US" sz="10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54BF5A-CE77-4468-3761-197CDBEFA5C4}"/>
              </a:ext>
            </a:extLst>
          </p:cNvPr>
          <p:cNvGrpSpPr/>
          <p:nvPr/>
        </p:nvGrpSpPr>
        <p:grpSpPr>
          <a:xfrm>
            <a:off x="9260700" y="2548318"/>
            <a:ext cx="2113684" cy="1042993"/>
            <a:chOff x="9302889" y="2190546"/>
            <a:chExt cx="2113684" cy="1042993"/>
          </a:xfrm>
        </p:grpSpPr>
        <p:pic>
          <p:nvPicPr>
            <p:cNvPr id="1030" name="Picture 6" descr="ヨドバシ.com - 共立プロダクツ PJA-1015 [ブレッドボード用ジャンパー線 10cm×15本] 通販【全品無料配達】 さん">
              <a:extLst>
                <a:ext uri="{FF2B5EF4-FFF2-40B4-BE49-F238E27FC236}">
                  <a16:creationId xmlns:a16="http://schemas.microsoft.com/office/drawing/2014/main" id="{C5122323-BEB9-F515-44C1-E253D41F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889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ジャンパーワイヤー | STORES さん">
              <a:extLst>
                <a:ext uri="{FF2B5EF4-FFF2-40B4-BE49-F238E27FC236}">
                  <a16:creationId xmlns:a16="http://schemas.microsoft.com/office/drawing/2014/main" id="{CC938CE5-5C04-71EE-4ADE-6C1A3400A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580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B370B-2D4C-7EFF-1106-E9D01F11A991}"/>
              </a:ext>
            </a:extLst>
          </p:cNvPr>
          <p:cNvSpPr txBox="1"/>
          <p:nvPr/>
        </p:nvSpPr>
        <p:spPr>
          <a:xfrm>
            <a:off x="9237296" y="3573016"/>
            <a:ext cx="216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ジャンパーワイヤ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E5CDDA-AC5B-CC8C-565E-30D3CCC34231}"/>
              </a:ext>
            </a:extLst>
          </p:cNvPr>
          <p:cNvSpPr txBox="1"/>
          <p:nvPr/>
        </p:nvSpPr>
        <p:spPr>
          <a:xfrm>
            <a:off x="9237296" y="3861048"/>
            <a:ext cx="216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* </a:t>
            </a:r>
            <a:r>
              <a:rPr kumimoji="1" lang="ja-JP" altLang="en-US" sz="1200" dirty="0"/>
              <a:t>電気回路を繋ぐもの</a:t>
            </a:r>
          </a:p>
        </p:txBody>
      </p:sp>
    </p:spTree>
    <p:extLst>
      <p:ext uri="{BB962C8B-B14F-4D97-AF65-F5344CB8AC3E}">
        <p14:creationId xmlns:p14="http://schemas.microsoft.com/office/powerpoint/2010/main" val="318023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>
                <a:solidFill>
                  <a:srgbClr val="FF0000"/>
                </a:solidFill>
              </a:rPr>
              <a:t>スイッチによる</a:t>
            </a:r>
            <a:r>
              <a:rPr lang="en-US" altLang="ja-JP" sz="2000" b="1" dirty="0">
                <a:solidFill>
                  <a:srgbClr val="FF0000"/>
                </a:solidFill>
              </a:rPr>
              <a:t>L</a:t>
            </a:r>
            <a:r>
              <a:rPr lang="ja-JP" altLang="en-US" sz="2000" b="1" dirty="0">
                <a:solidFill>
                  <a:srgbClr val="FF0000"/>
                </a:solidFill>
              </a:rPr>
              <a:t>チカ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を光らせてみよう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Blink.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9048328" y="61828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標準搭載の</a:t>
            </a:r>
            <a:r>
              <a:rPr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ED915C-BB55-2B0C-8488-4415EB0A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2" y="3861048"/>
            <a:ext cx="7343192" cy="2860430"/>
          </a:xfrm>
          <a:prstGeom prst="rect">
            <a:avLst/>
          </a:prstGeom>
        </p:spPr>
      </p:pic>
      <p:pic>
        <p:nvPicPr>
          <p:cNvPr id="6" name="Picture 4" descr="On-board LED blinking">
            <a:extLst>
              <a:ext uri="{FF2B5EF4-FFF2-40B4-BE49-F238E27FC236}">
                <a16:creationId xmlns:a16="http://schemas.microsoft.com/office/drawing/2014/main" id="{E0F95971-FF0A-14BA-B529-93486A77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402142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A2E4EB-715E-BF47-9D3A-DF161CFA33C0}"/>
              </a:ext>
            </a:extLst>
          </p:cNvPr>
          <p:cNvGrpSpPr/>
          <p:nvPr/>
        </p:nvGrpSpPr>
        <p:grpSpPr>
          <a:xfrm>
            <a:off x="2735727" y="4725144"/>
            <a:ext cx="3484151" cy="792088"/>
            <a:chOff x="1901224" y="5383088"/>
            <a:chExt cx="3484151" cy="79208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F087F4-7148-DF1D-CD44-2AB6FBBD3DF0}"/>
                </a:ext>
              </a:extLst>
            </p:cNvPr>
            <p:cNvSpPr txBox="1"/>
            <p:nvPr/>
          </p:nvSpPr>
          <p:spPr>
            <a:xfrm>
              <a:off x="2792963" y="5383088"/>
              <a:ext cx="2592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デジタル出力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(0V or 5V)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CBBE3DD-C7D3-DC65-3814-BEA7B8C6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224" y="5536977"/>
              <a:ext cx="1343925" cy="63819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21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DigitalReadSerial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のサンプルコードを開く</a:t>
            </a:r>
            <a:endParaRPr lang="en-US" altLang="ja-JP" dirty="0"/>
          </a:p>
          <a:p>
            <a:pPr lvl="1"/>
            <a:r>
              <a:rPr lang="ja-JP" altLang="en-US" dirty="0"/>
              <a:t>コードを一部修正　</a:t>
            </a:r>
            <a:r>
              <a:rPr lang="ja-JP" altLang="en-US" sz="1200" dirty="0"/>
              <a:t>* 参考：</a:t>
            </a:r>
            <a:r>
              <a:rPr lang="en-US" altLang="ja-JP" sz="1200" dirty="0">
                <a:hlinkClick r:id="rId2"/>
              </a:rPr>
              <a:t>https://burariweb.info/electronic-work/arduino-tips/arduino-internal-pullup.html</a:t>
            </a:r>
            <a:endParaRPr lang="ja-JP" altLang="en-US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6312023" y="6433591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回路例 </a:t>
            </a:r>
            <a:r>
              <a:rPr kumimoji="1" lang="en-US" altLang="ja-JP" sz="1400" dirty="0"/>
              <a:t>(Switch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2F1869-3059-8E49-AAD6-A9AC953E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981882"/>
            <a:ext cx="4248472" cy="28761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7ECCA2-D112-40F4-3040-FD2FDBE5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4582034"/>
            <a:ext cx="3024336" cy="1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EA32D2-8277-1653-3662-D3A41E3BA969}"/>
              </a:ext>
            </a:extLst>
          </p:cNvPr>
          <p:cNvSpPr txBox="1"/>
          <p:nvPr/>
        </p:nvSpPr>
        <p:spPr>
          <a:xfrm>
            <a:off x="9336360" y="4855335"/>
            <a:ext cx="233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シリアルモニターで確認</a:t>
            </a:r>
            <a:endParaRPr kumimoji="1" lang="en-US" altLang="ja-JP" sz="1400" b="1" dirty="0"/>
          </a:p>
          <a:p>
            <a:pPr algn="ctr"/>
            <a:endParaRPr lang="en-US" altLang="ja-JP" sz="1400" dirty="0"/>
          </a:p>
          <a:p>
            <a:pPr algn="ctr"/>
            <a:r>
              <a:rPr lang="ja-JP" altLang="en-US" sz="1400" dirty="0"/>
              <a:t>押す　➡　</a:t>
            </a:r>
            <a:r>
              <a:rPr lang="en-US" altLang="ja-JP" sz="1400" dirty="0"/>
              <a:t>0</a:t>
            </a:r>
          </a:p>
          <a:p>
            <a:pPr algn="ctr"/>
            <a:r>
              <a:rPr kumimoji="1" lang="ja-JP" altLang="en-US" sz="1400" dirty="0"/>
              <a:t>離す　➡　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FDDEA8-0F3D-784D-B47E-BCEACAA67F82}"/>
              </a:ext>
            </a:extLst>
          </p:cNvPr>
          <p:cNvSpPr/>
          <p:nvPr/>
        </p:nvSpPr>
        <p:spPr>
          <a:xfrm>
            <a:off x="9840416" y="522920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CC87CD6-8C88-39B2-698D-3DA6866D062F}"/>
              </a:ext>
            </a:extLst>
          </p:cNvPr>
          <p:cNvGrpSpPr/>
          <p:nvPr/>
        </p:nvGrpSpPr>
        <p:grpSpPr>
          <a:xfrm>
            <a:off x="3143672" y="5291335"/>
            <a:ext cx="2160240" cy="307777"/>
            <a:chOff x="3245149" y="5229200"/>
            <a:chExt cx="2160240" cy="30777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602B6F2-F195-A7EB-74C7-61292A15AFC1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INPUT_PULLUP</a:t>
              </a:r>
              <a:r>
                <a:rPr kumimoji="1" lang="ja-JP" altLang="en-US" sz="1400" b="1" dirty="0"/>
                <a:t>に変更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D9E95C5-0CDB-EA5A-4806-881A9A9B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082" y="5347417"/>
              <a:ext cx="157808" cy="35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533667-F5CF-BD17-BC40-59A93DC10DBE}"/>
              </a:ext>
            </a:extLst>
          </p:cNvPr>
          <p:cNvGrpSpPr/>
          <p:nvPr/>
        </p:nvGrpSpPr>
        <p:grpSpPr>
          <a:xfrm>
            <a:off x="3378052" y="5805264"/>
            <a:ext cx="2537928" cy="523220"/>
            <a:chOff x="2867461" y="5229200"/>
            <a:chExt cx="2537928" cy="523220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B55970-955A-CC5E-0278-1144BE60A01B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デジタル読み取り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　　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 or 1)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DAF7718-E60B-0120-D292-71021FEE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50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</a:t>
            </a:r>
            <a:r>
              <a:rPr lang="en-US" altLang="ja-JP" b="1" dirty="0"/>
              <a:t>LED</a:t>
            </a:r>
            <a:r>
              <a:rPr lang="ja-JP" altLang="en-US" b="1" dirty="0"/>
              <a:t>に反映させよう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解答例：</a:t>
            </a:r>
            <a:r>
              <a:rPr lang="en-US" altLang="ja-JP" dirty="0"/>
              <a:t> File &gt; Examples &gt; 02.Digital &gt; </a:t>
            </a:r>
            <a:r>
              <a:rPr lang="en-US" altLang="ja-JP" dirty="0" err="1"/>
              <a:t>DigitalInputPullup</a:t>
            </a:r>
            <a:r>
              <a:rPr lang="en-US" altLang="ja-JP" dirty="0"/>
              <a:t>. 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17" name="Picture 4" descr="On-board LED blinking">
            <a:extLst>
              <a:ext uri="{FF2B5EF4-FFF2-40B4-BE49-F238E27FC236}">
                <a16:creationId xmlns:a16="http://schemas.microsoft.com/office/drawing/2014/main" id="{EF7EB521-FD3D-2136-1C69-9D6ABA9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7" y="3985255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0AE5323-3060-8BA3-45EF-C65C620B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89040"/>
            <a:ext cx="3635561" cy="21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6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>
                <a:solidFill>
                  <a:srgbClr val="FF0000"/>
                </a:solidFill>
              </a:rPr>
              <a:t>可変抵抗による</a:t>
            </a:r>
            <a:r>
              <a:rPr lang="en-US" altLang="ja-JP" sz="2000" b="1" dirty="0">
                <a:solidFill>
                  <a:srgbClr val="FF0000"/>
                </a:solidFill>
              </a:rPr>
              <a:t>LED</a:t>
            </a:r>
            <a:r>
              <a:rPr lang="ja-JP" altLang="en-US" sz="2000" b="1" dirty="0">
                <a:solidFill>
                  <a:srgbClr val="FF0000"/>
                </a:solidFill>
              </a:rPr>
              <a:t>の明るさ調節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9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の明るさを指定しよう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Fade.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54381F-0632-6467-39E0-6DF515DC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6" y="3717031"/>
            <a:ext cx="3625004" cy="31409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53A4F0-1B4A-FF2E-90E6-B363AB77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1" y="3789040"/>
            <a:ext cx="3620856" cy="1775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C3D820-5C00-8849-6326-7CE96CC56E3E}"/>
              </a:ext>
            </a:extLst>
          </p:cNvPr>
          <p:cNvSpPr txBox="1"/>
          <p:nvPr/>
        </p:nvSpPr>
        <p:spPr>
          <a:xfrm>
            <a:off x="6808407" y="5564265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PWM</a:t>
            </a:r>
            <a:r>
              <a:rPr kumimoji="1" lang="ja-JP" altLang="en-US" sz="1400" dirty="0"/>
              <a:t>対応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2783633" y="5066020"/>
            <a:ext cx="2448271" cy="523220"/>
            <a:chOff x="2867461" y="5229200"/>
            <a:chExt cx="2664296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99509" y="522920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アナログ出力　　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8 bit, 0 ~ 255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1E4DA7-DFEF-BD35-38FF-DD7C36F031A9}"/>
              </a:ext>
            </a:extLst>
          </p:cNvPr>
          <p:cNvSpPr txBox="1"/>
          <p:nvPr/>
        </p:nvSpPr>
        <p:spPr>
          <a:xfrm>
            <a:off x="5735960" y="6279703"/>
            <a:ext cx="52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PWM </a:t>
            </a:r>
            <a:r>
              <a:rPr lang="ja-JP" altLang="en-US" sz="1200" dirty="0"/>
              <a:t>解説：</a:t>
            </a:r>
            <a:r>
              <a:rPr lang="en-US" altLang="ja-JP" sz="1200" dirty="0">
                <a:hlinkClick r:id="rId4"/>
              </a:rPr>
              <a:t>https://burariweb.info/electronic-work/arduino-learning/arduino-analog-output-pwm-control.html</a:t>
            </a:r>
            <a:endParaRPr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EC8B6D-72E8-64D5-77ED-F431E23FDCE2}"/>
              </a:ext>
            </a:extLst>
          </p:cNvPr>
          <p:cNvSpPr txBox="1"/>
          <p:nvPr/>
        </p:nvSpPr>
        <p:spPr>
          <a:xfrm>
            <a:off x="6897995" y="593737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* PWM </a:t>
            </a:r>
            <a:r>
              <a:rPr lang="ja-JP" altLang="en-US" sz="1200" dirty="0"/>
              <a:t>対応ピンは</a:t>
            </a:r>
            <a:r>
              <a:rPr lang="en-US" altLang="ja-JP" sz="1200" dirty="0"/>
              <a:t>3, 5, 6, 9, 10, 11 </a:t>
            </a:r>
          </a:p>
        </p:txBody>
      </p:sp>
    </p:spTree>
    <p:extLst>
      <p:ext uri="{BB962C8B-B14F-4D97-AF65-F5344CB8AC3E}">
        <p14:creationId xmlns:p14="http://schemas.microsoft.com/office/powerpoint/2010/main" val="382737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D7CD46C-C74C-0C09-A085-D643B896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2" y="3865080"/>
            <a:ext cx="5256584" cy="26403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4727848" y="5373216"/>
            <a:ext cx="2160240" cy="523220"/>
            <a:chOff x="3245149" y="5229200"/>
            <a:chExt cx="2160240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アナログ読み取り　　 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10 bit, 0 ~ 1023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245149" y="5365088"/>
              <a:ext cx="456637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6A34719E-B06F-5B35-FBE8-C385FFE0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365104"/>
            <a:ext cx="23607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A88715-D6D7-11BD-958E-0BC9936AD832}"/>
              </a:ext>
            </a:extLst>
          </p:cNvPr>
          <p:cNvSpPr txBox="1"/>
          <p:nvPr/>
        </p:nvSpPr>
        <p:spPr>
          <a:xfrm>
            <a:off x="6672064" y="627970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</a:t>
            </a:r>
            <a:r>
              <a:rPr kumimoji="1" lang="ja-JP" altLang="en-US" sz="1200" dirty="0"/>
              <a:t>可変抵抗の両端のピンを</a:t>
            </a:r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5V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GND</a:t>
            </a:r>
            <a:r>
              <a:rPr kumimoji="1" lang="ja-JP" altLang="en-US" sz="1200" dirty="0"/>
              <a:t>端子</a:t>
            </a:r>
            <a:endParaRPr kumimoji="1" lang="en-US" altLang="ja-JP" sz="1200" dirty="0"/>
          </a:p>
          <a:p>
            <a:r>
              <a:rPr kumimoji="1" lang="ja-JP" altLang="en-US" sz="1200" dirty="0"/>
              <a:t>に繋ぎ、真ん中のピンをアナログ入力端子に繋ぐ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F4AC6A-6D32-53A8-B790-2367EDDEA28B}"/>
              </a:ext>
            </a:extLst>
          </p:cNvPr>
          <p:cNvSpPr txBox="1"/>
          <p:nvPr/>
        </p:nvSpPr>
        <p:spPr>
          <a:xfrm>
            <a:off x="9480376" y="4160000"/>
            <a:ext cx="233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シリアルプロッタで確認</a:t>
            </a:r>
            <a:endParaRPr kumimoji="1" lang="en-US" altLang="ja-JP" sz="1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F9C80-E33C-A485-1AA0-6448D2E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66" y="4734474"/>
            <a:ext cx="2453914" cy="10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3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</a:t>
            </a:r>
            <a:r>
              <a:rPr lang="en-US" altLang="ja-JP" b="1" dirty="0"/>
              <a:t>LED</a:t>
            </a:r>
            <a:r>
              <a:rPr lang="ja-JP" altLang="en-US" b="1" dirty="0"/>
              <a:t>への</a:t>
            </a:r>
            <a:r>
              <a:rPr lang="en-US" altLang="ja-JP" b="1" dirty="0"/>
              <a:t>PWM</a:t>
            </a:r>
            <a:r>
              <a:rPr lang="ja-JP" altLang="en-US" b="1" dirty="0"/>
              <a:t>出力値として反映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6"/>
                </a:solidFill>
              </a:rPr>
              <a:t>注：</a:t>
            </a:r>
            <a:r>
              <a:rPr lang="en-US" altLang="ja-JP" dirty="0" err="1">
                <a:solidFill>
                  <a:schemeClr val="accent6"/>
                </a:solidFill>
              </a:rPr>
              <a:t>analogRead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と </a:t>
            </a:r>
            <a:r>
              <a:rPr lang="en-US" altLang="ja-JP" dirty="0" err="1">
                <a:solidFill>
                  <a:schemeClr val="accent6"/>
                </a:solidFill>
              </a:rPr>
              <a:t>analogWrite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の分解能は違う</a:t>
            </a:r>
            <a:endParaRPr lang="en-US" altLang="ja-JP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map </a:t>
            </a:r>
            <a:r>
              <a:rPr lang="ja-JP" altLang="en-US" dirty="0"/>
              <a:t>関数を用いて範囲を合わせる</a:t>
            </a:r>
            <a:endParaRPr lang="en-US" altLang="ja-JP" dirty="0"/>
          </a:p>
          <a:p>
            <a:pPr lvl="2"/>
            <a:r>
              <a:rPr lang="en-US" altLang="ja-JP" sz="1600" dirty="0" err="1"/>
              <a:t>outputValue</a:t>
            </a:r>
            <a:r>
              <a:rPr lang="en-US" altLang="ja-JP" sz="1600" dirty="0"/>
              <a:t> = map(</a:t>
            </a:r>
            <a:r>
              <a:rPr lang="en-US" altLang="ja-JP" sz="1600" dirty="0" err="1"/>
              <a:t>sensorValue</a:t>
            </a:r>
            <a:r>
              <a:rPr lang="en-US" altLang="ja-JP" sz="1600" dirty="0"/>
              <a:t>, 0, 1023, 0, 255);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解答例：</a:t>
            </a:r>
            <a:r>
              <a:rPr lang="en-US" altLang="ja-JP" dirty="0"/>
              <a:t>File &gt; Examples &gt; 01.Basics &gt; </a:t>
            </a:r>
            <a:r>
              <a:rPr lang="en-US" altLang="ja-JP" dirty="0" err="1"/>
              <a:t>AnalogInOutSerial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898AB-80B0-2CD1-2247-2C315BDB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56" y="3284984"/>
            <a:ext cx="2459102" cy="29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F7FEC9-7FEE-D704-905C-2D7D1716866E}"/>
              </a:ext>
            </a:extLst>
          </p:cNvPr>
          <p:cNvSpPr txBox="1"/>
          <p:nvPr/>
        </p:nvSpPr>
        <p:spPr>
          <a:xfrm>
            <a:off x="1847528" y="39390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 bit (0 ~ 1023)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863286-BCC1-C9EF-466C-C24F6614426D}"/>
              </a:ext>
            </a:extLst>
          </p:cNvPr>
          <p:cNvSpPr txBox="1"/>
          <p:nvPr/>
        </p:nvSpPr>
        <p:spPr>
          <a:xfrm>
            <a:off x="3708558" y="39330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8</a:t>
            </a:r>
            <a:r>
              <a:rPr kumimoji="1" lang="en-US" altLang="ja-JP" sz="1200" dirty="0"/>
              <a:t> bit (0 ~ 255)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8B163F-F9F3-4CE4-9106-18688CB5965A}"/>
              </a:ext>
            </a:extLst>
          </p:cNvPr>
          <p:cNvSpPr txBox="1"/>
          <p:nvPr/>
        </p:nvSpPr>
        <p:spPr>
          <a:xfrm>
            <a:off x="911424" y="5149768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 </a:t>
            </a:r>
            <a:r>
              <a:rPr lang="ja-JP" altLang="en-US" sz="1200" dirty="0"/>
              <a:t>解説： </a:t>
            </a:r>
            <a:r>
              <a:rPr kumimoji="1" lang="en-US" altLang="ja-JP" sz="1200" dirty="0">
                <a:hlinkClick r:id="rId3"/>
              </a:rPr>
              <a:t>https://burariweb.info/electronic-work/arduino-learning/arduino-variable-resistor-analog-input.html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323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の基本機能を理解して簡単な電子工作を行おう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>
                <a:solidFill>
                  <a:srgbClr val="FF0000"/>
                </a:solidFill>
              </a:rPr>
              <a:t>ブロック崩しゲームのコントローラ作成</a:t>
            </a:r>
            <a:r>
              <a:rPr lang="ja-JP" altLang="en-US" sz="1600" dirty="0"/>
              <a:t> 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課題：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FF0000"/>
                </a:solidFill>
              </a:rPr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ブロック崩しのバーを可変抵抗器で操作 </a:t>
            </a:r>
            <a:r>
              <a:rPr kumimoji="1" lang="ja-JP" altLang="en-US" sz="2000" dirty="0"/>
              <a:t>しよう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164E5A5-963D-08FB-4D59-8199AF765881}"/>
              </a:ext>
            </a:extLst>
          </p:cNvPr>
          <p:cNvGrpSpPr/>
          <p:nvPr/>
        </p:nvGrpSpPr>
        <p:grpSpPr>
          <a:xfrm>
            <a:off x="7172172" y="3897280"/>
            <a:ext cx="2385198" cy="2397654"/>
            <a:chOff x="7172172" y="3897280"/>
            <a:chExt cx="2385198" cy="2397654"/>
          </a:xfrm>
        </p:grpSpPr>
        <p:pic>
          <p:nvPicPr>
            <p:cNvPr id="1028" name="Picture 4" descr="☆16型☆単連可変抵抗器 - aitendo">
              <a:extLst>
                <a:ext uri="{FF2B5EF4-FFF2-40B4-BE49-F238E27FC236}">
                  <a16:creationId xmlns:a16="http://schemas.microsoft.com/office/drawing/2014/main" id="{32C2259D-7F2A-2532-9A21-3E261A222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20" y="3897280"/>
              <a:ext cx="23812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BB7C97E-D24B-F336-6317-132CEC243FE2}"/>
                </a:ext>
              </a:extLst>
            </p:cNvPr>
            <p:cNvSpPr txBox="1"/>
            <p:nvPr/>
          </p:nvSpPr>
          <p:spPr>
            <a:xfrm>
              <a:off x="7462178" y="5956380"/>
              <a:ext cx="151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可変抵抗器</a:t>
              </a:r>
            </a:p>
          </p:txBody>
        </p:sp>
        <p:sp>
          <p:nvSpPr>
            <p:cNvPr id="13" name="矢印: 左カーブ 12">
              <a:extLst>
                <a:ext uri="{FF2B5EF4-FFF2-40B4-BE49-F238E27FC236}">
                  <a16:creationId xmlns:a16="http://schemas.microsoft.com/office/drawing/2014/main" id="{5FE9E66E-0D1B-7BC5-A549-8FB4AA043661}"/>
                </a:ext>
              </a:extLst>
            </p:cNvPr>
            <p:cNvSpPr/>
            <p:nvPr/>
          </p:nvSpPr>
          <p:spPr>
            <a:xfrm>
              <a:off x="8544272" y="4077072"/>
              <a:ext cx="580012" cy="576064"/>
            </a:xfrm>
            <a:prstGeom prst="curved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矢印: 右カーブ 13">
              <a:extLst>
                <a:ext uri="{FF2B5EF4-FFF2-40B4-BE49-F238E27FC236}">
                  <a16:creationId xmlns:a16="http://schemas.microsoft.com/office/drawing/2014/main" id="{71D5A592-604A-09D4-34AF-4B19867E2B76}"/>
                </a:ext>
              </a:extLst>
            </p:cNvPr>
            <p:cNvSpPr/>
            <p:nvPr/>
          </p:nvSpPr>
          <p:spPr>
            <a:xfrm>
              <a:off x="7172172" y="4050297"/>
              <a:ext cx="580012" cy="576064"/>
            </a:xfrm>
            <a:prstGeom prst="curv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4163290-6E5C-1509-1579-BCE3C6146710}"/>
              </a:ext>
            </a:extLst>
          </p:cNvPr>
          <p:cNvGrpSpPr/>
          <p:nvPr/>
        </p:nvGrpSpPr>
        <p:grpSpPr>
          <a:xfrm>
            <a:off x="1860424" y="3802030"/>
            <a:ext cx="4523608" cy="2492904"/>
            <a:chOff x="1756378" y="3802030"/>
            <a:chExt cx="4523608" cy="2492904"/>
          </a:xfrm>
        </p:grpSpPr>
        <p:pic>
          <p:nvPicPr>
            <p:cNvPr id="1026" name="Picture 2" descr="ゼロからはじめるPython (10) 100行程度でブロック崩しゲームを作ってみよう - ライブドアニュース">
              <a:extLst>
                <a:ext uri="{FF2B5EF4-FFF2-40B4-BE49-F238E27FC236}">
                  <a16:creationId xmlns:a16="http://schemas.microsoft.com/office/drawing/2014/main" id="{A8A8A7FE-F2E2-9A1F-B9C6-625980300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90" y="3802030"/>
              <a:ext cx="3048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BA6125-AACB-458D-2EBB-9F2ADC22F42E}"/>
                </a:ext>
              </a:extLst>
            </p:cNvPr>
            <p:cNvSpPr txBox="1"/>
            <p:nvPr/>
          </p:nvSpPr>
          <p:spPr>
            <a:xfrm>
              <a:off x="1756378" y="5956380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Python</a:t>
              </a:r>
              <a:r>
                <a:rPr kumimoji="1" lang="ja-JP" altLang="en-US" sz="1600" dirty="0"/>
                <a:t>で書かれたブロック崩しゲーム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2A02C9D-851E-F75D-83A2-91A2B131486F}"/>
                </a:ext>
              </a:extLst>
            </p:cNvPr>
            <p:cNvSpPr txBox="1"/>
            <p:nvPr/>
          </p:nvSpPr>
          <p:spPr>
            <a:xfrm>
              <a:off x="5507040" y="5111492"/>
              <a:ext cx="772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バー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97F173A-C655-F2B6-8C5D-5DBAB1D87770}"/>
                </a:ext>
              </a:extLst>
            </p:cNvPr>
            <p:cNvCxnSpPr/>
            <p:nvPr/>
          </p:nvCxnSpPr>
          <p:spPr>
            <a:xfrm flipV="1">
              <a:off x="5151090" y="5301208"/>
              <a:ext cx="421712" cy="501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8C68AB4E-3703-51C3-722A-C0B79C06273C}"/>
                </a:ext>
              </a:extLst>
            </p:cNvPr>
            <p:cNvSpPr/>
            <p:nvPr/>
          </p:nvSpPr>
          <p:spPr>
            <a:xfrm>
              <a:off x="3851948" y="5408327"/>
              <a:ext cx="687102" cy="24642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0A808C9A-8377-009F-893B-F82FAF08E116}"/>
                </a:ext>
              </a:extLst>
            </p:cNvPr>
            <p:cNvSpPr/>
            <p:nvPr/>
          </p:nvSpPr>
          <p:spPr>
            <a:xfrm rot="10800000">
              <a:off x="2783633" y="5408326"/>
              <a:ext cx="687102" cy="2321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14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</a:t>
            </a:r>
            <a:r>
              <a:rPr lang="ja-JP" altLang="en-US" sz="2000" dirty="0"/>
              <a:t>ブロック崩しゲーム </a:t>
            </a:r>
            <a:r>
              <a:rPr lang="en-US" altLang="ja-JP" sz="2000" dirty="0"/>
              <a:t>- python</a:t>
            </a:r>
            <a:r>
              <a:rPr lang="ja-JP" altLang="en-US" sz="2000" dirty="0"/>
              <a:t>ソース</a:t>
            </a:r>
            <a:r>
              <a:rPr lang="en-US" altLang="ja-JP" sz="2000" dirty="0"/>
              <a:t>]</a:t>
            </a:r>
          </a:p>
          <a:p>
            <a:pPr marL="0" indent="0">
              <a:buNone/>
            </a:pPr>
            <a:endParaRPr lang="en-US" altLang="ja-JP" sz="900" dirty="0"/>
          </a:p>
          <a:p>
            <a:r>
              <a:rPr lang="en-US" altLang="ja-JP" sz="1600" dirty="0">
                <a:hlinkClick r:id="rId2"/>
              </a:rPr>
              <a:t>https://kusakarism.info/?p=11237</a:t>
            </a:r>
            <a:endParaRPr lang="en-US" altLang="ja-JP" sz="1600" dirty="0"/>
          </a:p>
          <a:p>
            <a:endParaRPr lang="en-US" altLang="ja-JP" sz="700" dirty="0"/>
          </a:p>
          <a:p>
            <a:r>
              <a:rPr lang="en-US" altLang="ja-JP" sz="1600" dirty="0">
                <a:hlinkClick r:id="rId3"/>
              </a:rPr>
              <a:t>https://github.com/M-yuhki/breakout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700" dirty="0"/>
          </a:p>
          <a:p>
            <a:r>
              <a:rPr lang="en-US" altLang="ja-JP" sz="1600" dirty="0">
                <a:hlinkClick r:id="rId4"/>
              </a:rPr>
              <a:t>https://note.com/forte_python/n/na2575fd1a30f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[python – Arduino </a:t>
            </a:r>
            <a:r>
              <a:rPr lang="ja-JP" altLang="en-US" sz="2000" dirty="0"/>
              <a:t>間のシリアル通信</a:t>
            </a:r>
            <a:r>
              <a:rPr lang="en-US" altLang="ja-JP" sz="2000" dirty="0"/>
              <a:t>]</a:t>
            </a:r>
          </a:p>
          <a:p>
            <a:r>
              <a:rPr lang="en-US" altLang="ja-JP" sz="1600" dirty="0">
                <a:hlinkClick r:id="rId5"/>
              </a:rPr>
              <a:t>Serial Communication between Python and Arduino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ソースコードからバーを動かす部分を見つけだし，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>
                <a:solidFill>
                  <a:srgbClr val="FF0000"/>
                </a:solidFill>
              </a:rPr>
              <a:t>Arduino </a:t>
            </a:r>
            <a:r>
              <a:rPr lang="ja-JP" altLang="en-US" b="1" dirty="0">
                <a:solidFill>
                  <a:srgbClr val="FF0000"/>
                </a:solidFill>
              </a:rPr>
              <a:t>からの信号によって動かすように変更すればよい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72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3E9A6-484D-5BB8-2A4D-FF686FC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B458C-BF86-9340-7EF7-D1A75129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b="1" i="0" dirty="0">
                <a:solidFill>
                  <a:srgbClr val="3741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What is Arduino?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https://docs.arduino.cc/learn/starting-guide/whats-arduino/</a:t>
            </a:r>
            <a:endParaRPr kumimoji="1" lang="en-US" altLang="ja-JP" dirty="0"/>
          </a:p>
          <a:p>
            <a:pPr lvl="1"/>
            <a:endParaRPr lang="en-US" altLang="ja-JP" b="1" dirty="0"/>
          </a:p>
          <a:p>
            <a:r>
              <a:rPr kumimoji="1" lang="ja-JP" altLang="en-US" b="1" dirty="0"/>
              <a:t>ブレッドボードの基礎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3"/>
              </a:rPr>
              <a:t>https://iot.keicode.com/electronics/what-is-breadboard.php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スイッチによる</a:t>
            </a:r>
            <a:r>
              <a:rPr kumimoji="1" lang="en-US" altLang="ja-JP" b="1" dirty="0"/>
              <a:t>L</a:t>
            </a:r>
            <a:r>
              <a:rPr kumimoji="1" lang="ja-JP" altLang="en-US" b="1" dirty="0"/>
              <a:t>チカ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4"/>
              </a:rPr>
              <a:t>https://burariweb.info/electronic-work/arduino-tips/arduino-internal-pullup.html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C0969-DEB0-FBCB-3F36-AEAF65C9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y components of an Arduino board.">
            <a:extLst>
              <a:ext uri="{FF2B5EF4-FFF2-40B4-BE49-F238E27FC236}">
                <a16:creationId xmlns:a16="http://schemas.microsoft.com/office/drawing/2014/main" id="{E363B8A3-3FF9-1B99-21B7-AEE62CE9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59" y="2551985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330F9D-0EA0-F5D3-2F57-A600CC1E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4601D-F4FA-8C64-CD30-810EF36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電子部品を簡単に制御するためのツール</a:t>
            </a:r>
            <a:endParaRPr lang="en-US" altLang="ja-JP" dirty="0"/>
          </a:p>
          <a:p>
            <a:endParaRPr lang="en-US" altLang="ja-JP" sz="500" dirty="0"/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b="1" dirty="0">
                <a:solidFill>
                  <a:srgbClr val="FF0000"/>
                </a:solidFill>
              </a:rPr>
              <a:t>ボード </a:t>
            </a:r>
            <a:r>
              <a:rPr kumimoji="1" lang="ja-JP" altLang="en-US" dirty="0"/>
              <a:t>＋</a:t>
            </a:r>
            <a:r>
              <a:rPr kumimoji="1" lang="en-US" altLang="ja-JP" b="1" dirty="0">
                <a:solidFill>
                  <a:srgbClr val="FF0000"/>
                </a:solidFill>
              </a:rPr>
              <a:t>Arduino IDE </a:t>
            </a:r>
            <a:r>
              <a:rPr kumimoji="1" lang="ja-JP" altLang="en-US" dirty="0"/>
              <a:t>で構成されるプラットフォーム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85BF8-7EBC-0B37-3956-1CF1707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68703-90D7-B8B0-F074-06D63872FF31}"/>
              </a:ext>
            </a:extLst>
          </p:cNvPr>
          <p:cNvSpPr txBox="1"/>
          <p:nvPr/>
        </p:nvSpPr>
        <p:spPr>
          <a:xfrm>
            <a:off x="6456040" y="6594513"/>
            <a:ext cx="5640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https://docs.arduino.cc/learn/starting-guide/getting-started-arduino/#anatomy-of-an-arduino-board</a:t>
            </a:r>
            <a:endParaRPr kumimoji="1" lang="ja-JP" altLang="en-US" sz="1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1993E5-8C78-80C7-6846-FB7E7C0F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51985"/>
            <a:ext cx="3983468" cy="34861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835B62-CD55-1A47-749F-92F1908C8288}"/>
              </a:ext>
            </a:extLst>
          </p:cNvPr>
          <p:cNvSpPr txBox="1"/>
          <p:nvPr/>
        </p:nvSpPr>
        <p:spPr>
          <a:xfrm>
            <a:off x="2435106" y="601164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IDE</a:t>
            </a:r>
          </a:p>
          <a:p>
            <a:pPr algn="ctr"/>
            <a:r>
              <a:rPr kumimoji="1" lang="en-US" altLang="ja-JP" sz="1600" dirty="0"/>
              <a:t> 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統合開発環境</a:t>
            </a:r>
            <a:r>
              <a:rPr kumimoji="1" lang="en-US" altLang="ja-JP" sz="12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574849-279F-0DD6-8033-6FE5FEFFE5BD}"/>
              </a:ext>
            </a:extLst>
          </p:cNvPr>
          <p:cNvSpPr txBox="1"/>
          <p:nvPr/>
        </p:nvSpPr>
        <p:spPr>
          <a:xfrm>
            <a:off x="7600306" y="602796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</a:t>
            </a:r>
            <a:r>
              <a:rPr kumimoji="1" lang="ja-JP" altLang="en-US" sz="1400" dirty="0"/>
              <a:t>ボード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07BF2A-F04C-D8EA-5894-766EA4716579}"/>
              </a:ext>
            </a:extLst>
          </p:cNvPr>
          <p:cNvSpPr txBox="1"/>
          <p:nvPr/>
        </p:nvSpPr>
        <p:spPr>
          <a:xfrm>
            <a:off x="12966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ハードウェア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4BC3F6-DDE6-B95D-4028-98AF58F35403}"/>
              </a:ext>
            </a:extLst>
          </p:cNvPr>
          <p:cNvSpPr txBox="1"/>
          <p:nvPr/>
        </p:nvSpPr>
        <p:spPr>
          <a:xfrm>
            <a:off x="30968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ソフトウェア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24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D5400-6B5D-888B-53EE-17D4A50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8A79C-941B-03AB-6388-17F329BE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Purpose</a:t>
            </a: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b="1" dirty="0">
                <a:solidFill>
                  <a:srgbClr val="FF0000"/>
                </a:solidFill>
              </a:rPr>
              <a:t>技術スキルのレベルに関係なく、誰もがテクノロジーにアクセス可能に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・・・初心者に使いやすく，かつ上級者にも十分な柔軟性を提供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en-US" altLang="ja-JP" b="1" dirty="0"/>
              <a:t>Advantage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en-US" altLang="ja-JP" sz="500" dirty="0"/>
          </a:p>
          <a:p>
            <a:pPr lvl="1"/>
            <a:r>
              <a:rPr lang="ja-JP" altLang="en-US" dirty="0"/>
              <a:t>安価   </a:t>
            </a:r>
            <a:r>
              <a:rPr lang="en-US" altLang="ja-JP" sz="1400" dirty="0"/>
              <a:t>$50</a:t>
            </a:r>
            <a:r>
              <a:rPr lang="ja-JP" altLang="en-US" sz="1400" dirty="0"/>
              <a:t>以下</a:t>
            </a:r>
            <a:endParaRPr lang="en-US" altLang="ja-JP" dirty="0"/>
          </a:p>
          <a:p>
            <a:pPr lvl="1"/>
            <a:r>
              <a:rPr lang="ja-JP" altLang="en-US" dirty="0"/>
              <a:t>クロスプラットフォーム</a:t>
            </a:r>
            <a:endParaRPr lang="en-US" altLang="ja-JP" dirty="0"/>
          </a:p>
          <a:p>
            <a:pPr lvl="2"/>
            <a:r>
              <a:rPr lang="en-US" altLang="ja-JP" dirty="0"/>
              <a:t>Windows, macintosh OSX, Linux</a:t>
            </a:r>
            <a:r>
              <a:rPr lang="ja-JP" altLang="en-US" dirty="0"/>
              <a:t>で動作可能</a:t>
            </a:r>
            <a:endParaRPr lang="en-US" altLang="ja-JP" dirty="0"/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簡単で明瞭なプログラミング環境</a:t>
            </a:r>
            <a:endParaRPr lang="en-US" altLang="ja-JP" dirty="0"/>
          </a:p>
          <a:p>
            <a:pPr lvl="2"/>
            <a:r>
              <a:rPr lang="en-US" altLang="ja-JP" dirty="0"/>
              <a:t>C++</a:t>
            </a:r>
            <a:r>
              <a:rPr lang="ja-JP" altLang="en-US" dirty="0"/>
              <a:t>ベースの独自の言語 </a:t>
            </a:r>
            <a:r>
              <a:rPr lang="en-US" altLang="ja-JP" dirty="0"/>
              <a:t>(Arduino</a:t>
            </a:r>
            <a:r>
              <a:rPr lang="ja-JP" altLang="en-US" dirty="0"/>
              <a:t>言語</a:t>
            </a:r>
            <a:r>
              <a:rPr lang="en-US" altLang="ja-JP" dirty="0"/>
              <a:t>)</a:t>
            </a:r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オープンソースと拡張性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89503-1F95-FA09-0A95-C0A1059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150" name="Picture 6" descr="Premium Photo | Arduino controller photo concept in the dark background and  infographic details">
            <a:extLst>
              <a:ext uri="{FF2B5EF4-FFF2-40B4-BE49-F238E27FC236}">
                <a16:creationId xmlns:a16="http://schemas.microsoft.com/office/drawing/2014/main" id="{8087C0CB-A03C-4011-4EE8-CB00C2D8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152214"/>
            <a:ext cx="4464496" cy="29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6EE0B-F1A0-EE94-1A4B-D9BC771A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2EB9D-CBDA-BDBE-81E2-5B92D64A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入力機器と出力機器を仲介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2894-1124-0939-79AF-98B24437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7B7AC06-4E6C-6DD9-7D72-E9BED41B72D9}"/>
              </a:ext>
            </a:extLst>
          </p:cNvPr>
          <p:cNvGrpSpPr/>
          <p:nvPr/>
        </p:nvGrpSpPr>
        <p:grpSpPr>
          <a:xfrm>
            <a:off x="335360" y="1844824"/>
            <a:ext cx="11521280" cy="4730586"/>
            <a:chOff x="335360" y="1909349"/>
            <a:chExt cx="11521280" cy="4730586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60E6ADE-3D6E-DAE4-C9F8-19BD82C71843}"/>
                </a:ext>
              </a:extLst>
            </p:cNvPr>
            <p:cNvSpPr/>
            <p:nvPr/>
          </p:nvSpPr>
          <p:spPr>
            <a:xfrm>
              <a:off x="6251665" y="1909349"/>
              <a:ext cx="5604975" cy="4730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268E0EA-E91D-DB8E-78A1-EA6BC4F5A972}"/>
                </a:ext>
              </a:extLst>
            </p:cNvPr>
            <p:cNvSpPr/>
            <p:nvPr/>
          </p:nvSpPr>
          <p:spPr>
            <a:xfrm>
              <a:off x="335360" y="1909349"/>
              <a:ext cx="5638238" cy="4730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42F6164-2BAC-3879-7716-6EBE17518E4D}"/>
                </a:ext>
              </a:extLst>
            </p:cNvPr>
            <p:cNvGrpSpPr/>
            <p:nvPr/>
          </p:nvGrpSpPr>
          <p:grpSpPr>
            <a:xfrm>
              <a:off x="1650115" y="2332105"/>
              <a:ext cx="8891770" cy="3609692"/>
              <a:chOff x="1650115" y="2332105"/>
              <a:chExt cx="8891770" cy="360969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ED471-B5E5-8430-3419-C9470BC6BA6F}"/>
                  </a:ext>
                </a:extLst>
              </p:cNvPr>
              <p:cNvSpPr txBox="1"/>
              <p:nvPr/>
            </p:nvSpPr>
            <p:spPr>
              <a:xfrm>
                <a:off x="1650115" y="2332105"/>
                <a:ext cx="2933717" cy="36933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INPUTS</a:t>
                </a:r>
                <a:endParaRPr kumimoji="1" lang="ja-JP" altLang="en-US" b="1" dirty="0"/>
              </a:p>
            </p:txBody>
          </p:sp>
          <p:pic>
            <p:nvPicPr>
              <p:cNvPr id="2052" name="Picture 4" descr="Temperature Sensor (LM35)">
                <a:extLst>
                  <a:ext uri="{FF2B5EF4-FFF2-40B4-BE49-F238E27FC236}">
                    <a16:creationId xmlns:a16="http://schemas.microsoft.com/office/drawing/2014/main" id="{3385F447-E8AB-23EF-B1CE-D7B7880ED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143" y="2987472"/>
                <a:ext cx="1111854" cy="1111854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 descr="Temperature And Humidity Sensor">
                <a:extLst>
                  <a:ext uri="{FF2B5EF4-FFF2-40B4-BE49-F238E27FC236}">
                    <a16:creationId xmlns:a16="http://schemas.microsoft.com/office/drawing/2014/main" id="{1F0CEBE3-258E-999B-8F35-305AFAD04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3174" y="2977948"/>
                <a:ext cx="1201584" cy="1130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Ultrasonic Distance Sensor - 5V (HC-SR04)">
                <a:extLst>
                  <a:ext uri="{FF2B5EF4-FFF2-40B4-BE49-F238E27FC236}">
                    <a16:creationId xmlns:a16="http://schemas.microsoft.com/office/drawing/2014/main" id="{41417755-34A5-CAA2-1A02-1629EF36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579" y="4524572"/>
                <a:ext cx="1164982" cy="1096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B43BBCC-14A4-1836-F505-8E54E52C2EB0}"/>
                  </a:ext>
                </a:extLst>
              </p:cNvPr>
              <p:cNvSpPr txBox="1"/>
              <p:nvPr/>
            </p:nvSpPr>
            <p:spPr>
              <a:xfrm>
                <a:off x="175914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温度センサ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79196-4B20-1874-4561-A132A851D016}"/>
                  </a:ext>
                </a:extLst>
              </p:cNvPr>
              <p:cNvSpPr txBox="1"/>
              <p:nvPr/>
            </p:nvSpPr>
            <p:spPr>
              <a:xfrm>
                <a:off x="3358040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湿度センサ</a:t>
                </a:r>
              </a:p>
            </p:txBody>
          </p:sp>
          <p:pic>
            <p:nvPicPr>
              <p:cNvPr id="2058" name="Picture 10" descr="Amazon.com: IR Infrared Obstacle Avoidance Sensor (2pcs) IR Transmitting  and Receiving Tube Photoelectric Switch 3-pin Compatible with Ar-duino  Smart Car Robot : Electronics">
                <a:extLst>
                  <a:ext uri="{FF2B5EF4-FFF2-40B4-BE49-F238E27FC236}">
                    <a16:creationId xmlns:a16="http://schemas.microsoft.com/office/drawing/2014/main" id="{31FCF5D8-EB77-9A62-A5D5-1910E62E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9704" y="4458537"/>
                <a:ext cx="1228525" cy="122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EC8CA8B-8818-0665-6156-CAFD3DCFE5C1}"/>
                  </a:ext>
                </a:extLst>
              </p:cNvPr>
              <p:cNvSpPr txBox="1"/>
              <p:nvPr/>
            </p:nvSpPr>
            <p:spPr>
              <a:xfrm>
                <a:off x="3358040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赤外線センサ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AB120D-124A-514F-A3CC-5098DB14967D}"/>
                  </a:ext>
                </a:extLst>
              </p:cNvPr>
              <p:cNvSpPr txBox="1"/>
              <p:nvPr/>
            </p:nvSpPr>
            <p:spPr>
              <a:xfrm>
                <a:off x="175914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距離センサ</a:t>
                </a:r>
              </a:p>
            </p:txBody>
          </p:sp>
          <p:pic>
            <p:nvPicPr>
              <p:cNvPr id="2066" name="Picture 18" descr="Amazon.co.jp: Reduction Motor DC 12V/24V High Torque Gearbox Electric Motor  Electric Gear Motor 7/12/22/35/45/66/107/200/320/600/960RPM : Toys &amp; Games">
                <a:extLst>
                  <a:ext uri="{FF2B5EF4-FFF2-40B4-BE49-F238E27FC236}">
                    <a16:creationId xmlns:a16="http://schemas.microsoft.com/office/drawing/2014/main" id="{9D5A2557-18C4-A27A-F548-812726987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1305" y="3049676"/>
                <a:ext cx="1271711" cy="987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5F986B7-A824-E4E7-4C0A-EAF7CF34F77A}"/>
                  </a:ext>
                </a:extLst>
              </p:cNvPr>
              <p:cNvSpPr txBox="1"/>
              <p:nvPr/>
            </p:nvSpPr>
            <p:spPr>
              <a:xfrm>
                <a:off x="770123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DC </a:t>
                </a:r>
                <a:r>
                  <a:rPr kumimoji="1" lang="ja-JP" altLang="en-US" sz="1000" b="1" dirty="0"/>
                  <a:t>モータ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C6C34E-8BC0-B9BA-458D-72CD0C9E64DF}"/>
                  </a:ext>
                </a:extLst>
              </p:cNvPr>
              <p:cNvSpPr txBox="1"/>
              <p:nvPr/>
            </p:nvSpPr>
            <p:spPr>
              <a:xfrm>
                <a:off x="9326813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b="1" dirty="0"/>
                  <a:t>サーボモータ</a:t>
                </a:r>
                <a:endParaRPr kumimoji="1" lang="ja-JP" altLang="en-US" sz="1000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3C7F522-0FA5-87B5-4306-AF169BFFD505}"/>
                  </a:ext>
                </a:extLst>
              </p:cNvPr>
              <p:cNvSpPr txBox="1"/>
              <p:nvPr/>
            </p:nvSpPr>
            <p:spPr>
              <a:xfrm>
                <a:off x="770123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スピーカー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C8103F-7522-D1CF-177E-F8D189F8D774}"/>
                  </a:ext>
                </a:extLst>
              </p:cNvPr>
              <p:cNvSpPr txBox="1"/>
              <p:nvPr/>
            </p:nvSpPr>
            <p:spPr>
              <a:xfrm>
                <a:off x="9275203" y="5695576"/>
                <a:ext cx="1215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LCD</a:t>
                </a:r>
                <a:r>
                  <a:rPr lang="ja-JP" altLang="en-US" sz="1000" b="1" dirty="0"/>
                  <a:t>ディスプレイ</a:t>
                </a:r>
                <a:endParaRPr kumimoji="1" lang="ja-JP" altLang="en-US" sz="10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099A6D-8BCD-3483-5FEB-C723F488117F}"/>
                  </a:ext>
                </a:extLst>
              </p:cNvPr>
              <p:cNvSpPr txBox="1"/>
              <p:nvPr/>
            </p:nvSpPr>
            <p:spPr>
              <a:xfrm>
                <a:off x="7608168" y="2332105"/>
                <a:ext cx="2933717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OUTPUTS</a:t>
                </a:r>
                <a:endParaRPr kumimoji="1" lang="ja-JP" altLang="en-US" b="1" dirty="0"/>
              </a:p>
            </p:txBody>
          </p:sp>
          <p:pic>
            <p:nvPicPr>
              <p:cNvPr id="2072" name="Picture 24" descr="FEETECH Continuous Rotation Servo FS5106R">
                <a:extLst>
                  <a:ext uri="{FF2B5EF4-FFF2-40B4-BE49-F238E27FC236}">
                    <a16:creationId xmlns:a16="http://schemas.microsoft.com/office/drawing/2014/main" id="{FF2C8DF3-87DA-DFF5-6CB9-9FF3D2519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24"/>
              <a:stretch/>
            </p:blipFill>
            <p:spPr bwMode="auto">
              <a:xfrm>
                <a:off x="9341070" y="3018643"/>
                <a:ext cx="1083338" cy="1049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WH0802A1 - WINSTAR">
                <a:extLst>
                  <a:ext uri="{FF2B5EF4-FFF2-40B4-BE49-F238E27FC236}">
                    <a16:creationId xmlns:a16="http://schemas.microsoft.com/office/drawing/2014/main" id="{41A6DE20-C290-AE07-CF2F-FA55EB9F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6813" y="4516873"/>
                <a:ext cx="1111853" cy="1111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小型電子プロジェクト用のJST-PH2.0インターフェースを備えた3ワット8オームミニキャビティミニスピーカーマイクロスピーカー -  AliExpress">
                <a:extLst>
                  <a:ext uri="{FF2B5EF4-FFF2-40B4-BE49-F238E27FC236}">
                    <a16:creationId xmlns:a16="http://schemas.microsoft.com/office/drawing/2014/main" id="{2AAC6107-AE18-F299-F5CC-10E753E8AB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1234" y="4516873"/>
                <a:ext cx="1111852" cy="1111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8038E5-21EF-448E-3C7E-52F492EAFE83}"/>
              </a:ext>
            </a:extLst>
          </p:cNvPr>
          <p:cNvSpPr txBox="1"/>
          <p:nvPr/>
        </p:nvSpPr>
        <p:spPr>
          <a:xfrm>
            <a:off x="1588027" y="6165304"/>
            <a:ext cx="90159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複雑な開発プロセスを抽象化しユーザーの利便性を向上</a:t>
            </a:r>
          </a:p>
        </p:txBody>
      </p:sp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E179560F-06F6-DE09-4CC0-C658A089E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3328392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D3DE-5B51-7CA4-8E5D-73D13EF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Application Examples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955F5-27E6-93AA-DE7B-3070E2D0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F42EB-BE92-1692-D946-19CD770E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62F8C-A866-6CCA-B14E-B9B5E6C7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5875">
            <a:off x="1705142" y="1187360"/>
            <a:ext cx="2312025" cy="21086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F3D89D-8E9C-C687-1D23-EC0AEB1A0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016" y="1210502"/>
            <a:ext cx="3737726" cy="1681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7C515E-49E0-57D2-BA1F-CF863666E92C}"/>
              </a:ext>
            </a:extLst>
          </p:cNvPr>
          <p:cNvSpPr txBox="1"/>
          <p:nvPr/>
        </p:nvSpPr>
        <p:spPr>
          <a:xfrm>
            <a:off x="1300265" y="32258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足裏デバイス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613FD-55BE-14BF-7656-4C10CCA9E909}"/>
              </a:ext>
            </a:extLst>
          </p:cNvPr>
          <p:cNvSpPr txBox="1"/>
          <p:nvPr/>
        </p:nvSpPr>
        <p:spPr>
          <a:xfrm>
            <a:off x="8009176" y="29200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内視鏡自動挿入装置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D0EDCF-BBCE-214E-3C22-1092464DD0A4}"/>
              </a:ext>
            </a:extLst>
          </p:cNvPr>
          <p:cNvSpPr txBox="1"/>
          <p:nvPr/>
        </p:nvSpPr>
        <p:spPr>
          <a:xfrm>
            <a:off x="10115057" y="2979687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伊藤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DD3DCC-301E-DC67-3482-449188CF5703}"/>
              </a:ext>
            </a:extLst>
          </p:cNvPr>
          <p:cNvSpPr txBox="1"/>
          <p:nvPr/>
        </p:nvSpPr>
        <p:spPr>
          <a:xfrm>
            <a:off x="2972225" y="3290090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泉野目</a:t>
            </a:r>
            <a:r>
              <a:rPr kumimoji="1" lang="en-US" altLang="ja-JP" sz="1000" dirty="0"/>
              <a:t>, 2022 )</a:t>
            </a:r>
            <a:endParaRPr kumimoji="1" lang="ja-JP" altLang="en-US" sz="1000" dirty="0"/>
          </a:p>
        </p:txBody>
      </p:sp>
      <p:pic>
        <p:nvPicPr>
          <p:cNvPr id="11" name="図 1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C1D6EAA-5BAB-CD99-3534-8081F4B18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/>
          <a:stretch/>
        </p:blipFill>
        <p:spPr>
          <a:xfrm>
            <a:off x="1606299" y="4335528"/>
            <a:ext cx="2808312" cy="1988564"/>
          </a:xfrm>
          <a:prstGeom prst="rect">
            <a:avLst/>
          </a:prstGeom>
        </p:spPr>
      </p:pic>
      <p:pic>
        <p:nvPicPr>
          <p:cNvPr id="12" name="Picture 2" descr="Amazon | Arduino Uno Rev3 ATmega328 マイコンボード A000066 白 | 基板 | 産業・研究開発用品 通販">
            <a:extLst>
              <a:ext uri="{FF2B5EF4-FFF2-40B4-BE49-F238E27FC236}">
                <a16:creationId xmlns:a16="http://schemas.microsoft.com/office/drawing/2014/main" id="{BDFB0492-AEB2-DE42-07F1-CAD0EAA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8" y="3212246"/>
            <a:ext cx="1746072" cy="1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B54AC-684B-21D4-120F-FE549212D6E8}"/>
              </a:ext>
            </a:extLst>
          </p:cNvPr>
          <p:cNvSpPr txBox="1"/>
          <p:nvPr/>
        </p:nvSpPr>
        <p:spPr>
          <a:xfrm>
            <a:off x="1533364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メンテナンスロボ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C55D0-8002-70D8-ED41-E0E1D9984204}"/>
              </a:ext>
            </a:extLst>
          </p:cNvPr>
          <p:cNvSpPr txBox="1"/>
          <p:nvPr/>
        </p:nvSpPr>
        <p:spPr>
          <a:xfrm>
            <a:off x="3496792" y="6433592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中臺</a:t>
            </a:r>
            <a:r>
              <a:rPr kumimoji="1" lang="en-US" altLang="ja-JP" sz="1000" dirty="0"/>
              <a:t>, 2024 )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A9AF80-F7AF-1223-A153-15CE1A2A5EE7}"/>
              </a:ext>
            </a:extLst>
          </p:cNvPr>
          <p:cNvSpPr txBox="1"/>
          <p:nvPr/>
        </p:nvSpPr>
        <p:spPr>
          <a:xfrm>
            <a:off x="8065423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近赤外内視鏡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84DF7-FDA3-1900-453B-FD256F28F0BE}"/>
              </a:ext>
            </a:extLst>
          </p:cNvPr>
          <p:cNvSpPr txBox="1"/>
          <p:nvPr/>
        </p:nvSpPr>
        <p:spPr>
          <a:xfrm>
            <a:off x="9812965" y="6433592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林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pic>
        <p:nvPicPr>
          <p:cNvPr id="21" name="図 2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995D88F-C15E-448E-72DB-63C131396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26" y="4017133"/>
            <a:ext cx="1731106" cy="2311628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97E0BEB-C162-D721-E6BB-6C54E83A0A17}"/>
              </a:ext>
            </a:extLst>
          </p:cNvPr>
          <p:cNvCxnSpPr>
            <a:cxnSpLocks/>
          </p:cNvCxnSpPr>
          <p:nvPr/>
        </p:nvCxnSpPr>
        <p:spPr>
          <a:xfrm flipH="1" flipV="1">
            <a:off x="3837620" y="2708920"/>
            <a:ext cx="1538300" cy="62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40337E-AFF8-86BA-DCB0-9542B60E479A}"/>
              </a:ext>
            </a:extLst>
          </p:cNvPr>
          <p:cNvCxnSpPr>
            <a:cxnSpLocks/>
          </p:cNvCxnSpPr>
          <p:nvPr/>
        </p:nvCxnSpPr>
        <p:spPr>
          <a:xfrm flipH="1">
            <a:off x="4409783" y="4365104"/>
            <a:ext cx="1039413" cy="968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53E396B-3812-DE21-21A1-E3CD75CAF105}"/>
              </a:ext>
            </a:extLst>
          </p:cNvPr>
          <p:cNvCxnSpPr>
            <a:cxnSpLocks/>
          </p:cNvCxnSpPr>
          <p:nvPr/>
        </p:nvCxnSpPr>
        <p:spPr>
          <a:xfrm flipH="1" flipV="1">
            <a:off x="6965455" y="4385352"/>
            <a:ext cx="1535349" cy="948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93347A-2E92-9A5C-D5B1-26D5D3D6C8D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06640" y="2051491"/>
            <a:ext cx="672376" cy="1161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b="1" dirty="0">
                <a:solidFill>
                  <a:srgbClr val="FF0000"/>
                </a:solidFill>
              </a:rPr>
              <a:t>準備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2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10367-C990-76C1-3706-BD49E43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準備：ソフトウェアのインストール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C947B-4D03-D53E-A4E2-B716CC1E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Arduino Software IDE </a:t>
            </a:r>
            <a:r>
              <a:rPr kumimoji="1" lang="ja-JP" altLang="en-US" sz="2000" dirty="0"/>
              <a:t>のインストール </a:t>
            </a:r>
            <a:r>
              <a:rPr kumimoji="1" lang="en-US" altLang="ja-JP" sz="2000" dirty="0"/>
              <a:t>&amp; </a:t>
            </a:r>
            <a:r>
              <a:rPr kumimoji="1" lang="ja-JP" altLang="en-US" sz="2000" dirty="0"/>
              <a:t>起動</a:t>
            </a:r>
            <a:endParaRPr kumimoji="1" lang="en-US" altLang="ja-JP" sz="2000" dirty="0"/>
          </a:p>
          <a:p>
            <a:pPr lvl="1"/>
            <a:r>
              <a:rPr lang="ja-JP" altLang="en-US" sz="1600" dirty="0"/>
              <a:t>エディター機能，デバッグ機能，書き込み機能を持つ統合開発環境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公式：</a:t>
            </a:r>
            <a:r>
              <a:rPr kumimoji="1" lang="en-US" altLang="ja-JP" sz="1600" dirty="0">
                <a:hlinkClick r:id="rId2"/>
              </a:rPr>
              <a:t>https://www.arduino.cc/en/software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Arduino </a:t>
            </a:r>
            <a:r>
              <a:rPr lang="ja-JP" altLang="en-US" sz="2000" dirty="0"/>
              <a:t>ボードを</a:t>
            </a:r>
            <a:r>
              <a:rPr lang="en-US" altLang="ja-JP" sz="2000" dirty="0"/>
              <a:t>PC</a:t>
            </a:r>
            <a:r>
              <a:rPr lang="ja-JP" altLang="en-US" sz="2000" dirty="0"/>
              <a:t>に</a:t>
            </a:r>
            <a:r>
              <a:rPr lang="en-US" altLang="ja-JP" sz="2000" dirty="0"/>
              <a:t>USB</a:t>
            </a:r>
            <a:r>
              <a:rPr lang="ja-JP" altLang="en-US" sz="2000" dirty="0"/>
              <a:t>接続</a:t>
            </a:r>
            <a:endParaRPr lang="en-US" altLang="ja-JP" sz="2000" dirty="0"/>
          </a:p>
          <a:p>
            <a:pPr marL="857250" lvl="1" indent="-457200"/>
            <a:r>
              <a:rPr lang="ja-JP" altLang="en-US" sz="1600" dirty="0"/>
              <a:t>ツールタブで正しい</a:t>
            </a:r>
            <a:r>
              <a:rPr lang="ja-JP" altLang="en-US" sz="1600" u="sng" dirty="0"/>
              <a:t>ボード名</a:t>
            </a:r>
            <a:r>
              <a:rPr lang="ja-JP" altLang="en-US" sz="1600" dirty="0"/>
              <a:t>と</a:t>
            </a:r>
            <a:r>
              <a:rPr lang="ja-JP" altLang="en-US" sz="1600" u="sng" dirty="0"/>
              <a:t>ポート</a:t>
            </a:r>
            <a:r>
              <a:rPr lang="ja-JP" altLang="en-US" sz="1600" dirty="0"/>
              <a:t>を選択</a:t>
            </a:r>
            <a:endParaRPr lang="en-US" altLang="ja-JP" sz="1600" dirty="0"/>
          </a:p>
          <a:p>
            <a:pPr marL="800100" lvl="2" indent="0">
              <a:buNone/>
            </a:pPr>
            <a:r>
              <a:rPr lang="ja-JP" altLang="en-US" sz="1400" dirty="0"/>
              <a:t>　　例）</a:t>
            </a:r>
            <a:r>
              <a:rPr lang="en-US" altLang="ja-JP" sz="1400" dirty="0"/>
              <a:t>”Arduino UNO”, COM3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D63F0-4810-35C8-F465-3DD173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C81D1D4-BE3C-D60A-5CC5-DA9B2EDD47AA}"/>
              </a:ext>
            </a:extLst>
          </p:cNvPr>
          <p:cNvGrpSpPr/>
          <p:nvPr/>
        </p:nvGrpSpPr>
        <p:grpSpPr>
          <a:xfrm>
            <a:off x="5861800" y="2607827"/>
            <a:ext cx="6025390" cy="4081278"/>
            <a:chOff x="5861800" y="2607827"/>
            <a:chExt cx="6025390" cy="40812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B5A7C1E-5059-F2A3-8531-94A19FE6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243" y="3145790"/>
              <a:ext cx="3622577" cy="318111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465AFE-1378-1C25-F4AD-F3940AFECB5B}"/>
                </a:ext>
              </a:extLst>
            </p:cNvPr>
            <p:cNvSpPr txBox="1"/>
            <p:nvPr/>
          </p:nvSpPr>
          <p:spPr>
            <a:xfrm>
              <a:off x="5861800" y="3475934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デバッグ</a:t>
              </a:r>
              <a:endParaRPr kumimoji="1" lang="ja-JP" altLang="en-US" sz="14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23636B3-0ACB-275D-2224-F5D1CE5BA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35" y="3569880"/>
              <a:ext cx="556609" cy="5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85DBBA8-A492-ED7B-1147-B38127306A49}"/>
                </a:ext>
              </a:extLst>
            </p:cNvPr>
            <p:cNvSpPr txBox="1"/>
            <p:nvPr/>
          </p:nvSpPr>
          <p:spPr>
            <a:xfrm>
              <a:off x="6182985" y="3014269"/>
              <a:ext cx="93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書き込み</a:t>
              </a:r>
              <a:endParaRPr kumimoji="1" lang="ja-JP" altLang="en-US" sz="1400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4910B19-4192-00B5-5726-4C6411779D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7373" y="3244455"/>
              <a:ext cx="598781" cy="22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02A0D6A-940A-A397-0196-823ED4AD7B50}"/>
                </a:ext>
              </a:extLst>
            </p:cNvPr>
            <p:cNvSpPr txBox="1"/>
            <p:nvPr/>
          </p:nvSpPr>
          <p:spPr>
            <a:xfrm>
              <a:off x="6091824" y="5263520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エディター</a:t>
              </a:r>
              <a:endParaRPr kumimoji="1" lang="ja-JP" altLang="en-US" sz="1400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3D67F81-38A8-BC26-D43A-489F8FE0C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704" y="4981968"/>
              <a:ext cx="595450" cy="359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D746618-FDF3-943C-B3B6-6D8A7582FD74}"/>
                </a:ext>
              </a:extLst>
            </p:cNvPr>
            <p:cNvSpPr txBox="1"/>
            <p:nvPr/>
          </p:nvSpPr>
          <p:spPr>
            <a:xfrm>
              <a:off x="8293498" y="6381328"/>
              <a:ext cx="1736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Arduino IDE </a:t>
              </a:r>
              <a:r>
                <a:rPr kumimoji="1" lang="ja-JP" altLang="en-US" sz="1400" dirty="0"/>
                <a:t>画面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8B1CBA5-F164-711D-4432-E892D458DEBE}"/>
                </a:ext>
              </a:extLst>
            </p:cNvPr>
            <p:cNvSpPr txBox="1"/>
            <p:nvPr/>
          </p:nvSpPr>
          <p:spPr>
            <a:xfrm>
              <a:off x="10413257" y="2607827"/>
              <a:ext cx="147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シリアルモニタ</a:t>
              </a:r>
              <a:endParaRPr kumimoji="1"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164FE91-BE51-9C49-510A-1011C7FA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380" y="2985505"/>
              <a:ext cx="244508" cy="48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FE3D8C-6266-83CC-EF3F-3A7472FFA960}"/>
              </a:ext>
            </a:extLst>
          </p:cNvPr>
          <p:cNvGrpSpPr/>
          <p:nvPr/>
        </p:nvGrpSpPr>
        <p:grpSpPr>
          <a:xfrm>
            <a:off x="1703512" y="4554743"/>
            <a:ext cx="3292982" cy="1638300"/>
            <a:chOff x="1703512" y="4365104"/>
            <a:chExt cx="3292982" cy="1638300"/>
          </a:xfrm>
        </p:grpSpPr>
        <p:pic>
          <p:nvPicPr>
            <p:cNvPr id="3076" name="Picture 4" descr="Processing/Arduino】シリアル通信で文字列の送受信 | 西住工房">
              <a:extLst>
                <a:ext uri="{FF2B5EF4-FFF2-40B4-BE49-F238E27FC236}">
                  <a16:creationId xmlns:a16="http://schemas.microsoft.com/office/drawing/2014/main" id="{EC517F2E-8630-7CD5-E4B1-EE1AF2E60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144" y="4365104"/>
              <a:ext cx="280035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47228F7-48E8-28A7-B94B-6530DDA363A3}"/>
                </a:ext>
              </a:extLst>
            </p:cNvPr>
            <p:cNvSpPr txBox="1"/>
            <p:nvPr/>
          </p:nvSpPr>
          <p:spPr>
            <a:xfrm>
              <a:off x="1703512" y="5517232"/>
              <a:ext cx="136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rgbClr val="FF0000"/>
                  </a:solidFill>
                </a:rPr>
                <a:t>シリアル通信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BF0590-78D5-326F-485F-DAA55EC6FC83}"/>
              </a:ext>
            </a:extLst>
          </p:cNvPr>
          <p:cNvSpPr txBox="1"/>
          <p:nvPr/>
        </p:nvSpPr>
        <p:spPr>
          <a:xfrm>
            <a:off x="8735674" y="2783591"/>
            <a:ext cx="16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シリアルプロッタ</a:t>
            </a:r>
            <a:endParaRPr kumimoji="1" lang="ja-JP" altLang="en-US" sz="14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118F04-231A-3A27-BDFE-6B826B5C3CBC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3075889"/>
            <a:ext cx="721954" cy="395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ボードの</a:t>
            </a:r>
            <a:r>
              <a:rPr kumimoji="1" lang="en-US" altLang="ja-JP" dirty="0"/>
              <a:t>Pin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1A1D3-6504-5669-E5F8-621849CC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35D550-5AF0-7532-F1E5-C2D9D5E55813}"/>
              </a:ext>
            </a:extLst>
          </p:cNvPr>
          <p:cNvSpPr txBox="1"/>
          <p:nvPr/>
        </p:nvSpPr>
        <p:spPr>
          <a:xfrm>
            <a:off x="4367683" y="6415804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https://docs.arduino.cc/resources/pinouts/A000066-full-pinout.pdf</a:t>
            </a:r>
            <a:endParaRPr kumimoji="1" lang="ja-JP" altLang="en-US" sz="1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ABD49F-C22A-551E-6C15-B864F016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8" y="1070903"/>
            <a:ext cx="7657439" cy="5388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C02A99-3D90-7F42-8102-F001761B4D53}"/>
              </a:ext>
            </a:extLst>
          </p:cNvPr>
          <p:cNvCxnSpPr/>
          <p:nvPr/>
        </p:nvCxnSpPr>
        <p:spPr>
          <a:xfrm>
            <a:off x="2400300" y="3780063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BE0033-9C1F-0977-D3CD-5A429CCA701D}"/>
              </a:ext>
            </a:extLst>
          </p:cNvPr>
          <p:cNvSpPr txBox="1"/>
          <p:nvPr/>
        </p:nvSpPr>
        <p:spPr>
          <a:xfrm>
            <a:off x="1389423" y="3595397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5V</a:t>
            </a:r>
            <a:r>
              <a:rPr kumimoji="1" lang="ja-JP" altLang="en-US" dirty="0"/>
              <a:t>出力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885307-696A-9BB5-8A58-E6AC664FE34C}"/>
              </a:ext>
            </a:extLst>
          </p:cNvPr>
          <p:cNvCxnSpPr/>
          <p:nvPr/>
        </p:nvCxnSpPr>
        <p:spPr>
          <a:xfrm>
            <a:off x="2400300" y="4045784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A980DE-4523-49DD-0DC5-7E7DE23F9C34}"/>
              </a:ext>
            </a:extLst>
          </p:cNvPr>
          <p:cNvSpPr txBox="1"/>
          <p:nvPr/>
        </p:nvSpPr>
        <p:spPr>
          <a:xfrm>
            <a:off x="1389423" y="3861118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GND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3DF0E-8DF7-6A4D-2B05-9891C174A776}"/>
              </a:ext>
            </a:extLst>
          </p:cNvPr>
          <p:cNvCxnSpPr>
            <a:cxnSpLocks/>
          </p:cNvCxnSpPr>
          <p:nvPr/>
        </p:nvCxnSpPr>
        <p:spPr>
          <a:xfrm>
            <a:off x="2400300" y="4819798"/>
            <a:ext cx="3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8885C2-D9EB-B6D1-2C4B-EB8074E9B088}"/>
              </a:ext>
            </a:extLst>
          </p:cNvPr>
          <p:cNvSpPr txBox="1"/>
          <p:nvPr/>
        </p:nvSpPr>
        <p:spPr>
          <a:xfrm>
            <a:off x="65173" y="4664779"/>
            <a:ext cx="26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アナログ入力ピン</a:t>
            </a:r>
            <a:endParaRPr kumimoji="1" lang="en-US" altLang="ja-JP" b="1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04E915-5A78-3CE5-64C9-4D63351BF9D4}"/>
              </a:ext>
            </a:extLst>
          </p:cNvPr>
          <p:cNvCxnSpPr>
            <a:cxnSpLocks/>
          </p:cNvCxnSpPr>
          <p:nvPr/>
        </p:nvCxnSpPr>
        <p:spPr>
          <a:xfrm flipH="1" flipV="1">
            <a:off x="8809264" y="4230450"/>
            <a:ext cx="269422" cy="1584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5DFD8-64B7-BC59-62B8-A3272B749586}"/>
              </a:ext>
            </a:extLst>
          </p:cNvPr>
          <p:cNvSpPr txBox="1"/>
          <p:nvPr/>
        </p:nvSpPr>
        <p:spPr>
          <a:xfrm>
            <a:off x="8976320" y="4225390"/>
            <a:ext cx="232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デジタル</a:t>
            </a:r>
            <a:r>
              <a:rPr kumimoji="1" lang="ja-JP" altLang="en-US" b="1" dirty="0"/>
              <a:t>入出力ピン</a:t>
            </a:r>
            <a:endParaRPr kumimoji="1" lang="en-US" altLang="ja-JP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D6BE47-D441-3B35-DA3F-10237951ADE0}"/>
              </a:ext>
            </a:extLst>
          </p:cNvPr>
          <p:cNvSpPr/>
          <p:nvPr/>
        </p:nvSpPr>
        <p:spPr>
          <a:xfrm>
            <a:off x="7214856" y="2449590"/>
            <a:ext cx="1594408" cy="303027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2F5E28-F4D6-262C-BFF8-F759B1C005D9}"/>
              </a:ext>
            </a:extLst>
          </p:cNvPr>
          <p:cNvSpPr/>
          <p:nvPr/>
        </p:nvSpPr>
        <p:spPr>
          <a:xfrm>
            <a:off x="2740675" y="4313334"/>
            <a:ext cx="2203197" cy="105988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439A47-8A84-E83F-563B-DE646610EE33}"/>
              </a:ext>
            </a:extLst>
          </p:cNvPr>
          <p:cNvSpPr txBox="1"/>
          <p:nvPr/>
        </p:nvSpPr>
        <p:spPr>
          <a:xfrm>
            <a:off x="545076" y="5049985"/>
            <a:ext cx="413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 bit</a:t>
            </a: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5V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1023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までの数値で読み込める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6E3582-7B34-45F6-D664-0BBB8E8D7674}"/>
              </a:ext>
            </a:extLst>
          </p:cNvPr>
          <p:cNvSpPr txBox="1"/>
          <p:nvPr/>
        </p:nvSpPr>
        <p:spPr>
          <a:xfrm>
            <a:off x="9120336" y="4573917"/>
            <a:ext cx="30183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 or 5V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Low or High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で入出力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”～”ピンは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制御可能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8 bit (0 ~ 255)</a:t>
            </a:r>
            <a:endParaRPr lang="ja-JP" alt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77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7EF481B-CE13-4A6C-AEED-2B16176D9F30}" vid="{9282B542-2914-44D5-8799-19FE5B0247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slide-master</Template>
  <TotalTime>3159</TotalTime>
  <Words>1589</Words>
  <Application>Microsoft Office PowerPoint</Application>
  <PresentationFormat>ワイド画面</PresentationFormat>
  <Paragraphs>346</Paragraphs>
  <Slides>23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Open Sans</vt:lpstr>
      <vt:lpstr>Times New Roman</vt:lpstr>
      <vt:lpstr>Office ​​テーマ</vt:lpstr>
      <vt:lpstr>Arduino入門講座</vt:lpstr>
      <vt:lpstr>本講座の目的</vt:lpstr>
      <vt:lpstr>What is Arduino ?</vt:lpstr>
      <vt:lpstr>Why Arduino ?</vt:lpstr>
      <vt:lpstr>How to use?</vt:lpstr>
      <vt:lpstr>Arduino Application Examples</vt:lpstr>
      <vt:lpstr>本講座の目的</vt:lpstr>
      <vt:lpstr>0. 準備：ソフトウェアのインストール</vt:lpstr>
      <vt:lpstr>0. 準備：Arduino ボードのPin機能</vt:lpstr>
      <vt:lpstr>0. 準備：Arduino の代表的な関数</vt:lpstr>
      <vt:lpstr>0. 準備：ブレッドボードの基礎</vt:lpstr>
      <vt:lpstr>本講座の目的</vt:lpstr>
      <vt:lpstr>1. スイッチによるLチカ </vt:lpstr>
      <vt:lpstr>1. スイッチによるLチカ </vt:lpstr>
      <vt:lpstr>1. スイッチによるLチカ </vt:lpstr>
      <vt:lpstr>本講座の目的</vt:lpstr>
      <vt:lpstr>2. 可変抵抗によるLEDの明るさ調節</vt:lpstr>
      <vt:lpstr>2. 可変抵抗によるLEDの明るさ調節</vt:lpstr>
      <vt:lpstr>2. 可変抵抗によるLEDの明るさ調節</vt:lpstr>
      <vt:lpstr>本講座の目的</vt:lpstr>
      <vt:lpstr>3.  ブロック崩しゲームのコントローラ作成</vt:lpstr>
      <vt:lpstr>3.  ブロック崩しゲームのコントローラ作成</vt:lpstr>
      <vt:lpstr>参考文献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Arduino講座</dc:title>
  <dc:creator>飯島　健也</dc:creator>
  <cp:lastModifiedBy>飯島　健也</cp:lastModifiedBy>
  <cp:revision>13</cp:revision>
  <cp:lastPrinted>2017-02-14T06:02:53Z</cp:lastPrinted>
  <dcterms:created xsi:type="dcterms:W3CDTF">2024-04-05T08:01:19Z</dcterms:created>
  <dcterms:modified xsi:type="dcterms:W3CDTF">2024-04-20T22:38:30Z</dcterms:modified>
</cp:coreProperties>
</file>