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3"/>
  </p:notesMasterIdLst>
  <p:sldIdLst>
    <p:sldId id="256" r:id="rId2"/>
    <p:sldId id="309" r:id="rId3"/>
    <p:sldId id="344" r:id="rId4"/>
    <p:sldId id="345" r:id="rId5"/>
    <p:sldId id="302" r:id="rId6"/>
    <p:sldId id="289" r:id="rId7"/>
    <p:sldId id="346" r:id="rId8"/>
    <p:sldId id="348" r:id="rId9"/>
    <p:sldId id="303" r:id="rId10"/>
    <p:sldId id="304" r:id="rId11"/>
    <p:sldId id="347" r:id="rId1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E397B-7E06-4AC2-970C-E79A8AD1B2F7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1301E-BC4A-4F63-B57C-3FF755CEF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BCBEB7E-9E87-E3A7-4E51-32C2F6DF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68DB577F-65D9-92DB-077F-E5EFB434B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60C67F7-0A71-420A-F82C-D7DE2D9EF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8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62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19EA0CF-FCA1-FFB1-1C75-63CFD814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CF20AB52-DB09-26E3-8A73-C3766353DA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CF72E94-BDA2-5F65-6880-FB8CAE8C3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1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CC9D475-87F5-DABA-2DC2-7B78A341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77E5932D-E783-E52F-5218-581207067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47D10663-B67F-A0E0-9474-BD00D573A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34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C1EEB83-A629-9B4A-3DFF-A8D3182B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CFB93ED-3312-AC01-B79E-8492CA8D4E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D852FEB-88C8-57D8-B03E-513681CF3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91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88508D5-E554-DF78-372F-84980D82E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17C66417-316E-6053-205B-D501A7ACC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45ED7477-9284-58C4-1191-4F4D1BF1B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86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FCCF4E16-89DE-CB55-14F8-363328E1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050723B-DD18-F26C-F087-9B26E1D617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6E8C422-A243-9B9A-83BE-BD3ED9AAB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26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42700-3119-98B4-1EF9-B9D86DAA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E407C0-C1FD-A1E2-EDFE-FAC94697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EB58D-0FA8-DF79-C0B7-19C74526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6D95B-C921-69EB-C2D9-DC8D12A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BF1EE-41D7-27B3-0DF5-CF978B52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7AC43-AAFD-7986-0C84-4FF1D82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5CD3D-E7DF-8711-8584-B59F6899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0AFC5-3E1B-8ADF-860F-F953130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2322F-6E43-E267-9336-BECD7E7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45F-640B-7F1C-4311-67DB712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DEC1F9-A22B-126D-2A7D-8EBC0F7D0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9FA76-EDD9-204B-D473-746A93BC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91425-761E-73FF-2664-F9052D1E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F7C07-1CC9-4F4D-1B83-771D573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84524-1A0B-F441-DD3F-20C365F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6027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3917D-9C30-9404-80D3-ECF0F06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34BFB-16E6-8FEC-F2F5-C1344A81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50AC7-8FBC-5BFA-D2B8-965B70E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0AF9E-00BC-630E-9E1C-6D64CF6A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9CD8E-8182-3383-95F5-CAD469B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8A56C-EB05-AA84-8359-5A8575E5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2FA2F-F569-B5C8-DEDC-185A49FB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2A7FE-F6AC-D084-B0E0-72A0561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890E7-0E21-4F93-7A5B-3431BD58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64D2A-CB99-15DE-52B2-12249DE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6C481-3D4D-C3C8-58F9-A2F60E7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A3303-EBA5-E68B-D0BD-AA45CACA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F3538-7929-BA7F-6C0D-12E185FB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90B06-51CD-522A-1CCB-34036B4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9B05AA-059C-B710-38FD-B0083B6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2F8D3-851A-1B4A-26F5-5C91C8C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04F61-F657-DB85-D405-8DFF9B8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41B5A-284F-29EF-F028-D93CBB6E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B6462-3267-38EF-5FFB-B48E9379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5DDB4-BB59-2E2F-BB38-97F54F51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9DF0CE-42E4-B7E3-4035-1BC79E0B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0AF06-3445-F152-C35C-20C0365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E1CA7-0F68-E1C1-DB2A-5AED2ED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3FB9B7-1A85-BDB7-4EDF-E0F646F2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9A3B-82DA-3CAC-43B9-31F998D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CAEC72-75EA-007A-E109-B3791AC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4147A-0CD2-0AE2-11A0-B9C5755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C07C1-947E-E6E8-51D7-9B54AC12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3C8B58-41C2-F57A-1809-B3A6B777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2863A0-8245-C531-BE44-90CED9D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BCD33-1335-D3C4-8281-A6C7DD8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48C1E-A421-63E2-FCA3-91B2EA6F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938E-A7DA-4D8F-C1C7-8ACD471B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84882C-5E26-F0C3-B1E7-74125F9A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A09DA-B295-3572-E39C-EC3938D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046E9-9A9C-1364-1FF7-0DBD23F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8B75C5-FE90-268E-BFEA-59F3B6A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02F-8F36-550D-B6F2-00CCBC4C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8AED19-6CD2-485F-C4FC-40D7814D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6BBBD-5318-D7F4-D89A-2868FAEB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2D0C0-0C25-89AC-2293-786285D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42307-2646-821B-AC61-FE22B32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370195-A487-76BE-A2D9-7110D96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AC837-5288-41D6-E274-C3A73B3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F9434-55B4-C0F4-6E41-7794EB3E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C3586-CEFF-7A22-5C67-493829EE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1809D-67F6-C4E6-27D5-F5E01D2B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A7A8E-3BB2-D22B-BAFC-740F6B52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54CB7F-8C9B-BECF-6A23-A65EB2AC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997284" cy="3004145"/>
          </a:xfrm>
        </p:spPr>
        <p:txBody>
          <a:bodyPr>
            <a:normAutofit/>
          </a:bodyPr>
          <a:lstStyle/>
          <a:p>
            <a:r>
              <a:rPr lang="en-US" altLang="ja-JP" sz="4700" dirty="0"/>
              <a:t>GAME-MASTER</a:t>
            </a:r>
            <a:br>
              <a:rPr lang="en-US" altLang="ja-JP" sz="4700" dirty="0"/>
            </a:br>
            <a:r>
              <a:rPr kumimoji="1" lang="en-US" altLang="ja-JP" sz="4700" dirty="0"/>
              <a:t>MISSION_</a:t>
            </a:r>
            <a:r>
              <a:rPr lang="en-US" altLang="ja-JP" sz="4700" dirty="0"/>
              <a:t>1</a:t>
            </a:r>
            <a:endParaRPr kumimoji="1" lang="ja-JP" altLang="en-US" sz="4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31FED-910E-B732-D070-4C544443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 altLang="ja-JP" b="1" dirty="0">
              <a:latin typeface="+mn-ea"/>
            </a:endParaRPr>
          </a:p>
          <a:p>
            <a:r>
              <a:rPr lang="ja-JP" altLang="en-US" b="1" dirty="0"/>
              <a:t>アニメでゲーム作り</a:t>
            </a:r>
            <a:r>
              <a:rPr kumimoji="1" lang="ja-JP" altLang="en-US" b="1" dirty="0"/>
              <a:t>を学ぼう（</a:t>
            </a:r>
            <a:r>
              <a:rPr kumimoji="1" lang="en-US" altLang="ja-JP" b="1" dirty="0"/>
              <a:t>1/3</a:t>
            </a:r>
            <a:r>
              <a:rPr kumimoji="1" lang="ja-JP" altLang="en-US" b="1" dirty="0"/>
              <a:t>）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図 5" descr="コンピュータ, 座る, ノートパソコン, デスク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F5452FD-D637-02B4-8AE2-49820A4F2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7F398E-69E2-55A5-CE1F-B5DFD6EAA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685FA03-CE8F-1572-97A4-64D4D5497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037715AD-7D78-BC5F-3E67-F8A64F99C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874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飛ぶ（</a:t>
            </a:r>
            <a:r>
              <a:rPr lang="en-US" altLang="ja-JP" sz="5400" dirty="0"/>
              <a:t>1/2</a:t>
            </a:r>
            <a:r>
              <a:rPr lang="ja-JP" altLang="en-US" sz="5400" dirty="0"/>
              <a:t>）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0D598A3-3132-8A77-645F-0902EDDEB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577017"/>
            <a:ext cx="113538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lnSpc>
                <a:spcPts val="28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・スペースキーが押されたら、キャラのパターン</a:t>
            </a:r>
            <a:r>
              <a:rPr lang="en-US" altLang="ja-JP" spc="-1" dirty="0"/>
              <a:t>(</a:t>
            </a:r>
            <a:r>
              <a:rPr lang="ja-JP" altLang="en-US" spc="-1" dirty="0"/>
              <a:t>状態</a:t>
            </a:r>
            <a:r>
              <a:rPr lang="en-US" altLang="ja-JP" spc="-1" dirty="0"/>
              <a:t>)</a:t>
            </a:r>
            <a:r>
              <a:rPr lang="ja-JP" altLang="en-US" spc="-1" dirty="0"/>
              <a:t>である</a:t>
            </a:r>
            <a:r>
              <a:rPr lang="en-US" altLang="ja-JP" spc="-1" dirty="0" err="1"/>
              <a:t>ptn</a:t>
            </a:r>
            <a:r>
              <a:rPr lang="ja-JP" altLang="en-US" spc="-1" dirty="0"/>
              <a:t>を</a:t>
            </a:r>
            <a:endParaRPr lang="en-US" altLang="ja-JP" spc="-1" dirty="0"/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pc="-1" dirty="0"/>
              <a:t>   0</a:t>
            </a:r>
            <a:r>
              <a:rPr lang="ja-JP" altLang="en-US" spc="-1" dirty="0"/>
              <a:t>　にし、ジャンプのモードに切り替える。</a:t>
            </a:r>
            <a:endParaRPr lang="en-US" altLang="ja-JP" b="0" strike="noStrike" spc="-1" dirty="0"/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b="1" strike="noStrike" spc="-1" dirty="0"/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　～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ja-JP" altLang="en-US" dirty="0">
                <a:sym typeface="Consolas"/>
              </a:rPr>
              <a:t>　　　　 ～</a:t>
            </a:r>
            <a:endParaRPr lang="en-US" altLang="ja-JP" dirty="0">
              <a:sym typeface="Consolas"/>
            </a:endParaRP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sym typeface="Consolas"/>
              </a:rPr>
              <a:t>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btnp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>
              <a:lnSpc>
                <a:spcPts val="1650"/>
              </a:lnSpc>
              <a:buNone/>
            </a:pP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endParaRPr lang="en-US" altLang="ja-JP" dirty="0">
              <a:sym typeface="Consola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DF4AD84-1A0A-A6AA-E87D-F92F32F5F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023"/>
            <a:ext cx="6545312" cy="97901"/>
          </a:xfrm>
          <a:prstGeom prst="rect">
            <a:avLst/>
          </a:prstGeom>
        </p:spPr>
      </p:pic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FDD78B5C-8FD0-BC7F-57D7-DABD962EC3B7}"/>
              </a:ext>
            </a:extLst>
          </p:cNvPr>
          <p:cNvSpPr txBox="1">
            <a:spLocks/>
          </p:cNvSpPr>
          <p:nvPr/>
        </p:nvSpPr>
        <p:spPr>
          <a:xfrm>
            <a:off x="8682318" y="4685508"/>
            <a:ext cx="3366247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←スペースキーが押されたら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229720-1257-7322-3B8D-096DD4DF7C9A}"/>
              </a:ext>
            </a:extLst>
          </p:cNvPr>
          <p:cNvSpPr/>
          <p:nvPr/>
        </p:nvSpPr>
        <p:spPr>
          <a:xfrm>
            <a:off x="7207624" y="2079812"/>
            <a:ext cx="4572000" cy="246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btnp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ja-JP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　スペースキーが押されたら </a:t>
            </a:r>
            <a:r>
              <a:rPr kumimoji="1"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/>
              <a:t>　スペースキーがおされている間 </a:t>
            </a:r>
            <a:r>
              <a:rPr lang="en-US" altLang="ja-JP" dirty="0"/>
              <a:t>True</a:t>
            </a:r>
          </a:p>
          <a:p>
            <a:endParaRPr kumimoji="1" lang="en-US" altLang="ja-JP" dirty="0"/>
          </a:p>
          <a:p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/>
              <a:t>　スペースキーがはなされたら </a:t>
            </a:r>
            <a:r>
              <a:rPr lang="en-US" altLang="ja-JP" dirty="0"/>
              <a:t>True</a:t>
            </a:r>
            <a:endParaRPr kumimoji="1" lang="ja-JP" alt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F1E30AB8-2F18-C273-463F-25B9D811091E}"/>
              </a:ext>
            </a:extLst>
          </p:cNvPr>
          <p:cNvSpPr/>
          <p:nvPr/>
        </p:nvSpPr>
        <p:spPr>
          <a:xfrm>
            <a:off x="7584142" y="197800"/>
            <a:ext cx="4303058" cy="974598"/>
          </a:xfrm>
          <a:prstGeom prst="wedgeRoundRectCallout">
            <a:avLst>
              <a:gd name="adj1" fmla="val -66488"/>
              <a:gd name="adj2" fmla="val 400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プログラムを修正して、ジャンプする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仕組を作って行こう！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308E577-0D4B-29A2-D79B-0586420C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98E6A294-62AF-03E6-EB70-B3FE87604C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874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飛ぶ（</a:t>
            </a:r>
            <a:r>
              <a:rPr lang="en-US" altLang="ja-JP" sz="5400" dirty="0"/>
              <a:t>2/2</a:t>
            </a:r>
            <a:r>
              <a:rPr lang="ja-JP" altLang="en-US" sz="5400" dirty="0"/>
              <a:t>）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61639F79-29E7-DB44-E2C1-0550AAF918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202173"/>
            <a:ext cx="113538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lnSpc>
                <a:spcPts val="25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・普段は勝手に右に移動するが、キャラのパターン</a:t>
            </a:r>
            <a:r>
              <a:rPr lang="en-US" altLang="ja-JP" spc="-1" dirty="0"/>
              <a:t>(</a:t>
            </a:r>
            <a:r>
              <a:rPr lang="ja-JP" altLang="en-US" spc="-1" dirty="0"/>
              <a:t>状態</a:t>
            </a:r>
            <a:r>
              <a:rPr lang="en-US" altLang="ja-JP" spc="-1" dirty="0"/>
              <a:t>)</a:t>
            </a:r>
            <a:r>
              <a:rPr lang="ja-JP" altLang="en-US" spc="-1" dirty="0"/>
              <a:t>である</a:t>
            </a:r>
            <a:r>
              <a:rPr lang="en-US" altLang="ja-JP" spc="-1" dirty="0" err="1"/>
              <a:t>ptn</a:t>
            </a:r>
            <a:r>
              <a:rPr lang="ja-JP" altLang="en-US" spc="-1" dirty="0"/>
              <a:t>が</a:t>
            </a:r>
            <a:endParaRPr lang="en-US" altLang="ja-JP" spc="-1" dirty="0"/>
          </a:p>
          <a:p>
            <a:pPr marL="0" indent="0">
              <a:lnSpc>
                <a:spcPts val="25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pc="-1" dirty="0"/>
              <a:t>   0</a:t>
            </a:r>
            <a:r>
              <a:rPr lang="ja-JP" altLang="en-US" spc="-1" dirty="0"/>
              <a:t>　の場合は、ジャンプ動作を行う。</a:t>
            </a:r>
            <a:endParaRPr lang="en-US" altLang="ja-JP" b="0" strike="noStrike" spc="-1" dirty="0"/>
          </a:p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b="1" strike="noStrike" spc="-1" dirty="0"/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　～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bn_vy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SCREEN_HIGHT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SCREEN_HIGHT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FS</a:t>
            </a:r>
            <a:endParaRPr lang="en-US" altLang="ja-JP" dirty="0">
              <a:sym typeface="Consolas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Aft>
                <a:spcPts val="600"/>
              </a:spcAft>
              <a:buNone/>
            </a:pPr>
            <a:endParaRPr lang="en-US" altLang="ja-JP" dirty="0">
              <a:sym typeface="Consola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2865021-555A-AF5F-8FA4-F8DB6631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023"/>
            <a:ext cx="6545312" cy="97901"/>
          </a:xfrm>
          <a:prstGeom prst="rect">
            <a:avLst/>
          </a:prstGeom>
        </p:spPr>
      </p:pic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2CC8CAD9-69F4-E069-55F1-4A18155739BD}"/>
              </a:ext>
            </a:extLst>
          </p:cNvPr>
          <p:cNvSpPr txBox="1">
            <a:spLocks/>
          </p:cNvSpPr>
          <p:nvPr/>
        </p:nvSpPr>
        <p:spPr>
          <a:xfrm>
            <a:off x="7624482" y="4583199"/>
            <a:ext cx="3133165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座標にスピードを足す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←スピード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vy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には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を足す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0C8D2DBD-C5D3-01A2-9EF3-72684439C6FF}"/>
              </a:ext>
            </a:extLst>
          </p:cNvPr>
          <p:cNvSpPr txBox="1">
            <a:spLocks/>
          </p:cNvSpPr>
          <p:nvPr/>
        </p:nvSpPr>
        <p:spPr>
          <a:xfrm>
            <a:off x="9229165" y="5262946"/>
            <a:ext cx="2962835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←地面に戻ったら、ジャンプ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　　　　　　の動作を止める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E7DCEE2-1779-EF9A-EB80-C8C3C8C2685A}"/>
              </a:ext>
            </a:extLst>
          </p:cNvPr>
          <p:cNvSpPr/>
          <p:nvPr/>
        </p:nvSpPr>
        <p:spPr>
          <a:xfrm>
            <a:off x="7243482" y="54425"/>
            <a:ext cx="4482353" cy="974598"/>
          </a:xfrm>
          <a:prstGeom prst="wedgeRoundRectCallout">
            <a:avLst>
              <a:gd name="adj1" fmla="val -66488"/>
              <a:gd name="adj2" fmla="val 400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ジャンプは飛んだあと、だんだんスピードが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おそくなって、０になったら、地面に落ち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はじめるぞ！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5C8885D7-6800-5A1A-058C-7743A8EC4D27}"/>
              </a:ext>
            </a:extLst>
          </p:cNvPr>
          <p:cNvSpPr txBox="1">
            <a:spLocks/>
          </p:cNvSpPr>
          <p:nvPr/>
        </p:nvSpPr>
        <p:spPr>
          <a:xfrm>
            <a:off x="3283861" y="2527736"/>
            <a:ext cx="6326304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←飛びはじめのスピード（上に移動するからマイナス）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←だんだんスピードが遅くなる（早くなる）量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85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6F37B4F-0E23-D5D7-FE8A-3B4053D0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A909E01-5F6C-86B8-E6BB-6D00DE3FE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3733" y="365126"/>
            <a:ext cx="2540000" cy="311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2400" dirty="0"/>
              <a:t>ホワイトボード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0E8BCE-1D8D-8774-CA4A-DC643731237B}"/>
              </a:ext>
            </a:extLst>
          </p:cNvPr>
          <p:cNvSpPr/>
          <p:nvPr/>
        </p:nvSpPr>
        <p:spPr>
          <a:xfrm>
            <a:off x="1405468" y="676276"/>
            <a:ext cx="9144000" cy="6046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72539-8869-EF59-418A-D0AC5E91D2AF}"/>
              </a:ext>
            </a:extLst>
          </p:cNvPr>
          <p:cNvSpPr txBox="1"/>
          <p:nvPr/>
        </p:nvSpPr>
        <p:spPr>
          <a:xfrm>
            <a:off x="1422401" y="724196"/>
            <a:ext cx="52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ゲーム開発マスター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MISSION 1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EA252-2BBE-1816-C6A0-C7FE5E0B7CE6}"/>
              </a:ext>
            </a:extLst>
          </p:cNvPr>
          <p:cNvSpPr txBox="1"/>
          <p:nvPr/>
        </p:nvSpPr>
        <p:spPr>
          <a:xfrm>
            <a:off x="1642533" y="1129358"/>
            <a:ext cx="481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ゲーム制作における座標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83F97E-8630-AEA0-01C0-7ED76AFE5D04}"/>
              </a:ext>
            </a:extLst>
          </p:cNvPr>
          <p:cNvSpPr txBox="1"/>
          <p:nvPr/>
        </p:nvSpPr>
        <p:spPr>
          <a:xfrm>
            <a:off x="6392334" y="760229"/>
            <a:ext cx="427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ピクセルマン </a:t>
            </a:r>
            <a:r>
              <a:rPr lang="en-US" altLang="ja-JP" sz="2800" dirty="0"/>
              <a:t>the </a:t>
            </a:r>
            <a:r>
              <a:rPr lang="ja-JP" altLang="en-US" sz="2800" dirty="0"/>
              <a:t>アニメを作る（</a:t>
            </a:r>
            <a:r>
              <a:rPr lang="en-US" altLang="ja-JP" sz="2800" dirty="0"/>
              <a:t>1/3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815F15-E0DE-53D5-961F-19E6E8EF55B8}"/>
              </a:ext>
            </a:extLst>
          </p:cNvPr>
          <p:cNvSpPr txBox="1"/>
          <p:nvPr/>
        </p:nvSpPr>
        <p:spPr>
          <a:xfrm>
            <a:off x="1642532" y="3484784"/>
            <a:ext cx="451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ゲームのプログラムの基本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C84386-5CFB-1976-DA5F-77F127A9EA79}"/>
              </a:ext>
            </a:extLst>
          </p:cNvPr>
          <p:cNvSpPr/>
          <p:nvPr/>
        </p:nvSpPr>
        <p:spPr>
          <a:xfrm>
            <a:off x="2595033" y="1680922"/>
            <a:ext cx="2912534" cy="1570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4E349B-6A59-6EDE-493F-E37E02286B4B}"/>
              </a:ext>
            </a:extLst>
          </p:cNvPr>
          <p:cNvCxnSpPr>
            <a:cxnSpLocks/>
          </p:cNvCxnSpPr>
          <p:nvPr/>
        </p:nvCxnSpPr>
        <p:spPr>
          <a:xfrm flipH="1">
            <a:off x="2660028" y="1796071"/>
            <a:ext cx="28475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59854-EF50-A6FB-A09C-93579CDB9100}"/>
              </a:ext>
            </a:extLst>
          </p:cNvPr>
          <p:cNvCxnSpPr>
            <a:cxnSpLocks/>
          </p:cNvCxnSpPr>
          <p:nvPr/>
        </p:nvCxnSpPr>
        <p:spPr>
          <a:xfrm>
            <a:off x="2676961" y="1796071"/>
            <a:ext cx="29882" cy="14556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802666-1645-9372-3012-943A52E85F64}"/>
              </a:ext>
            </a:extLst>
          </p:cNvPr>
          <p:cNvSpPr txBox="1"/>
          <p:nvPr/>
        </p:nvSpPr>
        <p:spPr>
          <a:xfrm>
            <a:off x="1766794" y="151933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9945-D8D4-55B0-81A6-D951D4D97B75}"/>
              </a:ext>
            </a:extLst>
          </p:cNvPr>
          <p:cNvSpPr txBox="1"/>
          <p:nvPr/>
        </p:nvSpPr>
        <p:spPr>
          <a:xfrm>
            <a:off x="3705660" y="1826908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E9E7AF-AA71-EB29-E862-40E3200352F7}"/>
              </a:ext>
            </a:extLst>
          </p:cNvPr>
          <p:cNvSpPr txBox="1"/>
          <p:nvPr/>
        </p:nvSpPr>
        <p:spPr>
          <a:xfrm>
            <a:off x="2706843" y="2400379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2F57D-240B-A8AB-F7B7-BF34381635A9}"/>
              </a:ext>
            </a:extLst>
          </p:cNvPr>
          <p:cNvSpPr txBox="1"/>
          <p:nvPr/>
        </p:nvSpPr>
        <p:spPr>
          <a:xfrm>
            <a:off x="5524500" y="1537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E6F686-B49D-05F9-3756-FF475BBC25FF}"/>
              </a:ext>
            </a:extLst>
          </p:cNvPr>
          <p:cNvSpPr txBox="1"/>
          <p:nvPr/>
        </p:nvSpPr>
        <p:spPr>
          <a:xfrm>
            <a:off x="1684865" y="292856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65E0D-A32D-9BCB-6FD7-C65A3B9EFFA1}"/>
              </a:ext>
            </a:extLst>
          </p:cNvPr>
          <p:cNvSpPr txBox="1"/>
          <p:nvPr/>
        </p:nvSpPr>
        <p:spPr>
          <a:xfrm>
            <a:off x="5589495" y="2921289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034C726-C1D2-9467-1E96-6AF6F530F31D}"/>
              </a:ext>
            </a:extLst>
          </p:cNvPr>
          <p:cNvSpPr txBox="1"/>
          <p:nvPr/>
        </p:nvSpPr>
        <p:spPr>
          <a:xfrm>
            <a:off x="1811866" y="3889946"/>
            <a:ext cx="8974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import </a:t>
            </a:r>
            <a:r>
              <a:rPr lang="en-US" altLang="ja-JP" sz="2400" dirty="0" err="1"/>
              <a:t>pyxel</a:t>
            </a:r>
            <a:r>
              <a:rPr lang="en-US" altLang="ja-JP" sz="2400" dirty="0"/>
              <a:t>                 </a:t>
            </a:r>
            <a:r>
              <a:rPr lang="ja-JP" altLang="en-US" sz="2400" dirty="0"/>
              <a:t>←</a:t>
            </a:r>
            <a:r>
              <a:rPr lang="en-US" altLang="ja-JP" sz="2400" dirty="0" err="1"/>
              <a:t>Pyxel</a:t>
            </a:r>
            <a:r>
              <a:rPr lang="ja-JP" altLang="en-US" sz="2400" dirty="0"/>
              <a:t>ﾓｼﾞｭｰﾙを読み込む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class Anime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クラス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←ここにキャラ（</a:t>
            </a:r>
            <a:r>
              <a:rPr lang="ja-JP" altLang="en-US" sz="2400" dirty="0"/>
              <a:t>ピクセルマン</a:t>
            </a:r>
            <a:r>
              <a:rPr kumimoji="1" lang="ja-JP" altLang="en-US" sz="2400" dirty="0"/>
              <a:t>）の描画を書く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Anime()</a:t>
            </a:r>
            <a:r>
              <a:rPr kumimoji="1" lang="ja-JP" altLang="en-US" sz="2400" dirty="0"/>
              <a:t>　　　　　　　　 ←設計図「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」を動かす</a:t>
            </a:r>
          </a:p>
        </p:txBody>
      </p:sp>
    </p:spTree>
    <p:extLst>
      <p:ext uri="{BB962C8B-B14F-4D97-AF65-F5344CB8AC3E}">
        <p14:creationId xmlns:p14="http://schemas.microsoft.com/office/powerpoint/2010/main" val="9896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8D5CF-9CA0-9313-F994-C4EB9CBC753C}"/>
              </a:ext>
            </a:extLst>
          </p:cNvPr>
          <p:cNvSpPr txBox="1"/>
          <p:nvPr/>
        </p:nvSpPr>
        <p:spPr>
          <a:xfrm>
            <a:off x="1189810" y="504508"/>
            <a:ext cx="101748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■時間割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MISSION_1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キャラ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作り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20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勝ってに右に走る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1)	60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勝ってに右に走る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45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キーを押すとジャンプする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45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　　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合計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180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663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DE81C1-E003-87F0-8EAB-813D3AC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97FA184E-6FE5-4FD2-8793-11EA41C31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アニメでゲーム作りを学ぶ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551A9F-6FBE-6A47-5123-569D916A5FB8}"/>
              </a:ext>
            </a:extLst>
          </p:cNvPr>
          <p:cNvSpPr txBox="1"/>
          <p:nvPr/>
        </p:nvSpPr>
        <p:spPr>
          <a:xfrm>
            <a:off x="180501" y="4838505"/>
            <a:ext cx="315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、走る、ジャンプ</a:t>
            </a:r>
          </a:p>
        </p:txBody>
      </p:sp>
      <p:pic>
        <p:nvPicPr>
          <p:cNvPr id="12" name="図 11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896075-3970-C469-4FFB-3739E29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" y="1808061"/>
            <a:ext cx="3939988" cy="30165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5D8A2AD-7431-718E-B691-216419D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1" y="3831528"/>
            <a:ext cx="684762" cy="93584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11BA69-E144-D32C-4ABC-CE5051C2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15" y="2146805"/>
            <a:ext cx="684762" cy="93584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EB88E-F29D-4621-F73B-E23F5355D615}"/>
              </a:ext>
            </a:extLst>
          </p:cNvPr>
          <p:cNvSpPr txBox="1"/>
          <p:nvPr/>
        </p:nvSpPr>
        <p:spPr>
          <a:xfrm>
            <a:off x="556351" y="1303919"/>
            <a:ext cx="27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(MISSION_1)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6C3323-C8DE-E0AD-D738-87E98818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6" y="3015940"/>
            <a:ext cx="3939988" cy="3016553"/>
          </a:xfrm>
          <a:prstGeom prst="rect">
            <a:avLst/>
          </a:prstGeom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1F95E6AD-7301-6887-17C1-F1A917839DBE}"/>
              </a:ext>
            </a:extLst>
          </p:cNvPr>
          <p:cNvSpPr/>
          <p:nvPr/>
        </p:nvSpPr>
        <p:spPr>
          <a:xfrm>
            <a:off x="1512890" y="3995950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9AA47C0-9CFB-54CE-363A-657D6C0A6239}"/>
              </a:ext>
            </a:extLst>
          </p:cNvPr>
          <p:cNvSpPr/>
          <p:nvPr/>
        </p:nvSpPr>
        <p:spPr>
          <a:xfrm rot="16200000">
            <a:off x="2329068" y="3486288"/>
            <a:ext cx="1302948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F28C016-BB93-85E4-8118-AFF8D0E9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74" y="5018376"/>
            <a:ext cx="684762" cy="935842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E8BCFE28-F63D-1A38-0B4C-015521F43D9E}"/>
              </a:ext>
            </a:extLst>
          </p:cNvPr>
          <p:cNvSpPr/>
          <p:nvPr/>
        </p:nvSpPr>
        <p:spPr>
          <a:xfrm>
            <a:off x="5401602" y="3323881"/>
            <a:ext cx="770965" cy="737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DEDF43-3C56-4C58-AA83-3D0D852B32BD}"/>
              </a:ext>
            </a:extLst>
          </p:cNvPr>
          <p:cNvSpPr/>
          <p:nvPr/>
        </p:nvSpPr>
        <p:spPr>
          <a:xfrm>
            <a:off x="5622479" y="3548015"/>
            <a:ext cx="293352" cy="289354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04AE966-8C35-68CA-CC0E-92A5EA6512B5}"/>
              </a:ext>
            </a:extLst>
          </p:cNvPr>
          <p:cNvSpPr/>
          <p:nvPr/>
        </p:nvSpPr>
        <p:spPr>
          <a:xfrm rot="16200000">
            <a:off x="5308630" y="4404944"/>
            <a:ext cx="834340" cy="2619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E67652-5573-6C7C-A6F3-4573D894131A}"/>
              </a:ext>
            </a:extLst>
          </p:cNvPr>
          <p:cNvSpPr txBox="1"/>
          <p:nvPr/>
        </p:nvSpPr>
        <p:spPr>
          <a:xfrm>
            <a:off x="3559294" y="6129105"/>
            <a:ext cx="48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、左右に走る、花火を上げる</a:t>
            </a:r>
          </a:p>
        </p:txBody>
      </p:sp>
      <p:pic>
        <p:nvPicPr>
          <p:cNvPr id="26" name="図 25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D6AD8B-53C0-0A7A-30DE-9B00942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0" y="2063782"/>
            <a:ext cx="4462305" cy="34164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0ADF1-DE55-9682-EA1D-6D1546E2ED72}"/>
              </a:ext>
            </a:extLst>
          </p:cNvPr>
          <p:cNvSpPr txBox="1"/>
          <p:nvPr/>
        </p:nvSpPr>
        <p:spPr>
          <a:xfrm>
            <a:off x="7072343" y="1290853"/>
            <a:ext cx="5307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、走って、ジャンプ、花火を上げる、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背景を動かして完成させよう！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427C9-640D-0E7A-BB51-01E3E00AED3E}"/>
              </a:ext>
            </a:extLst>
          </p:cNvPr>
          <p:cNvSpPr txBox="1"/>
          <p:nvPr/>
        </p:nvSpPr>
        <p:spPr>
          <a:xfrm>
            <a:off x="4513971" y="2568733"/>
            <a:ext cx="2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C947D1A-F605-A7ED-70EC-3F9E7E82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929" y="4441261"/>
            <a:ext cx="684762" cy="935842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8B17AD63-8E90-B1D5-40AB-45EA36740E95}"/>
              </a:ext>
            </a:extLst>
          </p:cNvPr>
          <p:cNvSpPr/>
          <p:nvPr/>
        </p:nvSpPr>
        <p:spPr>
          <a:xfrm>
            <a:off x="6229216" y="5268496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7691BAAA-7F6D-3B3B-7214-A280EE17B07C}"/>
              </a:ext>
            </a:extLst>
          </p:cNvPr>
          <p:cNvSpPr/>
          <p:nvPr/>
        </p:nvSpPr>
        <p:spPr>
          <a:xfrm rot="10800000">
            <a:off x="4661647" y="5259404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01F82C2-768D-99DD-ED38-44DCA681FFCA}"/>
              </a:ext>
            </a:extLst>
          </p:cNvPr>
          <p:cNvSpPr/>
          <p:nvPr/>
        </p:nvSpPr>
        <p:spPr>
          <a:xfrm>
            <a:off x="7871086" y="27047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B441C0E-0936-CBB4-0849-ADED052E83F0}"/>
              </a:ext>
            </a:extLst>
          </p:cNvPr>
          <p:cNvSpPr/>
          <p:nvPr/>
        </p:nvSpPr>
        <p:spPr>
          <a:xfrm>
            <a:off x="8787657" y="284855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96B8F24-5F07-E76B-6765-E80685E6BBA6}"/>
              </a:ext>
            </a:extLst>
          </p:cNvPr>
          <p:cNvSpPr/>
          <p:nvPr/>
        </p:nvSpPr>
        <p:spPr>
          <a:xfrm>
            <a:off x="8486483" y="317394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505DE6E-9F83-94FA-8A77-6CD5A1F653FE}"/>
              </a:ext>
            </a:extLst>
          </p:cNvPr>
          <p:cNvSpPr/>
          <p:nvPr/>
        </p:nvSpPr>
        <p:spPr>
          <a:xfrm>
            <a:off x="9347761" y="3692692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6910842-1CA7-B482-FCFB-632CC45A1905}"/>
              </a:ext>
            </a:extLst>
          </p:cNvPr>
          <p:cNvSpPr/>
          <p:nvPr/>
        </p:nvSpPr>
        <p:spPr>
          <a:xfrm>
            <a:off x="8157621" y="363053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36E46C8-B3A8-4984-27F4-2621C80A1C78}"/>
              </a:ext>
            </a:extLst>
          </p:cNvPr>
          <p:cNvSpPr/>
          <p:nvPr/>
        </p:nvSpPr>
        <p:spPr>
          <a:xfrm>
            <a:off x="9246999" y="2784331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64AEF32-AC6D-591B-DB93-DEA2B1B60F72}"/>
              </a:ext>
            </a:extLst>
          </p:cNvPr>
          <p:cNvSpPr/>
          <p:nvPr/>
        </p:nvSpPr>
        <p:spPr>
          <a:xfrm>
            <a:off x="9935691" y="3373937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72F4AF6-CF55-26FE-9518-35D3B6A09AA5}"/>
              </a:ext>
            </a:extLst>
          </p:cNvPr>
          <p:cNvSpPr/>
          <p:nvPr/>
        </p:nvSpPr>
        <p:spPr>
          <a:xfrm rot="10800000">
            <a:off x="8368122" y="3364845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9AEF6C-0D1E-D43C-64B1-C64628178D41}"/>
              </a:ext>
            </a:extLst>
          </p:cNvPr>
          <p:cNvSpPr/>
          <p:nvPr/>
        </p:nvSpPr>
        <p:spPr>
          <a:xfrm>
            <a:off x="8678825" y="2546394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AC6B494-B2CD-5F86-F5AF-7F80F636283F}"/>
              </a:ext>
            </a:extLst>
          </p:cNvPr>
          <p:cNvSpPr/>
          <p:nvPr/>
        </p:nvSpPr>
        <p:spPr>
          <a:xfrm>
            <a:off x="8175886" y="30095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7D6BF13-8477-7548-B835-0ADD02176D5A}"/>
              </a:ext>
            </a:extLst>
          </p:cNvPr>
          <p:cNvSpPr/>
          <p:nvPr/>
        </p:nvSpPr>
        <p:spPr>
          <a:xfrm>
            <a:off x="9496957" y="3057693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A35A448-AB35-A403-ABD0-5D38D8887BD6}"/>
              </a:ext>
            </a:extLst>
          </p:cNvPr>
          <p:cNvSpPr/>
          <p:nvPr/>
        </p:nvSpPr>
        <p:spPr>
          <a:xfrm>
            <a:off x="7672676" y="3619287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BB7D0E7-0827-5A1E-DF11-3FDE573E8F1F}"/>
              </a:ext>
            </a:extLst>
          </p:cNvPr>
          <p:cNvSpPr/>
          <p:nvPr/>
        </p:nvSpPr>
        <p:spPr>
          <a:xfrm>
            <a:off x="8057217" y="4400805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B393290-48FF-DCDD-8EFD-0A4D117EF895}"/>
              </a:ext>
            </a:extLst>
          </p:cNvPr>
          <p:cNvSpPr/>
          <p:nvPr/>
        </p:nvSpPr>
        <p:spPr>
          <a:xfrm>
            <a:off x="10842111" y="392839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043A28-CFB5-01FC-C696-1743D933CA08}"/>
              </a:ext>
            </a:extLst>
          </p:cNvPr>
          <p:cNvSpPr/>
          <p:nvPr/>
        </p:nvSpPr>
        <p:spPr>
          <a:xfrm>
            <a:off x="10596970" y="3044452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D150E45-71C5-65E5-4DC3-1F5196CD3B68}"/>
              </a:ext>
            </a:extLst>
          </p:cNvPr>
          <p:cNvSpPr/>
          <p:nvPr/>
        </p:nvSpPr>
        <p:spPr>
          <a:xfrm>
            <a:off x="10173175" y="2782096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033AF22-141C-F299-4077-6F6777496A53}"/>
              </a:ext>
            </a:extLst>
          </p:cNvPr>
          <p:cNvSpPr/>
          <p:nvPr/>
        </p:nvSpPr>
        <p:spPr>
          <a:xfrm>
            <a:off x="10646289" y="2683062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D672397-01DD-8C5C-9671-3FC88AA35533}"/>
              </a:ext>
            </a:extLst>
          </p:cNvPr>
          <p:cNvSpPr/>
          <p:nvPr/>
        </p:nvSpPr>
        <p:spPr>
          <a:xfrm>
            <a:off x="11251845" y="2895287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6CD6E82-F267-E942-6695-1DF5C6F1B77C}"/>
              </a:ext>
            </a:extLst>
          </p:cNvPr>
          <p:cNvSpPr/>
          <p:nvPr/>
        </p:nvSpPr>
        <p:spPr>
          <a:xfrm>
            <a:off x="9725168" y="3870299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DEC1FE4-88FA-A47F-39A3-BC9DD8A826D6}"/>
              </a:ext>
            </a:extLst>
          </p:cNvPr>
          <p:cNvSpPr txBox="1"/>
          <p:nvPr/>
        </p:nvSpPr>
        <p:spPr>
          <a:xfrm>
            <a:off x="7084221" y="925023"/>
            <a:ext cx="465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次々回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(MISSION_3)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（完成）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6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57EE9-521A-44D7-B401-5F749B3E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25" y="1542624"/>
            <a:ext cx="6820852" cy="5391902"/>
          </a:xfrm>
          <a:prstGeom prst="rect">
            <a:avLst/>
          </a:prstGeom>
        </p:spPr>
      </p:pic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9E38FD90-6165-1221-C762-130D51DDD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1636188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altLang="ja-JP" sz="5400" dirty="0" err="1"/>
              <a:t>p</a:t>
            </a:r>
            <a:r>
              <a:rPr lang="en-US" altLang="ja-JP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yxel</a:t>
            </a:r>
            <a:r>
              <a:rPr lang="en-US" altLang="ja-JP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edit</a:t>
            </a:r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でキャラ（ピクセルマン）を作ろう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1A8353-E5D6-FEFE-9522-694F2CBC6D44}"/>
              </a:ext>
            </a:extLst>
          </p:cNvPr>
          <p:cNvSpPr txBox="1"/>
          <p:nvPr/>
        </p:nvSpPr>
        <p:spPr>
          <a:xfrm>
            <a:off x="321734" y="1074532"/>
            <a:ext cx="619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・この画面で背景の画像や、</a:t>
            </a:r>
            <a:r>
              <a:rPr lang="ja-JP" altLang="en-US" dirty="0"/>
              <a:t>効果音、</a:t>
            </a:r>
            <a:r>
              <a:rPr lang="en-US" altLang="ja-JP" dirty="0"/>
              <a:t>BGM</a:t>
            </a:r>
            <a:r>
              <a:rPr lang="ja-JP" altLang="en-US" dirty="0"/>
              <a:t>も作れる。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84E484-84AA-FCC6-0A06-C1B7C8A54912}"/>
              </a:ext>
            </a:extLst>
          </p:cNvPr>
          <p:cNvSpPr/>
          <p:nvPr/>
        </p:nvSpPr>
        <p:spPr>
          <a:xfrm>
            <a:off x="6718548" y="2155609"/>
            <a:ext cx="1277970" cy="7489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FA484E-8259-755B-2E03-81CE9A4234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96518" y="2366180"/>
            <a:ext cx="1784856" cy="46166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D69A8D-6C73-D0CB-5B36-119F75D96CEE}"/>
              </a:ext>
            </a:extLst>
          </p:cNvPr>
          <p:cNvSpPr txBox="1"/>
          <p:nvPr/>
        </p:nvSpPr>
        <p:spPr>
          <a:xfrm>
            <a:off x="9781374" y="2366180"/>
            <a:ext cx="227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走っているような</a:t>
            </a:r>
            <a:endParaRPr lang="en-US" altLang="ja-JP" dirty="0"/>
          </a:p>
          <a:p>
            <a:r>
              <a:rPr lang="ja-JP" altLang="en-US" dirty="0"/>
              <a:t>ピクセルマン</a:t>
            </a:r>
            <a:r>
              <a:rPr kumimoji="1" lang="ja-JP" altLang="en-US" dirty="0"/>
              <a:t>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種類作る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886D0052-0608-CA50-16FB-56462EFE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8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 idx="4294967295"/>
          </p:nvPr>
        </p:nvSpPr>
        <p:spPr>
          <a:xfrm>
            <a:off x="0" y="19780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ゲームプログラムの基本</a:t>
            </a:r>
            <a:r>
              <a:rPr lang="en-US" altLang="ja-JP" sz="5400" dirty="0"/>
              <a:t>1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04800" y="158268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クラスという機能を使って、プログラムの設計図を作って、それを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　必要な時に実体化させる。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80431B6-0EE1-275F-981C-1C4CE0C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1" y="1282030"/>
            <a:ext cx="6545312" cy="97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4EEEB1-03FF-3498-1DAC-F89E10CED9ED}"/>
              </a:ext>
            </a:extLst>
          </p:cNvPr>
          <p:cNvSpPr txBox="1"/>
          <p:nvPr/>
        </p:nvSpPr>
        <p:spPr>
          <a:xfrm>
            <a:off x="304800" y="2951780"/>
            <a:ext cx="11582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import </a:t>
            </a:r>
            <a:r>
              <a:rPr lang="en-US" altLang="ja-JP" sz="2400" dirty="0" err="1"/>
              <a:t>pyxel</a:t>
            </a:r>
            <a:r>
              <a:rPr lang="en-US" altLang="ja-JP" sz="2400" dirty="0"/>
              <a:t>                 </a:t>
            </a:r>
            <a:r>
              <a:rPr lang="ja-JP" altLang="en-US" sz="2400" dirty="0"/>
              <a:t>←</a:t>
            </a:r>
            <a:r>
              <a:rPr lang="en-US" altLang="ja-JP" sz="2400" dirty="0" err="1"/>
              <a:t>Pyxel</a:t>
            </a:r>
            <a:r>
              <a:rPr lang="ja-JP" altLang="en-US" sz="2400" dirty="0"/>
              <a:t>ﾓｼﾞｭｰﾙを読み込む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>
                <a:solidFill>
                  <a:srgbClr val="FF0000"/>
                </a:solidFill>
              </a:rPr>
              <a:t>class Anime </a:t>
            </a:r>
            <a:r>
              <a:rPr lang="en-US" altLang="ja-JP" sz="2400" dirty="0"/>
              <a:t>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　　　　　　　　　　　（最初に</a:t>
            </a:r>
            <a:r>
              <a:rPr lang="en-US" altLang="ja-JP" sz="2400" dirty="0"/>
              <a:t>1</a:t>
            </a:r>
            <a:r>
              <a:rPr lang="ja-JP" altLang="en-US" sz="2400" dirty="0"/>
              <a:t>回だけ実行）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回更新）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←ここにキャラ（</a:t>
            </a:r>
            <a:r>
              <a:rPr lang="ja-JP" altLang="en-US" sz="2400" dirty="0"/>
              <a:t>ﾋﾟｸｾﾙﾏﾝ</a:t>
            </a:r>
            <a:r>
              <a:rPr kumimoji="1" lang="ja-JP" altLang="en-US" sz="2400" dirty="0"/>
              <a:t>）の描画を書く　　 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回描画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>
                <a:solidFill>
                  <a:srgbClr val="FF0000"/>
                </a:solidFill>
              </a:rPr>
              <a:t>Anime()</a:t>
            </a:r>
            <a:r>
              <a:rPr kumimoji="1" lang="ja-JP" altLang="en-US" sz="2400" dirty="0"/>
              <a:t>　　　　　　　　 ←設計図「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」を動かす（クラスを実体化させる）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5D24CD7-4DFF-C027-FDC8-84864A88025E}"/>
              </a:ext>
            </a:extLst>
          </p:cNvPr>
          <p:cNvSpPr/>
          <p:nvPr/>
        </p:nvSpPr>
        <p:spPr>
          <a:xfrm>
            <a:off x="8122024" y="197800"/>
            <a:ext cx="3765175" cy="1384884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68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076AF109-62C2-E366-72B1-9C845FC4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BC6E136F-2956-8316-587D-7209EA7109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ゲームプログラムの基本</a:t>
            </a:r>
            <a:r>
              <a:rPr lang="en-US" altLang="ja-JP" sz="5400" dirty="0"/>
              <a:t>2(1/2)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5C660823-9406-7623-7C74-91D656EDC4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193439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プログラム全体だけでなく、キャラも別のクラスで定義する。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97BEA85-CEB9-52A7-DB91-8021923B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DBA18C-9D76-4728-A894-D26874166912}"/>
              </a:ext>
            </a:extLst>
          </p:cNvPr>
          <p:cNvSpPr txBox="1"/>
          <p:nvPr/>
        </p:nvSpPr>
        <p:spPr>
          <a:xfrm>
            <a:off x="304800" y="1785145"/>
            <a:ext cx="115823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sz="2400" dirty="0"/>
              <a:t>import </a:t>
            </a:r>
            <a:r>
              <a:rPr lang="en-US" altLang="ja-JP" sz="2400" dirty="0" err="1"/>
              <a:t>pyxel</a:t>
            </a:r>
            <a:r>
              <a:rPr lang="en-US" altLang="ja-JP" sz="2400" dirty="0"/>
              <a:t>                 </a:t>
            </a:r>
            <a:r>
              <a:rPr lang="ja-JP" altLang="en-US" sz="2400" dirty="0"/>
              <a:t>←</a:t>
            </a:r>
            <a:r>
              <a:rPr lang="en-US" altLang="ja-JP" sz="2400" dirty="0" err="1"/>
              <a:t>Pyxel</a:t>
            </a:r>
            <a:r>
              <a:rPr lang="ja-JP" altLang="en-US" sz="2400" dirty="0"/>
              <a:t>ﾓｼﾞｭｰﾙを読み込む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>
                <a:solidFill>
                  <a:srgbClr val="FF0000"/>
                </a:solidFill>
              </a:rPr>
              <a:t>class </a:t>
            </a:r>
            <a:r>
              <a:rPr lang="en-US" altLang="ja-JP" sz="2400" dirty="0" err="1">
                <a:solidFill>
                  <a:srgbClr val="FF0000"/>
                </a:solidFill>
              </a:rPr>
              <a:t>Pixelman</a:t>
            </a:r>
            <a:r>
              <a:rPr lang="en-US" altLang="ja-JP" sz="2400" dirty="0">
                <a:solidFill>
                  <a:srgbClr val="FF0000"/>
                </a:solidFill>
              </a:rPr>
              <a:t> :</a:t>
            </a:r>
            <a:r>
              <a:rPr lang="ja-JP" altLang="en-US" sz="2400" dirty="0">
                <a:solidFill>
                  <a:srgbClr val="FF0000"/>
                </a:solidFill>
              </a:rPr>
              <a:t>　　 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設計図「</a:t>
            </a:r>
            <a:r>
              <a:rPr kumimoji="1" lang="en-US" altLang="ja-JP" sz="2400" dirty="0" err="1"/>
              <a:t>Pixelman</a:t>
            </a:r>
            <a:r>
              <a:rPr kumimoji="1" lang="ja-JP" altLang="en-US" sz="2400" dirty="0"/>
              <a:t>」の</a:t>
            </a:r>
            <a:r>
              <a:rPr lang="ja-JP" altLang="en-US" sz="2400" dirty="0"/>
              <a:t>定義を新たに作る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～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class Anime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～　　　　　　　　　←ここに初期処理を書く　　　　　　　　　　　（最初に</a:t>
            </a:r>
            <a:r>
              <a:rPr lang="en-US" altLang="ja-JP" sz="2400" dirty="0"/>
              <a:t>1</a:t>
            </a:r>
            <a:r>
              <a:rPr lang="ja-JP" altLang="en-US" sz="2400" dirty="0"/>
              <a:t>回だけ実行）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ja-JP" altLang="en-US" sz="2400" dirty="0"/>
              <a:t> 　　　</a:t>
            </a:r>
            <a:r>
              <a:rPr lang="en-US" altLang="ja-JP" sz="2400" dirty="0" err="1">
                <a:solidFill>
                  <a:srgbClr val="FF0000"/>
                </a:solidFill>
              </a:rPr>
              <a:t>Pixelman</a:t>
            </a:r>
            <a:r>
              <a:rPr lang="en-US" altLang="ja-JP" sz="2400" dirty="0">
                <a:solidFill>
                  <a:srgbClr val="FF0000"/>
                </a:solidFill>
              </a:rPr>
              <a:t>(self)   </a:t>
            </a:r>
            <a:r>
              <a:rPr lang="ja-JP" altLang="en-US" sz="2400" dirty="0"/>
              <a:t>←ゲームのはじめからﾋﾟｸｾﾙﾏﾝを動かす（</a:t>
            </a:r>
            <a:r>
              <a:rPr kumimoji="1" lang="ja-JP" altLang="en-US" sz="2400" dirty="0"/>
              <a:t>設計図「</a:t>
            </a:r>
            <a:r>
              <a:rPr kumimoji="1" lang="en-US" altLang="ja-JP" sz="2400" dirty="0" err="1"/>
              <a:t>Pixelman</a:t>
            </a:r>
            <a:r>
              <a:rPr kumimoji="1" lang="ja-JP" altLang="en-US" sz="2400" dirty="0"/>
              <a:t>」 を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　　　　　　　　　　　　　　　　　　　　　　　　  実体化させる）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6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←ここでキャラの座標の更新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を呼び出す（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回）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600"/>
              </a:lnSpc>
            </a:pPr>
            <a:r>
              <a:rPr kumimoji="1" lang="ja-JP" altLang="en-US" sz="2400" dirty="0"/>
              <a:t>        ～　　　　　　　　　←ここにキャラ（</a:t>
            </a:r>
            <a:r>
              <a:rPr lang="ja-JP" altLang="en-US" sz="2400" dirty="0"/>
              <a:t>ﾋﾟｸｾﾙﾏﾝ</a:t>
            </a:r>
            <a:r>
              <a:rPr kumimoji="1" lang="ja-JP" altLang="en-US" sz="2400" dirty="0"/>
              <a:t>）の描画を呼び出す</a:t>
            </a:r>
            <a:r>
              <a:rPr lang="ja-JP" altLang="en-US" sz="2400" dirty="0"/>
              <a:t>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回）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Anime()</a:t>
            </a:r>
            <a:r>
              <a:rPr kumimoji="1" lang="ja-JP" altLang="en-US" sz="2400" dirty="0"/>
              <a:t>　　　　　　　　 ←設計図「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」を動かす（実体化させる）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26924EF7-35FC-E8DF-CAB0-1F90A64C9705}"/>
              </a:ext>
            </a:extLst>
          </p:cNvPr>
          <p:cNvSpPr/>
          <p:nvPr/>
        </p:nvSpPr>
        <p:spPr>
          <a:xfrm>
            <a:off x="9406199" y="52203"/>
            <a:ext cx="2703894" cy="1221155"/>
          </a:xfrm>
          <a:prstGeom prst="wedgeRoundRectCallout">
            <a:avLst>
              <a:gd name="adj1" fmla="val -57538"/>
              <a:gd name="adj2" fmla="val 62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プログラムを修正して、同じ動きになることを確認しよう！</a:t>
            </a:r>
          </a:p>
        </p:txBody>
      </p:sp>
    </p:spTree>
    <p:extLst>
      <p:ext uri="{BB962C8B-B14F-4D97-AF65-F5344CB8AC3E}">
        <p14:creationId xmlns:p14="http://schemas.microsoft.com/office/powerpoint/2010/main" val="255823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A410C45-903E-5637-CD9E-D2720A8D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E8FA95B-BF05-4A70-3E46-0ACB024801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ゲームプログラムの基本</a:t>
            </a:r>
            <a:r>
              <a:rPr lang="en-US" altLang="ja-JP" sz="5400" dirty="0"/>
              <a:t>2(2/2)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174E19ED-D69E-6258-07B7-8DD5854C3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193439"/>
            <a:ext cx="1138517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設計図「</a:t>
            </a:r>
            <a:r>
              <a:rPr lang="en-US" altLang="ja-JP" spc="-1" dirty="0" err="1"/>
              <a:t>Pixelman</a:t>
            </a:r>
            <a:r>
              <a:rPr lang="ja-JP" altLang="en-US" spc="-1" dirty="0"/>
              <a:t>」の中身は次のとおり、設計図「</a:t>
            </a:r>
            <a:r>
              <a:rPr lang="en-US" altLang="ja-JP" spc="-1" dirty="0"/>
              <a:t>Anime</a:t>
            </a:r>
            <a:r>
              <a:rPr lang="ja-JP" altLang="en-US" spc="-1" dirty="0"/>
              <a:t>」と似てるよ。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D002E8-51A4-D73D-D5B2-C25948F2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53531B-26DA-C3B8-874E-E3B38BCB4F28}"/>
              </a:ext>
            </a:extLst>
          </p:cNvPr>
          <p:cNvSpPr txBox="1"/>
          <p:nvPr/>
        </p:nvSpPr>
        <p:spPr>
          <a:xfrm>
            <a:off x="304800" y="1712095"/>
            <a:ext cx="115823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class </a:t>
            </a:r>
            <a:r>
              <a:rPr lang="en-US" altLang="ja-JP" sz="2400" dirty="0" err="1"/>
              <a:t>Pixelman</a:t>
            </a:r>
            <a:r>
              <a:rPr lang="en-US" altLang="ja-JP" sz="2400" dirty="0"/>
              <a:t> :</a:t>
            </a:r>
            <a:r>
              <a:rPr lang="ja-JP" altLang="en-US" sz="2400" dirty="0"/>
              <a:t>　　  ←</a:t>
            </a:r>
            <a:r>
              <a:rPr kumimoji="1" lang="ja-JP" altLang="en-US" sz="2400" dirty="0"/>
              <a:t>設計図「</a:t>
            </a:r>
            <a:r>
              <a:rPr lang="en-US" altLang="ja-JP" sz="2400" dirty="0" err="1"/>
              <a:t>Bouningen</a:t>
            </a:r>
            <a:r>
              <a:rPr kumimoji="1" lang="ja-JP" altLang="en-US" sz="2400" dirty="0"/>
              <a:t>」の</a:t>
            </a:r>
            <a:r>
              <a:rPr lang="ja-JP" altLang="en-US" sz="2400" dirty="0"/>
              <a:t>定義を新たに作る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～　　　　　　　　　←ここに初期処理を書く　　　　　　　　　　　（最初に</a:t>
            </a:r>
            <a:r>
              <a:rPr lang="en-US" altLang="ja-JP" sz="2400" dirty="0"/>
              <a:t>1</a:t>
            </a:r>
            <a:r>
              <a:rPr lang="ja-JP" altLang="en-US" sz="2400" dirty="0"/>
              <a:t>回だけ実行）　　　　　　　　　　　　　　　　　　　　　　　　　　　　　　　　　　　　　　 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6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                                           </a:t>
            </a:r>
            <a:r>
              <a:rPr lang="ja-JP" altLang="en-US" sz="2400" dirty="0"/>
              <a:t>設計図「</a:t>
            </a:r>
            <a:r>
              <a:rPr lang="en-US" altLang="ja-JP" sz="2400" dirty="0"/>
              <a:t>Anime</a:t>
            </a:r>
            <a:r>
              <a:rPr lang="ja-JP" altLang="en-US" sz="2400" dirty="0"/>
              <a:t>」の中から「</a:t>
            </a:r>
            <a:r>
              <a:rPr lang="en-US" altLang="ja-JP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pixelman</a:t>
            </a:r>
            <a:r>
              <a:rPr lang="en-US" altLang="ja-JP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.update</a:t>
            </a:r>
            <a:r>
              <a:rPr lang="en-US" altLang="ja-JP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」</a:t>
            </a:r>
            <a:endParaRPr lang="en-US" altLang="ja-JP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 で呼び出せる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600"/>
              </a:lnSpc>
            </a:pPr>
            <a:r>
              <a:rPr kumimoji="1" lang="ja-JP" altLang="en-US" sz="2400" dirty="0"/>
              <a:t>        ～　　　　　　　　　←ここにキャラ（棒人間）の描画を書く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 </a:t>
            </a:r>
            <a:r>
              <a:rPr lang="en-US" altLang="ja-JP" sz="2400" dirty="0"/>
              <a:t> </a:t>
            </a:r>
            <a:r>
              <a:rPr lang="ja-JP" altLang="en-US" sz="2400" dirty="0"/>
              <a:t>設計図「</a:t>
            </a:r>
            <a:r>
              <a:rPr lang="en-US" altLang="ja-JP" sz="2400" dirty="0"/>
              <a:t>Anime</a:t>
            </a:r>
            <a:r>
              <a:rPr lang="ja-JP" altLang="en-US" sz="2400" dirty="0"/>
              <a:t>」の中から「</a:t>
            </a:r>
            <a:r>
              <a:rPr lang="en-US" altLang="ja-JP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pixelman</a:t>
            </a:r>
            <a:r>
              <a:rPr lang="en-US" altLang="ja-JP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draw</a:t>
            </a:r>
            <a:r>
              <a:rPr lang="en-US" altLang="ja-JP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」</a:t>
            </a:r>
            <a:endParaRPr lang="en-US" altLang="ja-JP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 で呼び出せる</a:t>
            </a:r>
            <a:endParaRPr lang="en-US" altLang="ja-JP" sz="2400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4B35D7B-BDB7-E9BE-A5C8-04FBBA0D7C0F}"/>
              </a:ext>
            </a:extLst>
          </p:cNvPr>
          <p:cNvSpPr/>
          <p:nvPr/>
        </p:nvSpPr>
        <p:spPr>
          <a:xfrm>
            <a:off x="9406199" y="52203"/>
            <a:ext cx="2703894" cy="1221155"/>
          </a:xfrm>
          <a:prstGeom prst="wedgeRoundRectCallout">
            <a:avLst>
              <a:gd name="adj1" fmla="val -57538"/>
              <a:gd name="adj2" fmla="val 62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設計図「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Anime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」の中の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も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修正するよ！</a:t>
            </a:r>
          </a:p>
        </p:txBody>
      </p:sp>
    </p:spTree>
    <p:extLst>
      <p:ext uri="{BB962C8B-B14F-4D97-AF65-F5344CB8AC3E}">
        <p14:creationId xmlns:p14="http://schemas.microsoft.com/office/powerpoint/2010/main" val="24877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06D3E25-A97C-02E0-C0C1-AAF5FF09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5227F430-45B8-2151-C4F5-49122E6A9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走る（勝手に右に）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9E3993B3-470C-1636-9D47-59E6BFCBA3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303020"/>
            <a:ext cx="121920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・走るために必要なのは、現在の</a:t>
            </a:r>
            <a:r>
              <a:rPr lang="en-US" altLang="ja-JP" spc="-1" dirty="0"/>
              <a:t>x</a:t>
            </a:r>
            <a:r>
              <a:rPr lang="ja-JP" altLang="en-US" spc="-1" dirty="0"/>
              <a:t>座標にスピード</a:t>
            </a:r>
            <a:r>
              <a:rPr lang="en-US" altLang="ja-JP" spc="-1" dirty="0" err="1"/>
              <a:t>vx</a:t>
            </a:r>
            <a:r>
              <a:rPr lang="ja-JP" altLang="en-US" spc="-1" dirty="0"/>
              <a:t>を足すことと、画面の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　右端からはみ出たら、画面の左端に戻すこと。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・そして、</a:t>
            </a:r>
            <a:r>
              <a:rPr lang="en-US" altLang="ja-JP" spc="-1" dirty="0"/>
              <a:t>5</a:t>
            </a:r>
            <a:r>
              <a:rPr lang="ja-JP" altLang="en-US" spc="-1" dirty="0"/>
              <a:t>ピクセル移動するごとに、キャラのパターンを切り替え、動きを出す。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　（</a:t>
            </a:r>
            <a:r>
              <a:rPr lang="en-US" altLang="ja-JP" spc="-1" dirty="0"/>
              <a:t>-1</a:t>
            </a:r>
            <a:r>
              <a:rPr lang="ja-JP" altLang="en-US" spc="-1" dirty="0"/>
              <a:t>を掛けることで、</a:t>
            </a:r>
            <a:r>
              <a:rPr lang="en-US" altLang="ja-JP" spc="-1" dirty="0" err="1"/>
              <a:t>ptn</a:t>
            </a:r>
            <a:r>
              <a:rPr lang="en-US" altLang="ja-JP" spc="-1" dirty="0"/>
              <a:t> </a:t>
            </a:r>
            <a:r>
              <a:rPr lang="ja-JP" altLang="en-US" spc="-1" dirty="0"/>
              <a:t>は　</a:t>
            </a:r>
            <a:r>
              <a:rPr lang="en-US" altLang="ja-JP" spc="-1" dirty="0"/>
              <a:t>1</a:t>
            </a:r>
            <a:r>
              <a:rPr lang="ja-JP" altLang="en-US" spc="-1" dirty="0"/>
              <a:t>→ </a:t>
            </a:r>
            <a:r>
              <a:rPr lang="en-US" altLang="ja-JP" spc="-1" dirty="0"/>
              <a:t>-1 </a:t>
            </a:r>
            <a:r>
              <a:rPr lang="ja-JP" altLang="en-US" spc="-1" dirty="0"/>
              <a:t>→ </a:t>
            </a:r>
            <a:r>
              <a:rPr lang="en-US" altLang="ja-JP" spc="-1" dirty="0"/>
              <a:t>1 </a:t>
            </a:r>
            <a:r>
              <a:rPr lang="ja-JP" altLang="en-US" spc="-1" dirty="0"/>
              <a:t>→ </a:t>
            </a:r>
            <a:r>
              <a:rPr lang="en-US" altLang="ja-JP" spc="-1" dirty="0"/>
              <a:t>-1 </a:t>
            </a:r>
            <a:r>
              <a:rPr lang="ja-JP" altLang="en-US" spc="-1" dirty="0"/>
              <a:t>→・・・　に切り替わる）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Pixelman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～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bn_vx</a:t>
            </a:r>
            <a:endParaRPr lang="en-US" altLang="ja-JP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   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ja-JP" dirty="0">
              <a:sym typeface="Consola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C1F30B7-F847-5B3F-D119-645095ED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8" y="1066874"/>
            <a:ext cx="6545312" cy="97901"/>
          </a:xfrm>
          <a:prstGeom prst="rect">
            <a:avLst/>
          </a:prstGeom>
        </p:spPr>
      </p:pic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5792D810-C196-37BF-23DE-BFBD25BB2805}"/>
              </a:ext>
            </a:extLst>
          </p:cNvPr>
          <p:cNvSpPr txBox="1">
            <a:spLocks/>
          </p:cNvSpPr>
          <p:nvPr/>
        </p:nvSpPr>
        <p:spPr>
          <a:xfrm>
            <a:off x="8238566" y="4586792"/>
            <a:ext cx="3809999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座標にスピード</a:t>
            </a:r>
            <a:r>
              <a:rPr lang="en-US" altLang="ja-JP" sz="20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vx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を足す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E452B475-9E8B-7E82-9C4B-6B7DE8ABAF66}"/>
              </a:ext>
            </a:extLst>
          </p:cNvPr>
          <p:cNvSpPr txBox="1">
            <a:spLocks/>
          </p:cNvSpPr>
          <p:nvPr/>
        </p:nvSpPr>
        <p:spPr>
          <a:xfrm>
            <a:off x="8417855" y="5080487"/>
            <a:ext cx="3809999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画面の右端からはみ出たら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5" name="Google Shape;74;p14">
            <a:extLst>
              <a:ext uri="{FF2B5EF4-FFF2-40B4-BE49-F238E27FC236}">
                <a16:creationId xmlns:a16="http://schemas.microsoft.com/office/drawing/2014/main" id="{66FAD59E-9890-DCDD-B658-B482FCF8B0F0}"/>
              </a:ext>
            </a:extLst>
          </p:cNvPr>
          <p:cNvSpPr txBox="1">
            <a:spLocks/>
          </p:cNvSpPr>
          <p:nvPr/>
        </p:nvSpPr>
        <p:spPr>
          <a:xfrm>
            <a:off x="8256493" y="5920349"/>
            <a:ext cx="3809999" cy="322093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ピクセル移動するごとに、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キャラのパターンを切り替える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28EE973A-22A2-D620-E304-C38DBCFC2DF9}"/>
              </a:ext>
            </a:extLst>
          </p:cNvPr>
          <p:cNvSpPr/>
          <p:nvPr/>
        </p:nvSpPr>
        <p:spPr>
          <a:xfrm>
            <a:off x="7584142" y="197800"/>
            <a:ext cx="4303058" cy="974598"/>
          </a:xfrm>
          <a:prstGeom prst="wedgeRoundRectCallout">
            <a:avLst>
              <a:gd name="adj1" fmla="val -66488"/>
              <a:gd name="adj2" fmla="val 400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説明を良く聞いて、右に走る仕組を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理解しよう！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2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DEV + BIZ UDP">
      <a:majorFont>
        <a:latin typeface="UDEV Gothic NF"/>
        <a:ea typeface="BIZ UDPゴシック"/>
        <a:cs typeface=""/>
      </a:majorFont>
      <a:minorFont>
        <a:latin typeface="UDEV Gothic NF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1260</TotalTime>
  <Words>1335</Words>
  <Application>Microsoft Office PowerPoint</Application>
  <PresentationFormat>ワイド画面</PresentationFormat>
  <Paragraphs>166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UDEV Gothic NF</vt:lpstr>
      <vt:lpstr>游ゴシック</vt:lpstr>
      <vt:lpstr>Arial</vt:lpstr>
      <vt:lpstr>Consolas</vt:lpstr>
      <vt:lpstr>Office テーマ</vt:lpstr>
      <vt:lpstr>GAME-MASTER MISSION_1</vt:lpstr>
      <vt:lpstr>ホワイトボード</vt:lpstr>
      <vt:lpstr>PowerPoint プレゼンテーション</vt:lpstr>
      <vt:lpstr>アニメでゲーム作りを学ぶ</vt:lpstr>
      <vt:lpstr>pyxel editでキャラ（ピクセルマン）を作ろう</vt:lpstr>
      <vt:lpstr>ゲームプログラムの基本1</vt:lpstr>
      <vt:lpstr>ゲームプログラムの基本2(1/2)</vt:lpstr>
      <vt:lpstr>ゲームプログラムの基本2(2/2)</vt:lpstr>
      <vt:lpstr>走る（勝手に右に）</vt:lpstr>
      <vt:lpstr>飛ぶ（1/2）</vt:lpstr>
      <vt:lpstr>飛ぶ（2/2）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春木　海斗</dc:creator>
  <cp:lastModifiedBy>正樹 藤中</cp:lastModifiedBy>
  <cp:revision>30</cp:revision>
  <cp:lastPrinted>2025-04-02T06:50:33Z</cp:lastPrinted>
  <dcterms:created xsi:type="dcterms:W3CDTF">2024-07-31T06:12:21Z</dcterms:created>
  <dcterms:modified xsi:type="dcterms:W3CDTF">2025-04-11T08:04:57Z</dcterms:modified>
</cp:coreProperties>
</file>