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5"/>
  </p:notesMasterIdLst>
  <p:sldIdLst>
    <p:sldId id="256" r:id="rId2"/>
    <p:sldId id="309" r:id="rId3"/>
    <p:sldId id="344" r:id="rId4"/>
    <p:sldId id="345" r:id="rId5"/>
    <p:sldId id="289" r:id="rId6"/>
    <p:sldId id="354" r:id="rId7"/>
    <p:sldId id="346" r:id="rId8"/>
    <p:sldId id="349" r:id="rId9"/>
    <p:sldId id="350" r:id="rId10"/>
    <p:sldId id="351" r:id="rId11"/>
    <p:sldId id="348" r:id="rId12"/>
    <p:sldId id="352" r:id="rId13"/>
    <p:sldId id="353" r:id="rId14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86C"/>
    <a:srgbClr val="395C98"/>
    <a:srgbClr val="EDC7B0"/>
    <a:srgbClr val="EEEE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CD94CF7-688C-0A19-7F4E-4A6DF01F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8E020CFB-0A06-61BE-8D36-8A6EEDF0C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CCC7C26-7F2A-DF29-B095-751021D26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55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D63D528-B06C-78AE-EFBC-1CE1DC526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10ECC2B-0302-6F3A-2D55-96E742B70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2CA76B1-077A-4A26-6478-9F7D8D9DE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9EA0CF-FCA1-FFB1-1C75-63CFD814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F20AB52-DB09-26E3-8A73-C3766353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CF72E94-BDA2-5F65-6880-FB8CAE8C3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41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27C34B6-FA1C-C86D-C455-569022DF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FF5156D-07A4-0943-84FD-21B5DA4C2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2582C6D-EAA3-DA3E-0C56-833AB963B7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40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D597B80-EC54-200F-6DC9-028A69E8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9239B7E-8E22-208C-5EAF-5202D5C0F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92CDBE1C-36B6-BBB3-CFBE-4DA83FFFF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02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37D7B64-C2B9-72C1-458B-1798DE79C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FCB8E005-0DF7-832A-4030-59D331081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C01A8128-C06A-27D1-AC28-780D0ACD3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8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CC9D475-87F5-DABA-2DC2-7B78A341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77E5932D-E783-E52F-5218-581207067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7D10663-B67F-A0E0-9474-BD00D573A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34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0C8EE5FE-CA10-3000-47C6-A6C86306C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52F97613-5A09-637F-BBC0-3AF5273A9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D72E284B-C0D2-4DC3-966B-5B4FCA47D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7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MISSION_2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lang="en-US" altLang="ja-JP" b="1" dirty="0"/>
              <a:t>2</a:t>
            </a:r>
            <a:r>
              <a:rPr kumimoji="1" lang="en-US" altLang="ja-JP" b="1" dirty="0"/>
              <a:t>/3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65F713D-3C2D-B0C2-FB8A-C94350F4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BDE7A08-3783-6D4F-7C45-8705E2914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参考：円を描く関数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79DDD8B-D676-E8FB-C85A-F5B3BA3F53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053461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b="0" strike="noStrike" spc="-1" dirty="0"/>
              <a:t>ピクセルで円を描く関数のまとめ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004C2D1-7EEC-BBE5-DBE6-FEF86A48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220189" cy="930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B03795-D0AC-CCB2-5CC8-59D5AF7DDD1A}"/>
              </a:ext>
            </a:extLst>
          </p:cNvPr>
          <p:cNvSpPr txBox="1"/>
          <p:nvPr/>
        </p:nvSpPr>
        <p:spPr>
          <a:xfrm>
            <a:off x="931331" y="1550231"/>
            <a:ext cx="84835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y, r, col)</a:t>
            </a: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半径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、色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の円を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y)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に描画します。</a:t>
            </a:r>
          </a:p>
          <a:p>
            <a:pPr>
              <a:lnSpc>
                <a:spcPts val="2600"/>
              </a:lnSpc>
            </a:pP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y, r, col)</a:t>
            </a: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半径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、色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の円の輪郭線を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(x, y)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に描画します。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51D93A7-2722-C862-6E43-FDCF5662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21" y="3913168"/>
            <a:ext cx="8994221" cy="2789202"/>
          </a:xfrm>
          <a:prstGeom prst="rect">
            <a:avLst/>
          </a:prstGeom>
        </p:spPr>
      </p:pic>
      <p:sp>
        <p:nvSpPr>
          <p:cNvPr id="13" name="Google Shape;74;p14">
            <a:extLst>
              <a:ext uri="{FF2B5EF4-FFF2-40B4-BE49-F238E27FC236}">
                <a16:creationId xmlns:a16="http://schemas.microsoft.com/office/drawing/2014/main" id="{CA5668CA-A987-3DA3-49A3-6E2A9037ADC6}"/>
              </a:ext>
            </a:extLst>
          </p:cNvPr>
          <p:cNvSpPr txBox="1">
            <a:spLocks/>
          </p:cNvSpPr>
          <p:nvPr/>
        </p:nvSpPr>
        <p:spPr>
          <a:xfrm>
            <a:off x="3640667" y="3425297"/>
            <a:ext cx="491066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b="1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カラーコード表（</a:t>
            </a:r>
            <a:r>
              <a:rPr lang="en-US" altLang="ja-JP" sz="2000" b="1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</a:t>
            </a:r>
            <a:r>
              <a:rPr lang="ja-JP" altLang="en-US" sz="2000" b="1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の値は、０～１５）</a:t>
            </a:r>
            <a:endParaRPr lang="en-US" altLang="ja-JP" sz="2000" b="1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90A6546-B983-C1B1-9C06-3A66599FB259}"/>
              </a:ext>
            </a:extLst>
          </p:cNvPr>
          <p:cNvSpPr/>
          <p:nvPr/>
        </p:nvSpPr>
        <p:spPr>
          <a:xfrm>
            <a:off x="9463829" y="3026440"/>
            <a:ext cx="270934" cy="246317"/>
          </a:xfrm>
          <a:prstGeom prst="ellipse">
            <a:avLst/>
          </a:prstGeom>
          <a:solidFill>
            <a:srgbClr val="D4186C"/>
          </a:solidFill>
          <a:ln>
            <a:solidFill>
              <a:srgbClr val="D418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01A904-EC5C-2EA7-8A19-16794F7383A4}"/>
              </a:ext>
            </a:extLst>
          </p:cNvPr>
          <p:cNvSpPr txBox="1"/>
          <p:nvPr/>
        </p:nvSpPr>
        <p:spPr>
          <a:xfrm>
            <a:off x="9785562" y="2944791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r=2,col=8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ABA5F3D-93E3-F8AD-5F7A-60B5FC2EF420}"/>
              </a:ext>
            </a:extLst>
          </p:cNvPr>
          <p:cNvSpPr/>
          <p:nvPr/>
        </p:nvSpPr>
        <p:spPr>
          <a:xfrm>
            <a:off x="9382366" y="1085794"/>
            <a:ext cx="449408" cy="402180"/>
          </a:xfrm>
          <a:prstGeom prst="ellipse">
            <a:avLst/>
          </a:prstGeom>
          <a:noFill/>
          <a:ln w="38100">
            <a:solidFill>
              <a:srgbClr val="EDC7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088D0C6-F56B-4FFE-8E00-0954C28BAF45}"/>
              </a:ext>
            </a:extLst>
          </p:cNvPr>
          <p:cNvSpPr/>
          <p:nvPr/>
        </p:nvSpPr>
        <p:spPr>
          <a:xfrm>
            <a:off x="8992324" y="714552"/>
            <a:ext cx="1213944" cy="1109640"/>
          </a:xfrm>
          <a:prstGeom prst="ellipse">
            <a:avLst/>
          </a:prstGeom>
          <a:noFill/>
          <a:ln w="38100">
            <a:solidFill>
              <a:srgbClr val="395C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AF218A4-87D1-F1EF-54EF-2BECDF266975}"/>
              </a:ext>
            </a:extLst>
          </p:cNvPr>
          <p:cNvSpPr/>
          <p:nvPr/>
        </p:nvSpPr>
        <p:spPr>
          <a:xfrm>
            <a:off x="8737204" y="411694"/>
            <a:ext cx="1763688" cy="1750381"/>
          </a:xfrm>
          <a:prstGeom prst="ellipse">
            <a:avLst/>
          </a:prstGeom>
          <a:noFill/>
          <a:ln w="38100">
            <a:solidFill>
              <a:srgbClr val="D418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A04A443E-9DF6-CBDB-BC7D-C18F8E27D093}"/>
              </a:ext>
            </a:extLst>
          </p:cNvPr>
          <p:cNvSpPr/>
          <p:nvPr/>
        </p:nvSpPr>
        <p:spPr>
          <a:xfrm>
            <a:off x="9518960" y="2380036"/>
            <a:ext cx="176220" cy="49761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0966DC5-62A5-DC57-AE71-8AC9D5C2B83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9831774" y="1286884"/>
            <a:ext cx="919643" cy="147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46BEF63-76EF-6D49-4FA8-B8BD7F8E414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10206268" y="1269372"/>
            <a:ext cx="582408" cy="107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BDD21AE-1563-CD7E-A38F-2A6BB7F8C1B3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10500892" y="1286885"/>
            <a:ext cx="269828" cy="5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4E539CD-7302-9D3E-2CA7-5DA729FE3B14}"/>
              </a:ext>
            </a:extLst>
          </p:cNvPr>
          <p:cNvSpPr txBox="1"/>
          <p:nvPr/>
        </p:nvSpPr>
        <p:spPr>
          <a:xfrm>
            <a:off x="10751417" y="2640241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r=4,col=15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E6EA50E-F3C1-4C5F-16A2-8F84903A2537}"/>
              </a:ext>
            </a:extLst>
          </p:cNvPr>
          <p:cNvSpPr txBox="1"/>
          <p:nvPr/>
        </p:nvSpPr>
        <p:spPr>
          <a:xfrm>
            <a:off x="10751416" y="2178592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r=8,col=5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1A0701-B3CB-7429-3BE4-278494D01FC0}"/>
              </a:ext>
            </a:extLst>
          </p:cNvPr>
          <p:cNvSpPr txBox="1"/>
          <p:nvPr/>
        </p:nvSpPr>
        <p:spPr>
          <a:xfrm>
            <a:off x="10751416" y="1739593"/>
            <a:ext cx="19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r=16,col=8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5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A410C45-903E-5637-CD9E-D2720A8D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E8FA95B-BF05-4A70-3E46-0ACB02480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花火のクラスを組み込もう</a:t>
            </a:r>
            <a:r>
              <a:rPr lang="en-US" altLang="ja-JP" sz="5400" dirty="0"/>
              <a:t>(1/3)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74E19ED-D69E-6258-07B7-8DD5854C3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まずは、クラス</a:t>
            </a:r>
            <a:r>
              <a:rPr lang="en-US" altLang="ja-JP" spc="-1" dirty="0"/>
              <a:t>(</a:t>
            </a:r>
            <a:r>
              <a:rPr lang="ja-JP" altLang="en-US" spc="-1" dirty="0"/>
              <a:t>設計図</a:t>
            </a:r>
            <a:r>
              <a:rPr lang="en-US" altLang="ja-JP" spc="-1" dirty="0"/>
              <a:t>)</a:t>
            </a:r>
            <a:r>
              <a:rPr lang="ja-JP" altLang="en-US" spc="-1" dirty="0"/>
              <a:t>「</a:t>
            </a:r>
            <a:r>
              <a:rPr lang="en-US" altLang="ja-JP" spc="-1" dirty="0" err="1"/>
              <a:t>Pixelman</a:t>
            </a:r>
            <a:r>
              <a:rPr lang="ja-JP" altLang="en-US" spc="-1" dirty="0"/>
              <a:t>」の中に組み込むよ。</a:t>
            </a:r>
            <a:endParaRPr lang="en-US" altLang="ja-JP" spc="-1" dirty="0"/>
          </a:p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b="0" strike="noStrike" spc="-1" dirty="0"/>
              <a:t>組み込む内容は、「リターンキー」が押されたら、花火を実体化する。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D002E8-51A4-D73D-D5B2-C25948F2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9D8182-6D49-9395-3F0F-B5111C6D588B}"/>
              </a:ext>
            </a:extLst>
          </p:cNvPr>
          <p:cNvSpPr txBox="1"/>
          <p:nvPr/>
        </p:nvSpPr>
        <p:spPr>
          <a:xfrm>
            <a:off x="5511800" y="3224475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･･･初期処理には影響なし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･･･更新処理に組み込む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0B9395-8BAF-8E0E-61B8-482816D517F2}"/>
              </a:ext>
            </a:extLst>
          </p:cNvPr>
          <p:cNvSpPr txBox="1"/>
          <p:nvPr/>
        </p:nvSpPr>
        <p:spPr>
          <a:xfrm>
            <a:off x="5059688" y="5622746"/>
            <a:ext cx="342650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ピクセルマンの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座標を引数として渡す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8FD29-E20D-1B30-A251-62B4202051A0}"/>
              </a:ext>
            </a:extLst>
          </p:cNvPr>
          <p:cNvSpPr txBox="1"/>
          <p:nvPr/>
        </p:nvSpPr>
        <p:spPr>
          <a:xfrm>
            <a:off x="304800" y="2249944"/>
            <a:ext cx="9821333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　　　　　　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pyxel.btnp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pyxel.KEY_RETURN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Hanabi(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self.bn_y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　　　　　　　　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80C5C5-E1D8-463D-D739-622F82B9D491}"/>
              </a:ext>
            </a:extLst>
          </p:cNvPr>
          <p:cNvSpPr txBox="1"/>
          <p:nvPr/>
        </p:nvSpPr>
        <p:spPr>
          <a:xfrm>
            <a:off x="8462467" y="4486525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･･･「リターンキー」が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押されたら、花火を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実体化！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90F190F4-3E33-CCE0-B963-2911E88772F1}"/>
              </a:ext>
            </a:extLst>
          </p:cNvPr>
          <p:cNvSpPr/>
          <p:nvPr/>
        </p:nvSpPr>
        <p:spPr>
          <a:xfrm rot="5400000">
            <a:off x="5718764" y="4723809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15D7DD6-3ABA-37B1-4B30-4CE36E9749EC}"/>
              </a:ext>
            </a:extLst>
          </p:cNvPr>
          <p:cNvSpPr/>
          <p:nvPr/>
        </p:nvSpPr>
        <p:spPr>
          <a:xfrm rot="5400000">
            <a:off x="7466275" y="4666787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4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4B76502C-CDDD-837B-6B26-58F1ADC8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0593C9F5-0FF1-D272-D32E-ED474F1C18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花火のクラスを組み込もう</a:t>
            </a:r>
            <a:r>
              <a:rPr lang="en-US" altLang="ja-JP" sz="5400" dirty="0"/>
              <a:t>(2/3)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0CA657B-EA16-0ABE-28BA-C190AB5106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041042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次に、クラス</a:t>
            </a:r>
            <a:r>
              <a:rPr lang="en-US" altLang="ja-JP" spc="-1" dirty="0"/>
              <a:t>(</a:t>
            </a:r>
            <a:r>
              <a:rPr lang="ja-JP" altLang="en-US" spc="-1" dirty="0"/>
              <a:t>設計図</a:t>
            </a:r>
            <a:r>
              <a:rPr lang="en-US" altLang="ja-JP" spc="-1" dirty="0"/>
              <a:t>)</a:t>
            </a:r>
            <a:r>
              <a:rPr lang="ja-JP" altLang="en-US" spc="-1" dirty="0"/>
              <a:t>「</a:t>
            </a:r>
            <a:r>
              <a:rPr lang="en-US" altLang="ja-JP" spc="-1" dirty="0"/>
              <a:t>Anime</a:t>
            </a:r>
            <a:r>
              <a:rPr lang="ja-JP" altLang="en-US" spc="-1" dirty="0"/>
              <a:t>」の中に組み込むよ。</a:t>
            </a:r>
            <a:endParaRPr lang="en-US" altLang="ja-JP" spc="-1" dirty="0"/>
          </a:p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組み込む内容は、まずは、花火の配列の初期化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81FB014-8188-13CE-82BD-70C9EF7F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98C96-62FE-9373-05F1-3A3EDEE9AB85}"/>
              </a:ext>
            </a:extLst>
          </p:cNvPr>
          <p:cNvSpPr txBox="1"/>
          <p:nvPr/>
        </p:nvSpPr>
        <p:spPr>
          <a:xfrm>
            <a:off x="12893023" y="3020364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･･･「リターンキー」が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押されたら、花火を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実体化！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E1FCA154-362E-0D13-A905-CC860D8A4EBF}"/>
              </a:ext>
            </a:extLst>
          </p:cNvPr>
          <p:cNvSpPr/>
          <p:nvPr/>
        </p:nvSpPr>
        <p:spPr>
          <a:xfrm rot="5400000">
            <a:off x="13362454" y="3911826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E9C6F5DA-7AFC-E189-80DD-BEBFD7CDF85F}"/>
              </a:ext>
            </a:extLst>
          </p:cNvPr>
          <p:cNvSpPr/>
          <p:nvPr/>
        </p:nvSpPr>
        <p:spPr>
          <a:xfrm rot="5400000">
            <a:off x="15280122" y="3911825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9C107B-A4CF-C9BE-40C8-FB80C3A8D5B1}"/>
              </a:ext>
            </a:extLst>
          </p:cNvPr>
          <p:cNvSpPr txBox="1"/>
          <p:nvPr/>
        </p:nvSpPr>
        <p:spPr>
          <a:xfrm>
            <a:off x="12192000" y="5357932"/>
            <a:ext cx="342650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ピクセルマンの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座標を引数として渡す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53531B-26DA-C3B8-874E-E3B38BCB4F28}"/>
              </a:ext>
            </a:extLst>
          </p:cNvPr>
          <p:cNvSpPr txBox="1"/>
          <p:nvPr/>
        </p:nvSpPr>
        <p:spPr>
          <a:xfrm>
            <a:off x="694267" y="2697745"/>
            <a:ext cx="9821333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__(self)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=[]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4B092-127F-FF8E-7978-2087E5F1B9E3}"/>
              </a:ext>
            </a:extLst>
          </p:cNvPr>
          <p:cNvSpPr txBox="1"/>
          <p:nvPr/>
        </p:nvSpPr>
        <p:spPr>
          <a:xfrm>
            <a:off x="5127423" y="4364868"/>
            <a:ext cx="589020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･･･花火は複数実体化するので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配列「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hanabis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」を作っておく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72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38A0836-507F-6F47-E4E0-417A7544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922461EE-7231-024A-9BDA-F177389D7A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花火のクラスを組み込もう</a:t>
            </a:r>
            <a:r>
              <a:rPr lang="en-US" altLang="ja-JP" sz="5400" dirty="0"/>
              <a:t>(3/3)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ECBDD0B-B61B-56F7-2532-10EC6BA48A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041042"/>
            <a:ext cx="11887200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つぎに、花火の座標の更新の呼び出し、花火の描画の呼び出しを組み込む。</a:t>
            </a:r>
            <a:endParaRPr lang="en-US" altLang="ja-JP" spc="-1" dirty="0"/>
          </a:p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5E4BEF4-7AA0-34C9-7251-D572472A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39CB0A-E541-B574-0ADD-CB8A00905D35}"/>
              </a:ext>
            </a:extLst>
          </p:cNvPr>
          <p:cNvSpPr txBox="1"/>
          <p:nvPr/>
        </p:nvSpPr>
        <p:spPr>
          <a:xfrm>
            <a:off x="12632269" y="1395671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･･･初期処理には影響なし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･･･更新処理に組み込む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89BDCF-3AD4-090A-24B8-FC4CF7BC8846}"/>
              </a:ext>
            </a:extLst>
          </p:cNvPr>
          <p:cNvSpPr txBox="1"/>
          <p:nvPr/>
        </p:nvSpPr>
        <p:spPr>
          <a:xfrm>
            <a:off x="12893023" y="3020364"/>
            <a:ext cx="39285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･･･「リターンキー」が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押されたら、花火を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実体化！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9129FA80-5155-78E9-71BB-79054E0608D1}"/>
              </a:ext>
            </a:extLst>
          </p:cNvPr>
          <p:cNvSpPr/>
          <p:nvPr/>
        </p:nvSpPr>
        <p:spPr>
          <a:xfrm rot="5400000">
            <a:off x="13362454" y="3911826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E42D49CB-462C-3921-2F72-6989FE13AC50}"/>
              </a:ext>
            </a:extLst>
          </p:cNvPr>
          <p:cNvSpPr/>
          <p:nvPr/>
        </p:nvSpPr>
        <p:spPr>
          <a:xfrm rot="5400000">
            <a:off x="15280122" y="3911825"/>
            <a:ext cx="409047" cy="1415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0E313D-E8A4-D80C-1217-C57A3EB7F526}"/>
              </a:ext>
            </a:extLst>
          </p:cNvPr>
          <p:cNvSpPr txBox="1"/>
          <p:nvPr/>
        </p:nvSpPr>
        <p:spPr>
          <a:xfrm>
            <a:off x="12192000" y="5357932"/>
            <a:ext cx="342650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ピクセルマンの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座標を引数として渡す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89903F-E52D-1E0C-E25F-80E482B0C44B}"/>
              </a:ext>
            </a:extLst>
          </p:cNvPr>
          <p:cNvSpPr txBox="1"/>
          <p:nvPr/>
        </p:nvSpPr>
        <p:spPr>
          <a:xfrm>
            <a:off x="694267" y="1462482"/>
            <a:ext cx="9821333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self.pixelman.update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hanabi.update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draw(self) :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for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hanabi.draw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7551AE-27AE-D7D6-C3D1-0269628AA484}"/>
              </a:ext>
            </a:extLst>
          </p:cNvPr>
          <p:cNvSpPr txBox="1"/>
          <p:nvPr/>
        </p:nvSpPr>
        <p:spPr>
          <a:xfrm>
            <a:off x="7454045" y="2062520"/>
            <a:ext cx="450088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から花火を実体化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するため、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を渡す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5DCFEB1-16AA-48B9-81A0-CE90FE069666}"/>
              </a:ext>
            </a:extLst>
          </p:cNvPr>
          <p:cNvCxnSpPr/>
          <p:nvPr/>
        </p:nvCxnSpPr>
        <p:spPr>
          <a:xfrm flipH="1">
            <a:off x="6350000" y="2336800"/>
            <a:ext cx="1104045" cy="48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469C8052-656E-18BC-83D6-32175B386515}"/>
              </a:ext>
            </a:extLst>
          </p:cNvPr>
          <p:cNvSpPr/>
          <p:nvPr/>
        </p:nvSpPr>
        <p:spPr>
          <a:xfrm>
            <a:off x="7596289" y="3149600"/>
            <a:ext cx="284488" cy="759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DEC66A-DBB0-9DB9-C8B9-E2389EB4F45B}"/>
              </a:ext>
            </a:extLst>
          </p:cNvPr>
          <p:cNvSpPr txBox="1"/>
          <p:nvPr/>
        </p:nvSpPr>
        <p:spPr>
          <a:xfrm>
            <a:off x="7880777" y="3147339"/>
            <a:ext cx="450088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実体化している花火の分だけ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花火の座標の更新を呼ぶ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242A3240-D263-527C-EABF-A60D944684E3}"/>
              </a:ext>
            </a:extLst>
          </p:cNvPr>
          <p:cNvSpPr/>
          <p:nvPr/>
        </p:nvSpPr>
        <p:spPr>
          <a:xfrm>
            <a:off x="7596289" y="4753225"/>
            <a:ext cx="284488" cy="759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DDE68A-E463-AE76-2AD6-6608AA08D99D}"/>
              </a:ext>
            </a:extLst>
          </p:cNvPr>
          <p:cNvSpPr txBox="1"/>
          <p:nvPr/>
        </p:nvSpPr>
        <p:spPr>
          <a:xfrm>
            <a:off x="7880777" y="4750964"/>
            <a:ext cx="450088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実体化している花火の分だけ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花火の描画を呼び出す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2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ピクセルマンの左右の動き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73909" y="665520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2/3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857316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●花火の作り方（花火のクラス）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2176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980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117226" y="182610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689658" y="2231266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353816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351395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811866" y="4262478"/>
            <a:ext cx="8974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class Hanabi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クラス</a:t>
            </a:r>
            <a:r>
              <a:rPr lang="en-US" altLang="ja-JP" sz="2400" dirty="0"/>
              <a:t>(</a:t>
            </a:r>
            <a:r>
              <a:rPr lang="ja-JP" altLang="en-US" sz="2400" dirty="0"/>
              <a:t>設計図</a:t>
            </a:r>
            <a:r>
              <a:rPr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lang="en-US" altLang="ja-JP" sz="2400" dirty="0"/>
              <a:t>Hanabi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←ここに花火の座標の更新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</a:t>
            </a:r>
            <a:r>
              <a:rPr lang="ja-JP" altLang="en-US" sz="2400" dirty="0"/>
              <a:t>花火</a:t>
            </a:r>
            <a:r>
              <a:rPr kumimoji="1" lang="ja-JP" altLang="en-US" sz="2400" dirty="0"/>
              <a:t>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ja-JP" altLang="en-US" sz="2400" dirty="0"/>
              <a:t>このクラス（設計図）は、</a:t>
            </a:r>
            <a:r>
              <a:rPr lang="en-US" altLang="ja-JP" sz="2400" dirty="0" err="1"/>
              <a:t>Pixelman</a:t>
            </a:r>
            <a:r>
              <a:rPr lang="ja-JP" altLang="en-US" sz="2400" dirty="0"/>
              <a:t>の中で実体化する！</a:t>
            </a:r>
            <a:endParaRPr kumimoji="1" lang="ja-JP" altLang="en-US" sz="2400" dirty="0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E6812AD0-D18F-82E6-2B3B-0A1492B8CF0A}"/>
              </a:ext>
            </a:extLst>
          </p:cNvPr>
          <p:cNvSpPr/>
          <p:nvPr/>
        </p:nvSpPr>
        <p:spPr>
          <a:xfrm>
            <a:off x="2982498" y="3365889"/>
            <a:ext cx="978408" cy="2939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EED9D6F6-D0B0-0907-4E7C-76A52A961A4E}"/>
              </a:ext>
            </a:extLst>
          </p:cNvPr>
          <p:cNvSpPr/>
          <p:nvPr/>
        </p:nvSpPr>
        <p:spPr>
          <a:xfrm rot="10800000">
            <a:off x="4217631" y="3341731"/>
            <a:ext cx="978408" cy="2939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6AE1FA-6D21-195D-64B1-6702FC0F2BC5}"/>
              </a:ext>
            </a:extLst>
          </p:cNvPr>
          <p:cNvSpPr txBox="1"/>
          <p:nvPr/>
        </p:nvSpPr>
        <p:spPr>
          <a:xfrm>
            <a:off x="4186641" y="2952305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x +=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332573-F021-63DE-D801-F5F611A2A91B}"/>
              </a:ext>
            </a:extLst>
          </p:cNvPr>
          <p:cNvSpPr txBox="1"/>
          <p:nvPr/>
        </p:nvSpPr>
        <p:spPr>
          <a:xfrm>
            <a:off x="2958477" y="295711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x -=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47FD6-31BD-34E8-5E3E-676DA21B82C9}"/>
              </a:ext>
            </a:extLst>
          </p:cNvPr>
          <p:cNvSpPr txBox="1"/>
          <p:nvPr/>
        </p:nvSpPr>
        <p:spPr>
          <a:xfrm>
            <a:off x="5604003" y="1910176"/>
            <a:ext cx="494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・キー入力の関数</a:t>
            </a:r>
            <a:endParaRPr kumimoji="1" lang="en-US" altLang="ja-JP" sz="2400" dirty="0"/>
          </a:p>
          <a:p>
            <a:r>
              <a:rPr kumimoji="1" lang="en-US" altLang="ja-JP" sz="2400" dirty="0" err="1"/>
              <a:t>pyxel.btn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pyxel.KEY_</a:t>
            </a:r>
            <a:r>
              <a:rPr lang="en-US" altLang="ja-JP" sz="2400" dirty="0" err="1"/>
              <a:t>RIGHT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右矢印</a:t>
            </a:r>
            <a:r>
              <a:rPr kumimoji="1" lang="ja-JP" altLang="en-US" sz="2400" dirty="0"/>
              <a:t>キーがおされている間 </a:t>
            </a:r>
            <a:r>
              <a:rPr kumimoji="1" lang="en-US" altLang="ja-JP" sz="2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MISSION_2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キー入力で左右に動く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  50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キー入力で花火を発射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120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D063D6-BE5A-609D-4A46-B7794BA0895B}"/>
              </a:ext>
            </a:extLst>
          </p:cNvPr>
          <p:cNvSpPr txBox="1"/>
          <p:nvPr/>
        </p:nvSpPr>
        <p:spPr>
          <a:xfrm>
            <a:off x="6330287" y="2668483"/>
            <a:ext cx="526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花火クラスの説明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組込みの説明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2F0987CD-EEA4-A1D5-0984-871E0A858F26}"/>
              </a:ext>
            </a:extLst>
          </p:cNvPr>
          <p:cNvSpPr/>
          <p:nvPr/>
        </p:nvSpPr>
        <p:spPr>
          <a:xfrm>
            <a:off x="5880344" y="2671975"/>
            <a:ext cx="677333" cy="830997"/>
          </a:xfrm>
          <a:prstGeom prst="leftBrace">
            <a:avLst>
              <a:gd name="adj1" fmla="val 8333"/>
              <a:gd name="adj2" fmla="val 354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、走って、ジャンプ、花火を上げる、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(MISSION_3)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E7B9DC-E443-4E1C-2F7B-DACD68C83620}"/>
              </a:ext>
            </a:extLst>
          </p:cNvPr>
          <p:cNvSpPr/>
          <p:nvPr/>
        </p:nvSpPr>
        <p:spPr>
          <a:xfrm>
            <a:off x="3559294" y="2537868"/>
            <a:ext cx="4598327" cy="405290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ピクセルマンをキー操作で左右に動かす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のクラスを改造して、キー操作で左右に動かす。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3F827-76DE-201A-5DE1-AB0D31C8C307}"/>
              </a:ext>
            </a:extLst>
          </p:cNvPr>
          <p:cNvSpPr txBox="1"/>
          <p:nvPr/>
        </p:nvSpPr>
        <p:spPr>
          <a:xfrm>
            <a:off x="459269" y="1728591"/>
            <a:ext cx="1084763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self.bn_ptn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0 :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～～～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else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pyxel.KEY_RIGHT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== True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+=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self.bn_vx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pyxel.KEY_LEFT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== True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-=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self.bn_vx</a:t>
            </a:r>
            <a:endParaRPr kumimoji="1"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&gt;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Anime.SCREEN_WIDTH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-16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self.bn_x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Anime.SCREEN_WIDTH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– 16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8AAC92-A8BB-D122-7632-FE34CCC66E46}"/>
              </a:ext>
            </a:extLst>
          </p:cNvPr>
          <p:cNvSpPr txBox="1"/>
          <p:nvPr/>
        </p:nvSpPr>
        <p:spPr>
          <a:xfrm>
            <a:off x="7971671" y="3077967"/>
            <a:ext cx="401400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･･･「→」が押されたら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･･･「←」が押されたら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7552E-E817-84E5-66B5-0612D25D759A}"/>
              </a:ext>
            </a:extLst>
          </p:cNvPr>
          <p:cNvSpPr txBox="1"/>
          <p:nvPr/>
        </p:nvSpPr>
        <p:spPr>
          <a:xfrm>
            <a:off x="4426676" y="1985360"/>
            <a:ext cx="77653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･･･ピクセルマンが飛んでるとき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･･･ピクセルマンが飛んでるとき以外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横移動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7B2B8E-7760-F666-8FA9-0123CCA723DA}"/>
              </a:ext>
            </a:extLst>
          </p:cNvPr>
          <p:cNvSpPr txBox="1"/>
          <p:nvPr/>
        </p:nvSpPr>
        <p:spPr>
          <a:xfrm>
            <a:off x="7735449" y="4731990"/>
            <a:ext cx="401400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･･･画面の右端からでたら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画面の左端からでたら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D3D30F3-658D-4220-ECC1-573E09A78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496691D-C716-1A5E-C3D7-88A9087D0A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参考：キー操作の関数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360C299B-ACB1-3754-7056-A2C1FB3433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キー操作の関数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C79C97E-F1E1-0D93-CC89-E4542EF8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24DAA5-DFA5-C2C2-B83C-B8CCFB8CC6F4}"/>
              </a:ext>
            </a:extLst>
          </p:cNvPr>
          <p:cNvSpPr txBox="1"/>
          <p:nvPr/>
        </p:nvSpPr>
        <p:spPr>
          <a:xfrm>
            <a:off x="459269" y="1728591"/>
            <a:ext cx="10847639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キーの値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・・・キー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が押された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ら 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キーの値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・・・キーが押されている間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pyxel.btn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キーの値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・・・キーがはなされたら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Google Shape;74;p14">
            <a:extLst>
              <a:ext uri="{FF2B5EF4-FFF2-40B4-BE49-F238E27FC236}">
                <a16:creationId xmlns:a16="http://schemas.microsoft.com/office/drawing/2014/main" id="{C91171E5-6EB1-7EB0-4332-53BC0827FD91}"/>
              </a:ext>
            </a:extLst>
          </p:cNvPr>
          <p:cNvSpPr txBox="1">
            <a:spLocks/>
          </p:cNvSpPr>
          <p:nvPr/>
        </p:nvSpPr>
        <p:spPr>
          <a:xfrm>
            <a:off x="315220" y="301626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主なキーの値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811E4E-B073-1077-22A1-6F67BE6BE376}"/>
              </a:ext>
            </a:extLst>
          </p:cNvPr>
          <p:cNvSpPr txBox="1"/>
          <p:nvPr/>
        </p:nvSpPr>
        <p:spPr>
          <a:xfrm>
            <a:off x="950336" y="3720293"/>
            <a:ext cx="177593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英字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KEY_A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KEY_B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数字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KEY_1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KEY_2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E1AA32-BA7F-DC73-31F1-612A877328E3}"/>
              </a:ext>
            </a:extLst>
          </p:cNvPr>
          <p:cNvSpPr txBox="1"/>
          <p:nvPr/>
        </p:nvSpPr>
        <p:spPr>
          <a:xfrm>
            <a:off x="3361383" y="3678984"/>
            <a:ext cx="24806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矢印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KEY_LEFT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KEY_RIGHT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KEY_UP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KEY_DOWN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10F00B-8B30-B02D-D79B-491B0FDC0A2D}"/>
              </a:ext>
            </a:extLst>
          </p:cNvPr>
          <p:cNvSpPr txBox="1"/>
          <p:nvPr/>
        </p:nvSpPr>
        <p:spPr>
          <a:xfrm>
            <a:off x="5772430" y="3663319"/>
            <a:ext cx="2480617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KEY_SPACE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KEY_RETURN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KEY_TAB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KEY_LSHIFT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KEY_RSHIFT</a:t>
            </a:r>
          </a:p>
          <a:p>
            <a:pPr>
              <a:lnSpc>
                <a:spcPts val="26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KEY_ESCAPE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55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76AF109-62C2-E366-72B1-9C845FC4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BC6E136F-2956-8316-587D-7209EA710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花火のクラスを作成しよう</a:t>
            </a:r>
            <a:r>
              <a:rPr lang="en-US" altLang="ja-JP" sz="5400" dirty="0"/>
              <a:t>(1/3)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C660823-9406-7623-7C74-91D656EDC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121193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まずは、初期処理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7BEA85-CEB9-52A7-DB91-8021923B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9660220" cy="1444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05F64-9778-51C6-8354-5588DDB8D19D}"/>
              </a:ext>
            </a:extLst>
          </p:cNvPr>
          <p:cNvSpPr txBox="1"/>
          <p:nvPr/>
        </p:nvSpPr>
        <p:spPr>
          <a:xfrm>
            <a:off x="204118" y="1708256"/>
            <a:ext cx="694059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Hanabi :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self,anime,x,y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anime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self.anime.hanabis.append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self.hana_x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x + 8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y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self.hana_tim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150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C69C81-6284-A938-8E24-3309350D5F2F}"/>
              </a:ext>
            </a:extLst>
          </p:cNvPr>
          <p:cNvSpPr txBox="1"/>
          <p:nvPr/>
        </p:nvSpPr>
        <p:spPr>
          <a:xfrm>
            <a:off x="6463453" y="1708256"/>
            <a:ext cx="5728547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･･･初期処理の定義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･･･花火は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から呼ばれるので宣言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花火は発射の都度、実体化するので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で宣言した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hanabis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に追加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･･･花火の初期の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座標は、ピクセルマン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の頭上となるように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8(16/2)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を足す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･･･花火の初期の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座標は、ピクセルマン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と同じ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･･･花火の爆発までを数える変数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ｶｳﾝﾄ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･･･花火が爆発する数値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23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605DEEB-8502-071C-CD8C-2633D3C4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F882991-ABB7-F006-FF92-C755F9E63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花火のクラスを作成しよう</a:t>
            </a:r>
            <a:r>
              <a:rPr lang="en-US" altLang="ja-JP" sz="5400" dirty="0"/>
              <a:t>(2/3)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9DBD862-8E8B-9A17-0715-563FFD641F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121193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b="0" strike="noStrike" spc="-1" dirty="0"/>
              <a:t>つぎは、更新処理（花火の座標の更新と、花火の形）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B45F1FA-73FB-5A97-E072-81398900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9660220" cy="1444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CD403-6B7F-28F0-39C7-315A2095CD4A}"/>
              </a:ext>
            </a:extLst>
          </p:cNvPr>
          <p:cNvSpPr txBox="1"/>
          <p:nvPr/>
        </p:nvSpPr>
        <p:spPr>
          <a:xfrm>
            <a:off x="1" y="1706245"/>
            <a:ext cx="7842738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def update(self)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+= 1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self.hana_tim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-= 1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self.hana_tim+30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self.hana_tim+60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2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self.hana_cnt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self.hana_tim+90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3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else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self.anime.hanabis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self.anime.hanabis.remove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15A99-592B-33C9-AEC3-0CDBFD212A56}"/>
              </a:ext>
            </a:extLst>
          </p:cNvPr>
          <p:cNvSpPr txBox="1"/>
          <p:nvPr/>
        </p:nvSpPr>
        <p:spPr>
          <a:xfrm>
            <a:off x="7415628" y="1378854"/>
            <a:ext cx="572854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･･･爆発までのカウント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になるまで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･･･上に動かす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(Y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座標を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-1)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･･･花火の元の形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火の塊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･･･最初の輪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･･･次の輪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･･･最後の輪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を超えたら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･･･花火を消す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8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6D412F0A-1C39-C536-9EBF-A9C9D5915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F7C9596C-379A-8F19-2163-90D8022197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花火のクラスを作成しよう</a:t>
            </a:r>
            <a:r>
              <a:rPr lang="en-US" altLang="ja-JP" sz="5400" dirty="0"/>
              <a:t>(3/3)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E9C1B778-FB7D-A225-38A9-C9D379E245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18" y="1121193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最後は</a:t>
            </a:r>
            <a:r>
              <a:rPr lang="ja-JP" altLang="en-US" b="0" strike="noStrike" spc="-1" dirty="0"/>
              <a:t>、描画処理（画面に花火を描く）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3F591D-9423-405B-23E1-4FAA96AC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9660220" cy="1444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07BC65-E8B0-0514-2517-0C58B21DC326}"/>
              </a:ext>
            </a:extLst>
          </p:cNvPr>
          <p:cNvSpPr txBox="1"/>
          <p:nvPr/>
        </p:nvSpPr>
        <p:spPr>
          <a:xfrm>
            <a:off x="1" y="1706245"/>
            <a:ext cx="7755466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draw(self)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0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(self.hana_x,self.hana_y,2,8)    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1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(self.hana_x,self.hana_y,4,15)    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2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(self.hana_x,self.hana_y,4,15)   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(self.hana_x,self.hana_y,8, 5)    </a:t>
            </a:r>
          </a:p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elif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self.hana_ptn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3 :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(self.hana_x,self.hana_y,8, 5)    </a:t>
            </a:r>
          </a:p>
          <a:p>
            <a:pPr>
              <a:lnSpc>
                <a:spcPts val="26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pyxel.circb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(self.hana_x,self.hana_y,16,8)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8BFCA5-E533-4059-1B98-E5C24B6048FF}"/>
              </a:ext>
            </a:extLst>
          </p:cNvPr>
          <p:cNvSpPr txBox="1"/>
          <p:nvPr/>
        </p:nvSpPr>
        <p:spPr>
          <a:xfrm>
            <a:off x="7619997" y="1397809"/>
            <a:ext cx="491066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になるまで</a:t>
            </a: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･･･花火の元の形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火の塊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･･･最初の輪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･･･最初の輪　と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･･･次の輪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･･･カウントが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を超え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･･･次の輪　　と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･･･最後の輪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4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1911</Words>
  <Application>Microsoft Office PowerPoint</Application>
  <PresentationFormat>ワイド画面</PresentationFormat>
  <Paragraphs>276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ＭＳ ゴシック</vt:lpstr>
      <vt:lpstr>UDEV Gothic NF</vt:lpstr>
      <vt:lpstr>游ゴシック</vt:lpstr>
      <vt:lpstr>Arial</vt:lpstr>
      <vt:lpstr>Office テーマ</vt:lpstr>
      <vt:lpstr>GAME-MASTER MISSION_2</vt:lpstr>
      <vt:lpstr>ホワイトボード</vt:lpstr>
      <vt:lpstr>PowerPoint プレゼンテーション</vt:lpstr>
      <vt:lpstr>アニメでゲーム作りを学ぶ</vt:lpstr>
      <vt:lpstr>ピクセルマンをキー操作で左右に動かす</vt:lpstr>
      <vt:lpstr>参考：キー操作の関数</vt:lpstr>
      <vt:lpstr>花火のクラスを作成しよう(1/3)</vt:lpstr>
      <vt:lpstr>花火のクラスを作成しよう(2/3)</vt:lpstr>
      <vt:lpstr>花火のクラスを作成しよう(3/3)</vt:lpstr>
      <vt:lpstr>参考：円を描く関数</vt:lpstr>
      <vt:lpstr>花火のクラスを組み込もう(1/3)</vt:lpstr>
      <vt:lpstr>花火のクラスを組み込もう(2/3)</vt:lpstr>
      <vt:lpstr>花火のクラスを組み込もう(3/3)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35</cp:revision>
  <cp:lastPrinted>2025-04-02T06:50:33Z</cp:lastPrinted>
  <dcterms:created xsi:type="dcterms:W3CDTF">2024-07-31T06:12:21Z</dcterms:created>
  <dcterms:modified xsi:type="dcterms:W3CDTF">2025-04-25T09:41:14Z</dcterms:modified>
</cp:coreProperties>
</file>