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notesMasterIdLst>
    <p:notesMasterId r:id="rId17"/>
  </p:notesMasterIdLst>
  <p:sldIdLst>
    <p:sldId id="256" r:id="rId2"/>
    <p:sldId id="309" r:id="rId3"/>
    <p:sldId id="344" r:id="rId4"/>
    <p:sldId id="345" r:id="rId5"/>
    <p:sldId id="355" r:id="rId6"/>
    <p:sldId id="356" r:id="rId7"/>
    <p:sldId id="357" r:id="rId8"/>
    <p:sldId id="362" r:id="rId9"/>
    <p:sldId id="289" r:id="rId10"/>
    <p:sldId id="363" r:id="rId11"/>
    <p:sldId id="364" r:id="rId12"/>
    <p:sldId id="365" r:id="rId13"/>
    <p:sldId id="361" r:id="rId14"/>
    <p:sldId id="366" r:id="rId15"/>
    <p:sldId id="367" r:id="rId16"/>
  </p:sldIdLst>
  <p:sldSz cx="12192000" cy="6858000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186C"/>
    <a:srgbClr val="395C98"/>
    <a:srgbClr val="EDC7B0"/>
    <a:srgbClr val="EEEEEE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54" d="100"/>
          <a:sy n="54" d="100"/>
        </p:scale>
        <p:origin x="81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787" cy="498693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1"/>
            <a:ext cx="2949787" cy="498693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74AE397B-7E06-4AC2-970C-E79A8AD1B2F7}" type="datetimeFigureOut">
              <a:rPr kumimoji="1" lang="ja-JP" altLang="en-US" smtClean="0"/>
              <a:t>2025/5/8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0" tIns="45715" rIns="91430" bIns="45715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720" y="4783308"/>
            <a:ext cx="5445760" cy="3913614"/>
          </a:xfrm>
          <a:prstGeom prst="rect">
            <a:avLst/>
          </a:prstGeom>
        </p:spPr>
        <p:txBody>
          <a:bodyPr vert="horz" lIns="91430" tIns="45715" rIns="91430" bIns="45715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FB91301E-BC4A-4F63-B57C-3FF755CEF9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8759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9BCBEB7E-9E87-E3A7-4E51-32C2F6DF3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b828f5de8_0_0:notes">
            <a:extLst>
              <a:ext uri="{FF2B5EF4-FFF2-40B4-BE49-F238E27FC236}">
                <a16:creationId xmlns:a16="http://schemas.microsoft.com/office/drawing/2014/main" id="{68DB577F-65D9-92DB-077F-E5EFB434BB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b828f5de8_0_0:notes">
            <a:extLst>
              <a:ext uri="{FF2B5EF4-FFF2-40B4-BE49-F238E27FC236}">
                <a16:creationId xmlns:a16="http://schemas.microsoft.com/office/drawing/2014/main" id="{860C67F7-0A71-420A-F82C-D7DE2D9EFB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spcFirstLastPara="1" wrap="square" lIns="91415" tIns="91415" rIns="91415" bIns="9141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5829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D742C37B-1C65-44B5-E65C-2D561F619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b828f5de8_0_0:notes">
            <a:extLst>
              <a:ext uri="{FF2B5EF4-FFF2-40B4-BE49-F238E27FC236}">
                <a16:creationId xmlns:a16="http://schemas.microsoft.com/office/drawing/2014/main" id="{AE9DD3B2-0520-869E-D924-E2D0E8EFA1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b828f5de8_0_0:notes">
            <a:extLst>
              <a:ext uri="{FF2B5EF4-FFF2-40B4-BE49-F238E27FC236}">
                <a16:creationId xmlns:a16="http://schemas.microsoft.com/office/drawing/2014/main" id="{368314BC-5566-5029-6791-EC7B0AFD64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spcFirstLastPara="1" wrap="square" lIns="91415" tIns="91415" rIns="91415" bIns="9141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4959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23CD4569-D3E3-F0E3-3735-C79333D3E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b828f5de8_0_0:notes">
            <a:extLst>
              <a:ext uri="{FF2B5EF4-FFF2-40B4-BE49-F238E27FC236}">
                <a16:creationId xmlns:a16="http://schemas.microsoft.com/office/drawing/2014/main" id="{E9361DBE-9F52-4837-B52E-015E06C804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b828f5de8_0_0:notes">
            <a:extLst>
              <a:ext uri="{FF2B5EF4-FFF2-40B4-BE49-F238E27FC236}">
                <a16:creationId xmlns:a16="http://schemas.microsoft.com/office/drawing/2014/main" id="{B1BA2129-ED70-ECC4-D777-D943870D4B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spcFirstLastPara="1" wrap="square" lIns="91415" tIns="91415" rIns="91415" bIns="9141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51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148CA54F-FC5F-23E8-F951-F0D8C61F9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b828f5de8_0_0:notes">
            <a:extLst>
              <a:ext uri="{FF2B5EF4-FFF2-40B4-BE49-F238E27FC236}">
                <a16:creationId xmlns:a16="http://schemas.microsoft.com/office/drawing/2014/main" id="{E78DEAE9-C5B1-6A20-C31A-6808AFE385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b828f5de8_0_0:notes">
            <a:extLst>
              <a:ext uri="{FF2B5EF4-FFF2-40B4-BE49-F238E27FC236}">
                <a16:creationId xmlns:a16="http://schemas.microsoft.com/office/drawing/2014/main" id="{84A647B1-AAB3-3A24-D0FE-967C6EA770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spcFirstLastPara="1" wrap="square" lIns="91415" tIns="91415" rIns="91415" bIns="9141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8860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D01E359F-FC9F-5D9F-A19F-B2E9D881F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b828f5de8_0_0:notes">
            <a:extLst>
              <a:ext uri="{FF2B5EF4-FFF2-40B4-BE49-F238E27FC236}">
                <a16:creationId xmlns:a16="http://schemas.microsoft.com/office/drawing/2014/main" id="{CA5F714D-9E24-6807-7429-6B38FD3A09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b828f5de8_0_0:notes">
            <a:extLst>
              <a:ext uri="{FF2B5EF4-FFF2-40B4-BE49-F238E27FC236}">
                <a16:creationId xmlns:a16="http://schemas.microsoft.com/office/drawing/2014/main" id="{5A796BA8-D020-EC8A-275C-6076D75FA6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spcFirstLastPara="1" wrap="square" lIns="91415" tIns="91415" rIns="91415" bIns="9141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590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b828f5de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b828f5de8_0_0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spcFirstLastPara="1" wrap="square" lIns="91415" tIns="91415" rIns="91415" bIns="9141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9627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7560E249-6002-94EA-8B73-BA618E0C9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b828f5de8_0_0:notes">
            <a:extLst>
              <a:ext uri="{FF2B5EF4-FFF2-40B4-BE49-F238E27FC236}">
                <a16:creationId xmlns:a16="http://schemas.microsoft.com/office/drawing/2014/main" id="{8FAE92A9-8634-5B1C-667C-8AA8E88023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b828f5de8_0_0:notes">
            <a:extLst>
              <a:ext uri="{FF2B5EF4-FFF2-40B4-BE49-F238E27FC236}">
                <a16:creationId xmlns:a16="http://schemas.microsoft.com/office/drawing/2014/main" id="{E6745954-BA0C-6D3B-16A2-ABF89925C1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spcFirstLastPara="1" wrap="square" lIns="91415" tIns="91415" rIns="91415" bIns="9141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2129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36FF1A2C-2101-07ED-F791-2D766B064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b828f5de8_0_0:notes">
            <a:extLst>
              <a:ext uri="{FF2B5EF4-FFF2-40B4-BE49-F238E27FC236}">
                <a16:creationId xmlns:a16="http://schemas.microsoft.com/office/drawing/2014/main" id="{392952A1-6B31-108C-E9AD-9E4F46D2C7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b828f5de8_0_0:notes">
            <a:extLst>
              <a:ext uri="{FF2B5EF4-FFF2-40B4-BE49-F238E27FC236}">
                <a16:creationId xmlns:a16="http://schemas.microsoft.com/office/drawing/2014/main" id="{A99F851F-F21E-3979-0AD7-0E4B010F18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spcFirstLastPara="1" wrap="square" lIns="91415" tIns="91415" rIns="91415" bIns="9141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3569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17C78DA2-2D7D-19F2-09CC-1A2E8D760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b828f5de8_0_0:notes">
            <a:extLst>
              <a:ext uri="{FF2B5EF4-FFF2-40B4-BE49-F238E27FC236}">
                <a16:creationId xmlns:a16="http://schemas.microsoft.com/office/drawing/2014/main" id="{1AD357B2-42A2-26F5-4AE8-21CBB4CA1D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b828f5de8_0_0:notes">
            <a:extLst>
              <a:ext uri="{FF2B5EF4-FFF2-40B4-BE49-F238E27FC236}">
                <a16:creationId xmlns:a16="http://schemas.microsoft.com/office/drawing/2014/main" id="{BE1457C3-56FB-EE5B-78AA-69DEB61EE9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spcFirstLastPara="1" wrap="square" lIns="91415" tIns="91415" rIns="91415" bIns="9141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9685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A42700-3119-98B4-1EF9-B9D86DAA1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6E407C0-C1FD-A1E2-EDFE-FAC946972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CEB58D-0FA8-DF79-C0B7-19C74526C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B6D95B-C921-69EB-C2D9-DC8D12A73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CBF1EE-41D7-27B3-0DF5-CF978B527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60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D7AC43-AAFD-7986-0C84-4FF1D821B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C45CD3D-E7DF-8711-8584-B59F6899C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60AFC5-3E1B-8ADF-860F-F953130B1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E2322F-6E43-E267-9336-BECD7E7F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6E745F-640B-7F1C-4311-67DB71258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23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2DEC1F9-A22B-126D-2A7D-8EBC0F7D0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19FA76-EDD9-204B-D473-746A93BC3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E91425-761E-73FF-2664-F9052D1E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3F7C07-1CC9-4F4D-1B83-771D573FD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584524-1A0B-F441-DD3F-20C365F11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58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83917D-9C30-9404-80D3-ECF0F06E3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F34BFB-16E6-8FEC-F2F5-C1344A81A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D50AC7-8FBC-5BFA-D2B8-965B70E19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A0AF9E-00BC-630E-9E1C-6D64CF6AF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89CD8E-8182-3383-95F5-CAD469B82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6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48A56C-EB05-AA84-8359-5A8575E5B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52FA2F-F569-B5C8-DEDC-185A49FB7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22A7FE-F6AC-D084-B0E0-72A05619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6890E7-0E21-4F93-7A5B-3431BD58F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A64D2A-CB99-15DE-52B2-12249DE6E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87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A6C481-3D4D-C3C8-58F9-A2F60E7D6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BA3303-EBA5-E68B-D0BD-AA45CACAD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F7F3538-7929-BA7F-6C0D-12E185FB1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990B06-51CD-522A-1CCB-34036B4A8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9B05AA-059C-B710-38FD-B0083B690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72F8D3-851A-1B4A-26F5-5C91C8CB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5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004F61-F657-DB85-D405-8DFF9B8B9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E41B5A-284F-29EF-F028-D93CBB6E1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F8B6462-3267-38EF-5FFB-B48E93795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C15DDB4-BB59-2E2F-BB38-97F54F512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B9DF0CE-42E4-B7E3-4035-1BC79E0BEB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AE0AF06-3445-F152-C35C-20C036565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92E1CA7-0F68-E1C1-DB2A-5AED2ED16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43FB9B7-1A85-BDB7-4EDF-E0F646F2F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85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AF9A3B-82DA-3CAC-43B9-31F998D6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DCAEC72-75EA-007A-E109-B3791ACD3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F14147A-0CD2-0AE2-11A0-B9C57552A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9BC07C1-947E-E6E8-51D7-9B54AC123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8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C3C8B58-41C2-F57A-1809-B3A6B777D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02863A0-8245-C531-BE44-90CED9DC4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1BCD33-1335-D3C4-8281-A6C7DD886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9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748C1E-A421-63E2-FCA3-91B2EA6FC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05938E-A7DA-4D8F-C1C7-8ACD471B6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884882C-5E26-F0C3-B1E7-74125F9A0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FDA09DA-B295-3572-E39C-EC3938DE0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2F046E9-9A9C-1364-1FF7-0DBD23FF6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8B75C5-FE90-268E-BFEA-59F3B6AF5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3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75402F-8F36-550D-B6F2-00CCBC4C6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98AED19-6CD2-485F-C4FC-40D7814D6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476BBBD-5318-D7F4-D89A-2868FAEBD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F2D0C0-0C25-89AC-2293-786285DDB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642307-2646-821B-AC61-FE22B3299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370195-A487-76BE-A2D9-7110D96F7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1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FCAC837-5288-41D6-E274-C3A73B30D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20F9434-55B4-C0F4-6E41-7794EB3E4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BC3586-CEFF-7A22-5C67-493829EE6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A1809D-67F6-C4E6-27D5-F5E01D2B2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4A7A8E-3BB2-D22B-BAFC-740F6B52AB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99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A54CB7F-8C9B-BECF-6A23-A65EB2ACC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997284" cy="3004145"/>
          </a:xfrm>
        </p:spPr>
        <p:txBody>
          <a:bodyPr>
            <a:normAutofit/>
          </a:bodyPr>
          <a:lstStyle/>
          <a:p>
            <a:r>
              <a:rPr lang="en-US" altLang="ja-JP" sz="4700" dirty="0"/>
              <a:t>GAME-MASTER</a:t>
            </a:r>
            <a:br>
              <a:rPr lang="en-US" altLang="ja-JP" sz="4700" dirty="0"/>
            </a:br>
            <a:r>
              <a:rPr kumimoji="1" lang="en-US" altLang="ja-JP" sz="4700" dirty="0"/>
              <a:t>MISSION_3</a:t>
            </a:r>
            <a:endParaRPr kumimoji="1" lang="ja-JP" altLang="en-US" sz="47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7431FED-910E-B732-D070-4C5444431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endParaRPr lang="en-US" altLang="ja-JP" b="1" dirty="0">
              <a:latin typeface="+mn-ea"/>
            </a:endParaRPr>
          </a:p>
          <a:p>
            <a:r>
              <a:rPr lang="ja-JP" altLang="en-US" b="1" dirty="0"/>
              <a:t>アニメでゲーム作り</a:t>
            </a:r>
            <a:r>
              <a:rPr kumimoji="1" lang="ja-JP" altLang="en-US" b="1" dirty="0"/>
              <a:t>を学ぼう（</a:t>
            </a:r>
            <a:r>
              <a:rPr kumimoji="1" lang="en-US" altLang="ja-JP" b="1" dirty="0"/>
              <a:t>3</a:t>
            </a:r>
            <a:r>
              <a:rPr lang="en-US" altLang="ja-JP" b="1" dirty="0"/>
              <a:t>/</a:t>
            </a:r>
            <a:r>
              <a:rPr kumimoji="1" lang="en-US" altLang="ja-JP" b="1" dirty="0"/>
              <a:t>3</a:t>
            </a:r>
            <a:r>
              <a:rPr kumimoji="1" lang="ja-JP" altLang="en-US" b="1" dirty="0"/>
              <a:t>）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図 5" descr="コンピュータ, 座る, ノートパソコン, デスク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BF5452FD-D637-02B4-8AE2-49820A4F2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557F398E-69E2-55A5-CE1F-B5DFD6EAA0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20026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2B4522D3-47C1-EC35-B3DC-C1FDDF6B8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>
            <a:extLst>
              <a:ext uri="{FF2B5EF4-FFF2-40B4-BE49-F238E27FC236}">
                <a16:creationId xmlns:a16="http://schemas.microsoft.com/office/drawing/2014/main" id="{2727F83F-6019-5A57-2A6A-2217F947689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1" y="65901"/>
            <a:ext cx="12041669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ja-JP" alt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ピクセルマン・アニメの動く背景を描く</a:t>
            </a:r>
            <a:r>
              <a:rPr lang="en-US" altLang="ja-JP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(6/7)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4" name="Google Shape;74;p14">
            <a:extLst>
              <a:ext uri="{FF2B5EF4-FFF2-40B4-BE49-F238E27FC236}">
                <a16:creationId xmlns:a16="http://schemas.microsoft.com/office/drawing/2014/main" id="{F4FB3870-9326-BA0B-BFF4-CD14E736A1D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15220" y="1073704"/>
            <a:ext cx="10695891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114480" indent="-2286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altLang="ja-JP" spc="-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Haikei</a:t>
            </a: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のクラスを組み込もう（</a:t>
            </a:r>
            <a:r>
              <a:rPr lang="en-US" altLang="ja-JP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Anime</a:t>
            </a: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クラス）</a:t>
            </a: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959E5420-B541-36D0-F768-A447F4097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32" y="1033403"/>
            <a:ext cx="11025669" cy="164916"/>
          </a:xfrm>
          <a:prstGeom prst="rect">
            <a:avLst/>
          </a:prstGeom>
        </p:spPr>
      </p:pic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795DE10B-388F-3D84-DFCD-A02E9F3B3057}"/>
              </a:ext>
            </a:extLst>
          </p:cNvPr>
          <p:cNvSpPr/>
          <p:nvPr/>
        </p:nvSpPr>
        <p:spPr>
          <a:xfrm>
            <a:off x="9236500" y="1261789"/>
            <a:ext cx="2749176" cy="759183"/>
          </a:xfrm>
          <a:prstGeom prst="wedgeRoundRectCallout">
            <a:avLst>
              <a:gd name="adj1" fmla="val -73214"/>
              <a:gd name="adj2" fmla="val 32723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プログラムを打ち込んで、動かしてみよう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！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9ECB76D-D8D4-E793-46EC-A7835330473C}"/>
              </a:ext>
            </a:extLst>
          </p:cNvPr>
          <p:cNvSpPr txBox="1"/>
          <p:nvPr/>
        </p:nvSpPr>
        <p:spPr>
          <a:xfrm>
            <a:off x="966795" y="1629962"/>
            <a:ext cx="108476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class Anime :</a:t>
            </a:r>
          </a:p>
          <a:p>
            <a:pPr>
              <a:lnSpc>
                <a:spcPts val="24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kumimoji="1"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～～～</a:t>
            </a: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4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def __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init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__(self) :</a:t>
            </a:r>
          </a:p>
          <a:p>
            <a:pPr>
              <a:lnSpc>
                <a:spcPts val="2400"/>
              </a:lnSpc>
            </a:pPr>
            <a:r>
              <a:rPr kumimoji="1"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　～～～</a:t>
            </a: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400"/>
              </a:lnSpc>
            </a:pP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self.hanabis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=[]</a:t>
            </a:r>
          </a:p>
          <a:p>
            <a:pPr>
              <a:lnSpc>
                <a:spcPts val="24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Pixelman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(self)</a:t>
            </a:r>
          </a:p>
          <a:p>
            <a:pPr>
              <a:lnSpc>
                <a:spcPts val="24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2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Haikei</a:t>
            </a:r>
            <a:r>
              <a:rPr kumimoji="1" lang="en-US" altLang="ja-JP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(self)</a:t>
            </a:r>
          </a:p>
          <a:p>
            <a:pPr>
              <a:lnSpc>
                <a:spcPts val="24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kumimoji="1"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～～～</a:t>
            </a: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400"/>
              </a:lnSpc>
            </a:pPr>
            <a:r>
              <a:rPr kumimoji="1"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～～～</a:t>
            </a: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734CDEE-F8EF-3950-30B9-42D45714E1A6}"/>
              </a:ext>
            </a:extLst>
          </p:cNvPr>
          <p:cNvSpPr txBox="1"/>
          <p:nvPr/>
        </p:nvSpPr>
        <p:spPr>
          <a:xfrm>
            <a:off x="4447303" y="3439498"/>
            <a:ext cx="5718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</a:t>
            </a:r>
            <a:r>
              <a:rPr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Haikei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クラスを実体化する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118701C-0943-58C6-6EB9-3A3415A58588}"/>
              </a:ext>
            </a:extLst>
          </p:cNvPr>
          <p:cNvSpPr txBox="1"/>
          <p:nvPr/>
        </p:nvSpPr>
        <p:spPr>
          <a:xfrm>
            <a:off x="1419786" y="4822653"/>
            <a:ext cx="69206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def draw(self) :</a:t>
            </a:r>
          </a:p>
          <a:p>
            <a:pPr>
              <a:lnSpc>
                <a:spcPts val="24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pyxel.cls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(1)</a:t>
            </a:r>
          </a:p>
          <a:p>
            <a:pPr>
              <a:lnSpc>
                <a:spcPts val="24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2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self.haikei.draw</a:t>
            </a:r>
            <a:r>
              <a:rPr kumimoji="1" lang="en-US" altLang="ja-JP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</a:t>
            </a:r>
          </a:p>
          <a:p>
            <a:pPr>
              <a:lnSpc>
                <a:spcPts val="24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self.pixelman.draw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</a:t>
            </a:r>
          </a:p>
          <a:p>
            <a:pPr>
              <a:lnSpc>
                <a:spcPts val="24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for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hanabi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in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self.hanabis.copy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 :</a:t>
            </a:r>
          </a:p>
          <a:p>
            <a:pPr>
              <a:lnSpc>
                <a:spcPts val="24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hanabi.draw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4D95C1B-47F9-BC26-3F0E-DD34E3ABD58A}"/>
              </a:ext>
            </a:extLst>
          </p:cNvPr>
          <p:cNvSpPr txBox="1"/>
          <p:nvPr/>
        </p:nvSpPr>
        <p:spPr>
          <a:xfrm>
            <a:off x="5957450" y="5402913"/>
            <a:ext cx="60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</a:t>
            </a:r>
            <a:r>
              <a:rPr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Haikei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クラスの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draw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ﾒｿｯﾄﾞを呼んで描く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6792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62581D46-E12C-1825-79A9-F78D16C54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>
            <a:extLst>
              <a:ext uri="{FF2B5EF4-FFF2-40B4-BE49-F238E27FC236}">
                <a16:creationId xmlns:a16="http://schemas.microsoft.com/office/drawing/2014/main" id="{15D30F7A-0A27-ACF5-AF3D-37B629BBAEB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1" y="65901"/>
            <a:ext cx="12041669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ja-JP" alt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ピクセルマン・アニメの動く背景を描く</a:t>
            </a:r>
            <a:r>
              <a:rPr lang="en-US" altLang="ja-JP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(7/7)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4" name="Google Shape;74;p14">
            <a:extLst>
              <a:ext uri="{FF2B5EF4-FFF2-40B4-BE49-F238E27FC236}">
                <a16:creationId xmlns:a16="http://schemas.microsoft.com/office/drawing/2014/main" id="{9E27CC68-290B-85AC-A4E8-B2E76D98551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15220" y="1073704"/>
            <a:ext cx="10695891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114480" indent="-2286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altLang="ja-JP" spc="-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Haikei</a:t>
            </a: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のクラスを組み込もう（</a:t>
            </a:r>
            <a:r>
              <a:rPr lang="en-US" altLang="ja-JP" spc="-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Pixelman</a:t>
            </a: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クラス）</a:t>
            </a: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C9549EBF-0A8F-D90D-6F6B-7D335C177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32" y="1033403"/>
            <a:ext cx="11025669" cy="164916"/>
          </a:xfrm>
          <a:prstGeom prst="rect">
            <a:avLst/>
          </a:prstGeom>
        </p:spPr>
      </p:pic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098A43A0-FC24-0614-B059-CD3478A086D0}"/>
              </a:ext>
            </a:extLst>
          </p:cNvPr>
          <p:cNvSpPr/>
          <p:nvPr/>
        </p:nvSpPr>
        <p:spPr>
          <a:xfrm>
            <a:off x="9236500" y="1261789"/>
            <a:ext cx="2749176" cy="759183"/>
          </a:xfrm>
          <a:prstGeom prst="wedgeRoundRectCallout">
            <a:avLst>
              <a:gd name="adj1" fmla="val -73214"/>
              <a:gd name="adj2" fmla="val 32723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プログラムを打ち込んで、動かしてみよう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！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784EBD5-9EBA-2CF0-0C6D-C49F0A3869BA}"/>
              </a:ext>
            </a:extLst>
          </p:cNvPr>
          <p:cNvSpPr txBox="1"/>
          <p:nvPr/>
        </p:nvSpPr>
        <p:spPr>
          <a:xfrm>
            <a:off x="786686" y="2084772"/>
            <a:ext cx="108476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class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Pixelman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:</a:t>
            </a:r>
          </a:p>
          <a:p>
            <a:pPr>
              <a:lnSpc>
                <a:spcPts val="24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kumimoji="1"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～～～</a:t>
            </a: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400"/>
              </a:lnSpc>
            </a:pP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def update(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self,anime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 :</a:t>
            </a:r>
          </a:p>
          <a:p>
            <a:pPr>
              <a:lnSpc>
                <a:spcPts val="2400"/>
              </a:lnSpc>
            </a:pPr>
            <a:r>
              <a:rPr kumimoji="1"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　　　～～～</a:t>
            </a: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400"/>
              </a:lnSpc>
            </a:pP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lang="en-US" altLang="ja-JP" sz="2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self.anime.haikei.update</a:t>
            </a:r>
            <a:r>
              <a:rPr lang="en-US" altLang="ja-JP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2400" b="1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self.anime,self.bn_x,self.bn_y</a:t>
            </a:r>
            <a:r>
              <a:rPr lang="en-US" altLang="ja-JP" sz="2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>
              <a:lnSpc>
                <a:spcPts val="2400"/>
              </a:lnSpc>
            </a:pP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D09E98E-4F5C-C784-4DD7-1DD56B00E7BF}"/>
              </a:ext>
            </a:extLst>
          </p:cNvPr>
          <p:cNvSpPr txBox="1"/>
          <p:nvPr/>
        </p:nvSpPr>
        <p:spPr>
          <a:xfrm>
            <a:off x="1991924" y="3979835"/>
            <a:ext cx="10200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･･･ピクセルマンの現在の座標を引数にして、背景を描く座標を計算する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4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 </a:t>
            </a:r>
            <a:r>
              <a:rPr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Haikei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クラスの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update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メソッドを呼ぶ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0248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71A36982-E7A7-FC18-A8D3-18E419C56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009A624B-611C-E52B-B177-FEFD2C7CA734}"/>
              </a:ext>
            </a:extLst>
          </p:cNvPr>
          <p:cNvSpPr/>
          <p:nvPr/>
        </p:nvSpPr>
        <p:spPr>
          <a:xfrm>
            <a:off x="9207364" y="4805577"/>
            <a:ext cx="1976744" cy="1986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Google Shape;73;p14">
            <a:extLst>
              <a:ext uri="{FF2B5EF4-FFF2-40B4-BE49-F238E27FC236}">
                <a16:creationId xmlns:a16="http://schemas.microsoft.com/office/drawing/2014/main" id="{CB048FF5-8F89-8569-D3C5-D0232280AC2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1" y="65901"/>
            <a:ext cx="12041669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ja-JP" alt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ピクセルマン・アニメのまとめ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4" name="Google Shape;74;p14">
            <a:extLst>
              <a:ext uri="{FF2B5EF4-FFF2-40B4-BE49-F238E27FC236}">
                <a16:creationId xmlns:a16="http://schemas.microsoft.com/office/drawing/2014/main" id="{F9CDAF93-7135-FC45-A68B-AAF3F53ADA1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15220" y="1073704"/>
            <a:ext cx="10695891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114480" indent="-2286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今回作ったアニメのプログラムにおける、クラス（設計図）の相関図</a:t>
            </a: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5D98ED7F-0A3F-DF3E-4877-7D8A5EB1D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32" y="1033403"/>
            <a:ext cx="11025669" cy="164916"/>
          </a:xfrm>
          <a:prstGeom prst="rect">
            <a:avLst/>
          </a:prstGeom>
        </p:spPr>
      </p:pic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39FDB7AA-E891-1C2C-DEF3-25F4BCC45D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36179"/>
              </p:ext>
            </p:extLst>
          </p:nvPr>
        </p:nvGraphicFramePr>
        <p:xfrm>
          <a:off x="1834296" y="1898530"/>
          <a:ext cx="2589428" cy="3230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9428">
                  <a:extLst>
                    <a:ext uri="{9D8B030D-6E8A-4147-A177-3AD203B41FA5}">
                      <a16:colId xmlns:a16="http://schemas.microsoft.com/office/drawing/2014/main" val="1428765429"/>
                    </a:ext>
                  </a:extLst>
                </a:gridCol>
              </a:tblGrid>
              <a:tr h="242892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Anime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548574"/>
                  </a:ext>
                </a:extLst>
              </a:tr>
              <a:tr h="204174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メインの設計図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762392"/>
                  </a:ext>
                </a:extLst>
              </a:tr>
              <a:tr h="121109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初期処理</a:t>
                      </a: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・ﾋﾟｸｾﾙﾏﾝ実体化</a:t>
                      </a: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・背景実体化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744654"/>
                  </a:ext>
                </a:extLst>
              </a:tr>
              <a:tr h="163122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更新処理</a:t>
                      </a: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・ﾋﾟｸｾﾙﾏﾝ座標更新呼ぶ</a:t>
                      </a: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・花火座標更新呼ぶ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606489"/>
                  </a:ext>
                </a:extLst>
              </a:tr>
              <a:tr h="137585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描画処理</a:t>
                      </a: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・画面を消す</a:t>
                      </a: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・背景の描画を呼ぶ</a:t>
                      </a: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・ﾋﾟｸｾﾙﾏﾝの描画を呼ぶ</a:t>
                      </a: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・実体化してる花火の描画を呼ぶ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093242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33C230A3-2C2F-EA0B-64BA-C5E1F0E51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596294"/>
              </p:ext>
            </p:extLst>
          </p:nvPr>
        </p:nvGraphicFramePr>
        <p:xfrm>
          <a:off x="5400076" y="1936265"/>
          <a:ext cx="2347784" cy="2451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7784">
                  <a:extLst>
                    <a:ext uri="{9D8B030D-6E8A-4147-A177-3AD203B41FA5}">
                      <a16:colId xmlns:a16="http://schemas.microsoft.com/office/drawing/2014/main" val="1428765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Pixelman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548574"/>
                  </a:ext>
                </a:extLst>
              </a:tr>
              <a:tr h="312776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ﾋﾟｸｾﾙﾏﾝの移動、描画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762392"/>
                  </a:ext>
                </a:extLst>
              </a:tr>
              <a:tr h="172995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初期処理</a:t>
                      </a: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744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更新処理</a:t>
                      </a: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・キー入力で座標更新</a:t>
                      </a: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・キー入力で花火を実体化</a:t>
                      </a: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・背景の座標座標更新を呼ぶ</a:t>
                      </a: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606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描画処理</a:t>
                      </a: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・ﾋﾟｸｾﾙﾏﾝを描く</a:t>
                      </a: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093242"/>
                  </a:ext>
                </a:extLst>
              </a:tr>
            </a:tbl>
          </a:graphicData>
        </a:graphic>
      </p:graphicFrame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F1592B86-7DE9-6147-610C-E644EB0F5B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11402"/>
              </p:ext>
            </p:extLst>
          </p:nvPr>
        </p:nvGraphicFramePr>
        <p:xfrm>
          <a:off x="8440176" y="1936265"/>
          <a:ext cx="2396704" cy="2024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6704">
                  <a:extLst>
                    <a:ext uri="{9D8B030D-6E8A-4147-A177-3AD203B41FA5}">
                      <a16:colId xmlns:a16="http://schemas.microsoft.com/office/drawing/2014/main" val="1428765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Haikei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548574"/>
                  </a:ext>
                </a:extLst>
              </a:tr>
              <a:tr h="312776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背景の移動、描画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762392"/>
                  </a:ext>
                </a:extLst>
              </a:tr>
              <a:tr h="242892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初期処理</a:t>
                      </a: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744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更新処理</a:t>
                      </a: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・背景を張り付ける座標の計算</a:t>
                      </a: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606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描画処理</a:t>
                      </a: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・背景を描く</a:t>
                      </a: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093242"/>
                  </a:ext>
                </a:extLst>
              </a:tr>
            </a:tbl>
          </a:graphicData>
        </a:graphic>
      </p:graphicFrame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C0AF24D7-AC34-FAF4-0B56-52C63733CA5F}"/>
              </a:ext>
            </a:extLst>
          </p:cNvPr>
          <p:cNvCxnSpPr>
            <a:cxnSpLocks/>
          </p:cNvCxnSpPr>
          <p:nvPr/>
        </p:nvCxnSpPr>
        <p:spPr>
          <a:xfrm flipV="1">
            <a:off x="3262188" y="2070272"/>
            <a:ext cx="2137888" cy="833566"/>
          </a:xfrm>
          <a:prstGeom prst="bentConnector3">
            <a:avLst>
              <a:gd name="adj1" fmla="val 6040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10CEA61C-9CC1-E263-530B-45CEF59A58A5}"/>
              </a:ext>
            </a:extLst>
          </p:cNvPr>
          <p:cNvCxnSpPr>
            <a:cxnSpLocks/>
          </p:cNvCxnSpPr>
          <p:nvPr/>
        </p:nvCxnSpPr>
        <p:spPr>
          <a:xfrm flipV="1">
            <a:off x="2916030" y="2190535"/>
            <a:ext cx="5524146" cy="930752"/>
          </a:xfrm>
          <a:prstGeom prst="bentConnector3">
            <a:avLst>
              <a:gd name="adj1" fmla="val 3993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9C30DABE-0362-3804-82EC-A8362436F4F1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669877" y="3161993"/>
            <a:ext cx="1730199" cy="44235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0548C516-5F6F-1979-72E2-9C5FAF05E5AA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447372" y="3867665"/>
            <a:ext cx="5445212" cy="1715506"/>
          </a:xfrm>
          <a:prstGeom prst="bentConnector3">
            <a:avLst>
              <a:gd name="adj1" fmla="val 3071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C157C49E-12C1-EC72-8302-ECF71B59A774}"/>
              </a:ext>
            </a:extLst>
          </p:cNvPr>
          <p:cNvCxnSpPr>
            <a:cxnSpLocks/>
          </p:cNvCxnSpPr>
          <p:nvPr/>
        </p:nvCxnSpPr>
        <p:spPr>
          <a:xfrm flipV="1">
            <a:off x="3447372" y="3603925"/>
            <a:ext cx="4992804" cy="931177"/>
          </a:xfrm>
          <a:prstGeom prst="bentConnector3">
            <a:avLst>
              <a:gd name="adj1" fmla="val 9578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19B3E726-E782-1670-5403-FF5208E4EFF3}"/>
              </a:ext>
            </a:extLst>
          </p:cNvPr>
          <p:cNvCxnSpPr>
            <a:cxnSpLocks/>
          </p:cNvCxnSpPr>
          <p:nvPr/>
        </p:nvCxnSpPr>
        <p:spPr>
          <a:xfrm flipV="1">
            <a:off x="3669877" y="3958946"/>
            <a:ext cx="1730199" cy="82251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68DAB0FE-3049-7D87-B48A-43369A973D4A}"/>
              </a:ext>
            </a:extLst>
          </p:cNvPr>
          <p:cNvCxnSpPr>
            <a:cxnSpLocks/>
          </p:cNvCxnSpPr>
          <p:nvPr/>
        </p:nvCxnSpPr>
        <p:spPr>
          <a:xfrm>
            <a:off x="4331132" y="5015305"/>
            <a:ext cx="4561450" cy="132371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FD145440-C48F-EDA1-860D-0F76B94A7243}"/>
              </a:ext>
            </a:extLst>
          </p:cNvPr>
          <p:cNvCxnSpPr>
            <a:cxnSpLocks/>
          </p:cNvCxnSpPr>
          <p:nvPr/>
        </p:nvCxnSpPr>
        <p:spPr>
          <a:xfrm flipV="1">
            <a:off x="7629501" y="3129935"/>
            <a:ext cx="785918" cy="615425"/>
          </a:xfrm>
          <a:prstGeom prst="bentConnector3">
            <a:avLst>
              <a:gd name="adj1" fmla="val 4056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コネクタ: カギ線 40">
            <a:extLst>
              <a:ext uri="{FF2B5EF4-FFF2-40B4-BE49-F238E27FC236}">
                <a16:creationId xmlns:a16="http://schemas.microsoft.com/office/drawing/2014/main" id="{5D625785-27F7-90F0-B7A9-8B96831D7B83}"/>
              </a:ext>
            </a:extLst>
          </p:cNvPr>
          <p:cNvCxnSpPr>
            <a:cxnSpLocks/>
          </p:cNvCxnSpPr>
          <p:nvPr/>
        </p:nvCxnSpPr>
        <p:spPr>
          <a:xfrm>
            <a:off x="7463826" y="3513837"/>
            <a:ext cx="1428760" cy="1117566"/>
          </a:xfrm>
          <a:prstGeom prst="bentConnector3">
            <a:avLst>
              <a:gd name="adj1" fmla="val 4394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983FAC26-9D19-3C47-DEE9-FC1C5D132BFF}"/>
              </a:ext>
            </a:extLst>
          </p:cNvPr>
          <p:cNvSpPr txBox="1"/>
          <p:nvPr/>
        </p:nvSpPr>
        <p:spPr>
          <a:xfrm>
            <a:off x="100992" y="1897301"/>
            <a:ext cx="1167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プログラムの</a:t>
            </a:r>
            <a:endParaRPr kumimoji="1" lang="en-US" altLang="ja-JP" sz="1200" dirty="0"/>
          </a:p>
          <a:p>
            <a:r>
              <a:rPr kumimoji="1" lang="ja-JP" altLang="en-US" sz="1200" dirty="0"/>
              <a:t>中で実体化</a:t>
            </a: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C0CD818F-3620-B10D-CC10-B0DC9500888F}"/>
              </a:ext>
            </a:extLst>
          </p:cNvPr>
          <p:cNvSpPr/>
          <p:nvPr/>
        </p:nvSpPr>
        <p:spPr>
          <a:xfrm>
            <a:off x="9044984" y="4634027"/>
            <a:ext cx="1976744" cy="215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2F46068D-2E25-F596-33DA-26959A0C8B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617278"/>
              </p:ext>
            </p:extLst>
          </p:nvPr>
        </p:nvGraphicFramePr>
        <p:xfrm>
          <a:off x="8892584" y="4464123"/>
          <a:ext cx="1976744" cy="22380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76744">
                  <a:extLst>
                    <a:ext uri="{9D8B030D-6E8A-4147-A177-3AD203B41FA5}">
                      <a16:colId xmlns:a16="http://schemas.microsoft.com/office/drawing/2014/main" val="1428765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Hanabi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548574"/>
                  </a:ext>
                </a:extLst>
              </a:tr>
              <a:tr h="312776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花火の移動、描画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762392"/>
                  </a:ext>
                </a:extLst>
              </a:tr>
              <a:tr h="242892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初期処理</a:t>
                      </a: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744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更新処理</a:t>
                      </a: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・花火の座標更新</a:t>
                      </a: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・終わった花火を消す</a:t>
                      </a: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606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描画処理</a:t>
                      </a: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・花火を描く</a:t>
                      </a: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093242"/>
                  </a:ext>
                </a:extLst>
              </a:tr>
            </a:tbl>
          </a:graphicData>
        </a:graphic>
      </p:graphicFrame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133FC323-C143-A31C-75A4-D5A288763265}"/>
              </a:ext>
            </a:extLst>
          </p:cNvPr>
          <p:cNvCxnSpPr>
            <a:cxnSpLocks/>
          </p:cNvCxnSpPr>
          <p:nvPr/>
        </p:nvCxnSpPr>
        <p:spPr>
          <a:xfrm flipV="1">
            <a:off x="1101660" y="2070272"/>
            <a:ext cx="742380" cy="955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2EE2045-F976-F2B6-985E-B56D4FDEEA18}"/>
              </a:ext>
            </a:extLst>
          </p:cNvPr>
          <p:cNvSpPr txBox="1"/>
          <p:nvPr/>
        </p:nvSpPr>
        <p:spPr>
          <a:xfrm>
            <a:off x="103330" y="2551080"/>
            <a:ext cx="1669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実体化するときに</a:t>
            </a:r>
            <a:endParaRPr kumimoji="1" lang="en-US" altLang="ja-JP" sz="1200" dirty="0"/>
          </a:p>
          <a:p>
            <a:r>
              <a:rPr lang="ja-JP" altLang="en-US" sz="1200" dirty="0"/>
              <a:t>一度たけ実行される</a:t>
            </a:r>
            <a:endParaRPr kumimoji="1" lang="ja-JP" altLang="en-US" sz="1200" dirty="0"/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12D579F2-5B98-7422-A14D-18D9F3D857A9}"/>
              </a:ext>
            </a:extLst>
          </p:cNvPr>
          <p:cNvCxnSpPr>
            <a:cxnSpLocks/>
          </p:cNvCxnSpPr>
          <p:nvPr/>
        </p:nvCxnSpPr>
        <p:spPr>
          <a:xfrm flipV="1">
            <a:off x="1355120" y="2684337"/>
            <a:ext cx="479176" cy="95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0933F7A7-46A4-4EAA-2876-B457959E8470}"/>
              </a:ext>
            </a:extLst>
          </p:cNvPr>
          <p:cNvSpPr txBox="1"/>
          <p:nvPr/>
        </p:nvSpPr>
        <p:spPr>
          <a:xfrm>
            <a:off x="82277" y="3270002"/>
            <a:ext cx="1669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</a:t>
            </a:r>
            <a:r>
              <a:rPr kumimoji="1" lang="ja-JP" altLang="en-US" sz="1200" dirty="0"/>
              <a:t>秒間に</a:t>
            </a:r>
            <a:r>
              <a:rPr kumimoji="1" lang="en-US" altLang="ja-JP" sz="1200" dirty="0"/>
              <a:t>30</a:t>
            </a:r>
            <a:r>
              <a:rPr kumimoji="1" lang="ja-JP" altLang="en-US" sz="1200" dirty="0"/>
              <a:t>回</a:t>
            </a:r>
            <a:r>
              <a:rPr lang="ja-JP" altLang="en-US" sz="1200" dirty="0"/>
              <a:t>実行</a:t>
            </a:r>
            <a:endParaRPr lang="en-US" altLang="ja-JP" sz="1200" dirty="0"/>
          </a:p>
          <a:p>
            <a:r>
              <a:rPr lang="ja-JP" altLang="en-US" sz="1200" dirty="0"/>
              <a:t>される</a:t>
            </a:r>
            <a:endParaRPr lang="en-US" altLang="ja-JP" sz="1200" dirty="0"/>
          </a:p>
          <a:p>
            <a:r>
              <a:rPr kumimoji="1" lang="ja-JP" altLang="en-US" sz="1200" dirty="0"/>
              <a:t>（座標計算やキー</a:t>
            </a:r>
            <a:endParaRPr kumimoji="1" lang="en-US" altLang="ja-JP" sz="1200" dirty="0"/>
          </a:p>
          <a:p>
            <a:r>
              <a:rPr lang="ja-JP" altLang="en-US" sz="1200" dirty="0"/>
              <a:t>　入力での処理）</a:t>
            </a:r>
            <a:endParaRPr kumimoji="1" lang="ja-JP" altLang="en-US" sz="1200" dirty="0"/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1F0A1789-3481-B245-55E1-084BA9B3C140}"/>
              </a:ext>
            </a:extLst>
          </p:cNvPr>
          <p:cNvCxnSpPr>
            <a:cxnSpLocks/>
          </p:cNvCxnSpPr>
          <p:nvPr/>
        </p:nvCxnSpPr>
        <p:spPr>
          <a:xfrm flipV="1">
            <a:off x="1200864" y="3383171"/>
            <a:ext cx="608675" cy="2164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904897B0-22EF-05AA-5B46-A5ACDB00CF0F}"/>
              </a:ext>
            </a:extLst>
          </p:cNvPr>
          <p:cNvSpPr txBox="1"/>
          <p:nvPr/>
        </p:nvSpPr>
        <p:spPr>
          <a:xfrm>
            <a:off x="100992" y="4181038"/>
            <a:ext cx="1669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</a:t>
            </a:r>
            <a:r>
              <a:rPr kumimoji="1" lang="ja-JP" altLang="en-US" sz="1200" dirty="0"/>
              <a:t>秒間に</a:t>
            </a:r>
            <a:r>
              <a:rPr kumimoji="1" lang="en-US" altLang="ja-JP" sz="1200" dirty="0"/>
              <a:t>30</a:t>
            </a:r>
            <a:r>
              <a:rPr kumimoji="1" lang="ja-JP" altLang="en-US" sz="1200" dirty="0"/>
              <a:t>回</a:t>
            </a:r>
            <a:r>
              <a:rPr lang="ja-JP" altLang="en-US" sz="1200" dirty="0"/>
              <a:t>実行</a:t>
            </a:r>
            <a:endParaRPr lang="en-US" altLang="ja-JP" sz="1200" dirty="0"/>
          </a:p>
          <a:p>
            <a:r>
              <a:rPr lang="ja-JP" altLang="en-US" sz="1200" dirty="0"/>
              <a:t>される</a:t>
            </a:r>
            <a:r>
              <a:rPr lang="en-US" altLang="ja-JP" sz="1200" dirty="0"/>
              <a:t>(30fps)</a:t>
            </a:r>
          </a:p>
          <a:p>
            <a:r>
              <a:rPr kumimoji="1" lang="ja-JP" altLang="en-US" sz="1200" dirty="0"/>
              <a:t>（キャラクターや背景</a:t>
            </a:r>
            <a:endParaRPr kumimoji="1" lang="en-US" altLang="ja-JP" sz="1200" dirty="0"/>
          </a:p>
          <a:p>
            <a:r>
              <a:rPr lang="ja-JP" altLang="en-US" sz="1200" dirty="0"/>
              <a:t>　を描く）</a:t>
            </a:r>
            <a:endParaRPr kumimoji="1" lang="ja-JP" altLang="en-US" sz="1200" dirty="0"/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ACDBAEE6-C429-AAFA-1F45-E982E90CAC42}"/>
              </a:ext>
            </a:extLst>
          </p:cNvPr>
          <p:cNvCxnSpPr>
            <a:cxnSpLocks/>
          </p:cNvCxnSpPr>
          <p:nvPr/>
        </p:nvCxnSpPr>
        <p:spPr>
          <a:xfrm flipV="1">
            <a:off x="1252284" y="4181038"/>
            <a:ext cx="542646" cy="3244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F3F85AB4-03C0-2C07-4D4E-570583270001}"/>
              </a:ext>
            </a:extLst>
          </p:cNvPr>
          <p:cNvSpPr txBox="1"/>
          <p:nvPr/>
        </p:nvSpPr>
        <p:spPr>
          <a:xfrm rot="2259690">
            <a:off x="10588509" y="4473932"/>
            <a:ext cx="130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複数実体化する</a:t>
            </a:r>
          </a:p>
        </p:txBody>
      </p:sp>
    </p:spTree>
    <p:extLst>
      <p:ext uri="{BB962C8B-B14F-4D97-AF65-F5344CB8AC3E}">
        <p14:creationId xmlns:p14="http://schemas.microsoft.com/office/powerpoint/2010/main" val="527935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3;p14">
            <a:extLst>
              <a:ext uri="{FF2B5EF4-FFF2-40B4-BE49-F238E27FC236}">
                <a16:creationId xmlns:a16="http://schemas.microsoft.com/office/drawing/2014/main" id="{36807BCB-B215-E080-4FD8-CD4A7BD289B0}"/>
              </a:ext>
            </a:extLst>
          </p:cNvPr>
          <p:cNvSpPr txBox="1">
            <a:spLocks/>
          </p:cNvSpPr>
          <p:nvPr/>
        </p:nvSpPr>
        <p:spPr>
          <a:xfrm>
            <a:off x="-1" y="65901"/>
            <a:ext cx="12041669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800" dirty="0"/>
              <a:t>ピクセルマン・アニメを改造してみよう（</a:t>
            </a:r>
            <a:r>
              <a:rPr lang="en-US" altLang="ja-JP" sz="4800" dirty="0"/>
              <a:t>1/3</a:t>
            </a:r>
            <a:r>
              <a:rPr lang="ja-JP" altLang="en-US" sz="4800" dirty="0"/>
              <a:t>）</a:t>
            </a:r>
            <a:endParaRPr lang="en-US" sz="4800" dirty="0"/>
          </a:p>
        </p:txBody>
      </p:sp>
      <p:sp>
        <p:nvSpPr>
          <p:cNvPr id="4" name="Google Shape;74;p14">
            <a:extLst>
              <a:ext uri="{FF2B5EF4-FFF2-40B4-BE49-F238E27FC236}">
                <a16:creationId xmlns:a16="http://schemas.microsoft.com/office/drawing/2014/main" id="{D4CBFAF0-C8A4-6ACF-A4EB-50D0D912EA55}"/>
              </a:ext>
            </a:extLst>
          </p:cNvPr>
          <p:cNvSpPr txBox="1">
            <a:spLocks/>
          </p:cNvSpPr>
          <p:nvPr/>
        </p:nvSpPr>
        <p:spPr>
          <a:xfrm>
            <a:off x="315220" y="1073704"/>
            <a:ext cx="10695891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3080" indent="-457200">
              <a:spcAft>
                <a:spcPts val="600"/>
              </a:spcAft>
              <a:buFont typeface="Wingdings" panose="05000000000000000000" pitchFamily="2" charset="2"/>
              <a:buChar char="n"/>
              <a:tabLst>
                <a:tab pos="0" algn="l"/>
              </a:tabLst>
            </a:pP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次のような改造を行ってみよう！　どこを改造すればいいか、わかるかな？</a:t>
            </a: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2BC41C9-D25F-02E6-E21C-BFDE8D0A9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32" y="1033403"/>
            <a:ext cx="11025669" cy="164916"/>
          </a:xfrm>
          <a:prstGeom prst="rect">
            <a:avLst/>
          </a:prstGeom>
        </p:spPr>
      </p:pic>
      <p:sp>
        <p:nvSpPr>
          <p:cNvPr id="6" name="Google Shape;74;p14">
            <a:extLst>
              <a:ext uri="{FF2B5EF4-FFF2-40B4-BE49-F238E27FC236}">
                <a16:creationId xmlns:a16="http://schemas.microsoft.com/office/drawing/2014/main" id="{A52708A9-9120-AB24-FB7C-1967C967A0AC}"/>
              </a:ext>
            </a:extLst>
          </p:cNvPr>
          <p:cNvSpPr txBox="1">
            <a:spLocks/>
          </p:cNvSpPr>
          <p:nvPr/>
        </p:nvSpPr>
        <p:spPr>
          <a:xfrm>
            <a:off x="480110" y="2031522"/>
            <a:ext cx="10695891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280" lvl="1" indent="-457200">
              <a:spcAft>
                <a:spcPts val="600"/>
              </a:spcAft>
              <a:buFont typeface="Wingdings" panose="05000000000000000000" pitchFamily="2" charset="2"/>
              <a:buChar char="l"/>
              <a:tabLst>
                <a:tab pos="0" algn="l"/>
              </a:tabLst>
            </a:pP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ピクセルマンの移動速度を変えてみよう</a:t>
            </a: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257480" lvl="2" indent="-457200"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ヒント！　クラス</a:t>
            </a:r>
            <a:r>
              <a:rPr lang="en-US" altLang="ja-JP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lang="en-US" altLang="ja-JP" spc="-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Pixelman</a:t>
            </a: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の初期処理をみてみよう！</a:t>
            </a: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257480" lvl="2" indent="-457200"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0" algn="l"/>
              </a:tabLst>
            </a:pP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Google Shape;74;p14">
            <a:extLst>
              <a:ext uri="{FF2B5EF4-FFF2-40B4-BE49-F238E27FC236}">
                <a16:creationId xmlns:a16="http://schemas.microsoft.com/office/drawing/2014/main" id="{22335484-8147-9D0B-3C56-075146632842}"/>
              </a:ext>
            </a:extLst>
          </p:cNvPr>
          <p:cNvSpPr txBox="1">
            <a:spLocks/>
          </p:cNvSpPr>
          <p:nvPr/>
        </p:nvSpPr>
        <p:spPr>
          <a:xfrm>
            <a:off x="480110" y="3429000"/>
            <a:ext cx="10695891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280" lvl="1" indent="-457200">
              <a:spcAft>
                <a:spcPts val="600"/>
              </a:spcAft>
              <a:buFont typeface="Wingdings" panose="05000000000000000000" pitchFamily="2" charset="2"/>
              <a:buChar char="l"/>
              <a:tabLst>
                <a:tab pos="0" algn="l"/>
              </a:tabLst>
            </a:pP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ピクセルマンのジャンプする高さを変えてみよう</a:t>
            </a: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257480" lvl="2" indent="-457200"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ヒント！　クラス</a:t>
            </a:r>
            <a:r>
              <a:rPr lang="en-US" altLang="ja-JP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lang="en-US" altLang="ja-JP" spc="-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Pixelman</a:t>
            </a: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の初期処理をみてみよう！</a:t>
            </a: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257480" lvl="2" indent="-457200"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0" algn="l"/>
              </a:tabLst>
            </a:pP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Google Shape;74;p14">
            <a:extLst>
              <a:ext uri="{FF2B5EF4-FFF2-40B4-BE49-F238E27FC236}">
                <a16:creationId xmlns:a16="http://schemas.microsoft.com/office/drawing/2014/main" id="{D759382A-AB20-C7E0-B043-5A5025E82BD6}"/>
              </a:ext>
            </a:extLst>
          </p:cNvPr>
          <p:cNvSpPr txBox="1">
            <a:spLocks/>
          </p:cNvSpPr>
          <p:nvPr/>
        </p:nvSpPr>
        <p:spPr>
          <a:xfrm>
            <a:off x="480110" y="5027141"/>
            <a:ext cx="10695891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280" lvl="1" indent="-457200">
              <a:spcAft>
                <a:spcPts val="600"/>
              </a:spcAft>
              <a:buFont typeface="Wingdings" panose="05000000000000000000" pitchFamily="2" charset="2"/>
              <a:buChar char="l"/>
              <a:tabLst>
                <a:tab pos="0" algn="l"/>
              </a:tabLst>
            </a:pP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ピクセルマンが進みながらジャンプするように変えてみよう</a:t>
            </a: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257480" lvl="2" indent="-457200"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ヒント！　クラス</a:t>
            </a:r>
            <a:r>
              <a:rPr lang="en-US" altLang="ja-JP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lang="en-US" altLang="ja-JP" spc="-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Pixelman</a:t>
            </a: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の更新処理をみてみよう！</a:t>
            </a: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800280" lvl="2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　　　　　　ピクセルマンがジャンプする直前の移動方向を変数で管理</a:t>
            </a: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1992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8136ED-CD69-A192-66EA-4B5D1195E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3;p14">
            <a:extLst>
              <a:ext uri="{FF2B5EF4-FFF2-40B4-BE49-F238E27FC236}">
                <a16:creationId xmlns:a16="http://schemas.microsoft.com/office/drawing/2014/main" id="{8F64426B-AB11-7112-B62B-5443CABE90E4}"/>
              </a:ext>
            </a:extLst>
          </p:cNvPr>
          <p:cNvSpPr txBox="1">
            <a:spLocks/>
          </p:cNvSpPr>
          <p:nvPr/>
        </p:nvSpPr>
        <p:spPr>
          <a:xfrm>
            <a:off x="-1" y="65901"/>
            <a:ext cx="12041669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800" dirty="0"/>
              <a:t>ピクセルマン・アニメを改造してみよう（</a:t>
            </a:r>
            <a:r>
              <a:rPr lang="en-US" altLang="ja-JP" sz="4800" dirty="0"/>
              <a:t>2/3</a:t>
            </a:r>
            <a:r>
              <a:rPr lang="ja-JP" altLang="en-US" sz="4800" dirty="0"/>
              <a:t>）</a:t>
            </a:r>
            <a:endParaRPr lang="en-US" sz="48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FF6DF62-D7AA-E043-4CA9-278EE59F3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32" y="1033403"/>
            <a:ext cx="11025669" cy="164916"/>
          </a:xfrm>
          <a:prstGeom prst="rect">
            <a:avLst/>
          </a:prstGeom>
        </p:spPr>
      </p:pic>
      <p:sp>
        <p:nvSpPr>
          <p:cNvPr id="6" name="Google Shape;74;p14">
            <a:extLst>
              <a:ext uri="{FF2B5EF4-FFF2-40B4-BE49-F238E27FC236}">
                <a16:creationId xmlns:a16="http://schemas.microsoft.com/office/drawing/2014/main" id="{AB0A6F7E-2C94-9608-15E8-FABE3B90ABB3}"/>
              </a:ext>
            </a:extLst>
          </p:cNvPr>
          <p:cNvSpPr txBox="1">
            <a:spLocks/>
          </p:cNvSpPr>
          <p:nvPr/>
        </p:nvSpPr>
        <p:spPr>
          <a:xfrm>
            <a:off x="480109" y="1486686"/>
            <a:ext cx="10695891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280" lvl="1" indent="-457200">
              <a:spcAft>
                <a:spcPts val="600"/>
              </a:spcAft>
              <a:buFont typeface="Wingdings" panose="05000000000000000000" pitchFamily="2" charset="2"/>
              <a:buChar char="l"/>
              <a:tabLst>
                <a:tab pos="0" algn="l"/>
              </a:tabLst>
            </a:pP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花火が咲く高さを変えてみよう</a:t>
            </a: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257480" lvl="2" indent="-457200"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ヒント！　クラス</a:t>
            </a:r>
            <a:r>
              <a:rPr lang="en-US" altLang="ja-JP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:Hanabi</a:t>
            </a: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の更新処理をみてみよう！</a:t>
            </a: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800280" lvl="2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　　　　　　変数</a:t>
            </a:r>
            <a:r>
              <a:rPr lang="en-US" altLang="ja-JP" spc="-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hana_tim</a:t>
            </a: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や</a:t>
            </a:r>
            <a:r>
              <a:rPr lang="en-US" altLang="ja-JP" spc="-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hana_cnt</a:t>
            </a: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がフレーム数だよ</a:t>
            </a: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800280" lvl="2" indent="0">
              <a:spcAft>
                <a:spcPts val="600"/>
              </a:spcAft>
              <a:buNone/>
              <a:tabLst>
                <a:tab pos="0" algn="l"/>
              </a:tabLst>
            </a:pP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257480" lvl="2" indent="-457200"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0" algn="l"/>
              </a:tabLst>
            </a:pP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Google Shape;74;p14">
            <a:extLst>
              <a:ext uri="{FF2B5EF4-FFF2-40B4-BE49-F238E27FC236}">
                <a16:creationId xmlns:a16="http://schemas.microsoft.com/office/drawing/2014/main" id="{39728D37-5C3B-CFF5-2DB8-8D94116A953A}"/>
              </a:ext>
            </a:extLst>
          </p:cNvPr>
          <p:cNvSpPr txBox="1">
            <a:spLocks/>
          </p:cNvSpPr>
          <p:nvPr/>
        </p:nvSpPr>
        <p:spPr>
          <a:xfrm>
            <a:off x="480110" y="3429000"/>
            <a:ext cx="10695891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280" lvl="1" indent="-457200">
              <a:spcAft>
                <a:spcPts val="600"/>
              </a:spcAft>
              <a:buFont typeface="Wingdings" panose="05000000000000000000" pitchFamily="2" charset="2"/>
              <a:buChar char="l"/>
              <a:tabLst>
                <a:tab pos="0" algn="l"/>
              </a:tabLst>
            </a:pP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花火が咲くときの形を変えてみよう</a:t>
            </a: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257480" lvl="2" indent="-457200"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ヒント！　クラス</a:t>
            </a:r>
            <a:r>
              <a:rPr lang="en-US" altLang="ja-JP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:Hanabi</a:t>
            </a: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の描画処理だね、パターンで書きか方を変えてるだけだよ！</a:t>
            </a: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257480" lvl="2" indent="-457200"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0" algn="l"/>
              </a:tabLst>
            </a:pP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2539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11A6C-ACC2-8C5F-055D-B13F8F05C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3;p14">
            <a:extLst>
              <a:ext uri="{FF2B5EF4-FFF2-40B4-BE49-F238E27FC236}">
                <a16:creationId xmlns:a16="http://schemas.microsoft.com/office/drawing/2014/main" id="{76D10BD7-8481-EF16-59DC-B2D66489FEB9}"/>
              </a:ext>
            </a:extLst>
          </p:cNvPr>
          <p:cNvSpPr txBox="1">
            <a:spLocks/>
          </p:cNvSpPr>
          <p:nvPr/>
        </p:nvSpPr>
        <p:spPr>
          <a:xfrm>
            <a:off x="-1" y="65901"/>
            <a:ext cx="12041669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800" dirty="0"/>
              <a:t>ピクセルマン・アニメを改造してみよう（</a:t>
            </a:r>
            <a:r>
              <a:rPr lang="en-US" altLang="ja-JP" sz="4800" dirty="0"/>
              <a:t>3/3</a:t>
            </a:r>
            <a:r>
              <a:rPr lang="ja-JP" altLang="en-US" sz="4800" dirty="0"/>
              <a:t>）</a:t>
            </a:r>
            <a:endParaRPr lang="en-US" sz="48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87EEE7F-B097-F3FA-F676-2534ABC2A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32" y="1033403"/>
            <a:ext cx="11025669" cy="164916"/>
          </a:xfrm>
          <a:prstGeom prst="rect">
            <a:avLst/>
          </a:prstGeom>
        </p:spPr>
      </p:pic>
      <p:sp>
        <p:nvSpPr>
          <p:cNvPr id="6" name="Google Shape;74;p14">
            <a:extLst>
              <a:ext uri="{FF2B5EF4-FFF2-40B4-BE49-F238E27FC236}">
                <a16:creationId xmlns:a16="http://schemas.microsoft.com/office/drawing/2014/main" id="{91E39B11-2881-65BA-0B40-72CC202E5C2D}"/>
              </a:ext>
            </a:extLst>
          </p:cNvPr>
          <p:cNvSpPr txBox="1">
            <a:spLocks/>
          </p:cNvSpPr>
          <p:nvPr/>
        </p:nvSpPr>
        <p:spPr>
          <a:xfrm>
            <a:off x="480109" y="1486686"/>
            <a:ext cx="11234096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280" lvl="1" indent="-457200">
              <a:spcAft>
                <a:spcPts val="600"/>
              </a:spcAft>
              <a:buFont typeface="Wingdings" panose="05000000000000000000" pitchFamily="2" charset="2"/>
              <a:buChar char="l"/>
              <a:tabLst>
                <a:tab pos="0" algn="l"/>
              </a:tabLst>
            </a:pP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背景が動く速さを変えてみよう</a:t>
            </a: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257480" lvl="2" indent="-457200"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ヒント！　クラス</a:t>
            </a:r>
            <a:r>
              <a:rPr lang="en-US" altLang="ja-JP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lang="en-US" altLang="ja-JP" spc="-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Haikei</a:t>
            </a: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の更新処理をみてみよう！</a:t>
            </a: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800280" lvl="2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　　　　　　ピクセルマンの位置（変数</a:t>
            </a:r>
            <a:r>
              <a:rPr lang="en-US" altLang="ja-JP" spc="-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bn_x</a:t>
            </a: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）と張り付ける位置（変数</a:t>
            </a:r>
            <a:r>
              <a:rPr lang="en-US" altLang="ja-JP" spc="-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pos_start</a:t>
            </a: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）が鍵だよ</a:t>
            </a: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800280" lvl="2" indent="0">
              <a:spcAft>
                <a:spcPts val="600"/>
              </a:spcAft>
              <a:buNone/>
              <a:tabLst>
                <a:tab pos="0" algn="l"/>
              </a:tabLst>
            </a:pP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257480" lvl="2" indent="-457200"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0" algn="l"/>
              </a:tabLst>
            </a:pP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Google Shape;74;p14">
            <a:extLst>
              <a:ext uri="{FF2B5EF4-FFF2-40B4-BE49-F238E27FC236}">
                <a16:creationId xmlns:a16="http://schemas.microsoft.com/office/drawing/2014/main" id="{680094E2-6848-03A4-D2EF-D8299470FE22}"/>
              </a:ext>
            </a:extLst>
          </p:cNvPr>
          <p:cNvSpPr txBox="1">
            <a:spLocks/>
          </p:cNvSpPr>
          <p:nvPr/>
        </p:nvSpPr>
        <p:spPr>
          <a:xfrm>
            <a:off x="480110" y="3429000"/>
            <a:ext cx="10695891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280" lvl="1" indent="-457200">
              <a:spcAft>
                <a:spcPts val="600"/>
              </a:spcAft>
              <a:buFont typeface="Wingdings" panose="05000000000000000000" pitchFamily="2" charset="2"/>
              <a:buChar char="l"/>
              <a:tabLst>
                <a:tab pos="0" algn="l"/>
              </a:tabLst>
            </a:pP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遠くはゆっくり、手前は早く動くように改造しよう</a:t>
            </a: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257480" lvl="2" indent="-457200"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ヒント！　クラス</a:t>
            </a:r>
            <a:r>
              <a:rPr lang="en-US" altLang="ja-JP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lang="en-US" altLang="ja-JP" spc="-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Haikei</a:t>
            </a: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の更新処理で背景のタイルを張り付ける位置を２つ管理して、</a:t>
            </a: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800280" lvl="2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　　　　　　張り付ける背景を遠くと手前で変えてみるのが簡単かな</a:t>
            </a: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1257480" lvl="2" indent="-457200">
              <a:spcAft>
                <a:spcPts val="600"/>
              </a:spcAft>
              <a:buFont typeface="Wingdings" panose="05000000000000000000" pitchFamily="2" charset="2"/>
              <a:buChar char="Ø"/>
              <a:tabLst>
                <a:tab pos="0" algn="l"/>
              </a:tabLst>
            </a:pP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Google Shape;74;p14">
            <a:extLst>
              <a:ext uri="{FF2B5EF4-FFF2-40B4-BE49-F238E27FC236}">
                <a16:creationId xmlns:a16="http://schemas.microsoft.com/office/drawing/2014/main" id="{BC0917D5-E11B-5170-AF41-B82C1478A3D0}"/>
              </a:ext>
            </a:extLst>
          </p:cNvPr>
          <p:cNvSpPr txBox="1">
            <a:spLocks/>
          </p:cNvSpPr>
          <p:nvPr/>
        </p:nvSpPr>
        <p:spPr>
          <a:xfrm>
            <a:off x="315220" y="5349154"/>
            <a:ext cx="10695891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3080" indent="-457200">
              <a:spcAft>
                <a:spcPts val="600"/>
              </a:spcAft>
              <a:buFont typeface="Wingdings" panose="05000000000000000000" pitchFamily="2" charset="2"/>
              <a:buChar char="n"/>
              <a:tabLst>
                <a:tab pos="0" algn="l"/>
              </a:tabLst>
            </a:pP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その他、やってみたい改造があれば、先生に聞いて挑戦してみよう！</a:t>
            </a: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0822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F6F37B4F-0E23-D5D7-FE8A-3B4053D08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>
            <a:extLst>
              <a:ext uri="{FF2B5EF4-FFF2-40B4-BE49-F238E27FC236}">
                <a16:creationId xmlns:a16="http://schemas.microsoft.com/office/drawing/2014/main" id="{7A909E01-5F6C-86B8-E6BB-6D00DE3FEED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083733" y="365126"/>
            <a:ext cx="2540000" cy="31115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Autofit/>
          </a:bodyPr>
          <a:lstStyle/>
          <a:p>
            <a:pPr>
              <a:spcBef>
                <a:spcPct val="0"/>
              </a:spcBef>
            </a:pPr>
            <a:r>
              <a:rPr lang="ja-JP" altLang="en-US" sz="2400" dirty="0"/>
              <a:t>ホワイトボード</a:t>
            </a:r>
            <a:endParaRPr lang="en-US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D0E8BCE-1D8D-8774-CA4A-DC643731237B}"/>
              </a:ext>
            </a:extLst>
          </p:cNvPr>
          <p:cNvSpPr/>
          <p:nvPr/>
        </p:nvSpPr>
        <p:spPr>
          <a:xfrm>
            <a:off x="1405468" y="676276"/>
            <a:ext cx="9144000" cy="60462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0E72539-8869-EF59-418A-D0AC5E91D2AF}"/>
              </a:ext>
            </a:extLst>
          </p:cNvPr>
          <p:cNvSpPr txBox="1"/>
          <p:nvPr/>
        </p:nvSpPr>
        <p:spPr>
          <a:xfrm>
            <a:off x="1422401" y="724196"/>
            <a:ext cx="528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ゲーム開発マスター</a:t>
            </a:r>
            <a:r>
              <a:rPr kumimoji="1" lang="ja-JP" altLang="en-US" sz="2400" dirty="0"/>
              <a:t>　</a:t>
            </a:r>
            <a:r>
              <a:rPr kumimoji="1" lang="en-US" altLang="ja-JP" sz="2400" dirty="0"/>
              <a:t>MISSION 3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10EA252-2BBE-1816-C6A0-C7FE5E0B7CE6}"/>
              </a:ext>
            </a:extLst>
          </p:cNvPr>
          <p:cNvSpPr txBox="1"/>
          <p:nvPr/>
        </p:nvSpPr>
        <p:spPr>
          <a:xfrm>
            <a:off x="1642533" y="1129358"/>
            <a:ext cx="4817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●</a:t>
            </a:r>
            <a:r>
              <a:rPr lang="ja-JP" altLang="en-US" sz="2400" dirty="0"/>
              <a:t>ピクセルマン・アニメの座標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683F97E-8630-AEA0-01C0-7ED76AFE5D04}"/>
              </a:ext>
            </a:extLst>
          </p:cNvPr>
          <p:cNvSpPr txBox="1"/>
          <p:nvPr/>
        </p:nvSpPr>
        <p:spPr>
          <a:xfrm>
            <a:off x="6373909" y="665520"/>
            <a:ext cx="42756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ピクセルマン </a:t>
            </a:r>
            <a:r>
              <a:rPr lang="en-US" altLang="ja-JP" sz="2800" dirty="0"/>
              <a:t>the </a:t>
            </a:r>
            <a:r>
              <a:rPr lang="ja-JP" altLang="en-US" sz="2800" dirty="0"/>
              <a:t>アニメを作る（</a:t>
            </a:r>
            <a:r>
              <a:rPr lang="en-US" altLang="ja-JP" sz="2800" dirty="0"/>
              <a:t>3/3</a:t>
            </a:r>
            <a:r>
              <a:rPr lang="ja-JP" altLang="en-US" sz="2800" dirty="0"/>
              <a:t>）</a:t>
            </a:r>
            <a:endParaRPr kumimoji="1" lang="ja-JP" altLang="en-US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3815F15-E0DE-53D5-961F-19E6E8EF55B8}"/>
              </a:ext>
            </a:extLst>
          </p:cNvPr>
          <p:cNvSpPr txBox="1"/>
          <p:nvPr/>
        </p:nvSpPr>
        <p:spPr>
          <a:xfrm>
            <a:off x="1642532" y="3857316"/>
            <a:ext cx="4516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●背景の作り方（</a:t>
            </a:r>
            <a:r>
              <a:rPr lang="ja-JP" altLang="en-US" sz="2400" dirty="0"/>
              <a:t>背景</a:t>
            </a:r>
            <a:r>
              <a:rPr kumimoji="1" lang="ja-JP" altLang="en-US" sz="2400" dirty="0"/>
              <a:t>のクラス）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EC84386-5CFB-1976-DA5F-77F127A9EA79}"/>
              </a:ext>
            </a:extLst>
          </p:cNvPr>
          <p:cNvSpPr/>
          <p:nvPr/>
        </p:nvSpPr>
        <p:spPr>
          <a:xfrm>
            <a:off x="2595033" y="1680922"/>
            <a:ext cx="2912534" cy="21763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74E349B-6A59-6EDE-493F-E37E02286B4B}"/>
              </a:ext>
            </a:extLst>
          </p:cNvPr>
          <p:cNvCxnSpPr>
            <a:cxnSpLocks/>
          </p:cNvCxnSpPr>
          <p:nvPr/>
        </p:nvCxnSpPr>
        <p:spPr>
          <a:xfrm flipH="1">
            <a:off x="2660028" y="1796071"/>
            <a:ext cx="2847539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CFB59854-EF50-A6FB-A09C-93579CDB9100}"/>
              </a:ext>
            </a:extLst>
          </p:cNvPr>
          <p:cNvCxnSpPr>
            <a:cxnSpLocks/>
          </p:cNvCxnSpPr>
          <p:nvPr/>
        </p:nvCxnSpPr>
        <p:spPr>
          <a:xfrm>
            <a:off x="2676961" y="1796071"/>
            <a:ext cx="29882" cy="198097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A802666-1645-9372-3012-943A52E85F64}"/>
              </a:ext>
            </a:extLst>
          </p:cNvPr>
          <p:cNvSpPr txBox="1"/>
          <p:nvPr/>
        </p:nvSpPr>
        <p:spPr>
          <a:xfrm>
            <a:off x="1766794" y="1519337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０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０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C3C9945-D8D4-55B0-81A6-D951D4D97B75}"/>
              </a:ext>
            </a:extLst>
          </p:cNvPr>
          <p:cNvSpPr txBox="1"/>
          <p:nvPr/>
        </p:nvSpPr>
        <p:spPr>
          <a:xfrm>
            <a:off x="3117226" y="1826104"/>
            <a:ext cx="855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Ｘ軸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1E9E7AF-AA71-EB29-E862-40E3200352F7}"/>
              </a:ext>
            </a:extLst>
          </p:cNvPr>
          <p:cNvSpPr txBox="1"/>
          <p:nvPr/>
        </p:nvSpPr>
        <p:spPr>
          <a:xfrm>
            <a:off x="2689658" y="2231266"/>
            <a:ext cx="855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Y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軸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F72F57D-240B-A8AB-F7B7-BF34381635A9}"/>
              </a:ext>
            </a:extLst>
          </p:cNvPr>
          <p:cNvSpPr txBox="1"/>
          <p:nvPr/>
        </p:nvSpPr>
        <p:spPr>
          <a:xfrm>
            <a:off x="5524500" y="1537784"/>
            <a:ext cx="1498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(255,0)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AE6F686-B49D-05F9-3756-FF475BBC25FF}"/>
              </a:ext>
            </a:extLst>
          </p:cNvPr>
          <p:cNvSpPr txBox="1"/>
          <p:nvPr/>
        </p:nvSpPr>
        <p:spPr>
          <a:xfrm>
            <a:off x="1684865" y="3538163"/>
            <a:ext cx="1498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(0,195)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3965E0D-A32D-9BCB-6FD7-C65A3B9EFFA1}"/>
              </a:ext>
            </a:extLst>
          </p:cNvPr>
          <p:cNvSpPr txBox="1"/>
          <p:nvPr/>
        </p:nvSpPr>
        <p:spPr>
          <a:xfrm>
            <a:off x="5589495" y="3513953"/>
            <a:ext cx="1498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(255,195)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E034C726-C1D2-9467-1E96-6AF6F530F31D}"/>
              </a:ext>
            </a:extLst>
          </p:cNvPr>
          <p:cNvSpPr txBox="1"/>
          <p:nvPr/>
        </p:nvSpPr>
        <p:spPr>
          <a:xfrm>
            <a:off x="1422400" y="4250092"/>
            <a:ext cx="91439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ja-JP" sz="2400" dirty="0"/>
              <a:t>class </a:t>
            </a:r>
            <a:r>
              <a:rPr lang="en-US" altLang="ja-JP" sz="2400" dirty="0" err="1"/>
              <a:t>Haikei</a:t>
            </a:r>
            <a:r>
              <a:rPr lang="en-US" altLang="ja-JP" sz="2400" dirty="0"/>
              <a:t> :</a:t>
            </a:r>
            <a:r>
              <a:rPr kumimoji="1" lang="ja-JP" altLang="en-US" sz="2400" dirty="0"/>
              <a:t>　　　　　 </a:t>
            </a:r>
            <a:r>
              <a:rPr lang="ja-JP" altLang="en-US" sz="2400" dirty="0"/>
              <a:t>←</a:t>
            </a:r>
            <a:r>
              <a:rPr kumimoji="1" lang="ja-JP" altLang="en-US" sz="2400" dirty="0"/>
              <a:t>クラス</a:t>
            </a:r>
            <a:r>
              <a:rPr lang="en-US" altLang="ja-JP" sz="2400" dirty="0"/>
              <a:t>(</a:t>
            </a:r>
            <a:r>
              <a:rPr lang="ja-JP" altLang="en-US" sz="2400" dirty="0"/>
              <a:t>設計図</a:t>
            </a:r>
            <a:r>
              <a:rPr lang="en-US" altLang="ja-JP" sz="2400" dirty="0"/>
              <a:t>)</a:t>
            </a:r>
            <a:r>
              <a:rPr kumimoji="1" lang="ja-JP" altLang="en-US" sz="2400" dirty="0"/>
              <a:t>「</a:t>
            </a:r>
            <a:r>
              <a:rPr lang="en-US" altLang="ja-JP" sz="2400" dirty="0" err="1"/>
              <a:t>Haikei</a:t>
            </a:r>
            <a:r>
              <a:rPr kumimoji="1" lang="ja-JP" altLang="en-US" sz="2400" dirty="0"/>
              <a:t>」の定義がはじまる</a:t>
            </a:r>
            <a:endParaRPr kumimoji="1" lang="en-US" altLang="ja-JP" sz="2400" dirty="0"/>
          </a:p>
          <a:p>
            <a:pPr>
              <a:lnSpc>
                <a:spcPts val="2400"/>
              </a:lnSpc>
            </a:pPr>
            <a:r>
              <a:rPr lang="en-US" altLang="ja-JP" sz="2400" dirty="0"/>
              <a:t>    def __</a:t>
            </a:r>
            <a:r>
              <a:rPr lang="en-US" altLang="ja-JP" sz="2400" dirty="0" err="1"/>
              <a:t>init</a:t>
            </a:r>
            <a:r>
              <a:rPr lang="en-US" altLang="ja-JP" sz="2400" dirty="0"/>
              <a:t>__(self) :</a:t>
            </a:r>
          </a:p>
          <a:p>
            <a:pPr>
              <a:lnSpc>
                <a:spcPts val="2400"/>
              </a:lnSpc>
            </a:pPr>
            <a:r>
              <a:rPr lang="ja-JP" altLang="en-US" sz="2400" dirty="0"/>
              <a:t>        ～　　　　　　　　　←ここに初期処理を書く</a:t>
            </a:r>
            <a:endParaRPr lang="en-US" altLang="ja-JP" sz="2400" dirty="0"/>
          </a:p>
          <a:p>
            <a:pPr>
              <a:lnSpc>
                <a:spcPts val="2400"/>
              </a:lnSpc>
            </a:pPr>
            <a:r>
              <a:rPr kumimoji="1" lang="en-US" altLang="ja-JP" sz="2400" dirty="0"/>
              <a:t>    def update(self) :</a:t>
            </a:r>
          </a:p>
          <a:p>
            <a:pPr>
              <a:lnSpc>
                <a:spcPts val="2400"/>
              </a:lnSpc>
            </a:pPr>
            <a:r>
              <a:rPr lang="en-US" altLang="ja-JP" sz="2400" dirty="0"/>
              <a:t>        </a:t>
            </a:r>
            <a:r>
              <a:rPr lang="ja-JP" altLang="en-US" sz="2400" dirty="0"/>
              <a:t>～　　　　　　　　　←ここに背景を張り付ける座標の計算を書く</a:t>
            </a:r>
            <a:endParaRPr lang="en-US" altLang="ja-JP" sz="2400" dirty="0"/>
          </a:p>
          <a:p>
            <a:pPr>
              <a:lnSpc>
                <a:spcPts val="2400"/>
              </a:lnSpc>
            </a:pPr>
            <a:r>
              <a:rPr kumimoji="1" lang="en-US" altLang="ja-JP" sz="2400" dirty="0"/>
              <a:t>    def draw(self) :</a:t>
            </a:r>
          </a:p>
          <a:p>
            <a:pPr>
              <a:lnSpc>
                <a:spcPts val="2400"/>
              </a:lnSpc>
            </a:pPr>
            <a:r>
              <a:rPr kumimoji="1" lang="ja-JP" altLang="en-US" sz="2400" dirty="0"/>
              <a:t>        ～　　　　　　　　　←ここに背景の描画を書く</a:t>
            </a:r>
            <a:endParaRPr kumimoji="1" lang="en-US" altLang="ja-JP" sz="2400" dirty="0"/>
          </a:p>
          <a:p>
            <a:pPr>
              <a:lnSpc>
                <a:spcPts val="2400"/>
              </a:lnSpc>
            </a:pPr>
            <a:r>
              <a:rPr lang="ja-JP" altLang="en-US" sz="2000" dirty="0"/>
              <a:t>このクラス（設計図）は、</a:t>
            </a:r>
            <a:r>
              <a:rPr lang="en-US" altLang="ja-JP" sz="2000" dirty="0"/>
              <a:t>Anime</a:t>
            </a:r>
            <a:r>
              <a:rPr lang="ja-JP" altLang="en-US" sz="2000" dirty="0"/>
              <a:t>の中で実体化</a:t>
            </a:r>
            <a:r>
              <a:rPr lang="en-US" altLang="ja-JP" sz="2000" dirty="0"/>
              <a:t>,</a:t>
            </a:r>
            <a:r>
              <a:rPr lang="ja-JP" altLang="en-US" sz="2000" dirty="0"/>
              <a:t>描画し、</a:t>
            </a:r>
            <a:r>
              <a:rPr lang="en-US" altLang="ja-JP" sz="2000" dirty="0" err="1"/>
              <a:t>Pixelman</a:t>
            </a:r>
            <a:r>
              <a:rPr lang="ja-JP" altLang="en-US" sz="2000" dirty="0"/>
              <a:t>で座標を計算する！</a:t>
            </a:r>
            <a:endParaRPr kumimoji="1" lang="ja-JP" altLang="en-US" sz="20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D332573-F021-63DE-D801-F5F611A2A91B}"/>
              </a:ext>
            </a:extLst>
          </p:cNvPr>
          <p:cNvSpPr txBox="1"/>
          <p:nvPr/>
        </p:nvSpPr>
        <p:spPr>
          <a:xfrm>
            <a:off x="2785781" y="2780493"/>
            <a:ext cx="1498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6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bn_x,bn_y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3D47FD6-31BD-34E8-5E3E-676DA21B82C9}"/>
              </a:ext>
            </a:extLst>
          </p:cNvPr>
          <p:cNvSpPr txBox="1"/>
          <p:nvPr/>
        </p:nvSpPr>
        <p:spPr>
          <a:xfrm>
            <a:off x="6515260" y="1588298"/>
            <a:ext cx="3992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・ビット絵の座標</a:t>
            </a:r>
            <a:r>
              <a:rPr lang="en-US" altLang="ja-JP" sz="2400" dirty="0"/>
              <a:t>(</a:t>
            </a:r>
            <a:r>
              <a:rPr lang="ja-JP" altLang="en-US" sz="2400" dirty="0"/>
              <a:t>バンクは１</a:t>
            </a:r>
            <a:r>
              <a:rPr lang="en-US" altLang="ja-JP" sz="2400" dirty="0"/>
              <a:t>)</a:t>
            </a:r>
            <a:endParaRPr kumimoji="1" lang="en-US" altLang="ja-JP" sz="24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0B02B36-2E00-1390-037B-E7A54DEB6715}"/>
              </a:ext>
            </a:extLst>
          </p:cNvPr>
          <p:cNvSpPr/>
          <p:nvPr/>
        </p:nvSpPr>
        <p:spPr>
          <a:xfrm>
            <a:off x="4388487" y="3212474"/>
            <a:ext cx="576732" cy="6400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AACE7F6D-8B6E-4A03-8702-EF5550CDA1C4}"/>
              </a:ext>
            </a:extLst>
          </p:cNvPr>
          <p:cNvCxnSpPr/>
          <p:nvPr/>
        </p:nvCxnSpPr>
        <p:spPr>
          <a:xfrm flipH="1" flipV="1">
            <a:off x="4083797" y="3083568"/>
            <a:ext cx="304690" cy="1135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459F00EE-858D-9F85-9B92-DF94AEE89B06}"/>
              </a:ext>
            </a:extLst>
          </p:cNvPr>
          <p:cNvSpPr/>
          <p:nvPr/>
        </p:nvSpPr>
        <p:spPr>
          <a:xfrm>
            <a:off x="4538535" y="3237403"/>
            <a:ext cx="317825" cy="315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79D43F4E-6EF1-FC5B-97DD-F6BEC6374244}"/>
              </a:ext>
            </a:extLst>
          </p:cNvPr>
          <p:cNvCxnSpPr>
            <a:cxnSpLocks/>
          </p:cNvCxnSpPr>
          <p:nvPr/>
        </p:nvCxnSpPr>
        <p:spPr>
          <a:xfrm flipV="1">
            <a:off x="4512572" y="3643245"/>
            <a:ext cx="352539" cy="399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D6B55CD5-C003-D347-D9A0-B45529C5FEDA}"/>
              </a:ext>
            </a:extLst>
          </p:cNvPr>
          <p:cNvCxnSpPr>
            <a:cxnSpLocks/>
          </p:cNvCxnSpPr>
          <p:nvPr/>
        </p:nvCxnSpPr>
        <p:spPr>
          <a:xfrm flipH="1">
            <a:off x="4538535" y="3578275"/>
            <a:ext cx="158912" cy="2596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D1E6CA4F-EDFF-0A18-44B3-465018176E36}"/>
              </a:ext>
            </a:extLst>
          </p:cNvPr>
          <p:cNvCxnSpPr>
            <a:cxnSpLocks/>
          </p:cNvCxnSpPr>
          <p:nvPr/>
        </p:nvCxnSpPr>
        <p:spPr>
          <a:xfrm>
            <a:off x="4688841" y="3578275"/>
            <a:ext cx="90534" cy="2742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77F8090D-FB99-9B06-2C28-72B0BE4F6E01}"/>
              </a:ext>
            </a:extLst>
          </p:cNvPr>
          <p:cNvSpPr/>
          <p:nvPr/>
        </p:nvSpPr>
        <p:spPr>
          <a:xfrm>
            <a:off x="7687044" y="2079833"/>
            <a:ext cx="2125595" cy="20784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1AECE741-CD91-1805-CB00-E4D734263CBB}"/>
              </a:ext>
            </a:extLst>
          </p:cNvPr>
          <p:cNvSpPr/>
          <p:nvPr/>
        </p:nvSpPr>
        <p:spPr>
          <a:xfrm>
            <a:off x="7687041" y="2071896"/>
            <a:ext cx="443706" cy="2096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A3CE808-02BE-1C1B-3586-7592425F1A25}"/>
              </a:ext>
            </a:extLst>
          </p:cNvPr>
          <p:cNvSpPr txBox="1"/>
          <p:nvPr/>
        </p:nvSpPr>
        <p:spPr>
          <a:xfrm>
            <a:off x="4244691" y="3111302"/>
            <a:ext cx="27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●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706F676-3AD9-7B7C-B7CF-73DC1F9E4C19}"/>
              </a:ext>
            </a:extLst>
          </p:cNvPr>
          <p:cNvSpPr txBox="1"/>
          <p:nvPr/>
        </p:nvSpPr>
        <p:spPr>
          <a:xfrm>
            <a:off x="7619967" y="2037700"/>
            <a:ext cx="27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●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7F8CC00-A5AE-742A-2A50-DD4E6C52462B}"/>
              </a:ext>
            </a:extLst>
          </p:cNvPr>
          <p:cNvSpPr txBox="1"/>
          <p:nvPr/>
        </p:nvSpPr>
        <p:spPr>
          <a:xfrm>
            <a:off x="7884750" y="3945397"/>
            <a:ext cx="27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●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72CEC78-9AA0-FBE0-B0A2-286D6CE91BF6}"/>
              </a:ext>
            </a:extLst>
          </p:cNvPr>
          <p:cNvSpPr txBox="1"/>
          <p:nvPr/>
        </p:nvSpPr>
        <p:spPr>
          <a:xfrm>
            <a:off x="6776876" y="2084784"/>
            <a:ext cx="1498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(0,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０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818A5FFB-59E2-7C84-937C-258C527A5645}"/>
              </a:ext>
            </a:extLst>
          </p:cNvPr>
          <p:cNvCxnSpPr>
            <a:cxnSpLocks/>
          </p:cNvCxnSpPr>
          <p:nvPr/>
        </p:nvCxnSpPr>
        <p:spPr>
          <a:xfrm flipH="1">
            <a:off x="7467622" y="2141794"/>
            <a:ext cx="292368" cy="1160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ED65A0B0-F2A5-87BC-67C6-85E9C9FAE072}"/>
              </a:ext>
            </a:extLst>
          </p:cNvPr>
          <p:cNvCxnSpPr>
            <a:cxnSpLocks/>
          </p:cNvCxnSpPr>
          <p:nvPr/>
        </p:nvCxnSpPr>
        <p:spPr>
          <a:xfrm flipH="1">
            <a:off x="8051637" y="3777050"/>
            <a:ext cx="332254" cy="2594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3EEC3FCB-E2F1-19D9-1EAF-3DABF27D0F70}"/>
              </a:ext>
            </a:extLst>
          </p:cNvPr>
          <p:cNvSpPr txBox="1"/>
          <p:nvPr/>
        </p:nvSpPr>
        <p:spPr>
          <a:xfrm>
            <a:off x="8183844" y="3435262"/>
            <a:ext cx="1498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(15,191)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9689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5E8D5CF-9CA0-9313-F994-C4EB9CBC753C}"/>
              </a:ext>
            </a:extLst>
          </p:cNvPr>
          <p:cNvSpPr txBox="1"/>
          <p:nvPr/>
        </p:nvSpPr>
        <p:spPr>
          <a:xfrm>
            <a:off x="1189810" y="504508"/>
            <a:ext cx="101748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■時間割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MISSION_2</a:t>
            </a:r>
          </a:p>
          <a:p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寿司打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		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　  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分</a:t>
            </a: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動く背景の書き方説明　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	  90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分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オリジナル改造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			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80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分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endParaRPr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寿司打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		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　  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分</a:t>
            </a:r>
          </a:p>
          <a:p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合計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		180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966307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4DE81C1-E003-87F0-8EAB-813D3ACCC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5" y="1002129"/>
            <a:ext cx="6545312" cy="97901"/>
          </a:xfrm>
          <a:prstGeom prst="rect">
            <a:avLst/>
          </a:prstGeom>
        </p:spPr>
      </p:pic>
      <p:sp>
        <p:nvSpPr>
          <p:cNvPr id="5" name="Google Shape;73;p14">
            <a:extLst>
              <a:ext uri="{FF2B5EF4-FFF2-40B4-BE49-F238E27FC236}">
                <a16:creationId xmlns:a16="http://schemas.microsoft.com/office/drawing/2014/main" id="{97FA184E-6FE5-4FD2-8793-11EA41C31E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-18796"/>
            <a:ext cx="10515600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Autofit/>
          </a:bodyPr>
          <a:lstStyle/>
          <a:p>
            <a:pPr>
              <a:spcBef>
                <a:spcPct val="0"/>
              </a:spcBef>
            </a:pPr>
            <a:r>
              <a:rPr lang="ja-JP" alt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アニメでゲーム作りを学ぶ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5551A9F-6FBE-6A47-5123-569D916A5FB8}"/>
              </a:ext>
            </a:extLst>
          </p:cNvPr>
          <p:cNvSpPr txBox="1"/>
          <p:nvPr/>
        </p:nvSpPr>
        <p:spPr>
          <a:xfrm>
            <a:off x="180501" y="4838505"/>
            <a:ext cx="3156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ﾋﾟｸｾﾙﾏﾝ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、走る、ジャンプ</a:t>
            </a:r>
          </a:p>
        </p:txBody>
      </p:sp>
      <p:pic>
        <p:nvPicPr>
          <p:cNvPr id="12" name="図 11" descr="図形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77896075-3970-C469-4FFB-3739E29E59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52" y="1808061"/>
            <a:ext cx="3939988" cy="3016553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B5D8A2AD-7431-718E-B691-216419DA8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991" y="3831528"/>
            <a:ext cx="684762" cy="935842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A411BA69-E144-D32C-4ABC-CE5051C26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8815" y="2146805"/>
            <a:ext cx="684762" cy="935842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6FEB88E-F29D-4621-F73B-E23F5355D615}"/>
              </a:ext>
            </a:extLst>
          </p:cNvPr>
          <p:cNvSpPr txBox="1"/>
          <p:nvPr/>
        </p:nvSpPr>
        <p:spPr>
          <a:xfrm>
            <a:off x="556351" y="1303919"/>
            <a:ext cx="2780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前々回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(MISSION_1)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8" name="図 17" descr="図形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436C3323-C8DE-E0AD-D738-87E98818BC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636" y="3015940"/>
            <a:ext cx="3939988" cy="3016553"/>
          </a:xfrm>
          <a:prstGeom prst="rect">
            <a:avLst/>
          </a:prstGeom>
        </p:spPr>
      </p:pic>
      <p:sp>
        <p:nvSpPr>
          <p:cNvPr id="19" name="矢印: 右 18">
            <a:extLst>
              <a:ext uri="{FF2B5EF4-FFF2-40B4-BE49-F238E27FC236}">
                <a16:creationId xmlns:a16="http://schemas.microsoft.com/office/drawing/2014/main" id="{1F95E6AD-7301-6887-17C1-F1A917839DBE}"/>
              </a:ext>
            </a:extLst>
          </p:cNvPr>
          <p:cNvSpPr/>
          <p:nvPr/>
        </p:nvSpPr>
        <p:spPr>
          <a:xfrm>
            <a:off x="1512890" y="3995950"/>
            <a:ext cx="619683" cy="60699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29AA47C0-9CFB-54CE-363A-657D6C0A6239}"/>
              </a:ext>
            </a:extLst>
          </p:cNvPr>
          <p:cNvSpPr/>
          <p:nvPr/>
        </p:nvSpPr>
        <p:spPr>
          <a:xfrm rot="16200000">
            <a:off x="2329068" y="3486288"/>
            <a:ext cx="1302948" cy="60699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6F28C016-BB93-85E4-8118-AFF8D0E923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6774" y="5018376"/>
            <a:ext cx="684762" cy="935842"/>
          </a:xfrm>
          <a:prstGeom prst="rect">
            <a:avLst/>
          </a:prstGeom>
        </p:spPr>
      </p:pic>
      <p:sp>
        <p:nvSpPr>
          <p:cNvPr id="22" name="楕円 21">
            <a:extLst>
              <a:ext uri="{FF2B5EF4-FFF2-40B4-BE49-F238E27FC236}">
                <a16:creationId xmlns:a16="http://schemas.microsoft.com/office/drawing/2014/main" id="{E8BCFE28-F63D-1A38-0B4C-015521F43D9E}"/>
              </a:ext>
            </a:extLst>
          </p:cNvPr>
          <p:cNvSpPr/>
          <p:nvPr/>
        </p:nvSpPr>
        <p:spPr>
          <a:xfrm>
            <a:off x="5401602" y="3323881"/>
            <a:ext cx="770965" cy="73762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D3DEDF43-3C56-4C58-AA83-3D0D852B32BD}"/>
              </a:ext>
            </a:extLst>
          </p:cNvPr>
          <p:cNvSpPr/>
          <p:nvPr/>
        </p:nvSpPr>
        <p:spPr>
          <a:xfrm>
            <a:off x="5622479" y="3548015"/>
            <a:ext cx="293352" cy="289354"/>
          </a:xfrm>
          <a:prstGeom prst="ellipse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304AE966-8C35-68CA-CC0E-92A5EA6512B5}"/>
              </a:ext>
            </a:extLst>
          </p:cNvPr>
          <p:cNvSpPr/>
          <p:nvPr/>
        </p:nvSpPr>
        <p:spPr>
          <a:xfrm rot="16200000">
            <a:off x="5308630" y="4404944"/>
            <a:ext cx="834340" cy="261945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7E67652-5573-6C7C-A6F3-4573D894131A}"/>
              </a:ext>
            </a:extLst>
          </p:cNvPr>
          <p:cNvSpPr txBox="1"/>
          <p:nvPr/>
        </p:nvSpPr>
        <p:spPr>
          <a:xfrm>
            <a:off x="3559294" y="6129105"/>
            <a:ext cx="4808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ﾋﾟｸｾﾙﾏﾝ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、左右に走る、花火を上げる</a:t>
            </a:r>
          </a:p>
        </p:txBody>
      </p:sp>
      <p:pic>
        <p:nvPicPr>
          <p:cNvPr id="26" name="図 25" descr="図形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56D6AD8B-53C0-0A7A-30DE-9B009427C0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410" y="2063782"/>
            <a:ext cx="4462305" cy="3416452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020ADF1-DE55-9682-EA1D-6D1546E2ED72}"/>
              </a:ext>
            </a:extLst>
          </p:cNvPr>
          <p:cNvSpPr txBox="1"/>
          <p:nvPr/>
        </p:nvSpPr>
        <p:spPr>
          <a:xfrm>
            <a:off x="7072343" y="1290853"/>
            <a:ext cx="53071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ﾋﾟｸｾﾙﾏﾝ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、走って、ジャンプ、花火を上げ、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背景を動かして完成させよう！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4B427C9-640D-0E7A-BB51-01E3E00AED3E}"/>
              </a:ext>
            </a:extLst>
          </p:cNvPr>
          <p:cNvSpPr txBox="1"/>
          <p:nvPr/>
        </p:nvSpPr>
        <p:spPr>
          <a:xfrm>
            <a:off x="4513971" y="2568733"/>
            <a:ext cx="2820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前回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(MISSION_2)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1C947D1A-F605-A7ED-70EC-3F9E7E824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0929" y="4441261"/>
            <a:ext cx="684762" cy="935842"/>
          </a:xfrm>
          <a:prstGeom prst="rect">
            <a:avLst/>
          </a:prstGeom>
        </p:spPr>
      </p:pic>
      <p:sp>
        <p:nvSpPr>
          <p:cNvPr id="30" name="矢印: 右 29">
            <a:extLst>
              <a:ext uri="{FF2B5EF4-FFF2-40B4-BE49-F238E27FC236}">
                <a16:creationId xmlns:a16="http://schemas.microsoft.com/office/drawing/2014/main" id="{8B17AD63-8E90-B1D5-40AB-45EA36740E95}"/>
              </a:ext>
            </a:extLst>
          </p:cNvPr>
          <p:cNvSpPr/>
          <p:nvPr/>
        </p:nvSpPr>
        <p:spPr>
          <a:xfrm>
            <a:off x="6229216" y="5268496"/>
            <a:ext cx="619683" cy="60699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矢印: 右 30">
            <a:extLst>
              <a:ext uri="{FF2B5EF4-FFF2-40B4-BE49-F238E27FC236}">
                <a16:creationId xmlns:a16="http://schemas.microsoft.com/office/drawing/2014/main" id="{7691BAAA-7F6D-3B3B-7214-A280EE17B07C}"/>
              </a:ext>
            </a:extLst>
          </p:cNvPr>
          <p:cNvSpPr/>
          <p:nvPr/>
        </p:nvSpPr>
        <p:spPr>
          <a:xfrm rot="10800000">
            <a:off x="4661647" y="5259404"/>
            <a:ext cx="619683" cy="60699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D01F82C2-768D-99DD-ED38-44DCA681FFCA}"/>
              </a:ext>
            </a:extLst>
          </p:cNvPr>
          <p:cNvSpPr/>
          <p:nvPr/>
        </p:nvSpPr>
        <p:spPr>
          <a:xfrm>
            <a:off x="7871086" y="2704719"/>
            <a:ext cx="167196" cy="135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AB441C0E-0936-CBB4-0849-ADED052E83F0}"/>
              </a:ext>
            </a:extLst>
          </p:cNvPr>
          <p:cNvSpPr/>
          <p:nvPr/>
        </p:nvSpPr>
        <p:spPr>
          <a:xfrm>
            <a:off x="8787657" y="2848553"/>
            <a:ext cx="167196" cy="13511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796B8F24-5F07-E76B-6765-E80685E6BBA6}"/>
              </a:ext>
            </a:extLst>
          </p:cNvPr>
          <p:cNvSpPr/>
          <p:nvPr/>
        </p:nvSpPr>
        <p:spPr>
          <a:xfrm>
            <a:off x="8486483" y="3173944"/>
            <a:ext cx="167196" cy="13511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6505DE6E-9F83-94FA-8A77-6CD5A1F653FE}"/>
              </a:ext>
            </a:extLst>
          </p:cNvPr>
          <p:cNvSpPr/>
          <p:nvPr/>
        </p:nvSpPr>
        <p:spPr>
          <a:xfrm>
            <a:off x="9347761" y="3692692"/>
            <a:ext cx="167196" cy="13511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6910842-1CA7-B482-FCFB-632CC45A1905}"/>
              </a:ext>
            </a:extLst>
          </p:cNvPr>
          <p:cNvSpPr/>
          <p:nvPr/>
        </p:nvSpPr>
        <p:spPr>
          <a:xfrm>
            <a:off x="8157621" y="3630533"/>
            <a:ext cx="167196" cy="13511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236E46C8-B3A8-4984-27F4-2621C80A1C78}"/>
              </a:ext>
            </a:extLst>
          </p:cNvPr>
          <p:cNvSpPr/>
          <p:nvPr/>
        </p:nvSpPr>
        <p:spPr>
          <a:xfrm>
            <a:off x="9246999" y="2784331"/>
            <a:ext cx="167196" cy="13511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矢印: 右 37">
            <a:extLst>
              <a:ext uri="{FF2B5EF4-FFF2-40B4-BE49-F238E27FC236}">
                <a16:creationId xmlns:a16="http://schemas.microsoft.com/office/drawing/2014/main" id="{564AEF32-AC6D-591B-DB93-DEA2B1B60F72}"/>
              </a:ext>
            </a:extLst>
          </p:cNvPr>
          <p:cNvSpPr/>
          <p:nvPr/>
        </p:nvSpPr>
        <p:spPr>
          <a:xfrm>
            <a:off x="9935691" y="3373937"/>
            <a:ext cx="619683" cy="60699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矢印: 右 38">
            <a:extLst>
              <a:ext uri="{FF2B5EF4-FFF2-40B4-BE49-F238E27FC236}">
                <a16:creationId xmlns:a16="http://schemas.microsoft.com/office/drawing/2014/main" id="{572F4AF6-CF55-26FE-9518-35D3B6A09AA5}"/>
              </a:ext>
            </a:extLst>
          </p:cNvPr>
          <p:cNvSpPr/>
          <p:nvPr/>
        </p:nvSpPr>
        <p:spPr>
          <a:xfrm rot="10800000">
            <a:off x="8368122" y="3364845"/>
            <a:ext cx="619683" cy="606997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619AEF6C-0D1E-D43C-64B1-C64628178D41}"/>
              </a:ext>
            </a:extLst>
          </p:cNvPr>
          <p:cNvSpPr/>
          <p:nvPr/>
        </p:nvSpPr>
        <p:spPr>
          <a:xfrm>
            <a:off x="8678825" y="2546394"/>
            <a:ext cx="167196" cy="135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AAC6B494-B2CD-5F86-F5AF-7F80F636283F}"/>
              </a:ext>
            </a:extLst>
          </p:cNvPr>
          <p:cNvSpPr/>
          <p:nvPr/>
        </p:nvSpPr>
        <p:spPr>
          <a:xfrm>
            <a:off x="8175886" y="3009519"/>
            <a:ext cx="167196" cy="135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27D6BF13-8477-7548-B835-0ADD02176D5A}"/>
              </a:ext>
            </a:extLst>
          </p:cNvPr>
          <p:cNvSpPr/>
          <p:nvPr/>
        </p:nvSpPr>
        <p:spPr>
          <a:xfrm>
            <a:off x="9496957" y="3057693"/>
            <a:ext cx="167196" cy="135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4A35A448-AB35-A403-ABD0-5D38D8887BD6}"/>
              </a:ext>
            </a:extLst>
          </p:cNvPr>
          <p:cNvSpPr/>
          <p:nvPr/>
        </p:nvSpPr>
        <p:spPr>
          <a:xfrm>
            <a:off x="7672676" y="3619287"/>
            <a:ext cx="167196" cy="135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2BB7D0E7-0827-5A1E-DF11-3FDE573E8F1F}"/>
              </a:ext>
            </a:extLst>
          </p:cNvPr>
          <p:cNvSpPr/>
          <p:nvPr/>
        </p:nvSpPr>
        <p:spPr>
          <a:xfrm>
            <a:off x="8057217" y="4400805"/>
            <a:ext cx="167196" cy="135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6B393290-48FF-DCDD-8EFD-0A4D117EF895}"/>
              </a:ext>
            </a:extLst>
          </p:cNvPr>
          <p:cNvSpPr/>
          <p:nvPr/>
        </p:nvSpPr>
        <p:spPr>
          <a:xfrm>
            <a:off x="10842111" y="3928394"/>
            <a:ext cx="167196" cy="13511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88043A28-CFB5-01FC-C696-1743D933CA08}"/>
              </a:ext>
            </a:extLst>
          </p:cNvPr>
          <p:cNvSpPr/>
          <p:nvPr/>
        </p:nvSpPr>
        <p:spPr>
          <a:xfrm>
            <a:off x="10596970" y="3044452"/>
            <a:ext cx="167196" cy="13511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CD150E45-71C5-65E5-4DC3-1F5196CD3B68}"/>
              </a:ext>
            </a:extLst>
          </p:cNvPr>
          <p:cNvSpPr/>
          <p:nvPr/>
        </p:nvSpPr>
        <p:spPr>
          <a:xfrm>
            <a:off x="10173175" y="2782096"/>
            <a:ext cx="167196" cy="135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D033AF22-141C-F299-4077-6F6777496A53}"/>
              </a:ext>
            </a:extLst>
          </p:cNvPr>
          <p:cNvSpPr/>
          <p:nvPr/>
        </p:nvSpPr>
        <p:spPr>
          <a:xfrm>
            <a:off x="10646289" y="2683062"/>
            <a:ext cx="167196" cy="13511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7D672397-01DD-8C5C-9671-3FC88AA35533}"/>
              </a:ext>
            </a:extLst>
          </p:cNvPr>
          <p:cNvSpPr/>
          <p:nvPr/>
        </p:nvSpPr>
        <p:spPr>
          <a:xfrm>
            <a:off x="11251845" y="2895287"/>
            <a:ext cx="167196" cy="13511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46CD6E82-F267-E942-6695-1DF5C6F1B77C}"/>
              </a:ext>
            </a:extLst>
          </p:cNvPr>
          <p:cNvSpPr/>
          <p:nvPr/>
        </p:nvSpPr>
        <p:spPr>
          <a:xfrm>
            <a:off x="9725168" y="3870299"/>
            <a:ext cx="167196" cy="13511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DEC1FE4-88FA-A47F-39A3-BC9DD8A826D6}"/>
              </a:ext>
            </a:extLst>
          </p:cNvPr>
          <p:cNvSpPr txBox="1"/>
          <p:nvPr/>
        </p:nvSpPr>
        <p:spPr>
          <a:xfrm>
            <a:off x="7084221" y="925023"/>
            <a:ext cx="4652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今回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(MISSION_3) 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（完成）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AE7B9DC-E443-4E1C-2F7B-DACD68C83620}"/>
              </a:ext>
            </a:extLst>
          </p:cNvPr>
          <p:cNvSpPr/>
          <p:nvPr/>
        </p:nvSpPr>
        <p:spPr>
          <a:xfrm>
            <a:off x="6955260" y="856279"/>
            <a:ext cx="5144185" cy="527282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65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1E756F6B-519A-31B2-47DF-E0E92A0C3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>
            <a:extLst>
              <a:ext uri="{FF2B5EF4-FFF2-40B4-BE49-F238E27FC236}">
                <a16:creationId xmlns:a16="http://schemas.microsoft.com/office/drawing/2014/main" id="{1E88DA7F-2BDD-7B8D-4D1B-0A4575072DD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1" y="-33203"/>
            <a:ext cx="12041669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ja-JP" alt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ピクセルマン・アニメの動く背景を描く</a:t>
            </a:r>
            <a:r>
              <a:rPr lang="en-US" altLang="ja-JP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(1/5)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4" name="Google Shape;74;p14">
            <a:extLst>
              <a:ext uri="{FF2B5EF4-FFF2-40B4-BE49-F238E27FC236}">
                <a16:creationId xmlns:a16="http://schemas.microsoft.com/office/drawing/2014/main" id="{24B775C9-60B7-19DE-453B-C1F57B7062F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15220" y="1073704"/>
            <a:ext cx="10695891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■動く背景の考え方（</a:t>
            </a:r>
            <a:r>
              <a:rPr lang="en-US" altLang="ja-JP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1/2</a:t>
            </a: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8BB2582C-64DC-515F-0F25-C7FFE2CA7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32" y="934547"/>
            <a:ext cx="11356608" cy="169866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2FDF4B9-542A-D347-69FE-4483CF962AB5}"/>
              </a:ext>
            </a:extLst>
          </p:cNvPr>
          <p:cNvSpPr/>
          <p:nvPr/>
        </p:nvSpPr>
        <p:spPr>
          <a:xfrm>
            <a:off x="1060500" y="2051625"/>
            <a:ext cx="3906916" cy="42873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005D1F1-1828-665F-4950-19A24157B2FC}"/>
              </a:ext>
            </a:extLst>
          </p:cNvPr>
          <p:cNvSpPr txBox="1"/>
          <p:nvPr/>
        </p:nvSpPr>
        <p:spPr>
          <a:xfrm>
            <a:off x="232261" y="189004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０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０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B19A563-0DB0-05D7-9C87-21685A989A2C}"/>
              </a:ext>
            </a:extLst>
          </p:cNvPr>
          <p:cNvSpPr txBox="1"/>
          <p:nvPr/>
        </p:nvSpPr>
        <p:spPr>
          <a:xfrm>
            <a:off x="2735796" y="1706253"/>
            <a:ext cx="855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Ｘ軸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CA321F6-6D51-7057-A380-A9EB497EC94D}"/>
              </a:ext>
            </a:extLst>
          </p:cNvPr>
          <p:cNvSpPr txBox="1"/>
          <p:nvPr/>
        </p:nvSpPr>
        <p:spPr>
          <a:xfrm>
            <a:off x="452393" y="3941405"/>
            <a:ext cx="855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Y 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軸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8188FDE-122F-BC9B-E08E-80FF012893F4}"/>
              </a:ext>
            </a:extLst>
          </p:cNvPr>
          <p:cNvSpPr txBox="1"/>
          <p:nvPr/>
        </p:nvSpPr>
        <p:spPr>
          <a:xfrm>
            <a:off x="4100944" y="1699435"/>
            <a:ext cx="1498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(255,0)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D27F459-AC32-711D-F056-4C071FF204F1}"/>
              </a:ext>
            </a:extLst>
          </p:cNvPr>
          <p:cNvSpPr txBox="1"/>
          <p:nvPr/>
        </p:nvSpPr>
        <p:spPr>
          <a:xfrm>
            <a:off x="44497" y="6169739"/>
            <a:ext cx="1498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(0,195)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B017DB1-126E-3352-8C73-2450B276D411}"/>
              </a:ext>
            </a:extLst>
          </p:cNvPr>
          <p:cNvSpPr txBox="1"/>
          <p:nvPr/>
        </p:nvSpPr>
        <p:spPr>
          <a:xfrm>
            <a:off x="3844897" y="6352652"/>
            <a:ext cx="1498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(255,195)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5BCF419-C858-36D8-7545-A23E093B4B6B}"/>
              </a:ext>
            </a:extLst>
          </p:cNvPr>
          <p:cNvSpPr/>
          <p:nvPr/>
        </p:nvSpPr>
        <p:spPr>
          <a:xfrm>
            <a:off x="1134839" y="2112277"/>
            <a:ext cx="583001" cy="39298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33BEE0C-5A87-80D1-3F8F-ABB933E8277A}"/>
              </a:ext>
            </a:extLst>
          </p:cNvPr>
          <p:cNvSpPr/>
          <p:nvPr/>
        </p:nvSpPr>
        <p:spPr>
          <a:xfrm>
            <a:off x="1769154" y="2116393"/>
            <a:ext cx="583001" cy="392980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79EB521-FF76-6829-C93C-37324C3B0547}"/>
              </a:ext>
            </a:extLst>
          </p:cNvPr>
          <p:cNvSpPr txBox="1"/>
          <p:nvPr/>
        </p:nvSpPr>
        <p:spPr>
          <a:xfrm>
            <a:off x="2743782" y="3716645"/>
            <a:ext cx="1784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・　・　・　・　・　・　・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FF9BD2F-9791-DBBF-D520-8A7824AE6BE9}"/>
              </a:ext>
            </a:extLst>
          </p:cNvPr>
          <p:cNvSpPr txBox="1"/>
          <p:nvPr/>
        </p:nvSpPr>
        <p:spPr>
          <a:xfrm>
            <a:off x="981100" y="1676000"/>
            <a:ext cx="1383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実際の画面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D6A2386-A2E2-47BD-F206-47CD238FBA48}"/>
              </a:ext>
            </a:extLst>
          </p:cNvPr>
          <p:cNvSpPr txBox="1"/>
          <p:nvPr/>
        </p:nvSpPr>
        <p:spPr>
          <a:xfrm>
            <a:off x="1063076" y="2070931"/>
            <a:ext cx="27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●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2206CAA-896E-8903-0620-77DEF284520B}"/>
              </a:ext>
            </a:extLst>
          </p:cNvPr>
          <p:cNvSpPr txBox="1"/>
          <p:nvPr/>
        </p:nvSpPr>
        <p:spPr>
          <a:xfrm>
            <a:off x="2618857" y="2848442"/>
            <a:ext cx="1498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(0,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０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0296CED1-7F8D-7F85-A58A-D862C48A9B3A}"/>
              </a:ext>
            </a:extLst>
          </p:cNvPr>
          <p:cNvCxnSpPr>
            <a:cxnSpLocks/>
          </p:cNvCxnSpPr>
          <p:nvPr/>
        </p:nvCxnSpPr>
        <p:spPr>
          <a:xfrm flipH="1" flipV="1">
            <a:off x="1208133" y="2187029"/>
            <a:ext cx="1498107" cy="8332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CF95001-2307-6DAF-C681-BF3CB0840691}"/>
              </a:ext>
            </a:extLst>
          </p:cNvPr>
          <p:cNvSpPr txBox="1"/>
          <p:nvPr/>
        </p:nvSpPr>
        <p:spPr>
          <a:xfrm>
            <a:off x="1500835" y="5857226"/>
            <a:ext cx="27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●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6625F72-D63F-4FA4-0916-70351EE1A2B2}"/>
              </a:ext>
            </a:extLst>
          </p:cNvPr>
          <p:cNvSpPr txBox="1"/>
          <p:nvPr/>
        </p:nvSpPr>
        <p:spPr>
          <a:xfrm>
            <a:off x="1208133" y="2398194"/>
            <a:ext cx="461665" cy="32724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dirty="0"/>
              <a:t>背 景 の ビット 絵 </a:t>
            </a:r>
            <a:r>
              <a:rPr kumimoji="1" lang="en-US" altLang="ja-JP" dirty="0"/>
              <a:t>( </a:t>
            </a:r>
            <a:r>
              <a:rPr kumimoji="1" lang="ja-JP" altLang="en-US" dirty="0"/>
              <a:t>タ イ ル 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0435489-5391-48E1-2F55-323A5C9C6872}"/>
              </a:ext>
            </a:extLst>
          </p:cNvPr>
          <p:cNvSpPr txBox="1"/>
          <p:nvPr/>
        </p:nvSpPr>
        <p:spPr>
          <a:xfrm>
            <a:off x="2743782" y="5217390"/>
            <a:ext cx="1498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(15,191)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D8FAEB90-F24F-5E42-CEF1-D9CB96597B6C}"/>
              </a:ext>
            </a:extLst>
          </p:cNvPr>
          <p:cNvCxnSpPr>
            <a:cxnSpLocks/>
          </p:cNvCxnSpPr>
          <p:nvPr/>
        </p:nvCxnSpPr>
        <p:spPr>
          <a:xfrm flipH="1">
            <a:off x="1663544" y="5386667"/>
            <a:ext cx="1057873" cy="6041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Google Shape;74;p14">
            <a:extLst>
              <a:ext uri="{FF2B5EF4-FFF2-40B4-BE49-F238E27FC236}">
                <a16:creationId xmlns:a16="http://schemas.microsoft.com/office/drawing/2014/main" id="{57496C6D-C803-9B1B-1482-829183833800}"/>
              </a:ext>
            </a:extLst>
          </p:cNvPr>
          <p:cNvSpPr txBox="1">
            <a:spLocks/>
          </p:cNvSpPr>
          <p:nvPr/>
        </p:nvSpPr>
        <p:spPr>
          <a:xfrm>
            <a:off x="5230289" y="1613946"/>
            <a:ext cx="6714572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480">
              <a:lnSpc>
                <a:spcPts val="2000"/>
              </a:lnSpc>
              <a:spcAft>
                <a:spcPts val="600"/>
              </a:spcAft>
              <a:tabLst>
                <a:tab pos="0" algn="l"/>
              </a:tabLst>
            </a:pPr>
            <a:r>
              <a:rPr lang="en-US" altLang="ja-JP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16×192</a:t>
            </a: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ピクセルの背景のビット絵を作る</a:t>
            </a: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  <a:tabLst>
                <a:tab pos="0" algn="l"/>
              </a:tabLst>
            </a:pP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　（タイルと呼ぶ）</a:t>
            </a: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Google Shape;74;p14">
            <a:extLst>
              <a:ext uri="{FF2B5EF4-FFF2-40B4-BE49-F238E27FC236}">
                <a16:creationId xmlns:a16="http://schemas.microsoft.com/office/drawing/2014/main" id="{0256430E-F77C-3E06-9113-6E03127CE7D0}"/>
              </a:ext>
            </a:extLst>
          </p:cNvPr>
          <p:cNvSpPr txBox="1">
            <a:spLocks/>
          </p:cNvSpPr>
          <p:nvPr/>
        </p:nvSpPr>
        <p:spPr>
          <a:xfrm>
            <a:off x="2706240" y="3992398"/>
            <a:ext cx="1887958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en-US" altLang="ja-JP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16</a:t>
            </a:r>
            <a:r>
              <a:rPr lang="ja-JP" altLang="en-US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枚のビット絵</a:t>
            </a:r>
            <a:endParaRPr lang="en-US" altLang="ja-JP" sz="2000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Google Shape;74;p14">
            <a:extLst>
              <a:ext uri="{FF2B5EF4-FFF2-40B4-BE49-F238E27FC236}">
                <a16:creationId xmlns:a16="http://schemas.microsoft.com/office/drawing/2014/main" id="{5D1DF6BC-60A7-879A-CE30-1C722803A943}"/>
              </a:ext>
            </a:extLst>
          </p:cNvPr>
          <p:cNvSpPr txBox="1">
            <a:spLocks/>
          </p:cNvSpPr>
          <p:nvPr/>
        </p:nvSpPr>
        <p:spPr>
          <a:xfrm>
            <a:off x="5244644" y="2617582"/>
            <a:ext cx="6947356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480">
              <a:spcAft>
                <a:spcPts val="600"/>
              </a:spcAft>
              <a:tabLst>
                <a:tab pos="0" algn="l"/>
              </a:tabLst>
            </a:pP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タイルを</a:t>
            </a:r>
            <a:r>
              <a:rPr lang="en-US" altLang="ja-JP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16</a:t>
            </a: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枚（</a:t>
            </a:r>
            <a:r>
              <a:rPr lang="en-US" altLang="ja-JP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256÷16</a:t>
            </a: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）画面に貼る</a:t>
            </a:r>
            <a:r>
              <a:rPr lang="en-US" altLang="ja-JP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描く</a:t>
            </a:r>
            <a:r>
              <a:rPr lang="en-US" altLang="ja-JP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35" name="Google Shape;74;p14">
            <a:extLst>
              <a:ext uri="{FF2B5EF4-FFF2-40B4-BE49-F238E27FC236}">
                <a16:creationId xmlns:a16="http://schemas.microsoft.com/office/drawing/2014/main" id="{7FE7F660-7C0A-06B9-CC93-DE5CFA025B64}"/>
              </a:ext>
            </a:extLst>
          </p:cNvPr>
          <p:cNvSpPr txBox="1">
            <a:spLocks/>
          </p:cNvSpPr>
          <p:nvPr/>
        </p:nvSpPr>
        <p:spPr>
          <a:xfrm>
            <a:off x="5230288" y="4239360"/>
            <a:ext cx="6947355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480">
              <a:lnSpc>
                <a:spcPts val="2000"/>
              </a:lnSpc>
              <a:spcAft>
                <a:spcPts val="600"/>
              </a:spcAft>
              <a:tabLst>
                <a:tab pos="0" algn="l"/>
              </a:tabLst>
            </a:pP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ピクセルマンの左右の動きに合わせて、</a:t>
            </a: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  <a:tabLst>
                <a:tab pos="0" algn="l"/>
              </a:tabLst>
            </a:pP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（ピクセルマンの位置に応じて、 ）</a:t>
            </a: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ts val="2000"/>
              </a:lnSpc>
              <a:spcAft>
                <a:spcPts val="600"/>
              </a:spcAft>
              <a:buNone/>
              <a:tabLst>
                <a:tab pos="0" algn="l"/>
              </a:tabLst>
            </a:pP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　タイルを貼る位置を変えていく</a:t>
            </a: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矢印: 下 35">
            <a:extLst>
              <a:ext uri="{FF2B5EF4-FFF2-40B4-BE49-F238E27FC236}">
                <a16:creationId xmlns:a16="http://schemas.microsoft.com/office/drawing/2014/main" id="{FACD65A6-0F36-9EEC-EB01-0D200676FE47}"/>
              </a:ext>
            </a:extLst>
          </p:cNvPr>
          <p:cNvSpPr/>
          <p:nvPr/>
        </p:nvSpPr>
        <p:spPr>
          <a:xfrm>
            <a:off x="5830253" y="3334270"/>
            <a:ext cx="5226908" cy="607135"/>
          </a:xfrm>
          <a:prstGeom prst="downArrow">
            <a:avLst>
              <a:gd name="adj1" fmla="val 73641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ja-JP" altLang="en-US" dirty="0"/>
              <a:t>それを動かすためには・・・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908B8A7-0549-91BA-3B8C-1CB95BDA76D7}"/>
              </a:ext>
            </a:extLst>
          </p:cNvPr>
          <p:cNvSpPr txBox="1"/>
          <p:nvPr/>
        </p:nvSpPr>
        <p:spPr>
          <a:xfrm>
            <a:off x="1829821" y="2398194"/>
            <a:ext cx="461665" cy="32724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dirty="0"/>
              <a:t>背 景 の ビット 絵 </a:t>
            </a:r>
            <a:r>
              <a:rPr kumimoji="1" lang="en-US" altLang="ja-JP" dirty="0"/>
              <a:t>( </a:t>
            </a:r>
            <a:r>
              <a:rPr kumimoji="1" lang="ja-JP" altLang="en-US" dirty="0"/>
              <a:t>タ イ ル 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FB3ABF2-1852-7295-98FB-0815C90A957F}"/>
              </a:ext>
            </a:extLst>
          </p:cNvPr>
          <p:cNvSpPr txBox="1"/>
          <p:nvPr/>
        </p:nvSpPr>
        <p:spPr>
          <a:xfrm>
            <a:off x="1492571" y="2070929"/>
            <a:ext cx="27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●</a:t>
            </a: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7F13B93F-A436-6EA0-92A8-58B2864A1399}"/>
              </a:ext>
            </a:extLst>
          </p:cNvPr>
          <p:cNvCxnSpPr>
            <a:cxnSpLocks/>
          </p:cNvCxnSpPr>
          <p:nvPr/>
        </p:nvCxnSpPr>
        <p:spPr>
          <a:xfrm flipH="1" flipV="1">
            <a:off x="1637624" y="2187026"/>
            <a:ext cx="2084619" cy="7663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D2A3C0E-87AD-3CEF-CBEC-E7133EA893CE}"/>
              </a:ext>
            </a:extLst>
          </p:cNvPr>
          <p:cNvSpPr txBox="1"/>
          <p:nvPr/>
        </p:nvSpPr>
        <p:spPr>
          <a:xfrm>
            <a:off x="3645386" y="2775748"/>
            <a:ext cx="1498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(15,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０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565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12B9E1A7-6467-EAE1-D4D7-006497579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>
            <a:extLst>
              <a:ext uri="{FF2B5EF4-FFF2-40B4-BE49-F238E27FC236}">
                <a16:creationId xmlns:a16="http://schemas.microsoft.com/office/drawing/2014/main" id="{73E88045-A20F-A424-2EE9-67C73B784DA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1" y="-33203"/>
            <a:ext cx="12041669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ja-JP" alt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ピクセルマン・アニメの動く背景を描く</a:t>
            </a:r>
            <a:r>
              <a:rPr lang="en-US" altLang="ja-JP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(2/7)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4" name="Google Shape;74;p14">
            <a:extLst>
              <a:ext uri="{FF2B5EF4-FFF2-40B4-BE49-F238E27FC236}">
                <a16:creationId xmlns:a16="http://schemas.microsoft.com/office/drawing/2014/main" id="{CA0BED8B-E5D2-588E-FCDD-20BC08FA004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04162" y="948908"/>
            <a:ext cx="10695891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■動く背景の考え方（</a:t>
            </a:r>
            <a:r>
              <a:rPr lang="en-US" altLang="ja-JP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2/3</a:t>
            </a: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427595CB-7E83-9ED9-3AF5-094B6A960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32" y="934547"/>
            <a:ext cx="11356608" cy="169866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C4F678D-5EBD-B149-071F-62858B3E1DFF}"/>
              </a:ext>
            </a:extLst>
          </p:cNvPr>
          <p:cNvSpPr/>
          <p:nvPr/>
        </p:nvSpPr>
        <p:spPr>
          <a:xfrm>
            <a:off x="662710" y="3022040"/>
            <a:ext cx="4536011" cy="37889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4AA1693-DA44-56C8-D619-A38845993906}"/>
              </a:ext>
            </a:extLst>
          </p:cNvPr>
          <p:cNvSpPr txBox="1"/>
          <p:nvPr/>
        </p:nvSpPr>
        <p:spPr>
          <a:xfrm>
            <a:off x="3510322" y="3732598"/>
            <a:ext cx="1784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・　・　・　・　・　・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Google Shape;74;p14">
            <a:extLst>
              <a:ext uri="{FF2B5EF4-FFF2-40B4-BE49-F238E27FC236}">
                <a16:creationId xmlns:a16="http://schemas.microsoft.com/office/drawing/2014/main" id="{0E233FD9-5262-190F-5B7B-20615E2B818B}"/>
              </a:ext>
            </a:extLst>
          </p:cNvPr>
          <p:cNvSpPr txBox="1">
            <a:spLocks/>
          </p:cNvSpPr>
          <p:nvPr/>
        </p:nvSpPr>
        <p:spPr>
          <a:xfrm>
            <a:off x="3354848" y="3935472"/>
            <a:ext cx="2106419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ja-JP" altLang="en-US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タイルをｘ座標が</a:t>
            </a:r>
            <a:endParaRPr lang="en-US" altLang="ja-JP" sz="2000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en-US" altLang="ja-JP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256</a:t>
            </a:r>
            <a:r>
              <a:rPr lang="ja-JP" altLang="en-US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未満になる</a:t>
            </a:r>
            <a:endParaRPr lang="en-US" altLang="ja-JP" sz="2000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ja-JP" altLang="en-US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までまで繰り返し</a:t>
            </a:r>
            <a:endParaRPr lang="en-US" altLang="ja-JP" sz="2000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ja-JP" altLang="en-US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描く</a:t>
            </a:r>
            <a:endParaRPr lang="en-US" altLang="ja-JP" sz="2000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14162757-98BD-63F6-299E-036DF3CAFAF5}"/>
              </a:ext>
            </a:extLst>
          </p:cNvPr>
          <p:cNvSpPr/>
          <p:nvPr/>
        </p:nvSpPr>
        <p:spPr>
          <a:xfrm>
            <a:off x="878897" y="5334505"/>
            <a:ext cx="1037632" cy="140581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矢印: 左右 59">
            <a:extLst>
              <a:ext uri="{FF2B5EF4-FFF2-40B4-BE49-F238E27FC236}">
                <a16:creationId xmlns:a16="http://schemas.microsoft.com/office/drawing/2014/main" id="{BEF3C8D8-AD87-EA21-C596-E8C3C1EF3B82}"/>
              </a:ext>
            </a:extLst>
          </p:cNvPr>
          <p:cNvSpPr/>
          <p:nvPr/>
        </p:nvSpPr>
        <p:spPr>
          <a:xfrm>
            <a:off x="827738" y="3687469"/>
            <a:ext cx="1107402" cy="413786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16</a:t>
            </a:r>
            <a:r>
              <a:rPr kumimoji="1" lang="ja-JP" altLang="en-US" sz="1600" dirty="0"/>
              <a:t>ﾋﾟｸｾﾙ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2B0FC9C-EDAB-B4B2-68C2-92773929C62C}"/>
              </a:ext>
            </a:extLst>
          </p:cNvPr>
          <p:cNvSpPr txBox="1"/>
          <p:nvPr/>
        </p:nvSpPr>
        <p:spPr>
          <a:xfrm>
            <a:off x="3726475" y="2691123"/>
            <a:ext cx="1858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実際の画面</a:t>
            </a:r>
            <a:r>
              <a:rPr kumimoji="1" lang="en-US" altLang="ja-JP" dirty="0"/>
              <a:t>】</a:t>
            </a:r>
            <a:endParaRPr kumimoji="1" lang="ja-JP" altLang="en-US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1A9DCC1D-57CE-5CC6-900B-1F72173C2A4E}"/>
              </a:ext>
            </a:extLst>
          </p:cNvPr>
          <p:cNvSpPr txBox="1"/>
          <p:nvPr/>
        </p:nvSpPr>
        <p:spPr>
          <a:xfrm>
            <a:off x="615868" y="3022040"/>
            <a:ext cx="27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●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41049D8-B5A8-C5E8-B8F3-8E96E4CF0D90}"/>
              </a:ext>
            </a:extLst>
          </p:cNvPr>
          <p:cNvSpPr txBox="1"/>
          <p:nvPr/>
        </p:nvSpPr>
        <p:spPr>
          <a:xfrm>
            <a:off x="1916528" y="3039125"/>
            <a:ext cx="27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●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44796951-E8A9-64C5-9036-4848A9107AE2}"/>
              </a:ext>
            </a:extLst>
          </p:cNvPr>
          <p:cNvSpPr txBox="1"/>
          <p:nvPr/>
        </p:nvSpPr>
        <p:spPr>
          <a:xfrm>
            <a:off x="318822" y="1541785"/>
            <a:ext cx="5505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【</a:t>
            </a:r>
            <a:r>
              <a:rPr lang="ja-JP" altLang="en-US" dirty="0"/>
              <a:t>ピクセルマンの位置とタイルを描き始める位置</a:t>
            </a:r>
            <a:r>
              <a:rPr kumimoji="1" lang="en-US" altLang="ja-JP" dirty="0"/>
              <a:t>】</a:t>
            </a:r>
            <a:endParaRPr kumimoji="1" lang="ja-JP" altLang="en-US" dirty="0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7CFFA569-2E83-FAB4-E159-255BD02B082B}"/>
              </a:ext>
            </a:extLst>
          </p:cNvPr>
          <p:cNvSpPr/>
          <p:nvPr/>
        </p:nvSpPr>
        <p:spPr>
          <a:xfrm>
            <a:off x="771327" y="3153881"/>
            <a:ext cx="1230224" cy="3294485"/>
          </a:xfrm>
          <a:prstGeom prst="rect">
            <a:avLst/>
          </a:prstGeom>
          <a:noFill/>
          <a:ln w="28575"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A92FF9CA-3F34-63B3-72EA-BE01285EBD49}"/>
              </a:ext>
            </a:extLst>
          </p:cNvPr>
          <p:cNvSpPr txBox="1"/>
          <p:nvPr/>
        </p:nvSpPr>
        <p:spPr>
          <a:xfrm>
            <a:off x="869572" y="5690186"/>
            <a:ext cx="1056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ピクセル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マン</a:t>
            </a:r>
            <a:endParaRPr kumimoji="1" lang="en-US" altLang="ja-JP" dirty="0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A1C8EE7E-E573-9267-C0EA-8F1AA95587D6}"/>
              </a:ext>
            </a:extLst>
          </p:cNvPr>
          <p:cNvSpPr/>
          <p:nvPr/>
        </p:nvSpPr>
        <p:spPr>
          <a:xfrm>
            <a:off x="2056715" y="3170530"/>
            <a:ext cx="1230224" cy="3294485"/>
          </a:xfrm>
          <a:prstGeom prst="rect">
            <a:avLst/>
          </a:prstGeom>
          <a:noFill/>
          <a:ln w="28575"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8DA1F3C5-3AF2-A48E-523E-2FBB13F8F96C}"/>
              </a:ext>
            </a:extLst>
          </p:cNvPr>
          <p:cNvCxnSpPr>
            <a:cxnSpLocks/>
          </p:cNvCxnSpPr>
          <p:nvPr/>
        </p:nvCxnSpPr>
        <p:spPr>
          <a:xfrm flipH="1">
            <a:off x="763757" y="2747971"/>
            <a:ext cx="309490" cy="3545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621D269F-27EB-D1DB-10A0-55097B619DE7}"/>
              </a:ext>
            </a:extLst>
          </p:cNvPr>
          <p:cNvCxnSpPr>
            <a:cxnSpLocks/>
          </p:cNvCxnSpPr>
          <p:nvPr/>
        </p:nvCxnSpPr>
        <p:spPr>
          <a:xfrm flipH="1">
            <a:off x="2107771" y="2736043"/>
            <a:ext cx="309490" cy="3545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50FA7FFB-9ECB-63CE-8528-CEFCA029A606}"/>
              </a:ext>
            </a:extLst>
          </p:cNvPr>
          <p:cNvSpPr txBox="1"/>
          <p:nvPr/>
        </p:nvSpPr>
        <p:spPr>
          <a:xfrm>
            <a:off x="689903" y="2463592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(0,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０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AFFFB085-71FC-3FC7-FA8E-B5DAFBC8E989}"/>
              </a:ext>
            </a:extLst>
          </p:cNvPr>
          <p:cNvSpPr txBox="1"/>
          <p:nvPr/>
        </p:nvSpPr>
        <p:spPr>
          <a:xfrm>
            <a:off x="2137295" y="2435114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(16,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０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3DA4A13F-4F3A-AFA1-AC4A-64E6F8E0BA75}"/>
              </a:ext>
            </a:extLst>
          </p:cNvPr>
          <p:cNvSpPr txBox="1"/>
          <p:nvPr/>
        </p:nvSpPr>
        <p:spPr>
          <a:xfrm>
            <a:off x="1145435" y="4064580"/>
            <a:ext cx="469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タ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イ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ル</a:t>
            </a:r>
            <a:endParaRPr kumimoji="1" lang="en-US" altLang="ja-JP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F50AB8D5-879F-FDB8-6056-4F47193AAFFA}"/>
              </a:ext>
            </a:extLst>
          </p:cNvPr>
          <p:cNvSpPr txBox="1"/>
          <p:nvPr/>
        </p:nvSpPr>
        <p:spPr>
          <a:xfrm>
            <a:off x="2404729" y="4093306"/>
            <a:ext cx="469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タ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イ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ル</a:t>
            </a:r>
            <a:endParaRPr kumimoji="1" lang="en-US" altLang="ja-JP" dirty="0"/>
          </a:p>
        </p:txBody>
      </p:sp>
      <p:sp>
        <p:nvSpPr>
          <p:cNvPr id="94" name="大かっこ 93">
            <a:extLst>
              <a:ext uri="{FF2B5EF4-FFF2-40B4-BE49-F238E27FC236}">
                <a16:creationId xmlns:a16="http://schemas.microsoft.com/office/drawing/2014/main" id="{F5DD0A8B-5E8C-E4A9-228D-8D12CF7DB632}"/>
              </a:ext>
            </a:extLst>
          </p:cNvPr>
          <p:cNvSpPr/>
          <p:nvPr/>
        </p:nvSpPr>
        <p:spPr>
          <a:xfrm>
            <a:off x="609580" y="1950597"/>
            <a:ext cx="1036833" cy="442325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はじめ</a:t>
            </a:r>
          </a:p>
        </p:txBody>
      </p:sp>
      <p:sp>
        <p:nvSpPr>
          <p:cNvPr id="95" name="大かっこ 94">
            <a:extLst>
              <a:ext uri="{FF2B5EF4-FFF2-40B4-BE49-F238E27FC236}">
                <a16:creationId xmlns:a16="http://schemas.microsoft.com/office/drawing/2014/main" id="{A6896FC9-D8D9-6525-E5F1-65A205A1B97F}"/>
              </a:ext>
            </a:extLst>
          </p:cNvPr>
          <p:cNvSpPr/>
          <p:nvPr/>
        </p:nvSpPr>
        <p:spPr>
          <a:xfrm>
            <a:off x="5055565" y="1912726"/>
            <a:ext cx="7102140" cy="442325"/>
          </a:xfrm>
          <a:prstGeom prst="bracketPair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ピクセルマンが</a:t>
            </a:r>
            <a:r>
              <a:rPr lang="en-US" altLang="ja-JP" dirty="0"/>
              <a:t>8</a:t>
            </a:r>
            <a:r>
              <a:rPr kumimoji="1" lang="ja-JP" altLang="en-US" dirty="0"/>
              <a:t>ピクセル右に動くと背景は左に</a:t>
            </a:r>
            <a:r>
              <a:rPr kumimoji="1" lang="en-US" altLang="ja-JP" dirty="0"/>
              <a:t>8</a:t>
            </a:r>
            <a:r>
              <a:rPr kumimoji="1" lang="ja-JP" altLang="en-US" dirty="0"/>
              <a:t>ピクセル動かしたい</a:t>
            </a: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C3402ACC-0807-57FE-0017-08050163A822}"/>
              </a:ext>
            </a:extLst>
          </p:cNvPr>
          <p:cNvSpPr/>
          <p:nvPr/>
        </p:nvSpPr>
        <p:spPr>
          <a:xfrm>
            <a:off x="6897250" y="3022035"/>
            <a:ext cx="4536011" cy="37889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D5E482EA-EDF1-460C-CA84-64FBDB4FE065}"/>
              </a:ext>
            </a:extLst>
          </p:cNvPr>
          <p:cNvSpPr txBox="1"/>
          <p:nvPr/>
        </p:nvSpPr>
        <p:spPr>
          <a:xfrm>
            <a:off x="9523111" y="3732598"/>
            <a:ext cx="1784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・　・　・　・　・　・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60C07698-3C81-F10C-AA29-48ADE33EF246}"/>
              </a:ext>
            </a:extLst>
          </p:cNvPr>
          <p:cNvSpPr/>
          <p:nvPr/>
        </p:nvSpPr>
        <p:spPr>
          <a:xfrm>
            <a:off x="7584031" y="5365016"/>
            <a:ext cx="1037632" cy="140581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EEB4F765-988D-57D4-C612-EBA6EAD5CFDC}"/>
              </a:ext>
            </a:extLst>
          </p:cNvPr>
          <p:cNvSpPr txBox="1"/>
          <p:nvPr/>
        </p:nvSpPr>
        <p:spPr>
          <a:xfrm>
            <a:off x="6102263" y="3022035"/>
            <a:ext cx="27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●</a:t>
            </a: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0EE179F1-A2FF-7450-50D4-251F0BE7200D}"/>
              </a:ext>
            </a:extLst>
          </p:cNvPr>
          <p:cNvSpPr txBox="1"/>
          <p:nvPr/>
        </p:nvSpPr>
        <p:spPr>
          <a:xfrm>
            <a:off x="7402923" y="3039120"/>
            <a:ext cx="27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●</a:t>
            </a: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3447F914-3174-141D-74B6-37EDE87F599B}"/>
              </a:ext>
            </a:extLst>
          </p:cNvPr>
          <p:cNvSpPr/>
          <p:nvPr/>
        </p:nvSpPr>
        <p:spPr>
          <a:xfrm>
            <a:off x="6243866" y="3153876"/>
            <a:ext cx="1230224" cy="3294485"/>
          </a:xfrm>
          <a:prstGeom prst="rect">
            <a:avLst/>
          </a:prstGeom>
          <a:noFill/>
          <a:ln w="28575"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608631A0-1328-13F7-7E62-DECD3931E101}"/>
              </a:ext>
            </a:extLst>
          </p:cNvPr>
          <p:cNvSpPr txBox="1"/>
          <p:nvPr/>
        </p:nvSpPr>
        <p:spPr>
          <a:xfrm>
            <a:off x="7550354" y="5648425"/>
            <a:ext cx="1056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ピクセル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マン</a:t>
            </a:r>
            <a:endParaRPr kumimoji="1" lang="en-US" altLang="ja-JP" dirty="0"/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3041F6D8-AF4E-4ED3-0F63-442DAE33639D}"/>
              </a:ext>
            </a:extLst>
          </p:cNvPr>
          <p:cNvSpPr/>
          <p:nvPr/>
        </p:nvSpPr>
        <p:spPr>
          <a:xfrm>
            <a:off x="7529254" y="3170525"/>
            <a:ext cx="1230224" cy="3294485"/>
          </a:xfrm>
          <a:prstGeom prst="rect">
            <a:avLst/>
          </a:prstGeom>
          <a:noFill/>
          <a:ln w="28575"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30498C2A-4A0E-287C-2A25-7B512F6E70CC}"/>
              </a:ext>
            </a:extLst>
          </p:cNvPr>
          <p:cNvCxnSpPr>
            <a:cxnSpLocks/>
          </p:cNvCxnSpPr>
          <p:nvPr/>
        </p:nvCxnSpPr>
        <p:spPr>
          <a:xfrm flipH="1">
            <a:off x="6250152" y="2747966"/>
            <a:ext cx="309490" cy="3545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6EDE32AE-55BC-22D5-C89B-3318EC3B700E}"/>
              </a:ext>
            </a:extLst>
          </p:cNvPr>
          <p:cNvCxnSpPr>
            <a:cxnSpLocks/>
          </p:cNvCxnSpPr>
          <p:nvPr/>
        </p:nvCxnSpPr>
        <p:spPr>
          <a:xfrm flipH="1">
            <a:off x="7594166" y="2736038"/>
            <a:ext cx="309490" cy="3545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A18F0050-3B1B-270F-EE85-D53ACD8915A0}"/>
              </a:ext>
            </a:extLst>
          </p:cNvPr>
          <p:cNvSpPr txBox="1"/>
          <p:nvPr/>
        </p:nvSpPr>
        <p:spPr>
          <a:xfrm>
            <a:off x="6162442" y="2463587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(‐8,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０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7FEA9933-64B1-9885-8080-99DAEA0BB173}"/>
              </a:ext>
            </a:extLst>
          </p:cNvPr>
          <p:cNvSpPr txBox="1"/>
          <p:nvPr/>
        </p:nvSpPr>
        <p:spPr>
          <a:xfrm>
            <a:off x="7609834" y="2435109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(8,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０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5E0A15EA-CF58-2106-BB16-AE5E77D33CD9}"/>
              </a:ext>
            </a:extLst>
          </p:cNvPr>
          <p:cNvSpPr txBox="1"/>
          <p:nvPr/>
        </p:nvSpPr>
        <p:spPr>
          <a:xfrm>
            <a:off x="6659533" y="4064575"/>
            <a:ext cx="469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タ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イ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ル</a:t>
            </a:r>
            <a:endParaRPr kumimoji="1" lang="en-US" altLang="ja-JP" dirty="0"/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9BA08823-60C9-A62C-C6D3-9A7BC2F71118}"/>
              </a:ext>
            </a:extLst>
          </p:cNvPr>
          <p:cNvSpPr txBox="1"/>
          <p:nvPr/>
        </p:nvSpPr>
        <p:spPr>
          <a:xfrm>
            <a:off x="7918827" y="4093301"/>
            <a:ext cx="469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タ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イ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ル</a:t>
            </a:r>
            <a:endParaRPr kumimoji="1" lang="en-US" altLang="ja-JP" dirty="0"/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865454CF-CD24-A5CA-1B0A-856272B74299}"/>
              </a:ext>
            </a:extLst>
          </p:cNvPr>
          <p:cNvSpPr txBox="1"/>
          <p:nvPr/>
        </p:nvSpPr>
        <p:spPr>
          <a:xfrm>
            <a:off x="9970790" y="2666373"/>
            <a:ext cx="1858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実際の画面</a:t>
            </a:r>
            <a:r>
              <a:rPr kumimoji="1" lang="en-US" altLang="ja-JP" dirty="0"/>
              <a:t>】</a:t>
            </a:r>
            <a:endParaRPr kumimoji="1" lang="ja-JP" altLang="en-US" dirty="0"/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81680069-B7BD-E301-6876-245F19940CF7}"/>
              </a:ext>
            </a:extLst>
          </p:cNvPr>
          <p:cNvSpPr txBox="1"/>
          <p:nvPr/>
        </p:nvSpPr>
        <p:spPr>
          <a:xfrm>
            <a:off x="3806299" y="6472433"/>
            <a:ext cx="1498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(255,195)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6ABE89BA-2181-5398-93A6-BDF127559A18}"/>
              </a:ext>
            </a:extLst>
          </p:cNvPr>
          <p:cNvSpPr txBox="1"/>
          <p:nvPr/>
        </p:nvSpPr>
        <p:spPr>
          <a:xfrm>
            <a:off x="10059077" y="6484247"/>
            <a:ext cx="1498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(255,195)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6" name="矢印: 左右 115">
            <a:extLst>
              <a:ext uri="{FF2B5EF4-FFF2-40B4-BE49-F238E27FC236}">
                <a16:creationId xmlns:a16="http://schemas.microsoft.com/office/drawing/2014/main" id="{3C1554B2-9C19-2D8A-0AEC-F7BE40ED52D2}"/>
              </a:ext>
            </a:extLst>
          </p:cNvPr>
          <p:cNvSpPr/>
          <p:nvPr/>
        </p:nvSpPr>
        <p:spPr>
          <a:xfrm>
            <a:off x="2101234" y="3687464"/>
            <a:ext cx="1107402" cy="413786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16</a:t>
            </a:r>
            <a:r>
              <a:rPr kumimoji="1" lang="ja-JP" altLang="en-US" sz="1600" dirty="0"/>
              <a:t>ﾋﾟｸｾﾙ</a:t>
            </a:r>
          </a:p>
        </p:txBody>
      </p:sp>
      <p:sp>
        <p:nvSpPr>
          <p:cNvPr id="117" name="矢印: 左右 116">
            <a:extLst>
              <a:ext uri="{FF2B5EF4-FFF2-40B4-BE49-F238E27FC236}">
                <a16:creationId xmlns:a16="http://schemas.microsoft.com/office/drawing/2014/main" id="{5AED95E7-36F0-9A6F-A1A1-640274E63FA9}"/>
              </a:ext>
            </a:extLst>
          </p:cNvPr>
          <p:cNvSpPr/>
          <p:nvPr/>
        </p:nvSpPr>
        <p:spPr>
          <a:xfrm>
            <a:off x="6295521" y="3740899"/>
            <a:ext cx="1107402" cy="413786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16</a:t>
            </a:r>
            <a:r>
              <a:rPr kumimoji="1" lang="ja-JP" altLang="en-US" sz="1600" dirty="0"/>
              <a:t>ﾋﾟｸｾﾙ</a:t>
            </a:r>
          </a:p>
        </p:txBody>
      </p:sp>
      <p:sp>
        <p:nvSpPr>
          <p:cNvPr id="118" name="矢印: 左右 117">
            <a:extLst>
              <a:ext uri="{FF2B5EF4-FFF2-40B4-BE49-F238E27FC236}">
                <a16:creationId xmlns:a16="http://schemas.microsoft.com/office/drawing/2014/main" id="{BCD9773A-3805-1300-F738-A0232ACEBCE3}"/>
              </a:ext>
            </a:extLst>
          </p:cNvPr>
          <p:cNvSpPr/>
          <p:nvPr/>
        </p:nvSpPr>
        <p:spPr>
          <a:xfrm>
            <a:off x="7573773" y="3740899"/>
            <a:ext cx="1107402" cy="413786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16</a:t>
            </a:r>
            <a:r>
              <a:rPr kumimoji="1" lang="ja-JP" altLang="en-US" sz="1600" dirty="0"/>
              <a:t>ﾋﾟｸｾﾙ</a:t>
            </a:r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1BEA5AE1-FD36-1591-552D-4331E8120A4D}"/>
              </a:ext>
            </a:extLst>
          </p:cNvPr>
          <p:cNvSpPr txBox="1"/>
          <p:nvPr/>
        </p:nvSpPr>
        <p:spPr>
          <a:xfrm>
            <a:off x="4951744" y="6619339"/>
            <a:ext cx="27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●</a:t>
            </a: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176C63AC-543F-A08E-C863-FC6C03FB9BAC}"/>
              </a:ext>
            </a:extLst>
          </p:cNvPr>
          <p:cNvSpPr txBox="1"/>
          <p:nvPr/>
        </p:nvSpPr>
        <p:spPr>
          <a:xfrm>
            <a:off x="11187632" y="6598678"/>
            <a:ext cx="27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●</a:t>
            </a:r>
          </a:p>
        </p:txBody>
      </p:sp>
      <p:sp>
        <p:nvSpPr>
          <p:cNvPr id="122" name="Google Shape;74;p14">
            <a:extLst>
              <a:ext uri="{FF2B5EF4-FFF2-40B4-BE49-F238E27FC236}">
                <a16:creationId xmlns:a16="http://schemas.microsoft.com/office/drawing/2014/main" id="{C0DF4FE6-2B1F-C736-84CF-74A0CBB1E364}"/>
              </a:ext>
            </a:extLst>
          </p:cNvPr>
          <p:cNvSpPr txBox="1">
            <a:spLocks/>
          </p:cNvSpPr>
          <p:nvPr/>
        </p:nvSpPr>
        <p:spPr>
          <a:xfrm>
            <a:off x="9284586" y="3935469"/>
            <a:ext cx="2106419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ja-JP" altLang="en-US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タイルをｘ座標が</a:t>
            </a:r>
            <a:endParaRPr lang="en-US" altLang="ja-JP" sz="2000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en-US" altLang="ja-JP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256</a:t>
            </a:r>
            <a:r>
              <a:rPr lang="ja-JP" altLang="en-US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未満になる</a:t>
            </a:r>
            <a:endParaRPr lang="en-US" altLang="ja-JP" sz="2000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ja-JP" altLang="en-US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までまで繰り返し</a:t>
            </a:r>
            <a:endParaRPr lang="en-US" altLang="ja-JP" sz="2000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ja-JP" altLang="en-US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描く</a:t>
            </a:r>
            <a:endParaRPr lang="en-US" altLang="ja-JP" sz="2000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264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EFCEC4C8-1E33-0770-3DE5-F7600B2F1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>
            <a:extLst>
              <a:ext uri="{FF2B5EF4-FFF2-40B4-BE49-F238E27FC236}">
                <a16:creationId xmlns:a16="http://schemas.microsoft.com/office/drawing/2014/main" id="{CC648AEC-098C-B03E-8BA6-29F92C47BC8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1" y="-33203"/>
            <a:ext cx="12041669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ja-JP" alt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ピクセルマン・アニメの動く背景を描く</a:t>
            </a:r>
            <a:r>
              <a:rPr lang="en-US" altLang="ja-JP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(3/7)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4" name="Google Shape;74;p14">
            <a:extLst>
              <a:ext uri="{FF2B5EF4-FFF2-40B4-BE49-F238E27FC236}">
                <a16:creationId xmlns:a16="http://schemas.microsoft.com/office/drawing/2014/main" id="{B86F3D90-25DF-C172-55AC-8E9720DE4FC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04162" y="948908"/>
            <a:ext cx="10695891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■動く背景の考え方（</a:t>
            </a:r>
            <a:r>
              <a:rPr lang="en-US" altLang="ja-JP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3/3</a:t>
            </a: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B175E4A6-C49E-D937-3121-E0F8AA304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32" y="934547"/>
            <a:ext cx="11356608" cy="169866"/>
          </a:xfrm>
          <a:prstGeom prst="rect">
            <a:avLst/>
          </a:prstGeom>
        </p:spPr>
      </p:pic>
      <p:sp>
        <p:nvSpPr>
          <p:cNvPr id="10" name="Google Shape;74;p14">
            <a:extLst>
              <a:ext uri="{FF2B5EF4-FFF2-40B4-BE49-F238E27FC236}">
                <a16:creationId xmlns:a16="http://schemas.microsoft.com/office/drawing/2014/main" id="{4D8C66EB-8CF6-5D05-B196-75B2802D112B}"/>
              </a:ext>
            </a:extLst>
          </p:cNvPr>
          <p:cNvSpPr txBox="1">
            <a:spLocks/>
          </p:cNvSpPr>
          <p:nvPr/>
        </p:nvSpPr>
        <p:spPr>
          <a:xfrm>
            <a:off x="381097" y="1384125"/>
            <a:ext cx="6947356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480">
              <a:spcAft>
                <a:spcPts val="600"/>
              </a:spcAft>
              <a:tabLst>
                <a:tab pos="0" algn="l"/>
              </a:tabLst>
            </a:pPr>
            <a:r>
              <a:rPr lang="ja-JP" altLang="en-US" sz="24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座標を式に変換すると（ピクセルマンは</a:t>
            </a:r>
            <a:r>
              <a:rPr lang="en-US" altLang="ja-JP" sz="2400" spc="-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x,y</a:t>
            </a:r>
            <a:r>
              <a:rPr lang="ja-JP" altLang="en-US" sz="24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 sz="2400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6EA3F12-C872-127D-5BEF-907AE04DB5C7}"/>
              </a:ext>
            </a:extLst>
          </p:cNvPr>
          <p:cNvCxnSpPr>
            <a:cxnSpLocks/>
          </p:cNvCxnSpPr>
          <p:nvPr/>
        </p:nvCxnSpPr>
        <p:spPr>
          <a:xfrm flipH="1">
            <a:off x="1902534" y="2733239"/>
            <a:ext cx="1148804" cy="3107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1DDC3D3-9B49-875B-2627-2CD81E287E08}"/>
              </a:ext>
            </a:extLst>
          </p:cNvPr>
          <p:cNvSpPr txBox="1"/>
          <p:nvPr/>
        </p:nvSpPr>
        <p:spPr>
          <a:xfrm>
            <a:off x="426530" y="3368883"/>
            <a:ext cx="2454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 </a:t>
            </a:r>
            <a:r>
              <a:rPr lang="en-US" altLang="ja-JP" dirty="0" err="1"/>
              <a:t>p</a:t>
            </a:r>
            <a:r>
              <a:rPr kumimoji="1" lang="en-US" altLang="ja-JP" dirty="0" err="1"/>
              <a:t>os_start</a:t>
            </a:r>
            <a:r>
              <a:rPr kumimoji="1" lang="en-US" altLang="ja-JP" dirty="0"/>
              <a:t> = x % 16 )</a:t>
            </a:r>
            <a:endParaRPr kumimoji="1" lang="ja-JP" altLang="en-US" dirty="0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38CD878C-1DF0-62EB-110C-B0165080890C}"/>
              </a:ext>
            </a:extLst>
          </p:cNvPr>
          <p:cNvSpPr/>
          <p:nvPr/>
        </p:nvSpPr>
        <p:spPr>
          <a:xfrm>
            <a:off x="3572159" y="2975436"/>
            <a:ext cx="6278423" cy="37889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FFB0AD1E-3206-5782-47CE-898C4F2A8EF2}"/>
              </a:ext>
            </a:extLst>
          </p:cNvPr>
          <p:cNvSpPr txBox="1"/>
          <p:nvPr/>
        </p:nvSpPr>
        <p:spPr>
          <a:xfrm>
            <a:off x="6419771" y="3685994"/>
            <a:ext cx="1784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・　・　・　・　・　・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Google Shape;74;p14">
            <a:extLst>
              <a:ext uri="{FF2B5EF4-FFF2-40B4-BE49-F238E27FC236}">
                <a16:creationId xmlns:a16="http://schemas.microsoft.com/office/drawing/2014/main" id="{E05CB5C7-DE44-1BF8-4123-88575DE08815}"/>
              </a:ext>
            </a:extLst>
          </p:cNvPr>
          <p:cNvSpPr txBox="1">
            <a:spLocks/>
          </p:cNvSpPr>
          <p:nvPr/>
        </p:nvSpPr>
        <p:spPr>
          <a:xfrm>
            <a:off x="6264297" y="3888868"/>
            <a:ext cx="2828584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ja-JP" altLang="en-US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タイルをｘ座標が</a:t>
            </a:r>
            <a:endParaRPr lang="en-US" altLang="ja-JP" sz="2000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en-US" altLang="ja-JP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256</a:t>
            </a:r>
            <a:r>
              <a:rPr lang="ja-JP" altLang="en-US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未満になるまで</a:t>
            </a:r>
            <a:endParaRPr lang="en-US" altLang="ja-JP" sz="2000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ja-JP" altLang="en-US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繰り返し描く</a:t>
            </a:r>
            <a:endParaRPr lang="en-US" altLang="ja-JP" sz="2000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B8AA554D-3D98-1A22-2FA6-68C12819ADD4}"/>
              </a:ext>
            </a:extLst>
          </p:cNvPr>
          <p:cNvSpPr/>
          <p:nvPr/>
        </p:nvSpPr>
        <p:spPr>
          <a:xfrm>
            <a:off x="4258940" y="5318417"/>
            <a:ext cx="1037632" cy="140581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6FDCA66E-AF20-6F20-4A90-619D6AE458ED}"/>
              </a:ext>
            </a:extLst>
          </p:cNvPr>
          <p:cNvSpPr txBox="1"/>
          <p:nvPr/>
        </p:nvSpPr>
        <p:spPr>
          <a:xfrm>
            <a:off x="2777172" y="2975436"/>
            <a:ext cx="27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●</a:t>
            </a: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0AFE34B7-60E7-F29D-AF0E-8F95DE4CE81B}"/>
              </a:ext>
            </a:extLst>
          </p:cNvPr>
          <p:cNvSpPr txBox="1"/>
          <p:nvPr/>
        </p:nvSpPr>
        <p:spPr>
          <a:xfrm>
            <a:off x="4077832" y="2992521"/>
            <a:ext cx="27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●</a:t>
            </a: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6BF503CC-71B0-BA9E-2409-6B112A176B6E}"/>
              </a:ext>
            </a:extLst>
          </p:cNvPr>
          <p:cNvSpPr/>
          <p:nvPr/>
        </p:nvSpPr>
        <p:spPr>
          <a:xfrm>
            <a:off x="2918775" y="3107277"/>
            <a:ext cx="1230224" cy="3294485"/>
          </a:xfrm>
          <a:prstGeom prst="rect">
            <a:avLst/>
          </a:prstGeom>
          <a:noFill/>
          <a:ln w="28575"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AEF31B42-C7A2-1FC9-DDA8-1D4ABED1CB4D}"/>
              </a:ext>
            </a:extLst>
          </p:cNvPr>
          <p:cNvSpPr txBox="1"/>
          <p:nvPr/>
        </p:nvSpPr>
        <p:spPr>
          <a:xfrm>
            <a:off x="4225263" y="5601826"/>
            <a:ext cx="1056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ピクセル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マン</a:t>
            </a:r>
            <a:endParaRPr kumimoji="1" lang="en-US" altLang="ja-JP" dirty="0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02986487-C5DC-00DB-0344-A918919204E4}"/>
              </a:ext>
            </a:extLst>
          </p:cNvPr>
          <p:cNvSpPr/>
          <p:nvPr/>
        </p:nvSpPr>
        <p:spPr>
          <a:xfrm>
            <a:off x="4204163" y="3123926"/>
            <a:ext cx="1230224" cy="3294485"/>
          </a:xfrm>
          <a:prstGeom prst="rect">
            <a:avLst/>
          </a:prstGeom>
          <a:noFill/>
          <a:ln w="28575"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6B920ABD-3128-1593-BD6C-5C9BE4C11607}"/>
              </a:ext>
            </a:extLst>
          </p:cNvPr>
          <p:cNvCxnSpPr>
            <a:cxnSpLocks/>
          </p:cNvCxnSpPr>
          <p:nvPr/>
        </p:nvCxnSpPr>
        <p:spPr>
          <a:xfrm flipH="1">
            <a:off x="2925061" y="2739848"/>
            <a:ext cx="338881" cy="3160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D6AE54CC-C2EE-375F-8B7A-09F18D3BA9F5}"/>
              </a:ext>
            </a:extLst>
          </p:cNvPr>
          <p:cNvCxnSpPr>
            <a:cxnSpLocks/>
          </p:cNvCxnSpPr>
          <p:nvPr/>
        </p:nvCxnSpPr>
        <p:spPr>
          <a:xfrm flipH="1">
            <a:off x="4269075" y="2686114"/>
            <a:ext cx="1027497" cy="3578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F200E64E-0296-4103-677B-96FF806AA5C6}"/>
              </a:ext>
            </a:extLst>
          </p:cNvPr>
          <p:cNvSpPr txBox="1"/>
          <p:nvPr/>
        </p:nvSpPr>
        <p:spPr>
          <a:xfrm>
            <a:off x="2837351" y="2416988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(‐8,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０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6967A109-8E68-4298-1FC8-89710350F0A8}"/>
              </a:ext>
            </a:extLst>
          </p:cNvPr>
          <p:cNvSpPr txBox="1"/>
          <p:nvPr/>
        </p:nvSpPr>
        <p:spPr>
          <a:xfrm>
            <a:off x="5085669" y="2359697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(8,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０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D4DF0BFE-615F-26CB-1FBA-FB5B54CE2F65}"/>
              </a:ext>
            </a:extLst>
          </p:cNvPr>
          <p:cNvSpPr txBox="1"/>
          <p:nvPr/>
        </p:nvSpPr>
        <p:spPr>
          <a:xfrm>
            <a:off x="3334442" y="4017976"/>
            <a:ext cx="469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タ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イ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ル</a:t>
            </a:r>
            <a:endParaRPr kumimoji="1" lang="en-US" altLang="ja-JP" dirty="0"/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C70C7C30-4714-0E7E-99CE-B59AC6913AB7}"/>
              </a:ext>
            </a:extLst>
          </p:cNvPr>
          <p:cNvSpPr txBox="1"/>
          <p:nvPr/>
        </p:nvSpPr>
        <p:spPr>
          <a:xfrm>
            <a:off x="4593736" y="4046702"/>
            <a:ext cx="469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タ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イ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ル</a:t>
            </a:r>
            <a:endParaRPr kumimoji="1" lang="en-US" altLang="ja-JP" dirty="0"/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C8F112EF-ED24-944E-E316-107090A029FB}"/>
              </a:ext>
            </a:extLst>
          </p:cNvPr>
          <p:cNvSpPr txBox="1"/>
          <p:nvPr/>
        </p:nvSpPr>
        <p:spPr>
          <a:xfrm>
            <a:off x="6587252" y="2967341"/>
            <a:ext cx="1858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実際の画面</a:t>
            </a:r>
            <a:r>
              <a:rPr kumimoji="1" lang="en-US" altLang="ja-JP" dirty="0"/>
              <a:t>】</a:t>
            </a:r>
            <a:endParaRPr kumimoji="1" lang="ja-JP" altLang="en-US" dirty="0"/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4C85D38D-5769-8DBA-8716-CCC96197819C}"/>
              </a:ext>
            </a:extLst>
          </p:cNvPr>
          <p:cNvSpPr txBox="1"/>
          <p:nvPr/>
        </p:nvSpPr>
        <p:spPr>
          <a:xfrm>
            <a:off x="8606458" y="6434030"/>
            <a:ext cx="1498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(255,195)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B6E9355E-C326-5954-E228-7C24E52E51B0}"/>
              </a:ext>
            </a:extLst>
          </p:cNvPr>
          <p:cNvSpPr/>
          <p:nvPr/>
        </p:nvSpPr>
        <p:spPr>
          <a:xfrm>
            <a:off x="9233353" y="3123925"/>
            <a:ext cx="1230224" cy="3294485"/>
          </a:xfrm>
          <a:prstGeom prst="rect">
            <a:avLst/>
          </a:prstGeom>
          <a:noFill/>
          <a:ln w="28575"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43F6799F-31DD-FB8A-5CAB-906BAD6259CC}"/>
              </a:ext>
            </a:extLst>
          </p:cNvPr>
          <p:cNvSpPr txBox="1"/>
          <p:nvPr/>
        </p:nvSpPr>
        <p:spPr>
          <a:xfrm>
            <a:off x="9622926" y="4046701"/>
            <a:ext cx="469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タ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イ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ル</a:t>
            </a:r>
            <a:endParaRPr kumimoji="1" lang="en-US" altLang="ja-JP" dirty="0"/>
          </a:p>
        </p:txBody>
      </p:sp>
      <p:sp>
        <p:nvSpPr>
          <p:cNvPr id="116" name="矢印: 左右 115">
            <a:extLst>
              <a:ext uri="{FF2B5EF4-FFF2-40B4-BE49-F238E27FC236}">
                <a16:creationId xmlns:a16="http://schemas.microsoft.com/office/drawing/2014/main" id="{9A13AA91-8849-350B-A5E6-8645B145E6BC}"/>
              </a:ext>
            </a:extLst>
          </p:cNvPr>
          <p:cNvSpPr/>
          <p:nvPr/>
        </p:nvSpPr>
        <p:spPr>
          <a:xfrm>
            <a:off x="2959164" y="3655350"/>
            <a:ext cx="1107402" cy="413786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16</a:t>
            </a:r>
            <a:r>
              <a:rPr kumimoji="1" lang="ja-JP" altLang="en-US" sz="1600" dirty="0"/>
              <a:t>ﾋﾟｸｾﾙ</a:t>
            </a:r>
          </a:p>
        </p:txBody>
      </p:sp>
      <p:sp>
        <p:nvSpPr>
          <p:cNvPr id="117" name="矢印: 左右 116">
            <a:extLst>
              <a:ext uri="{FF2B5EF4-FFF2-40B4-BE49-F238E27FC236}">
                <a16:creationId xmlns:a16="http://schemas.microsoft.com/office/drawing/2014/main" id="{E1463161-2241-6A6E-9F3A-62F9BA5B1EA1}"/>
              </a:ext>
            </a:extLst>
          </p:cNvPr>
          <p:cNvSpPr/>
          <p:nvPr/>
        </p:nvSpPr>
        <p:spPr>
          <a:xfrm>
            <a:off x="4248682" y="3668017"/>
            <a:ext cx="1107402" cy="413786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16</a:t>
            </a:r>
            <a:r>
              <a:rPr kumimoji="1" lang="ja-JP" altLang="en-US" sz="1600" dirty="0"/>
              <a:t>ﾋﾟｸｾﾙ</a:t>
            </a:r>
          </a:p>
        </p:txBody>
      </p:sp>
      <p:sp>
        <p:nvSpPr>
          <p:cNvPr id="118" name="矢印: 左右 117">
            <a:extLst>
              <a:ext uri="{FF2B5EF4-FFF2-40B4-BE49-F238E27FC236}">
                <a16:creationId xmlns:a16="http://schemas.microsoft.com/office/drawing/2014/main" id="{C73637E1-C6B8-C825-18E8-A306770C9A60}"/>
              </a:ext>
            </a:extLst>
          </p:cNvPr>
          <p:cNvSpPr/>
          <p:nvPr/>
        </p:nvSpPr>
        <p:spPr>
          <a:xfrm>
            <a:off x="9273225" y="3694469"/>
            <a:ext cx="1107402" cy="413786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16</a:t>
            </a:r>
            <a:r>
              <a:rPr kumimoji="1" lang="ja-JP" altLang="en-US" sz="1600" dirty="0"/>
              <a:t>ﾋﾟｸｾﾙ</a:t>
            </a: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EC538FC5-AE59-3849-CEAB-B7C33499E236}"/>
              </a:ext>
            </a:extLst>
          </p:cNvPr>
          <p:cNvSpPr txBox="1"/>
          <p:nvPr/>
        </p:nvSpPr>
        <p:spPr>
          <a:xfrm>
            <a:off x="3427091" y="2975436"/>
            <a:ext cx="27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●</a:t>
            </a: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EE16C2FF-F918-F29C-1D65-D8770D92A0F3}"/>
              </a:ext>
            </a:extLst>
          </p:cNvPr>
          <p:cNvSpPr txBox="1"/>
          <p:nvPr/>
        </p:nvSpPr>
        <p:spPr>
          <a:xfrm>
            <a:off x="3946036" y="1999595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0</a:t>
            </a:r>
            <a:r>
              <a:rPr lang="en-US" altLang="ja-JP" sz="1600"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０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52C27DAD-E440-607A-9390-3C742388366F}"/>
              </a:ext>
            </a:extLst>
          </p:cNvPr>
          <p:cNvSpPr txBox="1"/>
          <p:nvPr/>
        </p:nvSpPr>
        <p:spPr>
          <a:xfrm>
            <a:off x="4530538" y="4972199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6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x,y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C151B284-88BF-C4BC-DF46-E540EAC19276}"/>
              </a:ext>
            </a:extLst>
          </p:cNvPr>
          <p:cNvSpPr txBox="1"/>
          <p:nvPr/>
        </p:nvSpPr>
        <p:spPr>
          <a:xfrm>
            <a:off x="4184580" y="5292828"/>
            <a:ext cx="27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●</a:t>
            </a:r>
          </a:p>
        </p:txBody>
      </p: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7A3A3A95-379E-ABE6-9EEE-5968AC659436}"/>
              </a:ext>
            </a:extLst>
          </p:cNvPr>
          <p:cNvCxnSpPr>
            <a:cxnSpLocks/>
          </p:cNvCxnSpPr>
          <p:nvPr/>
        </p:nvCxnSpPr>
        <p:spPr>
          <a:xfrm flipH="1">
            <a:off x="4337982" y="5126686"/>
            <a:ext cx="255754" cy="270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直線コネクタ 125">
            <a:extLst>
              <a:ext uri="{FF2B5EF4-FFF2-40B4-BE49-F238E27FC236}">
                <a16:creationId xmlns:a16="http://schemas.microsoft.com/office/drawing/2014/main" id="{20E87566-482D-D260-7723-3B66B8814731}"/>
              </a:ext>
            </a:extLst>
          </p:cNvPr>
          <p:cNvCxnSpPr>
            <a:cxnSpLocks/>
          </p:cNvCxnSpPr>
          <p:nvPr/>
        </p:nvCxnSpPr>
        <p:spPr>
          <a:xfrm flipH="1">
            <a:off x="3522389" y="2322421"/>
            <a:ext cx="693898" cy="8216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55E57484-736C-0F87-F247-830FA758DEC0}"/>
              </a:ext>
            </a:extLst>
          </p:cNvPr>
          <p:cNvSpPr/>
          <p:nvPr/>
        </p:nvSpPr>
        <p:spPr>
          <a:xfrm>
            <a:off x="2987031" y="2376020"/>
            <a:ext cx="276911" cy="4311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B8ABE8EE-31CA-197D-5AB6-80F60AEC7668}"/>
              </a:ext>
            </a:extLst>
          </p:cNvPr>
          <p:cNvSpPr txBox="1"/>
          <p:nvPr/>
        </p:nvSpPr>
        <p:spPr>
          <a:xfrm>
            <a:off x="713156" y="2977740"/>
            <a:ext cx="2454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 - </a:t>
            </a:r>
            <a:r>
              <a:rPr lang="en-US" altLang="ja-JP" dirty="0" err="1"/>
              <a:t>p</a:t>
            </a:r>
            <a:r>
              <a:rPr kumimoji="1" lang="en-US" altLang="ja-JP" dirty="0" err="1"/>
              <a:t>os_start</a:t>
            </a:r>
            <a:endParaRPr kumimoji="1" lang="ja-JP" altLang="en-US" dirty="0"/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9F2F5850-48DB-6817-5B2E-B813DEECE4EB}"/>
              </a:ext>
            </a:extLst>
          </p:cNvPr>
          <p:cNvSpPr txBox="1"/>
          <p:nvPr/>
        </p:nvSpPr>
        <p:spPr>
          <a:xfrm>
            <a:off x="9642578" y="6580754"/>
            <a:ext cx="27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●</a:t>
            </a:r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F19B9D71-BFB7-C5FB-8B69-E21DDFA229BA}"/>
              </a:ext>
            </a:extLst>
          </p:cNvPr>
          <p:cNvSpPr txBox="1"/>
          <p:nvPr/>
        </p:nvSpPr>
        <p:spPr>
          <a:xfrm>
            <a:off x="9137917" y="3082757"/>
            <a:ext cx="27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/>
              <a:t>●</a:t>
            </a:r>
          </a:p>
        </p:txBody>
      </p: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C54D2FF8-E8E5-5E12-7AC4-A4A2234B0ADD}"/>
              </a:ext>
            </a:extLst>
          </p:cNvPr>
          <p:cNvCxnSpPr>
            <a:cxnSpLocks/>
          </p:cNvCxnSpPr>
          <p:nvPr/>
        </p:nvCxnSpPr>
        <p:spPr>
          <a:xfrm>
            <a:off x="8841802" y="2466344"/>
            <a:ext cx="452197" cy="6892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Google Shape;74;p14">
            <a:extLst>
              <a:ext uri="{FF2B5EF4-FFF2-40B4-BE49-F238E27FC236}">
                <a16:creationId xmlns:a16="http://schemas.microsoft.com/office/drawing/2014/main" id="{45A6F93B-A229-4796-C542-E836DBA951CD}"/>
              </a:ext>
            </a:extLst>
          </p:cNvPr>
          <p:cNvSpPr txBox="1">
            <a:spLocks/>
          </p:cNvSpPr>
          <p:nvPr/>
        </p:nvSpPr>
        <p:spPr>
          <a:xfrm>
            <a:off x="7423751" y="1741700"/>
            <a:ext cx="4256235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000"/>
              </a:lnSpc>
              <a:spcAft>
                <a:spcPts val="600"/>
              </a:spcAft>
              <a:buNone/>
              <a:tabLst>
                <a:tab pos="0" algn="l"/>
              </a:tabLst>
            </a:pPr>
            <a:r>
              <a:rPr lang="ja-JP" altLang="en-US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背景</a:t>
            </a:r>
            <a:r>
              <a:rPr lang="en-US" altLang="ja-JP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タイル</a:t>
            </a:r>
            <a:r>
              <a:rPr lang="en-US" altLang="ja-JP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lang="ja-JP" altLang="en-US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は画面の</a:t>
            </a:r>
            <a:r>
              <a:rPr lang="en-US" altLang="ja-JP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y</a:t>
            </a:r>
            <a:r>
              <a:rPr lang="ja-JP" altLang="en-US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座標が</a:t>
            </a:r>
            <a:endParaRPr lang="en-US" altLang="ja-JP" sz="2000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ts val="1000"/>
              </a:lnSpc>
              <a:spcAft>
                <a:spcPts val="600"/>
              </a:spcAft>
              <a:buNone/>
              <a:tabLst>
                <a:tab pos="0" algn="l"/>
              </a:tabLst>
            </a:pPr>
            <a:r>
              <a:rPr lang="en-US" altLang="ja-JP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256</a:t>
            </a:r>
            <a:r>
              <a:rPr lang="ja-JP" altLang="en-US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未満になるまで描く</a:t>
            </a:r>
            <a:endParaRPr lang="en-US" altLang="ja-JP" sz="2000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左中かっこ 2">
            <a:extLst>
              <a:ext uri="{FF2B5EF4-FFF2-40B4-BE49-F238E27FC236}">
                <a16:creationId xmlns:a16="http://schemas.microsoft.com/office/drawing/2014/main" id="{8EAE939D-D54B-D361-EB03-D68F0B8C309D}"/>
              </a:ext>
            </a:extLst>
          </p:cNvPr>
          <p:cNvSpPr/>
          <p:nvPr/>
        </p:nvSpPr>
        <p:spPr>
          <a:xfrm>
            <a:off x="2323070" y="1999595"/>
            <a:ext cx="156637" cy="75594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Google Shape;74;p14">
            <a:extLst>
              <a:ext uri="{FF2B5EF4-FFF2-40B4-BE49-F238E27FC236}">
                <a16:creationId xmlns:a16="http://schemas.microsoft.com/office/drawing/2014/main" id="{4EA85724-5F18-360F-2EAE-184F7F51F992}"/>
              </a:ext>
            </a:extLst>
          </p:cNvPr>
          <p:cNvSpPr txBox="1">
            <a:spLocks/>
          </p:cNvSpPr>
          <p:nvPr/>
        </p:nvSpPr>
        <p:spPr>
          <a:xfrm>
            <a:off x="830039" y="2217121"/>
            <a:ext cx="1635651" cy="338008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000"/>
              </a:lnSpc>
              <a:spcAft>
                <a:spcPts val="600"/>
              </a:spcAft>
              <a:buNone/>
              <a:tabLst>
                <a:tab pos="0" algn="l"/>
              </a:tabLst>
            </a:pPr>
            <a:r>
              <a:rPr lang="ja-JP" altLang="en-US" sz="20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画面の座標</a:t>
            </a:r>
            <a:endParaRPr lang="en-US" altLang="ja-JP" sz="2000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452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>
          <a:extLst>
            <a:ext uri="{FF2B5EF4-FFF2-40B4-BE49-F238E27FC236}">
              <a16:creationId xmlns:a16="http://schemas.microsoft.com/office/drawing/2014/main" id="{996FDCEA-FFC3-E0FD-54AD-68ADE2357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>
            <a:extLst>
              <a:ext uri="{FF2B5EF4-FFF2-40B4-BE49-F238E27FC236}">
                <a16:creationId xmlns:a16="http://schemas.microsoft.com/office/drawing/2014/main" id="{7EF8CD2A-EB6B-BDBF-1AA3-7F74A6DC237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1" y="-33203"/>
            <a:ext cx="12041669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ja-JP" alt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ピクセルマン・アニメの動く背景を描く</a:t>
            </a:r>
            <a:r>
              <a:rPr lang="en-US" altLang="ja-JP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(4/7)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4" name="Google Shape;74;p14">
            <a:extLst>
              <a:ext uri="{FF2B5EF4-FFF2-40B4-BE49-F238E27FC236}">
                <a16:creationId xmlns:a16="http://schemas.microsoft.com/office/drawing/2014/main" id="{24F81C20-7379-4B39-E2A8-8B645CC041D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04162" y="948908"/>
            <a:ext cx="10695891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■背景のビット絵（タイル）を作ろう</a:t>
            </a: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2871F193-554B-967C-A262-1A1BA723D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32" y="934547"/>
            <a:ext cx="11356608" cy="169866"/>
          </a:xfrm>
          <a:prstGeom prst="rect">
            <a:avLst/>
          </a:prstGeom>
        </p:spPr>
      </p:pic>
      <p:sp>
        <p:nvSpPr>
          <p:cNvPr id="10" name="Google Shape;74;p14">
            <a:extLst>
              <a:ext uri="{FF2B5EF4-FFF2-40B4-BE49-F238E27FC236}">
                <a16:creationId xmlns:a16="http://schemas.microsoft.com/office/drawing/2014/main" id="{EE9BFB53-BC45-9544-550A-2AC86DC307A9}"/>
              </a:ext>
            </a:extLst>
          </p:cNvPr>
          <p:cNvSpPr txBox="1">
            <a:spLocks/>
          </p:cNvSpPr>
          <p:nvPr/>
        </p:nvSpPr>
        <p:spPr>
          <a:xfrm>
            <a:off x="381096" y="1384125"/>
            <a:ext cx="10854939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480">
              <a:spcAft>
                <a:spcPts val="600"/>
              </a:spcAft>
              <a:tabLst>
                <a:tab pos="0" algn="l"/>
              </a:tabLst>
            </a:pPr>
            <a:r>
              <a:rPr lang="en-US" altLang="ja-JP" sz="2400" spc="-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pyxel</a:t>
            </a:r>
            <a:r>
              <a:rPr lang="en-US" altLang="ja-JP" sz="24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 edit </a:t>
            </a:r>
            <a:r>
              <a:rPr lang="ja-JP" altLang="en-US" sz="24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でイメージバンクの１の</a:t>
            </a:r>
            <a:r>
              <a:rPr lang="en-US" altLang="ja-JP" sz="24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(0,0)~(15,191)</a:t>
            </a:r>
            <a:r>
              <a:rPr lang="ja-JP" altLang="en-US" sz="24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に背景のタイルを作ろう</a:t>
            </a:r>
            <a:endParaRPr lang="en-US" altLang="ja-JP" sz="2400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5C2E5C76-5694-B294-4421-25D9AD7532E8}"/>
              </a:ext>
            </a:extLst>
          </p:cNvPr>
          <p:cNvSpPr txBox="1"/>
          <p:nvPr/>
        </p:nvSpPr>
        <p:spPr>
          <a:xfrm>
            <a:off x="2685273" y="2634729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(0,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０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F719453-18FB-91D4-6C1D-8ABE37FC6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9034" y="2039012"/>
            <a:ext cx="2523662" cy="157937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075E93C-5CB8-11B9-7B68-25EAB70DC5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9034" y="4053607"/>
            <a:ext cx="2498593" cy="2690792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E301DD1-9E9A-E9D9-A857-F21AD95AC298}"/>
              </a:ext>
            </a:extLst>
          </p:cNvPr>
          <p:cNvSpPr txBox="1"/>
          <p:nvPr/>
        </p:nvSpPr>
        <p:spPr>
          <a:xfrm>
            <a:off x="4890657" y="3663500"/>
            <a:ext cx="3186545" cy="390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kumimoji="1" lang="ja-JP" altLang="en-US" dirty="0"/>
              <a:t>～～～～～～～～～～～～</a:t>
            </a:r>
            <a:endParaRPr kumimoji="1" lang="en-US" altLang="ja-JP" dirty="0"/>
          </a:p>
          <a:p>
            <a:pPr>
              <a:lnSpc>
                <a:spcPct val="50000"/>
              </a:lnSpc>
            </a:pPr>
            <a:r>
              <a:rPr lang="ja-JP" altLang="en-US" dirty="0"/>
              <a:t>～～～～～～～～～～～～</a:t>
            </a:r>
            <a:endParaRPr kumimoji="1" lang="ja-JP" altLang="en-US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0E170D9C-FCCB-15DF-9D36-2B3C4628DFE0}"/>
              </a:ext>
            </a:extLst>
          </p:cNvPr>
          <p:cNvSpPr/>
          <p:nvPr/>
        </p:nvSpPr>
        <p:spPr>
          <a:xfrm>
            <a:off x="6483927" y="6068291"/>
            <a:ext cx="429491" cy="67610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0205B2C3-DB36-7C81-9DFA-DCB42C5C0EB5}"/>
              </a:ext>
            </a:extLst>
          </p:cNvPr>
          <p:cNvCxnSpPr>
            <a:stCxn id="8" idx="7"/>
          </p:cNvCxnSpPr>
          <p:nvPr/>
        </p:nvCxnSpPr>
        <p:spPr>
          <a:xfrm flipV="1">
            <a:off x="6850520" y="4738255"/>
            <a:ext cx="1545335" cy="14290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Google Shape;74;p14">
            <a:extLst>
              <a:ext uri="{FF2B5EF4-FFF2-40B4-BE49-F238E27FC236}">
                <a16:creationId xmlns:a16="http://schemas.microsoft.com/office/drawing/2014/main" id="{AB7ED604-AD1E-8471-55FF-444ECD9DA567}"/>
              </a:ext>
            </a:extLst>
          </p:cNvPr>
          <p:cNvSpPr txBox="1">
            <a:spLocks/>
          </p:cNvSpPr>
          <p:nvPr/>
        </p:nvSpPr>
        <p:spPr>
          <a:xfrm>
            <a:off x="8438870" y="4410811"/>
            <a:ext cx="3602798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ja-JP" altLang="en-US" sz="24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イメージバンクの１に作る</a:t>
            </a:r>
            <a:endParaRPr lang="en-US" altLang="ja-JP" sz="2400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4739A62-0866-8218-992B-61FFEE4CE7E5}"/>
              </a:ext>
            </a:extLst>
          </p:cNvPr>
          <p:cNvSpPr txBox="1"/>
          <p:nvPr/>
        </p:nvSpPr>
        <p:spPr>
          <a:xfrm>
            <a:off x="4930578" y="2012610"/>
            <a:ext cx="27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>
                <a:solidFill>
                  <a:srgbClr val="FF0000"/>
                </a:solidFill>
              </a:rPr>
              <a:t>●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0BBBDB6-0774-6232-809A-BF98182B1197}"/>
              </a:ext>
            </a:extLst>
          </p:cNvPr>
          <p:cNvSpPr txBox="1"/>
          <p:nvPr/>
        </p:nvSpPr>
        <p:spPr>
          <a:xfrm>
            <a:off x="5515979" y="5551137"/>
            <a:ext cx="27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 dirty="0">
                <a:solidFill>
                  <a:srgbClr val="FF0000"/>
                </a:solidFill>
              </a:rPr>
              <a:t>●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67F4670-078B-C8DE-479F-F21CB24564D4}"/>
              </a:ext>
            </a:extLst>
          </p:cNvPr>
          <p:cNvSpPr txBox="1"/>
          <p:nvPr/>
        </p:nvSpPr>
        <p:spPr>
          <a:xfrm>
            <a:off x="2597119" y="5868236"/>
            <a:ext cx="129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(15,191)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696C8C9C-2619-5356-8DFA-B8E89E2BA823}"/>
              </a:ext>
            </a:extLst>
          </p:cNvPr>
          <p:cNvCxnSpPr>
            <a:cxnSpLocks/>
          </p:cNvCxnSpPr>
          <p:nvPr/>
        </p:nvCxnSpPr>
        <p:spPr>
          <a:xfrm flipV="1">
            <a:off x="3532909" y="2130777"/>
            <a:ext cx="1536124" cy="7314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470046F-A561-1023-5912-457D9EA4A560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3892519" y="5678095"/>
            <a:ext cx="1761915" cy="3901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66E5F1B8-DE37-B83D-1265-CB4180FEE6D7}"/>
              </a:ext>
            </a:extLst>
          </p:cNvPr>
          <p:cNvSpPr/>
          <p:nvPr/>
        </p:nvSpPr>
        <p:spPr>
          <a:xfrm>
            <a:off x="5034895" y="2016257"/>
            <a:ext cx="709041" cy="3788796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Google Shape;74;p14">
            <a:extLst>
              <a:ext uri="{FF2B5EF4-FFF2-40B4-BE49-F238E27FC236}">
                <a16:creationId xmlns:a16="http://schemas.microsoft.com/office/drawing/2014/main" id="{1B6F3840-042C-1C61-B472-CC7833D3BEAA}"/>
              </a:ext>
            </a:extLst>
          </p:cNvPr>
          <p:cNvSpPr txBox="1">
            <a:spLocks/>
          </p:cNvSpPr>
          <p:nvPr/>
        </p:nvSpPr>
        <p:spPr>
          <a:xfrm>
            <a:off x="1076096" y="3522795"/>
            <a:ext cx="3742442" cy="1261751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ja-JP" altLang="en-US" sz="24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背景の上の方は夜空の星</a:t>
            </a:r>
            <a:endParaRPr lang="en-US" altLang="ja-JP" sz="2400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spcAft>
                <a:spcPts val="600"/>
              </a:spcAft>
              <a:buNone/>
              <a:tabLst>
                <a:tab pos="0" algn="l"/>
              </a:tabLst>
            </a:pPr>
            <a:r>
              <a:rPr lang="ja-JP" altLang="en-US" sz="2400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下の方に建物等を作ろう</a:t>
            </a:r>
            <a:endParaRPr lang="en-US" altLang="ja-JP" sz="2400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6344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 idx="4294967295"/>
          </p:nvPr>
        </p:nvSpPr>
        <p:spPr>
          <a:xfrm>
            <a:off x="-1" y="65901"/>
            <a:ext cx="12041669" cy="1325563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ja-JP" alt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ピクセルマン・アニメの動く背景を描く</a:t>
            </a:r>
            <a:r>
              <a:rPr lang="en-US" altLang="ja-JP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(5/7)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4294967295"/>
          </p:nvPr>
        </p:nvSpPr>
        <p:spPr>
          <a:xfrm>
            <a:off x="315220" y="1073704"/>
            <a:ext cx="10695891" cy="654887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Autofit/>
          </a:bodyPr>
          <a:lstStyle/>
          <a:p>
            <a:pPr marL="114480" indent="-228600"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altLang="ja-JP" spc="-1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Haikei</a:t>
            </a:r>
            <a:r>
              <a:rPr lang="ja-JP" altLang="en-US" spc="-1" dirty="0">
                <a:latin typeface="Meiryo UI" panose="020B0604030504040204" pitchFamily="50" charset="-128"/>
                <a:ea typeface="Meiryo UI" panose="020B0604030504040204" pitchFamily="50" charset="-128"/>
              </a:rPr>
              <a:t>のクラスを作ろう</a:t>
            </a:r>
            <a:endParaRPr lang="en-US" altLang="ja-JP" spc="-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B80431B6-0EE1-275F-981C-1C4CE0C30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32" y="1033403"/>
            <a:ext cx="11025669" cy="164916"/>
          </a:xfrm>
          <a:prstGeom prst="rect">
            <a:avLst/>
          </a:prstGeom>
        </p:spPr>
      </p:pic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E5D24CD7-4DFF-C027-FDC8-84864A88025E}"/>
              </a:ext>
            </a:extLst>
          </p:cNvPr>
          <p:cNvSpPr/>
          <p:nvPr/>
        </p:nvSpPr>
        <p:spPr>
          <a:xfrm>
            <a:off x="9236500" y="1261789"/>
            <a:ext cx="2749176" cy="759183"/>
          </a:xfrm>
          <a:prstGeom prst="wedgeRoundRectCallout">
            <a:avLst>
              <a:gd name="adj1" fmla="val -73214"/>
              <a:gd name="adj2" fmla="val 32723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プログラムを打ち込んで、動かしてみよう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！</a:t>
            </a:r>
            <a:endParaRPr kumimoji="1" lang="ja-JP" altLang="en-US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B73F827-76DE-201A-5DE1-AB0D31C8C307}"/>
              </a:ext>
            </a:extLst>
          </p:cNvPr>
          <p:cNvSpPr txBox="1"/>
          <p:nvPr/>
        </p:nvSpPr>
        <p:spPr>
          <a:xfrm>
            <a:off x="672180" y="1753073"/>
            <a:ext cx="1084763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class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Haikei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:</a:t>
            </a:r>
          </a:p>
          <a:p>
            <a:pPr>
              <a:lnSpc>
                <a:spcPts val="24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def __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init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__(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self,anime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 :</a:t>
            </a:r>
          </a:p>
          <a:p>
            <a:pPr>
              <a:lnSpc>
                <a:spcPts val="24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self.anime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anime</a:t>
            </a:r>
          </a:p>
          <a:p>
            <a:pPr>
              <a:lnSpc>
                <a:spcPts val="24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self.anime.haikei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self</a:t>
            </a:r>
          </a:p>
          <a:p>
            <a:pPr>
              <a:lnSpc>
                <a:spcPts val="24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self.pos_start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0</a:t>
            </a:r>
          </a:p>
          <a:p>
            <a:pPr>
              <a:lnSpc>
                <a:spcPts val="2400"/>
              </a:lnSpc>
            </a:pP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4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def update(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self,anime,x,y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 :</a:t>
            </a:r>
          </a:p>
          <a:p>
            <a:pPr>
              <a:lnSpc>
                <a:spcPts val="24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self.pos_start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x % 16</a:t>
            </a:r>
          </a:p>
          <a:p>
            <a:pPr>
              <a:lnSpc>
                <a:spcPts val="2400"/>
              </a:lnSpc>
            </a:pPr>
            <a:endParaRPr kumimoji="1"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4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def draw(self) :</a:t>
            </a:r>
          </a:p>
          <a:p>
            <a:pPr>
              <a:lnSpc>
                <a:spcPts val="24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for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in range(-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self.pos_start,Anime.SCREEN_WIDTH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,16) :</a:t>
            </a:r>
          </a:p>
          <a:p>
            <a:pPr>
              <a:lnSpc>
                <a:spcPts val="24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pyxel.blt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 </a:t>
            </a:r>
            <a:r>
              <a:rPr kumimoji="1"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</a:t>
            </a: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, 0 ,</a:t>
            </a:r>
          </a:p>
          <a:p>
            <a:pPr>
              <a:lnSpc>
                <a:spcPts val="24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        1 ,</a:t>
            </a:r>
          </a:p>
          <a:p>
            <a:pPr>
              <a:lnSpc>
                <a:spcPts val="24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        0 , 0,</a:t>
            </a:r>
          </a:p>
          <a:p>
            <a:pPr>
              <a:lnSpc>
                <a:spcPts val="24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       15 , 191 ,</a:t>
            </a:r>
          </a:p>
          <a:p>
            <a:pPr>
              <a:lnSpc>
                <a:spcPts val="2400"/>
              </a:lnSpc>
            </a:pPr>
            <a:r>
              <a:rPr kumimoji="1"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          0 )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A77552E-E817-84E5-66B5-0612D25D759A}"/>
              </a:ext>
            </a:extLst>
          </p:cNvPr>
          <p:cNvSpPr txBox="1"/>
          <p:nvPr/>
        </p:nvSpPr>
        <p:spPr>
          <a:xfrm>
            <a:off x="5786363" y="2352682"/>
            <a:ext cx="77653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</a:t>
            </a:r>
            <a:r>
              <a:rPr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Haikei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クラスは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Anime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クラスで実体化する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4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4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･･･背景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タイル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を描く位置を初期化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13FB0ED-8B0D-3DFF-2609-69F4110AC82B}"/>
              </a:ext>
            </a:extLst>
          </p:cNvPr>
          <p:cNvSpPr txBox="1"/>
          <p:nvPr/>
        </p:nvSpPr>
        <p:spPr>
          <a:xfrm>
            <a:off x="5786363" y="3642947"/>
            <a:ext cx="77653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･･･背景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タイル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を描く位置を</a:t>
            </a:r>
            <a:r>
              <a:rPr lang="en-US" altLang="ja-JP" sz="2400" b="1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Pixelman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400"/>
              </a:lnSpc>
            </a:pP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の座標から計算する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67C9339-BD02-82F7-6899-1A7B9CD0DE9B}"/>
              </a:ext>
            </a:extLst>
          </p:cNvPr>
          <p:cNvSpPr/>
          <p:nvPr/>
        </p:nvSpPr>
        <p:spPr>
          <a:xfrm>
            <a:off x="4128655" y="4821381"/>
            <a:ext cx="2396836" cy="3325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6321976-0006-85F5-9A30-32DC078CFAB4}"/>
              </a:ext>
            </a:extLst>
          </p:cNvPr>
          <p:cNvSpPr/>
          <p:nvPr/>
        </p:nvSpPr>
        <p:spPr>
          <a:xfrm>
            <a:off x="6625819" y="4802332"/>
            <a:ext cx="2919963" cy="3299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AC0C7A4-2826-BDE0-CACF-6A760FB3EB52}"/>
              </a:ext>
            </a:extLst>
          </p:cNvPr>
          <p:cNvSpPr/>
          <p:nvPr/>
        </p:nvSpPr>
        <p:spPr>
          <a:xfrm>
            <a:off x="4128655" y="5115790"/>
            <a:ext cx="1094509" cy="3325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DCF383F-BDE1-4211-88CB-9F57F40B14BF}"/>
              </a:ext>
            </a:extLst>
          </p:cNvPr>
          <p:cNvSpPr txBox="1"/>
          <p:nvPr/>
        </p:nvSpPr>
        <p:spPr>
          <a:xfrm>
            <a:off x="5353838" y="5151299"/>
            <a:ext cx="77653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･･･実際の画面に背景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タイル</a:t>
            </a:r>
            <a:r>
              <a:rPr lang="en-US" altLang="ja-JP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を描く座標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4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･･･イメージバンクは１を使う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4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･･･参照するビット絵の左上の座標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4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　･参照するビット絵の右下の座標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ts val="2400"/>
              </a:lnSpc>
            </a:pPr>
            <a:r>
              <a:rPr lang="ja-JP" altLang="en-US" sz="24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･･･黒は透明色とする</a:t>
            </a:r>
            <a:endParaRPr lang="en-US" altLang="ja-JP" sz="2400" b="1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5680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UDEV + BIZ UDP">
      <a:majorFont>
        <a:latin typeface="UDEV Gothic NF"/>
        <a:ea typeface="BIZ UDPゴシック"/>
        <a:cs typeface=""/>
      </a:majorFont>
      <a:minorFont>
        <a:latin typeface="UDEV Gothic NF"/>
        <a:ea typeface="BIZ UDP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1921</TotalTime>
  <Words>1756</Words>
  <Application>Microsoft Office PowerPoint</Application>
  <PresentationFormat>ワイド画面</PresentationFormat>
  <Paragraphs>307</Paragraphs>
  <Slides>15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2" baseType="lpstr">
      <vt:lpstr>Meiryo UI</vt:lpstr>
      <vt:lpstr>ＭＳ ゴシック</vt:lpstr>
      <vt:lpstr>UDEV Gothic NF</vt:lpstr>
      <vt:lpstr>游ゴシック</vt:lpstr>
      <vt:lpstr>Arial</vt:lpstr>
      <vt:lpstr>Wingdings</vt:lpstr>
      <vt:lpstr>Office テーマ</vt:lpstr>
      <vt:lpstr>GAME-MASTER MISSION_3</vt:lpstr>
      <vt:lpstr>ホワイトボード</vt:lpstr>
      <vt:lpstr>PowerPoint プレゼンテーション</vt:lpstr>
      <vt:lpstr>アニメでゲーム作りを学ぶ</vt:lpstr>
      <vt:lpstr>ピクセルマン・アニメの動く背景を描く(1/5)</vt:lpstr>
      <vt:lpstr>ピクセルマン・アニメの動く背景を描く(2/7)</vt:lpstr>
      <vt:lpstr>ピクセルマン・アニメの動く背景を描く(3/7)</vt:lpstr>
      <vt:lpstr>ピクセルマン・アニメの動く背景を描く(4/7)</vt:lpstr>
      <vt:lpstr>ピクセルマン・アニメの動く背景を描く(5/7)</vt:lpstr>
      <vt:lpstr>ピクセルマン・アニメの動く背景を描く(6/7)</vt:lpstr>
      <vt:lpstr>ピクセルマン・アニメの動く背景を描く(7/7)</vt:lpstr>
      <vt:lpstr>ピクセルマン・アニメのまとめ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春木　海斗</dc:creator>
  <cp:lastModifiedBy>正樹 藤中</cp:lastModifiedBy>
  <cp:revision>41</cp:revision>
  <cp:lastPrinted>2025-05-07T01:29:21Z</cp:lastPrinted>
  <dcterms:created xsi:type="dcterms:W3CDTF">2024-07-31T06:12:21Z</dcterms:created>
  <dcterms:modified xsi:type="dcterms:W3CDTF">2025-05-08T09:21:50Z</dcterms:modified>
</cp:coreProperties>
</file>