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7"/>
  </p:notesMasterIdLst>
  <p:handoutMasterIdLst>
    <p:handoutMasterId r:id="rId18"/>
  </p:handoutMasterIdLst>
  <p:sldIdLst>
    <p:sldId id="269" r:id="rId2"/>
    <p:sldId id="270" r:id="rId3"/>
    <p:sldId id="271" r:id="rId4"/>
    <p:sldId id="272" r:id="rId5"/>
    <p:sldId id="274" r:id="rId6"/>
    <p:sldId id="273" r:id="rId7"/>
    <p:sldId id="275" r:id="rId8"/>
    <p:sldId id="283" r:id="rId9"/>
    <p:sldId id="276" r:id="rId10"/>
    <p:sldId id="277" r:id="rId11"/>
    <p:sldId id="279" r:id="rId12"/>
    <p:sldId id="278" r:id="rId13"/>
    <p:sldId id="280" r:id="rId14"/>
    <p:sldId id="282" r:id="rId15"/>
    <p:sldId id="281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210"/>
    <a:srgbClr val="C8B51A"/>
    <a:srgbClr val="D2B809"/>
    <a:srgbClr val="C7A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5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94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10/25/2021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8953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Distribution Statement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0167" y="1456511"/>
            <a:ext cx="10363200" cy="457200"/>
          </a:xfrm>
        </p:spPr>
        <p:txBody>
          <a:bodyPr anchor="b" anchorCtr="0"/>
          <a:lstStyle>
            <a:lvl1pPr algn="ctr">
              <a:defRPr sz="2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057400"/>
            <a:ext cx="8534400" cy="1752600"/>
          </a:xfrm>
        </p:spPr>
        <p:txBody>
          <a:bodyPr/>
          <a:lstStyle>
            <a:lvl1pPr marL="0" indent="0" algn="ctr">
              <a:buNone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briefer names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508000" y="19796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834195" y="4049487"/>
            <a:ext cx="8524567" cy="720221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“Briefing prepared for”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653367" y="4790049"/>
            <a:ext cx="4876799" cy="322825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81" y="5167034"/>
            <a:ext cx="1722970" cy="10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Four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4" y="1066800"/>
            <a:ext cx="5377545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193975" y="1066800"/>
            <a:ext cx="5490031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/>
          </p:nvPr>
        </p:nvSpPr>
        <p:spPr>
          <a:xfrm>
            <a:off x="6193970" y="3521528"/>
            <a:ext cx="5490031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/>
          </p:nvPr>
        </p:nvSpPr>
        <p:spPr>
          <a:xfrm>
            <a:off x="605976" y="3529693"/>
            <a:ext cx="5377545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5949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Six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4368800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616857" y="3535137"/>
            <a:ext cx="3556000" cy="2359479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6"/>
          </p:nvPr>
        </p:nvSpPr>
        <p:spPr>
          <a:xfrm>
            <a:off x="8120743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7"/>
          </p:nvPr>
        </p:nvSpPr>
        <p:spPr>
          <a:xfrm>
            <a:off x="8128000" y="3535137"/>
            <a:ext cx="3556000" cy="2359479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4376059" y="3537858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688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>
          <a:xfrm>
            <a:off x="4713516" y="1066801"/>
            <a:ext cx="6970485" cy="4811486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51422" y="1763489"/>
            <a:ext cx="3831468" cy="411502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62002" y="1066800"/>
            <a:ext cx="3828143" cy="696687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965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550365" y="3979891"/>
            <a:ext cx="303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www.darpa.mil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64" y="2151075"/>
            <a:ext cx="3030308" cy="18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Y17_Staffer_Qua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73"/>
          <p:cNvSpPr>
            <a:spLocks noGrp="1"/>
          </p:cNvSpPr>
          <p:nvPr>
            <p:ph type="body" sz="quarter" idx="36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35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1828800" y="201560"/>
            <a:ext cx="10162908" cy="521208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 dirty="0"/>
              <a:t>Program Name (Acronym)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PE: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1392061" y="1100946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PROJECT: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3009902" y="1100946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RDDS PG #: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73943" y="1100945"/>
            <a:ext cx="992009" cy="246888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238766" y="1100946"/>
            <a:ext cx="66953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030131" y="1100946"/>
            <a:ext cx="1387124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8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19973" y="1100945"/>
            <a:ext cx="975360" cy="246888"/>
          </a:xfrm>
          <a:noFill/>
        </p:spPr>
        <p:txBody>
          <a:bodyPr wrap="square" rtlCol="0">
            <a:spAutoFit/>
          </a:bodyPr>
          <a:lstStyle>
            <a:lvl1pPr algn="ctr"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096341" y="1100945"/>
            <a:ext cx="975360" cy="246888"/>
          </a:xfrm>
          <a:noFill/>
        </p:spPr>
        <p:txBody>
          <a:bodyPr wrap="square" rtlCol="0">
            <a:spAutoFit/>
          </a:bodyPr>
          <a:lstStyle>
            <a:lvl1pPr algn="ctr"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79800" y="1100945"/>
            <a:ext cx="975360" cy="246888"/>
          </a:xfrm>
          <a:noFill/>
        </p:spPr>
        <p:txBody>
          <a:bodyPr wrap="square" rtlCol="0">
            <a:spAutoFit/>
          </a:bodyPr>
          <a:lstStyle>
            <a:lvl1pPr algn="ctr"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61" name="TextBox 60"/>
          <p:cNvSpPr txBox="1"/>
          <p:nvPr userDrawn="1"/>
        </p:nvSpPr>
        <p:spPr>
          <a:xfrm>
            <a:off x="11079800" y="880703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sz="1000" dirty="0">
                <a:solidFill>
                  <a:prstClr val="black"/>
                </a:solidFill>
              </a:rPr>
              <a:t>FY20</a:t>
            </a:r>
          </a:p>
        </p:txBody>
      </p:sp>
      <p:sp>
        <p:nvSpPr>
          <p:cNvPr id="62" name="TextBox 61"/>
          <p:cNvSpPr txBox="1"/>
          <p:nvPr userDrawn="1"/>
        </p:nvSpPr>
        <p:spPr>
          <a:xfrm>
            <a:off x="10101659" y="880703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sz="1000" dirty="0">
                <a:solidFill>
                  <a:prstClr val="black"/>
                </a:solidFill>
              </a:rPr>
              <a:t>FY19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9123517" y="880703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sz="1000" dirty="0">
                <a:solidFill>
                  <a:prstClr val="black"/>
                </a:solidFill>
              </a:rPr>
              <a:t>FY18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455863" algn="l"/>
              </a:tabLst>
            </a:pPr>
            <a:r>
              <a:rPr lang="en-US" sz="10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455863" algn="l"/>
              </a:tabLst>
              <a:defRPr/>
            </a:pPr>
            <a:r>
              <a:rPr lang="en-US" sz="10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39"/>
          </p:nvPr>
        </p:nvSpPr>
        <p:spPr>
          <a:xfrm>
            <a:off x="10803240" y="6553200"/>
            <a:ext cx="1016000" cy="292102"/>
          </a:xfrm>
        </p:spPr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3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sz="900" dirty="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only. Other requests for this document shall be referred to DARPA Director’s Office.</a:t>
            </a:r>
          </a:p>
        </p:txBody>
      </p:sp>
    </p:spTree>
    <p:extLst>
      <p:ext uri="{BB962C8B-B14F-4D97-AF65-F5344CB8AC3E}">
        <p14:creationId xmlns:p14="http://schemas.microsoft.com/office/powerpoint/2010/main" val="326293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Y17_Staffer_Qua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73"/>
          <p:cNvSpPr>
            <a:spLocks noGrp="1"/>
          </p:cNvSpPr>
          <p:nvPr>
            <p:ph type="body" sz="quarter" idx="36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35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1828800" y="201560"/>
            <a:ext cx="10162908" cy="521208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 dirty="0"/>
              <a:t>Program Name (Acronym)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73941" y="1100945"/>
            <a:ext cx="1987296" cy="246888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203771" y="1100946"/>
            <a:ext cx="165811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851173" y="1100946"/>
            <a:ext cx="1387124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8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22068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111545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95004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2376359" y="1109506"/>
            <a:ext cx="1056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PROJECT: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4819654" y="1109506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RDDS</a:t>
            </a:r>
            <a:r>
              <a:rPr lang="en-US" sz="1000" baseline="0" dirty="0">
                <a:latin typeface="+mn-lt"/>
              </a:rPr>
              <a:t> PG #</a:t>
            </a:r>
            <a:r>
              <a:rPr lang="en-US" sz="1000" dirty="0">
                <a:latin typeface="+mn-lt"/>
              </a:rPr>
              <a:t>: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1085197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FY20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0106128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FY19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9130605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FY18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8155245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PROJECT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PE: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115229" y="874914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8" hasCustomPrompt="1"/>
          </p:nvPr>
        </p:nvSpPr>
        <p:spPr>
          <a:xfrm>
            <a:off x="10111545" y="87468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9" hasCustomPrompt="1"/>
          </p:nvPr>
        </p:nvSpPr>
        <p:spPr>
          <a:xfrm>
            <a:off x="11095004" y="87468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0" hasCustomPrompt="1"/>
          </p:nvPr>
        </p:nvSpPr>
        <p:spPr>
          <a:xfrm>
            <a:off x="8124905" y="112194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1" hasCustomPrompt="1"/>
          </p:nvPr>
        </p:nvSpPr>
        <p:spPr>
          <a:xfrm>
            <a:off x="8124905" y="874688"/>
            <a:ext cx="975360" cy="228600"/>
          </a:xfrm>
        </p:spPr>
        <p:txBody>
          <a:bodyPr/>
          <a:lstStyle>
            <a:lvl1pPr algn="ctr"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tabLst>
                <a:tab pos="2455863" algn="l"/>
              </a:tabLst>
            </a:pPr>
            <a:r>
              <a:rPr lang="en-US" sz="1000" baseline="0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5863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4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sz="900" dirty="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only. Other requests for this document shall be referred to DARPA Director’s Office.</a:t>
            </a:r>
          </a:p>
        </p:txBody>
      </p:sp>
    </p:spTree>
    <p:extLst>
      <p:ext uri="{BB962C8B-B14F-4D97-AF65-F5344CB8AC3E}">
        <p14:creationId xmlns:p14="http://schemas.microsoft.com/office/powerpoint/2010/main" val="4105798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Y17_Staffer_Qua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Placeholder 70"/>
          <p:cNvSpPr>
            <a:spLocks noGrp="1"/>
          </p:cNvSpPr>
          <p:nvPr>
            <p:ph type="body" sz="quarter" idx="49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sp>
        <p:nvSpPr>
          <p:cNvPr id="62" name="Text Placeholder 6"/>
          <p:cNvSpPr>
            <a:spLocks noGrp="1"/>
          </p:cNvSpPr>
          <p:nvPr>
            <p:ph type="body" sz="quarter" idx="46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60" name="Text Placeholder 67"/>
          <p:cNvSpPr>
            <a:spLocks noGrp="1"/>
          </p:cNvSpPr>
          <p:nvPr>
            <p:ph type="body" sz="quarter" idx="43" hasCustomPrompt="1"/>
          </p:nvPr>
        </p:nvSpPr>
        <p:spPr>
          <a:xfrm>
            <a:off x="1828800" y="201560"/>
            <a:ext cx="10162908" cy="521208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 dirty="0"/>
              <a:t>Program Name (Acronym)</a:t>
            </a:r>
          </a:p>
        </p:txBody>
      </p:sp>
      <p:cxnSp>
        <p:nvCxnSpPr>
          <p:cNvPr id="41" name="Straight Connector 40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 userDrawn="1"/>
        </p:nvSpPr>
        <p:spPr>
          <a:xfrm>
            <a:off x="2953687" y="1124895"/>
            <a:ext cx="1056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PROJECT: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PE: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901886" y="1115063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RDDS</a:t>
            </a:r>
            <a:r>
              <a:rPr lang="en-US" sz="1000" baseline="0" dirty="0">
                <a:latin typeface="+mn-lt"/>
              </a:rPr>
              <a:t> PG #</a:t>
            </a:r>
            <a:r>
              <a:rPr lang="en-US" sz="1000" dirty="0">
                <a:latin typeface="+mn-lt"/>
              </a:rPr>
              <a:t>: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4472" y="1095399"/>
            <a:ext cx="2764371" cy="246221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baseline="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768343" y="1095399"/>
            <a:ext cx="229721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34856" y="1105231"/>
            <a:ext cx="1213629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000" dirty="0">
                <a:latin typeface="+mn-lt"/>
                <a:cs typeface="+mn-cs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-</a:t>
            </a:r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31097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106128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85197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2" name="Text Placeholder 39"/>
          <p:cNvSpPr>
            <a:spLocks noGrp="1"/>
          </p:cNvSpPr>
          <p:nvPr>
            <p:ph type="body" sz="quarter" idx="31" hasCustomPrompt="1"/>
          </p:nvPr>
        </p:nvSpPr>
        <p:spPr>
          <a:xfrm>
            <a:off x="9131097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32" hasCustomPrompt="1"/>
          </p:nvPr>
        </p:nvSpPr>
        <p:spPr>
          <a:xfrm>
            <a:off x="10106128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3" name="Text Placeholder 39"/>
          <p:cNvSpPr>
            <a:spLocks noGrp="1"/>
          </p:cNvSpPr>
          <p:nvPr>
            <p:ph type="body" sz="quarter" idx="33" hasCustomPrompt="1"/>
          </p:nvPr>
        </p:nvSpPr>
        <p:spPr>
          <a:xfrm>
            <a:off x="11085197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085197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FY20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106128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FY19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131097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FY18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8152193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PROJECT</a:t>
            </a:r>
          </a:p>
        </p:txBody>
      </p:sp>
      <p:sp>
        <p:nvSpPr>
          <p:cNvPr id="46" name="Text Placeholder 39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8152193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48" name="Text Placeholder 39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8152193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cxnSp>
        <p:nvCxnSpPr>
          <p:cNvPr id="42" name="Straight Connector 41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46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49" name="Text Placeholder 39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131097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0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0106620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1" name="Text Placeholder 39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1085197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2" name="Text Placeholder 39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152193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73"/>
          <p:cNvSpPr>
            <a:spLocks noGrp="1"/>
          </p:cNvSpPr>
          <p:nvPr>
            <p:ph type="body" sz="quarter" idx="40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tabLst>
                <a:tab pos="2455863" algn="l"/>
              </a:tabLst>
            </a:pPr>
            <a:r>
              <a:rPr lang="en-US" sz="1000" baseline="0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5863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5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sz="900" dirty="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only. Other requests for this document shall be referred to DARPA Director’s Office.</a:t>
            </a:r>
          </a:p>
        </p:txBody>
      </p:sp>
    </p:spTree>
    <p:extLst>
      <p:ext uri="{BB962C8B-B14F-4D97-AF65-F5344CB8AC3E}">
        <p14:creationId xmlns:p14="http://schemas.microsoft.com/office/powerpoint/2010/main" val="36214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 rot="5400000">
            <a:off x="2603497" y="-1333497"/>
            <a:ext cx="6400803" cy="9525001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5400000">
            <a:off x="-2447443" y="3228446"/>
            <a:ext cx="5546817" cy="397933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 rot="5400000">
            <a:off x="56713" y="6309160"/>
            <a:ext cx="530038" cy="389469"/>
          </a:xfrm>
        </p:spPr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 rot="5400000">
            <a:off x="9074222" y="3657674"/>
            <a:ext cx="5041761" cy="901700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 flipH="1">
            <a:off x="11022546" y="228601"/>
            <a:ext cx="2117" cy="6410325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74382" y="442948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4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4400" y="2514600"/>
            <a:ext cx="103632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508000" y="31988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4400" y="2514600"/>
            <a:ext cx="103632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508000" y="31988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3352798"/>
            <a:ext cx="10363200" cy="465138"/>
          </a:xfrm>
        </p:spPr>
        <p:txBody>
          <a:bodyPr/>
          <a:lstStyle>
            <a:lvl1pPr algn="ctr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876300" y="4329372"/>
            <a:ext cx="10363200" cy="1461828"/>
          </a:xfrm>
        </p:spPr>
        <p:txBody>
          <a:bodyPr anchor="t"/>
          <a:lstStyle>
            <a:lvl1pPr algn="l">
              <a:defRPr sz="2400" b="1" baseline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508000" y="43418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92629" y="2954111"/>
            <a:ext cx="10363200" cy="1379538"/>
          </a:xfrm>
        </p:spPr>
        <p:txBody>
          <a:bodyPr anchor="b"/>
          <a:lstStyle>
            <a:lvl1pPr algn="l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110744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199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and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1146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wo_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110744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3581400"/>
            <a:ext cx="110744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32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53848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197600" y="1066800"/>
            <a:ext cx="53848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1495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43688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/>
          </p:nvPr>
        </p:nvSpPr>
        <p:spPr>
          <a:xfrm>
            <a:off x="81280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501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1219200"/>
            <a:ext cx="11176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8000" y="6550026"/>
            <a:ext cx="8636000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3240" y="6553200"/>
            <a:ext cx="1016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itle Placeholder 9"/>
          <p:cNvSpPr>
            <a:spLocks noGrp="1"/>
          </p:cNvSpPr>
          <p:nvPr>
            <p:ph type="title"/>
          </p:nvPr>
        </p:nvSpPr>
        <p:spPr bwMode="auto">
          <a:xfrm>
            <a:off x="2163233" y="152400"/>
            <a:ext cx="952076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4E2C-28A1-4ACF-BE1C-DC6E3E3FF6B4}" type="datetimeFigureOut">
              <a:rPr lang="en-US" smtClean="0"/>
              <a:t>10/25/2021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0" r:id="rId4"/>
    <p:sldLayoutId id="2147483721" r:id="rId5"/>
    <p:sldLayoutId id="2147483723" r:id="rId6"/>
    <p:sldLayoutId id="2147483725" r:id="rId7"/>
    <p:sldLayoutId id="2147483726" r:id="rId8"/>
    <p:sldLayoutId id="2147483729" r:id="rId9"/>
    <p:sldLayoutId id="2147483728" r:id="rId10"/>
    <p:sldLayoutId id="2147483727" r:id="rId11"/>
    <p:sldLayoutId id="2147483730" r:id="rId12"/>
    <p:sldLayoutId id="2147483731" r:id="rId13"/>
    <p:sldLayoutId id="2147483757" r:id="rId14"/>
    <p:sldLayoutId id="2147483758" r:id="rId15"/>
    <p:sldLayoutId id="2147483759" r:id="rId16"/>
    <p:sldLayoutId id="2147483754" r:id="rId1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FFTChallenge@darpa.mi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ceanofthings.darpa.mil/data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DISTRIBUTION STATEMENT A. Approved for public release. Distribution is unlimited.</a:t>
            </a:r>
          </a:p>
        </p:txBody>
      </p:sp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Floats in Turbulence Challenge</a:t>
            </a:r>
            <a:br>
              <a:rPr lang="en-US" dirty="0"/>
            </a:br>
            <a:r>
              <a:rPr lang="en-US" dirty="0"/>
              <a:t>Competitors’ Day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Mr. John Waterston</a:t>
            </a:r>
          </a:p>
          <a:p>
            <a:r>
              <a:rPr lang="en-US" dirty="0"/>
              <a:t>Ocean of Things Program Manager</a:t>
            </a:r>
          </a:p>
          <a:p>
            <a:r>
              <a:rPr lang="en-US" dirty="0"/>
              <a:t>DARPA, STO</a:t>
            </a:r>
          </a:p>
          <a:p>
            <a:r>
              <a:rPr lang="en-US" dirty="0"/>
              <a:t>FFTchallenge@darpa.mil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 October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71803-3894-4E33-A7F0-AF13250747C8}"/>
              </a:ext>
            </a:extLst>
          </p:cNvPr>
          <p:cNvSpPr txBox="1"/>
          <p:nvPr/>
        </p:nvSpPr>
        <p:spPr>
          <a:xfrm>
            <a:off x="4117603" y="3886807"/>
            <a:ext cx="394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Presentation will begin at 2:05pm ET</a:t>
            </a:r>
          </a:p>
        </p:txBody>
      </p:sp>
    </p:spTree>
    <p:extLst>
      <p:ext uri="{BB962C8B-B14F-4D97-AF65-F5344CB8AC3E}">
        <p14:creationId xmlns:p14="http://schemas.microsoft.com/office/powerpoint/2010/main" val="3588806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8E25A-3FD8-4161-891B-AC8A0405F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36610A-B5CF-488F-8979-3E8995EB0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FC95B-FCEB-43AD-A685-A291A6A980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2899" y="889000"/>
            <a:ext cx="8801100" cy="2933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C13D5C-B20E-4EAB-88B0-F3BFD88368A3}"/>
              </a:ext>
            </a:extLst>
          </p:cNvPr>
          <p:cNvSpPr/>
          <p:nvPr/>
        </p:nvSpPr>
        <p:spPr>
          <a:xfrm>
            <a:off x="508001" y="3429000"/>
            <a:ext cx="8521699" cy="2769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Spotter_01</a:t>
            </a:r>
          </a:p>
          <a:p>
            <a:pPr marL="800100" lvl="2" indent="-342900">
              <a:lnSpc>
                <a:spcPct val="107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On day 2, error &lt;4km is awarded 5 points.</a:t>
            </a:r>
          </a:p>
          <a:p>
            <a:pPr marL="800100" lvl="2" indent="-342900">
              <a:lnSpc>
                <a:spcPct val="107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On day 4, error &lt;4km is awarded 10 points.</a:t>
            </a:r>
          </a:p>
          <a:p>
            <a:pPr marL="800100" lvl="2" indent="-342900">
              <a:lnSpc>
                <a:spcPct val="107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On day 6, error &lt;8km is awarded 10 points.</a:t>
            </a:r>
          </a:p>
          <a:p>
            <a:pPr marL="800100" lvl="2" indent="-342900">
              <a:lnSpc>
                <a:spcPct val="107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On day 8, error &lt;8km is awarded 20 points.</a:t>
            </a:r>
          </a:p>
          <a:p>
            <a:pPr marL="800100" lvl="2" indent="-342900">
              <a:lnSpc>
                <a:spcPct val="107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On day 10, error &lt;4km is awarded 100 points.</a:t>
            </a:r>
          </a:p>
          <a:p>
            <a:pPr marL="800100" lvl="2" indent="-342900">
              <a:lnSpc>
                <a:spcPct val="107000"/>
              </a:lnSpc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Overall, this float scored very highly for error that never exceeded 8km, with very low error on day 10.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DFD1C-59E3-4F62-BEA8-5C07E7349C7C}"/>
              </a:ext>
            </a:extLst>
          </p:cNvPr>
          <p:cNvSpPr/>
          <p:nvPr/>
        </p:nvSpPr>
        <p:spPr>
          <a:xfrm>
            <a:off x="2971801" y="1358900"/>
            <a:ext cx="8610600" cy="6731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88C8849-61FD-46D5-8F40-9A6B716B48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dirty="0"/>
              <a:t>DISTRIBUTION STATEMENT A. Approved for public release. Distribution is unlimited.</a:t>
            </a:r>
          </a:p>
        </p:txBody>
      </p:sp>
    </p:spTree>
    <p:extLst>
      <p:ext uri="{BB962C8B-B14F-4D97-AF65-F5344CB8AC3E}">
        <p14:creationId xmlns:p14="http://schemas.microsoft.com/office/powerpoint/2010/main" val="97439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8E25A-3FD8-4161-891B-AC8A0405F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36610A-B5CF-488F-8979-3E8995EB0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FC95B-FCEB-43AD-A685-A291A6A980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2899" y="889000"/>
            <a:ext cx="8801100" cy="2933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C13D5C-B20E-4EAB-88B0-F3BFD88368A3}"/>
              </a:ext>
            </a:extLst>
          </p:cNvPr>
          <p:cNvSpPr/>
          <p:nvPr/>
        </p:nvSpPr>
        <p:spPr>
          <a:xfrm>
            <a:off x="508001" y="3429000"/>
            <a:ext cx="8521699" cy="291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Spotter_02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On day 2, error &lt;8km is awarded 2 points.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On day 4, error &lt;32km is awarded 0 points.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On day 6, error &lt;32km is awarded 1 point. Maintaining trajectory within a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submesoscale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feature after 5 days will earn some points.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On day 8, error &lt;16km is awarded 10 points.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On day 10, error &lt;4km is awarded 100 points.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Overall, this float scored well for staying within a 32km feature, with very low error on day 10.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B02681-C753-43F0-BF71-90224A385134}"/>
              </a:ext>
            </a:extLst>
          </p:cNvPr>
          <p:cNvSpPr/>
          <p:nvPr/>
        </p:nvSpPr>
        <p:spPr>
          <a:xfrm>
            <a:off x="2978149" y="2019300"/>
            <a:ext cx="8610600" cy="6731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7AE32F92-395D-408E-B950-8685359796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dirty="0"/>
              <a:t>DISTRIBUTION STATEMENT A. Approved for public release. Distribution is unlimited.</a:t>
            </a:r>
          </a:p>
        </p:txBody>
      </p:sp>
    </p:spTree>
    <p:extLst>
      <p:ext uri="{BB962C8B-B14F-4D97-AF65-F5344CB8AC3E}">
        <p14:creationId xmlns:p14="http://schemas.microsoft.com/office/powerpoint/2010/main" val="85751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8E25A-3FD8-4161-891B-AC8A0405F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36610A-B5CF-488F-8979-3E8995EB0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FC95B-FCEB-43AD-A685-A291A6A980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2899" y="889000"/>
            <a:ext cx="8801100" cy="2933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C13D5C-B20E-4EAB-88B0-F3BFD88368A3}"/>
              </a:ext>
            </a:extLst>
          </p:cNvPr>
          <p:cNvSpPr/>
          <p:nvPr/>
        </p:nvSpPr>
        <p:spPr>
          <a:xfrm>
            <a:off x="508001" y="3429000"/>
            <a:ext cx="8521699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Spotter_03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On day 2, error &lt;16km is awarded 1 point.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On day 4, error &lt;32km is awarded 0 points.</a:t>
            </a:r>
          </a:p>
          <a:p>
            <a:pPr marL="8001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On day 6, error &gt;32km means the trajectory calculated for this float is too high to continue scoring. This team will no longer receive points from Spotter_03. Despite the extremely low error on day 10, the trajectory is too far off to receive points. The team receives only 1 point for this spotter.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4B1B5-6489-47BC-9448-B0E85B7BAEE5}"/>
              </a:ext>
            </a:extLst>
          </p:cNvPr>
          <p:cNvSpPr/>
          <p:nvPr/>
        </p:nvSpPr>
        <p:spPr>
          <a:xfrm>
            <a:off x="2978149" y="2693433"/>
            <a:ext cx="8610600" cy="6731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AAEFCBEA-E1B2-40F0-8348-3C5F05E26E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dirty="0"/>
              <a:t>DISTRIBUTION STATEMENT A. Approved for public release. Distribution is unlimited.</a:t>
            </a:r>
          </a:p>
        </p:txBody>
      </p:sp>
    </p:spTree>
    <p:extLst>
      <p:ext uri="{BB962C8B-B14F-4D97-AF65-F5344CB8AC3E}">
        <p14:creationId xmlns:p14="http://schemas.microsoft.com/office/powerpoint/2010/main" val="423073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907D5-91EB-4294-9DC3-5DCB3597D3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72C48-701E-4F4D-A216-93BB424C6D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Follow the Qualification Guide to submit registration information to </a:t>
            </a:r>
            <a:r>
              <a:rPr lang="en-US" dirty="0">
                <a:hlinkClick r:id="rId2"/>
              </a:rPr>
              <a:t>FFTChallenge@darpa.mil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Part 1: Team Information</a:t>
            </a:r>
            <a:br>
              <a:rPr lang="en-US" dirty="0"/>
            </a:br>
            <a:r>
              <a:rPr lang="en-US" dirty="0"/>
              <a:t>• Team Name</a:t>
            </a:r>
            <a:br>
              <a:rPr lang="en-US" dirty="0"/>
            </a:br>
            <a:r>
              <a:rPr lang="en-US" dirty="0"/>
              <a:t>• Team Organization(s)</a:t>
            </a:r>
            <a:br>
              <a:rPr lang="en-US" dirty="0"/>
            </a:br>
            <a:r>
              <a:rPr lang="en-US" dirty="0"/>
              <a:t>• Team Point-of-Contact (name, email, phone number)</a:t>
            </a:r>
            <a:br>
              <a:rPr lang="en-US" dirty="0"/>
            </a:br>
            <a:r>
              <a:rPr lang="en-US" dirty="0"/>
              <a:t>• Team Roster, i.e., list of all team members and their affiliations</a:t>
            </a:r>
            <a:br>
              <a:rPr lang="en-US" dirty="0"/>
            </a:br>
            <a:r>
              <a:rPr lang="en-US" dirty="0"/>
              <a:t>• Team Email Distribution List</a:t>
            </a:r>
          </a:p>
          <a:p>
            <a:pPr marL="0" indent="0">
              <a:buNone/>
            </a:pPr>
            <a:r>
              <a:rPr lang="en-US" b="1" dirty="0"/>
              <a:t>Part 2: Brief Technical Approach</a:t>
            </a:r>
            <a:r>
              <a:rPr lang="en-US" dirty="0"/>
              <a:t> (1,000 words max)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Participants are welcome to attach a document with any diagrams, video clips, or images to support your narrative</a:t>
            </a:r>
          </a:p>
          <a:p>
            <a:r>
              <a:rPr lang="en-US" dirty="0"/>
              <a:t>In your technical approach, please specify your data and model sources</a:t>
            </a:r>
          </a:p>
          <a:p>
            <a:r>
              <a:rPr lang="en-US" dirty="0"/>
              <a:t>Technical approach descriptions should provide sufficient detail to differentiate your approach</a:t>
            </a:r>
          </a:p>
          <a:p>
            <a:r>
              <a:rPr lang="en-US" dirty="0"/>
              <a:t>DARPA may choose to arrange a follow-up teleconference to discuss your submission</a:t>
            </a:r>
          </a:p>
          <a:p>
            <a:r>
              <a:rPr lang="en-US" dirty="0"/>
              <a:t>All qualification determinations will be made within 5 business days of the registration deadline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5AA99-8DCA-4CEF-9839-584CEE679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Register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A9B521D4-C137-4415-AD8E-26361A8C0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dirty="0"/>
              <a:t>DISTRIBUTION STATEMENT A. Approved for public release. Distribution is unlimited.</a:t>
            </a:r>
          </a:p>
        </p:txBody>
      </p:sp>
    </p:spTree>
    <p:extLst>
      <p:ext uri="{BB962C8B-B14F-4D97-AF65-F5344CB8AC3E}">
        <p14:creationId xmlns:p14="http://schemas.microsoft.com/office/powerpoint/2010/main" val="166922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B0428-6E52-4C35-9651-0D27E65D7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025D1D4-A00F-43E9-87F1-9D825FEB7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Questions?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8AF70B3-989F-4934-BE22-BC53B15B6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dirty="0"/>
              <a:t>DISTRIBUTION STATEMENT A. Approved for public release. Distribution is unlimited.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C16AE-5BEA-4A98-8FF1-57BDAE08EE03}"/>
              </a:ext>
            </a:extLst>
          </p:cNvPr>
          <p:cNvSpPr txBox="1"/>
          <p:nvPr/>
        </p:nvSpPr>
        <p:spPr>
          <a:xfrm>
            <a:off x="2852057" y="3407229"/>
            <a:ext cx="648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enter your questions in chat</a:t>
            </a:r>
          </a:p>
        </p:txBody>
      </p:sp>
    </p:spTree>
    <p:extLst>
      <p:ext uri="{BB962C8B-B14F-4D97-AF65-F5344CB8AC3E}">
        <p14:creationId xmlns:p14="http://schemas.microsoft.com/office/powerpoint/2010/main" val="280626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D7C3D-D37F-4613-9881-F6F178216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3A595674-4A93-45E9-980E-078CFCC1BC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dirty="0"/>
              <a:t>DISTRIBUTION STATEMENT A. Approved for public release. Distribution is unlimited.</a:t>
            </a:r>
          </a:p>
        </p:txBody>
      </p:sp>
    </p:spTree>
    <p:extLst>
      <p:ext uri="{BB962C8B-B14F-4D97-AF65-F5344CB8AC3E}">
        <p14:creationId xmlns:p14="http://schemas.microsoft.com/office/powerpoint/2010/main" val="333657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CC523-8BC6-4921-807A-66BD262F34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4" name="Title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Competitors Day!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FBF042-F7BF-41F0-8D49-E92AFB3D06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8800" y="1117600"/>
            <a:ext cx="11074400" cy="52451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1. Why are we holding the Forecasting Floats in Turbulence Challenge?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Getting to know the Spotter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Conduct of the Challenge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4. Challenge Schedule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5. Challenge Scoring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6. How to Register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7. Q&amp;A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0CAD3C0B-A99E-4E2A-843C-C89E8920E1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dirty="0"/>
              <a:t>DISTRIBUTION STATEMENT A. Approved for public release. Distribution is unlimited.</a:t>
            </a:r>
          </a:p>
        </p:txBody>
      </p:sp>
    </p:spTree>
    <p:extLst>
      <p:ext uri="{BB962C8B-B14F-4D97-AF65-F5344CB8AC3E}">
        <p14:creationId xmlns:p14="http://schemas.microsoft.com/office/powerpoint/2010/main" val="360545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0A745-DD1D-4F66-84A2-36795A4F32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D17BB-A047-44BF-8DEE-F9FCF47E3D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8801" y="1143000"/>
            <a:ext cx="5537200" cy="1993900"/>
          </a:xfrm>
        </p:spPr>
        <p:txBody>
          <a:bodyPr/>
          <a:lstStyle/>
          <a:p>
            <a:r>
              <a:rPr lang="en-US" dirty="0"/>
              <a:t>Complex interactions at the Ocean-Air interface are difficult to predict with reasonable accuracy</a:t>
            </a:r>
          </a:p>
          <a:p>
            <a:r>
              <a:rPr lang="en-US" dirty="0" err="1"/>
              <a:t>Submesoscale</a:t>
            </a:r>
            <a:r>
              <a:rPr lang="en-US" dirty="0"/>
              <a:t> features go unpredicted</a:t>
            </a:r>
          </a:p>
          <a:p>
            <a:r>
              <a:rPr lang="en-US" dirty="0"/>
              <a:t>Mesoscale features are often out of place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990500-9CCE-407D-9DC9-432D6DFF6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Interactions at the Ocean-Air Interface</a:t>
            </a:r>
          </a:p>
        </p:txBody>
      </p:sp>
      <p:pic>
        <p:nvPicPr>
          <p:cNvPr id="1026" name="Picture 2" descr="Software: Microsoft Office">
            <a:extLst>
              <a:ext uri="{FF2B5EF4-FFF2-40B4-BE49-F238E27FC236}">
                <a16:creationId xmlns:a16="http://schemas.microsoft.com/office/drawing/2014/main" id="{C4B7F9C0-9870-4AFE-9466-8561B7259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72" y="3340277"/>
            <a:ext cx="6366434" cy="30063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F97107-73C3-463C-A1A3-FE08282BB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21" t="571" r="58958" b="35955"/>
          <a:stretch/>
        </p:blipFill>
        <p:spPr>
          <a:xfrm>
            <a:off x="7823199" y="887506"/>
            <a:ext cx="3810000" cy="5662520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10241E8-447A-4CF0-A41A-5C7D8246A1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dirty="0"/>
              <a:t>DISTRIBUTION STATEMENT A. Approved for public release. Distribution is unlimited.</a:t>
            </a:r>
          </a:p>
        </p:txBody>
      </p:sp>
    </p:spTree>
    <p:extLst>
      <p:ext uri="{BB962C8B-B14F-4D97-AF65-F5344CB8AC3E}">
        <p14:creationId xmlns:p14="http://schemas.microsoft.com/office/powerpoint/2010/main" val="406604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E796E-144F-4439-A1EB-8295BA1B65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8416B5-10E1-4F31-83FD-4B7DB461E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Advantages of In-Situ Drifters</a:t>
            </a:r>
          </a:p>
        </p:txBody>
      </p:sp>
      <p:pic>
        <p:nvPicPr>
          <p:cNvPr id="2054" name="Picture 6" descr="Man-Overboard Devices | Boating Safety">
            <a:extLst>
              <a:ext uri="{FF2B5EF4-FFF2-40B4-BE49-F238E27FC236}">
                <a16:creationId xmlns:a16="http://schemas.microsoft.com/office/drawing/2014/main" id="{99CC865F-F0D7-4539-889F-414736431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761" y="1041340"/>
            <a:ext cx="4196479" cy="25514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uritius oil spill: Anger over government’s handling as crisis continues  ">
            <a:extLst>
              <a:ext uri="{FF2B5EF4-FFF2-40B4-BE49-F238E27FC236}">
                <a16:creationId xmlns:a16="http://schemas.microsoft.com/office/drawing/2014/main" id="{A653C9A1-6915-43AA-A3D8-125CA2BA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75" y="1041339"/>
            <a:ext cx="6648226" cy="34903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87D7EE-F7E6-467F-B25A-660A497364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2" t="5747" r="3533" b="3433"/>
          <a:stretch/>
        </p:blipFill>
        <p:spPr>
          <a:xfrm>
            <a:off x="7168040" y="3664952"/>
            <a:ext cx="4169840" cy="2639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8" name="Picture 10" descr="Spotter – Sofar Ocean Technologies">
            <a:extLst>
              <a:ext uri="{FF2B5EF4-FFF2-40B4-BE49-F238E27FC236}">
                <a16:creationId xmlns:a16="http://schemas.microsoft.com/office/drawing/2014/main" id="{4A5BFF5C-CAC3-45F8-B468-640EA1674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13704" r="17772" b="13779"/>
          <a:stretch/>
        </p:blipFill>
        <p:spPr bwMode="auto">
          <a:xfrm>
            <a:off x="3790313" y="5474345"/>
            <a:ext cx="1586753" cy="12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Spotter – Sofar Ocean Technologies">
            <a:extLst>
              <a:ext uri="{FF2B5EF4-FFF2-40B4-BE49-F238E27FC236}">
                <a16:creationId xmlns:a16="http://schemas.microsoft.com/office/drawing/2014/main" id="{E8C721D1-0A52-4F9B-8D50-5DBF76251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13704" r="17772" b="13779"/>
          <a:stretch/>
        </p:blipFill>
        <p:spPr bwMode="auto">
          <a:xfrm>
            <a:off x="4113318" y="4596930"/>
            <a:ext cx="1101435" cy="87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tter – Sofar Ocean Technologies">
            <a:extLst>
              <a:ext uri="{FF2B5EF4-FFF2-40B4-BE49-F238E27FC236}">
                <a16:creationId xmlns:a16="http://schemas.microsoft.com/office/drawing/2014/main" id="{D6580E2F-6A7D-4718-91F5-C623D9270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13704" r="17772" b="13779"/>
          <a:stretch/>
        </p:blipFill>
        <p:spPr bwMode="auto">
          <a:xfrm>
            <a:off x="5589132" y="4790835"/>
            <a:ext cx="1305029" cy="103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057499-6629-4193-A679-4E315CE66010}"/>
              </a:ext>
            </a:extLst>
          </p:cNvPr>
          <p:cNvSpPr txBox="1"/>
          <p:nvPr/>
        </p:nvSpPr>
        <p:spPr>
          <a:xfrm>
            <a:off x="386975" y="5012680"/>
            <a:ext cx="3044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 overboard and oil spill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route planning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BFBB5A3-E3FD-4A12-8A3B-9A423D8BB7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dirty="0"/>
              <a:t>DISTRIBUTION STATEMENT A. Approved for public release. Distribution is unlimited.</a:t>
            </a:r>
          </a:p>
        </p:txBody>
      </p:sp>
    </p:spTree>
    <p:extLst>
      <p:ext uri="{BB962C8B-B14F-4D97-AF65-F5344CB8AC3E}">
        <p14:creationId xmlns:p14="http://schemas.microsoft.com/office/powerpoint/2010/main" val="383999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35E37C-76F1-405C-A05C-44633A269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1AAF4-3DAC-4948-BF58-968666E099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8800" y="1903998"/>
            <a:ext cx="11074400" cy="45730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20 days of drift data provided: your tools for success</a:t>
            </a:r>
          </a:p>
          <a:p>
            <a:pPr lvl="1"/>
            <a:r>
              <a:rPr lang="en-US" dirty="0"/>
              <a:t>Significant Wave Height (m)</a:t>
            </a:r>
          </a:p>
          <a:p>
            <a:pPr lvl="1"/>
            <a:r>
              <a:rPr lang="en-US" dirty="0"/>
              <a:t>Peak Period (s)</a:t>
            </a:r>
          </a:p>
          <a:p>
            <a:pPr lvl="1"/>
            <a:r>
              <a:rPr lang="en-US" dirty="0"/>
              <a:t>Mean Period (s)</a:t>
            </a:r>
          </a:p>
          <a:p>
            <a:pPr lvl="1"/>
            <a:r>
              <a:rPr lang="en-US" dirty="0"/>
              <a:t>Peak Direction (longitude spanning (0, 360) degrees)</a:t>
            </a:r>
          </a:p>
          <a:p>
            <a:pPr lvl="1"/>
            <a:r>
              <a:rPr lang="en-US" dirty="0"/>
              <a:t>Peak Directional Spread (degrees)</a:t>
            </a:r>
          </a:p>
          <a:p>
            <a:pPr lvl="1"/>
            <a:r>
              <a:rPr lang="en-US" dirty="0"/>
              <a:t>Mean Direction (longitude spanning degrees)</a:t>
            </a:r>
          </a:p>
          <a:p>
            <a:pPr lvl="1"/>
            <a:r>
              <a:rPr lang="en-US" dirty="0"/>
              <a:t>Mean Directional Spread (degrees)</a:t>
            </a:r>
          </a:p>
          <a:p>
            <a:pPr lvl="1"/>
            <a:r>
              <a:rPr lang="en-US" dirty="0"/>
              <a:t>Timestamp (UTC)</a:t>
            </a:r>
          </a:p>
          <a:p>
            <a:pPr lvl="1"/>
            <a:r>
              <a:rPr lang="en-US" dirty="0"/>
              <a:t>Latitude (5 decimals)</a:t>
            </a:r>
          </a:p>
          <a:p>
            <a:pPr lvl="1"/>
            <a:r>
              <a:rPr lang="en-US" dirty="0"/>
              <a:t>Longitude (5 decimals)</a:t>
            </a:r>
          </a:p>
          <a:p>
            <a:pPr lvl="1"/>
            <a:r>
              <a:rPr lang="en-US" dirty="0"/>
              <a:t>Epoch (s)</a:t>
            </a:r>
          </a:p>
          <a:p>
            <a:pPr lvl="1"/>
            <a:r>
              <a:rPr lang="en-US" dirty="0" err="1"/>
              <a:t>SpotterID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8DC6DD-BAD8-4272-A32B-69E7AA4F2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Spotter by </a:t>
            </a:r>
            <a:r>
              <a:rPr lang="en-US" dirty="0" err="1"/>
              <a:t>Sofar</a:t>
            </a:r>
            <a:r>
              <a:rPr lang="en-US" dirty="0"/>
              <a:t> Ocean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07B18-E54D-4163-8A7F-88A27231D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" t="4160" r="709" b="11595"/>
          <a:stretch/>
        </p:blipFill>
        <p:spPr>
          <a:xfrm>
            <a:off x="414338" y="1019175"/>
            <a:ext cx="11189493" cy="578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100713-28F0-4C29-BC14-A7A5231CC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1" y="3670111"/>
            <a:ext cx="6095999" cy="28068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Sofar Ocean Spotter | Geo-matching.com">
            <a:extLst>
              <a:ext uri="{FF2B5EF4-FFF2-40B4-BE49-F238E27FC236}">
                <a16:creationId xmlns:a16="http://schemas.microsoft.com/office/drawing/2014/main" id="{BDB069B8-AC32-4516-9A3A-E42149268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84" y="1712639"/>
            <a:ext cx="1862016" cy="18620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B644972-DDCE-4660-B662-9974EE4CB2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dirty="0"/>
              <a:t>DISTRIBUTION STATEMENT A. Approved for public release. Distribution is unlimited.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D6AD1-FA76-465C-B7C0-594D4AFC0A51}"/>
              </a:ext>
            </a:extLst>
          </p:cNvPr>
          <p:cNvSpPr txBox="1"/>
          <p:nvPr/>
        </p:nvSpPr>
        <p:spPr>
          <a:xfrm>
            <a:off x="0" y="6107668"/>
            <a:ext cx="560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info at: https://www.sofarocean.com/products/spotter</a:t>
            </a:r>
          </a:p>
        </p:txBody>
      </p:sp>
    </p:spTree>
    <p:extLst>
      <p:ext uri="{BB962C8B-B14F-4D97-AF65-F5344CB8AC3E}">
        <p14:creationId xmlns:p14="http://schemas.microsoft.com/office/powerpoint/2010/main" val="136861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14DF6E-1E7D-41F2-8AC0-C4ADCD482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B05C3-D01E-4EE3-AFA9-89536DBC76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9963" y="5849471"/>
            <a:ext cx="11294035" cy="430306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Given 20 days of data, forecast the location of 90 drifters in the Atlantic for 10 days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62687D-61D3-42C8-92A5-B2867CFE3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5668B-EF25-4140-B6F2-49993EDADF9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4" r="7537"/>
          <a:stretch/>
        </p:blipFill>
        <p:spPr bwMode="auto">
          <a:xfrm>
            <a:off x="389963" y="917179"/>
            <a:ext cx="7207625" cy="4797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98365B-C5A3-4714-B2DD-2728826658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790" y="917179"/>
            <a:ext cx="4609208" cy="3444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88C7DD-F0E4-41EC-9AA9-FC632E0EED3E}"/>
              </a:ext>
            </a:extLst>
          </p:cNvPr>
          <p:cNvSpPr txBox="1"/>
          <p:nvPr/>
        </p:nvSpPr>
        <p:spPr>
          <a:xfrm>
            <a:off x="7785847" y="4774361"/>
            <a:ext cx="373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DARPA does not presuppose any methodology for accomplishment!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8C976D36-FB78-4D35-8607-46BDD3E578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dirty="0"/>
              <a:t>DISTRIBUTION STATEMENT A. Approved for public release. Distribution is unlimited.</a:t>
            </a:r>
          </a:p>
        </p:txBody>
      </p:sp>
    </p:spTree>
    <p:extLst>
      <p:ext uri="{BB962C8B-B14F-4D97-AF65-F5344CB8AC3E}">
        <p14:creationId xmlns:p14="http://schemas.microsoft.com/office/powerpoint/2010/main" val="148748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EB255-A199-4823-B178-34A97F92B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F76C8B-E6CC-48ED-AD12-A0F0003B7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 Schedule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B1CA7-E592-4478-875F-A561321A02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" y="944107"/>
            <a:ext cx="11417299" cy="172751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C257D2-4460-48E7-BFA9-CFD204C3B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32884"/>
              </p:ext>
            </p:extLst>
          </p:nvPr>
        </p:nvGraphicFramePr>
        <p:xfrm>
          <a:off x="319072" y="2671624"/>
          <a:ext cx="5207669" cy="255088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126143">
                  <a:extLst>
                    <a:ext uri="{9D8B030D-6E8A-4147-A177-3AD203B41FA5}">
                      <a16:colId xmlns:a16="http://schemas.microsoft.com/office/drawing/2014/main" val="281246719"/>
                    </a:ext>
                  </a:extLst>
                </a:gridCol>
                <a:gridCol w="2081526">
                  <a:extLst>
                    <a:ext uri="{9D8B030D-6E8A-4147-A177-3AD203B41FA5}">
                      <a16:colId xmlns:a16="http://schemas.microsoft.com/office/drawing/2014/main" val="618885305"/>
                    </a:ext>
                  </a:extLst>
                </a:gridCol>
              </a:tblGrid>
              <a:tr h="253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Event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1080134"/>
                  </a:ext>
                </a:extLst>
              </a:tr>
              <a:tr h="521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Competitors Day Registration Ends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October 1, 2021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5978622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Competitors 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October 7, 2021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2975614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Competition Data Goes Live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November 2, 2021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09574658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Competition Registration Ends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November 10, 2021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6876662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Qualification Deadline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November 17, 2021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720347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End of Competition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November 22, 2021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0362866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Forecasted Positions Due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November 22, 2021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60431195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Winners Announced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December 3, 2021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1706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DDD007-00A1-4F1E-9802-B16B7B5275DC}"/>
              </a:ext>
            </a:extLst>
          </p:cNvPr>
          <p:cNvSpPr txBox="1"/>
          <p:nvPr/>
        </p:nvSpPr>
        <p:spPr>
          <a:xfrm>
            <a:off x="266700" y="6306072"/>
            <a:ext cx="554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submission for two spotters over the 10 day forecast period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C8759-79A6-4C79-AF7E-15516B38DC62}"/>
              </a:ext>
            </a:extLst>
          </p:cNvPr>
          <p:cNvSpPr txBox="1"/>
          <p:nvPr/>
        </p:nvSpPr>
        <p:spPr>
          <a:xfrm>
            <a:off x="5816600" y="2828835"/>
            <a:ext cx="4986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 Data will be provided on the Ocean of Things website: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https://oceanofthings.darpa.mil/data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data available now includes data from ~90 Spotters, from May 30-Jun 21,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81EE4-5EC9-443C-9079-EE73C8482B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4" t="2982" r="255" b="3851"/>
          <a:stretch/>
        </p:blipFill>
        <p:spPr>
          <a:xfrm>
            <a:off x="319072" y="5345127"/>
            <a:ext cx="11244278" cy="932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983FBA39-9773-42EA-935C-51F998E9DF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dirty="0"/>
              <a:t>DISTRIBUTION STATEMENT A. Approved for public release. Distribution is unlimited.</a:t>
            </a:r>
          </a:p>
        </p:txBody>
      </p:sp>
    </p:spTree>
    <p:extLst>
      <p:ext uri="{BB962C8B-B14F-4D97-AF65-F5344CB8AC3E}">
        <p14:creationId xmlns:p14="http://schemas.microsoft.com/office/powerpoint/2010/main" val="214710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otter – Sofar Ocean Technologies">
            <a:extLst>
              <a:ext uri="{FF2B5EF4-FFF2-40B4-BE49-F238E27FC236}">
                <a16:creationId xmlns:a16="http://schemas.microsoft.com/office/drawing/2014/main" id="{2C788FDB-FC20-42A7-B34D-5C0161A28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13704" r="17772" b="13779"/>
          <a:stretch/>
        </p:blipFill>
        <p:spPr bwMode="auto">
          <a:xfrm flipH="1">
            <a:off x="3823158" y="4616734"/>
            <a:ext cx="459912" cy="36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Spotter – Sofar Ocean Technologies">
            <a:extLst>
              <a:ext uri="{FF2B5EF4-FFF2-40B4-BE49-F238E27FC236}">
                <a16:creationId xmlns:a16="http://schemas.microsoft.com/office/drawing/2014/main" id="{8FD0CEE1-6F9D-46B5-B451-E509461CF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13704" r="17772" b="13779"/>
          <a:stretch/>
        </p:blipFill>
        <p:spPr bwMode="auto">
          <a:xfrm flipH="1">
            <a:off x="10883985" y="4601369"/>
            <a:ext cx="459912" cy="36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Spotter – Sofar Ocean Technologies">
            <a:extLst>
              <a:ext uri="{FF2B5EF4-FFF2-40B4-BE49-F238E27FC236}">
                <a16:creationId xmlns:a16="http://schemas.microsoft.com/office/drawing/2014/main" id="{642F8CC4-ACA1-48BC-8940-BDE95F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t="13704" r="17772" b="13779"/>
          <a:stretch/>
        </p:blipFill>
        <p:spPr bwMode="auto">
          <a:xfrm flipH="1">
            <a:off x="328844" y="4632099"/>
            <a:ext cx="459912" cy="36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220918-BEAA-43F2-8669-394E24A85F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6189524-1192-459A-8B5A-7943E8ABE3C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58800" y="1143000"/>
                <a:ext cx="11074400" cy="2481943"/>
              </a:xfrm>
            </p:spPr>
            <p:txBody>
              <a:bodyPr/>
              <a:lstStyle/>
              <a:p>
                <a:r>
                  <a:rPr lang="en-US" dirty="0"/>
                  <a:t>Competitors submit 5 positions for each spotter at 12pm ET on different Scoring Days</a:t>
                </a:r>
              </a:p>
              <a:p>
                <a:r>
                  <a:rPr lang="en-US" dirty="0"/>
                  <a:t>Actual spotter position will be calculated using a linear interpolation between reported positions</a:t>
                </a:r>
              </a:p>
              <a:p>
                <a:pPr lvl="1"/>
                <a:r>
                  <a:rPr lang="en-US" dirty="0"/>
                  <a:t>In the below example, a Spotter reports at 11:20am ET and again at 1:20pm ET on the November 24</a:t>
                </a:r>
                <a:r>
                  <a:rPr lang="en-US" baseline="30000" dirty="0"/>
                  <a:t>th</a:t>
                </a:r>
                <a:endParaRPr lang="en-US" dirty="0"/>
              </a:p>
              <a:p>
                <a:pPr lvl="1"/>
                <a:r>
                  <a:rPr lang="en-US" dirty="0"/>
                  <a:t>The distance between the two points is calculated to be 4km</a:t>
                </a:r>
              </a:p>
              <a:p>
                <a:pPr lvl="1"/>
                <a:r>
                  <a:rPr lang="en-US" dirty="0"/>
                  <a:t>The total time between reported positions is 120 minutes: time from first position to noon is 40 minutes</a:t>
                </a:r>
              </a:p>
              <a:p>
                <a:pPr lvl="1"/>
                <a:r>
                  <a:rPr lang="en-US" dirty="0"/>
                  <a:t>Position will be projected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Distance error will be determined based on the distance between forecasted and interpolated position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6189524-1192-459A-8B5A-7943E8ABE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58800" y="1143000"/>
                <a:ext cx="11074400" cy="2481943"/>
              </a:xfrm>
              <a:blipFill>
                <a:blip r:embed="rId4"/>
                <a:stretch>
                  <a:fillRect l="-385" t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A6740526-6E7F-4B44-AA65-9F0AFF56B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 period: Determining Error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BE78FAF0-2E3B-4DB6-8F41-193154B88C84}"/>
              </a:ext>
            </a:extLst>
          </p:cNvPr>
          <p:cNvSpPr/>
          <p:nvPr/>
        </p:nvSpPr>
        <p:spPr bwMode="auto">
          <a:xfrm>
            <a:off x="558800" y="4281941"/>
            <a:ext cx="10882086" cy="1433059"/>
          </a:xfrm>
          <a:prstGeom prst="arc">
            <a:avLst>
              <a:gd name="adj1" fmla="val 10917515"/>
              <a:gd name="adj2" fmla="val 2141634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F0B3CC-BA8E-45EB-B3B2-343FFAEB614C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V="1">
            <a:off x="788756" y="4784555"/>
            <a:ext cx="10095229" cy="30730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53A446-8ED9-4747-ABCA-929219732812}"/>
              </a:ext>
            </a:extLst>
          </p:cNvPr>
          <p:cNvSpPr txBox="1"/>
          <p:nvPr/>
        </p:nvSpPr>
        <p:spPr>
          <a:xfrm>
            <a:off x="247610" y="499847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11:20am ET</a:t>
            </a:r>
          </a:p>
          <a:p>
            <a:r>
              <a:rPr lang="en-US" sz="1200" dirty="0"/>
              <a:t>Reported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1DFB9-61FA-4057-B093-3867A1DA3657}"/>
              </a:ext>
            </a:extLst>
          </p:cNvPr>
          <p:cNvSpPr txBox="1"/>
          <p:nvPr/>
        </p:nvSpPr>
        <p:spPr>
          <a:xfrm>
            <a:off x="10661646" y="499847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1:20pm ET</a:t>
            </a:r>
          </a:p>
          <a:p>
            <a:r>
              <a:rPr lang="en-US" sz="1200" dirty="0"/>
              <a:t>Reported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29273-0B5B-4535-8AE0-B51D4C2A6285}"/>
              </a:ext>
            </a:extLst>
          </p:cNvPr>
          <p:cNvSpPr txBox="1"/>
          <p:nvPr/>
        </p:nvSpPr>
        <p:spPr>
          <a:xfrm>
            <a:off x="2905247" y="4569086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12:00pm ET</a:t>
            </a:r>
          </a:p>
          <a:p>
            <a:r>
              <a:rPr lang="en-US" sz="1200" dirty="0"/>
              <a:t>Interpolated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415144-780C-48F8-8D0A-444FC116E6BE}"/>
              </a:ext>
            </a:extLst>
          </p:cNvPr>
          <p:cNvSpPr txBox="1"/>
          <p:nvPr/>
        </p:nvSpPr>
        <p:spPr>
          <a:xfrm rot="21019798">
            <a:off x="1068958" y="4292299"/>
            <a:ext cx="1297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Actual trajectory</a:t>
            </a: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D996C9E3-62A9-449C-9AE3-95FB15BCD48A}"/>
              </a:ext>
            </a:extLst>
          </p:cNvPr>
          <p:cNvSpPr/>
          <p:nvPr/>
        </p:nvSpPr>
        <p:spPr>
          <a:xfrm>
            <a:off x="6526530" y="5543550"/>
            <a:ext cx="514350" cy="487180"/>
          </a:xfrm>
          <a:prstGeom prst="star5">
            <a:avLst/>
          </a:prstGeom>
          <a:solidFill>
            <a:srgbClr val="EBD2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4EA41-7A31-4A6B-BD64-19D0426CBB2F}"/>
              </a:ext>
            </a:extLst>
          </p:cNvPr>
          <p:cNvSpPr txBox="1"/>
          <p:nvPr/>
        </p:nvSpPr>
        <p:spPr>
          <a:xfrm>
            <a:off x="6906300" y="5738341"/>
            <a:ext cx="171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12:00pm ET</a:t>
            </a:r>
          </a:p>
          <a:p>
            <a:r>
              <a:rPr lang="en-US" sz="1200" dirty="0"/>
              <a:t>Competitor Forecasted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6224C2-9562-4BA7-B3D5-35BB42F34E50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4203670" y="4923517"/>
            <a:ext cx="2322861" cy="806119"/>
          </a:xfrm>
          <a:prstGeom prst="line">
            <a:avLst/>
          </a:prstGeom>
          <a:noFill/>
          <a:ln w="222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998AFA-88D1-4AE1-A6C7-16BAEB36B1B3}"/>
              </a:ext>
            </a:extLst>
          </p:cNvPr>
          <p:cNvSpPr txBox="1"/>
          <p:nvPr/>
        </p:nvSpPr>
        <p:spPr>
          <a:xfrm rot="1103112">
            <a:off x="4923608" y="5126595"/>
            <a:ext cx="1144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Distance error</a:t>
            </a:r>
          </a:p>
        </p:txBody>
      </p:sp>
      <p:sp>
        <p:nvSpPr>
          <p:cNvPr id="22" name="Footer Placeholder 1">
            <a:extLst>
              <a:ext uri="{FF2B5EF4-FFF2-40B4-BE49-F238E27FC236}">
                <a16:creationId xmlns:a16="http://schemas.microsoft.com/office/drawing/2014/main" id="{05514B0F-4301-4559-B06E-F49B1E6935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dirty="0"/>
              <a:t>DISTRIBUTION STATEMENT A. Approved for public release. Distribution is unlimited.</a:t>
            </a:r>
          </a:p>
        </p:txBody>
      </p:sp>
    </p:spTree>
    <p:extLst>
      <p:ext uri="{BB962C8B-B14F-4D97-AF65-F5344CB8AC3E}">
        <p14:creationId xmlns:p14="http://schemas.microsoft.com/office/powerpoint/2010/main" val="170132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8D7D6-6086-4CDD-B68E-2DCE0ADD7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E934B-15BB-4585-8639-751FF15BE7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Scoring is on a points system calculated using Great Circle distance between the Spotter’s actual calculated position and the team’s forecasted position</a:t>
            </a:r>
          </a:p>
          <a:p>
            <a:r>
              <a:rPr lang="en-US" dirty="0"/>
              <a:t>More points are awarded for higher accuracy</a:t>
            </a:r>
          </a:p>
          <a:p>
            <a:r>
              <a:rPr lang="en-US" dirty="0"/>
              <a:t>More points are awarded as time goes on</a:t>
            </a:r>
          </a:p>
          <a:p>
            <a:r>
              <a:rPr lang="en-US" dirty="0"/>
              <a:t>Error &gt;32km represents an unsatisfactory trajectory, and a competitor may no longer receive points for that particular float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9BE1BE-80D0-4B4E-AB99-0ACEF343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 Scoring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09F36-4B78-417C-8688-E429C147F9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3638" y="3223658"/>
            <a:ext cx="8184723" cy="3253342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F0D955FD-D8AA-413B-872C-EDCB44C18C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dirty="0"/>
              <a:t>DISTRIBUTION STATEMENT A. Approved for public release. Distribution is unlimited.</a:t>
            </a:r>
          </a:p>
        </p:txBody>
      </p:sp>
    </p:spTree>
    <p:extLst>
      <p:ext uri="{BB962C8B-B14F-4D97-AF65-F5344CB8AC3E}">
        <p14:creationId xmlns:p14="http://schemas.microsoft.com/office/powerpoint/2010/main" val="189661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Updated_DARPA_Template_20190102_1237.pptx" id="{73648ED9-5A49-4BD0-BC42-DE32C2E6CF09}" vid="{D0B459EC-B9B7-4546-9243-8AF0A3298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7798</TotalTime>
  <Words>1057</Words>
  <Application>Microsoft Office PowerPoint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Tahoma</vt:lpstr>
      <vt:lpstr>Office Theme</vt:lpstr>
      <vt:lpstr>Forecasting Floats in Turbulence Challenge Competitors’ Day</vt:lpstr>
      <vt:lpstr>Welcome to Competitors Day!</vt:lpstr>
      <vt:lpstr>Interactions at the Ocean-Air Interface</vt:lpstr>
      <vt:lpstr>Advantages of In-Situ Drifters</vt:lpstr>
      <vt:lpstr>The Spotter by Sofar Ocean</vt:lpstr>
      <vt:lpstr>Our Challenge</vt:lpstr>
      <vt:lpstr>Challenge Schedule</vt:lpstr>
      <vt:lpstr>Forecast period: Determining Error</vt:lpstr>
      <vt:lpstr>Challenge Scoring</vt:lpstr>
      <vt:lpstr>Scoring Examples</vt:lpstr>
      <vt:lpstr>Scoring Examples</vt:lpstr>
      <vt:lpstr>Scoring Examples</vt:lpstr>
      <vt:lpstr>How to Register</vt:lpstr>
      <vt:lpstr>Questions?</vt:lpstr>
      <vt:lpstr>PowerPoint Presentation</vt:lpstr>
    </vt:vector>
  </TitlesOfParts>
  <Company>DARPA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Madison, Ethan (contr-sto)</dc:creator>
  <cp:lastModifiedBy>Kun Yan</cp:lastModifiedBy>
  <cp:revision>29</cp:revision>
  <cp:lastPrinted>2011-09-22T20:00:03Z</cp:lastPrinted>
  <dcterms:created xsi:type="dcterms:W3CDTF">2021-09-28T12:18:39Z</dcterms:created>
  <dcterms:modified xsi:type="dcterms:W3CDTF">2021-10-25T11:53:10Z</dcterms:modified>
</cp:coreProperties>
</file>