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sldIdLst>
    <p:sldId id="3825" r:id="rId5"/>
    <p:sldId id="3835" r:id="rId6"/>
    <p:sldId id="3826" r:id="rId7"/>
    <p:sldId id="3827" r:id="rId8"/>
    <p:sldId id="3836" r:id="rId9"/>
    <p:sldId id="3842" r:id="rId10"/>
    <p:sldId id="3837" r:id="rId11"/>
    <p:sldId id="3845" r:id="rId12"/>
    <p:sldId id="3853" r:id="rId13"/>
    <p:sldId id="3843" r:id="rId14"/>
    <p:sldId id="3844" r:id="rId15"/>
    <p:sldId id="3841" r:id="rId16"/>
    <p:sldId id="3838" r:id="rId17"/>
    <p:sldId id="3839" r:id="rId18"/>
    <p:sldId id="3840" r:id="rId19"/>
    <p:sldId id="3854" r:id="rId20"/>
    <p:sldId id="3852" r:id="rId21"/>
    <p:sldId id="3851" r:id="rId22"/>
    <p:sldId id="3850" r:id="rId23"/>
    <p:sldId id="3849" r:id="rId24"/>
    <p:sldId id="3833" r:id="rId25"/>
    <p:sldId id="3855" r:id="rId26"/>
    <p:sldId id="38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9" d="100"/>
          <a:sy n="79" d="100"/>
        </p:scale>
        <p:origin x="802" y="9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2C9546F-DA53-28C2-2DD2-925811D6F133}"/>
              </a:ext>
            </a:extLst>
          </p:cNvPr>
          <p:cNvSpPr/>
          <p:nvPr/>
        </p:nvSpPr>
        <p:spPr>
          <a:xfrm>
            <a:off x="4070959" y="593766"/>
            <a:ext cx="7881555" cy="126008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Times New Roman" panose="02020603050405020304" pitchFamily="18" charset="0"/>
                <a:cs typeface="Times New Roman" panose="02020603050405020304" pitchFamily="18" charset="0"/>
              </a:rPr>
              <a:t>MOVIES STREAMING AND RECOMMENDATION SYSTEM</a:t>
            </a:r>
            <a:endParaRPr lang="en-IN" sz="2400" dirty="0">
              <a:solidFill>
                <a:schemeClr val="tx1"/>
              </a:solidFill>
            </a:endParaRPr>
          </a:p>
        </p:txBody>
      </p:sp>
      <p:sp>
        <p:nvSpPr>
          <p:cNvPr id="7" name="Rectangle: Diagonal Corners Rounded 6">
            <a:extLst>
              <a:ext uri="{FF2B5EF4-FFF2-40B4-BE49-F238E27FC236}">
                <a16:creationId xmlns:a16="http://schemas.microsoft.com/office/drawing/2014/main" id="{DB053DB9-D737-2679-8FBC-F25DE2CFBF84}"/>
              </a:ext>
            </a:extLst>
          </p:cNvPr>
          <p:cNvSpPr/>
          <p:nvPr/>
        </p:nvSpPr>
        <p:spPr>
          <a:xfrm>
            <a:off x="6511664" y="2135688"/>
            <a:ext cx="3828572" cy="1684751"/>
          </a:xfrm>
          <a:prstGeom prst="round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Times New Roman" panose="02020603050405020304" pitchFamily="18" charset="0"/>
                <a:cs typeface="Times New Roman" panose="02020603050405020304" pitchFamily="18" charset="0"/>
              </a:rPr>
              <a:t>Research Evaluation 2022-24</a:t>
            </a:r>
          </a:p>
          <a:p>
            <a:pPr algn="ctr"/>
            <a:r>
              <a:rPr lang="en-GB" dirty="0">
                <a:solidFill>
                  <a:schemeClr val="tx1"/>
                </a:solidFill>
                <a:latin typeface="Times New Roman" panose="02020603050405020304" pitchFamily="18" charset="0"/>
                <a:cs typeface="Times New Roman" panose="02020603050405020304" pitchFamily="18" charset="0"/>
              </a:rPr>
              <a:t>Presented by </a:t>
            </a:r>
          </a:p>
          <a:p>
            <a:pPr algn="ctr"/>
            <a:r>
              <a:rPr lang="en-GB" dirty="0">
                <a:solidFill>
                  <a:schemeClr val="tx1"/>
                </a:solidFill>
                <a:latin typeface="Times New Roman" panose="02020603050405020304" pitchFamily="18" charset="0"/>
                <a:cs typeface="Times New Roman" panose="02020603050405020304" pitchFamily="18" charset="0"/>
              </a:rPr>
              <a:t>NITYA GOPAL JENA 2205260015</a:t>
            </a:r>
          </a:p>
          <a:p>
            <a:pPr algn="ctr"/>
            <a:r>
              <a:rPr lang="en-GB" dirty="0">
                <a:solidFill>
                  <a:schemeClr val="tx1"/>
                </a:solidFill>
                <a:latin typeface="Times New Roman" panose="02020603050405020304" pitchFamily="18" charset="0"/>
                <a:cs typeface="Times New Roman" panose="02020603050405020304" pitchFamily="18" charset="0"/>
              </a:rPr>
              <a:t>SAGAR MAJHI 2205260018</a:t>
            </a:r>
          </a:p>
          <a:p>
            <a:pPr algn="ctr"/>
            <a:r>
              <a:rPr lang="en-GB" dirty="0">
                <a:solidFill>
                  <a:schemeClr val="tx1"/>
                </a:solidFill>
                <a:latin typeface="Times New Roman" panose="02020603050405020304" pitchFamily="18" charset="0"/>
                <a:cs typeface="Times New Roman" panose="02020603050405020304" pitchFamily="18" charset="0"/>
              </a:rPr>
              <a:t>USHA TIRKEY </a:t>
            </a:r>
            <a:r>
              <a:rPr lang="en-IN" sz="1800" dirty="0">
                <a:solidFill>
                  <a:schemeClr val="tx1"/>
                </a:solidFill>
                <a:effectLst/>
                <a:latin typeface="Times New Roman" panose="02020603050405020304" pitchFamily="18" charset="0"/>
                <a:ea typeface="Calibri" panose="020F0502020204030204" pitchFamily="34" charset="0"/>
              </a:rPr>
              <a:t>2205260032</a:t>
            </a:r>
            <a:endParaRPr lang="en-GB" dirty="0">
              <a:solidFill>
                <a:schemeClr val="tx1"/>
              </a:solidFill>
              <a:latin typeface="Times New Roman" panose="02020603050405020304" pitchFamily="18" charset="0"/>
              <a:cs typeface="Times New Roman" panose="02020603050405020304" pitchFamily="18" charset="0"/>
            </a:endParaRPr>
          </a:p>
          <a:p>
            <a:pPr algn="ctr"/>
            <a:endParaRPr lang="en-GB" dirty="0">
              <a:solidFill>
                <a:schemeClr val="tx1"/>
              </a:solidFill>
              <a:latin typeface="Times New Roman" panose="02020603050405020304" pitchFamily="18" charset="0"/>
              <a:cs typeface="Times New Roman" panose="02020603050405020304" pitchFamily="18" charset="0"/>
            </a:endParaRPr>
          </a:p>
        </p:txBody>
      </p:sp>
      <p:sp>
        <p:nvSpPr>
          <p:cNvPr id="10" name="Rectangle: Top Corners One Rounded and One Snipped 9">
            <a:extLst>
              <a:ext uri="{FF2B5EF4-FFF2-40B4-BE49-F238E27FC236}">
                <a16:creationId xmlns:a16="http://schemas.microsoft.com/office/drawing/2014/main" id="{4560E643-DE73-78FB-6DB1-7CABE6E856D1}"/>
              </a:ext>
            </a:extLst>
          </p:cNvPr>
          <p:cNvSpPr/>
          <p:nvPr/>
        </p:nvSpPr>
        <p:spPr>
          <a:xfrm>
            <a:off x="4560125" y="4407764"/>
            <a:ext cx="6388925" cy="1698171"/>
          </a:xfrm>
          <a:prstGeom prst="snip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Under the guidance of</a:t>
            </a:r>
          </a:p>
          <a:p>
            <a:pPr algn="ctr"/>
            <a:r>
              <a:rPr lang="en-GB" dirty="0">
                <a:solidFill>
                  <a:schemeClr val="tx1"/>
                </a:solidFill>
              </a:rPr>
              <a:t>Prof. BIBHUDENDU PANDA</a:t>
            </a:r>
          </a:p>
          <a:p>
            <a:pPr algn="ctr"/>
            <a:r>
              <a:rPr lang="en-GB" dirty="0">
                <a:solidFill>
                  <a:schemeClr val="tx1"/>
                </a:solidFill>
              </a:rPr>
              <a:t>HOD, MCA</a:t>
            </a:r>
          </a:p>
          <a:p>
            <a:pPr algn="ctr"/>
            <a:r>
              <a:rPr lang="en-GB" dirty="0">
                <a:solidFill>
                  <a:schemeClr val="tx1"/>
                </a:solidFill>
              </a:rPr>
              <a:t>RIMS, Rourkela</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D722C10-9836-1B03-987F-788965E604E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7F014D0C-252C-235D-7F63-6A75B9DE5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010" y="558557"/>
            <a:ext cx="5844540" cy="3398520"/>
          </a:xfrm>
          <a:prstGeom prst="rect">
            <a:avLst/>
          </a:prstGeom>
        </p:spPr>
      </p:pic>
      <p:sp>
        <p:nvSpPr>
          <p:cNvPr id="11" name="TextBox 10">
            <a:extLst>
              <a:ext uri="{FF2B5EF4-FFF2-40B4-BE49-F238E27FC236}">
                <a16:creationId xmlns:a16="http://schemas.microsoft.com/office/drawing/2014/main" id="{D7A3B05C-B712-E5B6-8903-5D7E74EB7D3E}"/>
              </a:ext>
            </a:extLst>
          </p:cNvPr>
          <p:cNvSpPr txBox="1"/>
          <p:nvPr/>
        </p:nvSpPr>
        <p:spPr>
          <a:xfrm>
            <a:off x="6211344" y="1251391"/>
            <a:ext cx="6097044" cy="1819281"/>
          </a:xfrm>
          <a:prstGeom prst="rect">
            <a:avLst/>
          </a:prstGeom>
          <a:noFill/>
        </p:spPr>
        <p:txBody>
          <a:bodyPr wrap="square">
            <a:spAutoFit/>
          </a:bodyPr>
          <a:lstStyle/>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Pre-requisite for ReactJS: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NodeJS and NPM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React and React DOM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Webpack</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Babel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38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8EA51B1-4AA3-D85A-9A15-6B6D7F7DF4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pic>
        <p:nvPicPr>
          <p:cNvPr id="9" name="Picture 8" descr="A logo of a computer chip&#10;&#10;Description automatically generated">
            <a:extLst>
              <a:ext uri="{FF2B5EF4-FFF2-40B4-BE49-F238E27FC236}">
                <a16:creationId xmlns:a16="http://schemas.microsoft.com/office/drawing/2014/main" id="{B4F8E1AB-8E2E-0E6A-D305-E8813D710D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858811"/>
            <a:ext cx="4789970" cy="3625507"/>
          </a:xfrm>
          <a:prstGeom prst="rect">
            <a:avLst/>
          </a:prstGeom>
        </p:spPr>
      </p:pic>
      <p:pic>
        <p:nvPicPr>
          <p:cNvPr id="10" name="Picture 9">
            <a:extLst>
              <a:ext uri="{FF2B5EF4-FFF2-40B4-BE49-F238E27FC236}">
                <a16:creationId xmlns:a16="http://schemas.microsoft.com/office/drawing/2014/main" id="{0BB4D31E-AB2E-C728-9202-4B6DAF8EC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460" y="1459282"/>
            <a:ext cx="6851120" cy="4503299"/>
          </a:xfrm>
          <a:prstGeom prst="rect">
            <a:avLst/>
          </a:prstGeom>
        </p:spPr>
      </p:pic>
    </p:spTree>
    <p:extLst>
      <p:ext uri="{BB962C8B-B14F-4D97-AF65-F5344CB8AC3E}">
        <p14:creationId xmlns:p14="http://schemas.microsoft.com/office/powerpoint/2010/main" val="9247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C1A35B6-A88A-A9FE-F3FA-9C385545DD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C2DDCBD8-3C18-0A4A-C189-00C1C7086F5F}"/>
              </a:ext>
            </a:extLst>
          </p:cNvPr>
          <p:cNvSpPr txBox="1"/>
          <p:nvPr/>
        </p:nvSpPr>
        <p:spPr>
          <a:xfrm>
            <a:off x="5467284" y="401753"/>
            <a:ext cx="1257431" cy="461665"/>
          </a:xfrm>
          <a:prstGeom prst="rect">
            <a:avLst/>
          </a:prstGeom>
          <a:noFill/>
        </p:spPr>
        <p:txBody>
          <a:bodyPr wrap="square">
            <a:spAutoFit/>
          </a:bodyPr>
          <a:lstStyle/>
          <a:p>
            <a:pPr algn="ctr"/>
            <a:r>
              <a:rPr lang="en-IN" sz="2400" b="1" i="0" dirty="0">
                <a:solidFill>
                  <a:srgbClr val="242424"/>
                </a:solidFill>
                <a:effectLst/>
                <a:highlight>
                  <a:srgbClr val="FFFFFF"/>
                </a:highlight>
                <a:latin typeface="Times New Roman" panose="02020603050405020304" pitchFamily="18" charset="0"/>
                <a:cs typeface="Times New Roman" panose="02020603050405020304" pitchFamily="18" charset="0"/>
              </a:rPr>
              <a:t>Dataset</a:t>
            </a:r>
          </a:p>
        </p:txBody>
      </p:sp>
      <p:sp>
        <p:nvSpPr>
          <p:cNvPr id="12" name="TextBox 11">
            <a:extLst>
              <a:ext uri="{FF2B5EF4-FFF2-40B4-BE49-F238E27FC236}">
                <a16:creationId xmlns:a16="http://schemas.microsoft.com/office/drawing/2014/main" id="{0CC52AF7-83A1-E6F2-4536-CFE4F0906EEF}"/>
              </a:ext>
            </a:extLst>
          </p:cNvPr>
          <p:cNvSpPr txBox="1"/>
          <p:nvPr/>
        </p:nvSpPr>
        <p:spPr>
          <a:xfrm>
            <a:off x="624735" y="1226931"/>
            <a:ext cx="8318848" cy="3139321"/>
          </a:xfrm>
          <a:prstGeom prst="rect">
            <a:avLst/>
          </a:prstGeom>
          <a:noFill/>
        </p:spPr>
        <p:txBody>
          <a:bodyPr wrap="square">
            <a:spAutoFit/>
          </a:bodyPr>
          <a:lstStyle/>
          <a:p>
            <a:pPr marL="285750" indent="-285750" algn="just">
              <a:buFont typeface="Arial" panose="020B0604020202020204" pitchFamily="34" charset="0"/>
              <a:buChar char="•"/>
            </a:pPr>
            <a:r>
              <a:rPr lang="en-GB" b="0" i="0" dirty="0">
                <a:solidFill>
                  <a:srgbClr val="242424"/>
                </a:solidFill>
                <a:effectLst/>
                <a:highlight>
                  <a:srgbClr val="FFFFFF"/>
                </a:highlight>
                <a:latin typeface="Times New Roman" panose="02020603050405020304" pitchFamily="18" charset="0"/>
                <a:cs typeface="Times New Roman" panose="02020603050405020304" pitchFamily="18" charset="0"/>
              </a:rPr>
              <a:t>The first step to build a movie recommendation system is getting the appropriate data. </a:t>
            </a:r>
          </a:p>
          <a:p>
            <a:pPr marL="285750" indent="-285750" algn="just">
              <a:buFont typeface="Arial" panose="020B0604020202020204" pitchFamily="34" charset="0"/>
              <a:buChar char="•"/>
            </a:pP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Our JSON file contains a total of 200 movies with the following fields: index, budget, genres, homepage, id, keywords,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original_language</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original_title</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overview, popularity,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production_companies</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production_countries</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release_date</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revenue, runtime,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spoken_languages</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status, tagline, title,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vote_average</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en-US" b="0" i="0" dirty="0" err="1">
                <a:solidFill>
                  <a:srgbClr val="242424"/>
                </a:solidFill>
                <a:effectLst/>
                <a:highlight>
                  <a:srgbClr val="FFFFFF"/>
                </a:highlight>
                <a:latin typeface="Times New Roman" panose="02020603050405020304" pitchFamily="18" charset="0"/>
                <a:cs typeface="Times New Roman" panose="02020603050405020304" pitchFamily="18" charset="0"/>
              </a:rPr>
              <a:t>vote_count</a:t>
            </a:r>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 cast, crew, and director. This JSON file was scraped from Netflix.</a:t>
            </a:r>
            <a:endParaRPr lang="en-US" dirty="0">
              <a:solidFill>
                <a:srgbClr val="242424"/>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42424"/>
                </a:solidFill>
                <a:effectLst/>
                <a:highlight>
                  <a:srgbClr val="FFFFFF"/>
                </a:highlight>
                <a:latin typeface="Times New Roman" panose="02020603050405020304" pitchFamily="18" charset="0"/>
                <a:cs typeface="Times New Roman" panose="02020603050405020304" pitchFamily="18" charset="0"/>
              </a:rPr>
              <a:t>A user who likes a horror movie will most probably like another horror movie. Some users may like seeing their favourite actors in the cast of the movie. Others may love movies directed by a particular person. Combining all of these aspects, our shortlisted 4 features are sufficient to train our recommendation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72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F2F5F1-8C1A-8FA0-849C-7FCC2D7E0F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BD0A8117-C852-5623-6252-FF4FE2F2E2A7}"/>
              </a:ext>
            </a:extLst>
          </p:cNvPr>
          <p:cNvPicPr>
            <a:picLocks noChangeAspect="1"/>
          </p:cNvPicPr>
          <p:nvPr/>
        </p:nvPicPr>
        <p:blipFill rotWithShape="1">
          <a:blip r:embed="rId2">
            <a:extLst>
              <a:ext uri="{28A0092B-C50C-407E-A947-70E740481C1C}">
                <a14:useLocalDpi xmlns:a14="http://schemas.microsoft.com/office/drawing/2010/main" val="0"/>
              </a:ext>
            </a:extLst>
          </a:blip>
          <a:srcRect l="11197" t="10304" r="21044" b="5937"/>
          <a:stretch/>
        </p:blipFill>
        <p:spPr>
          <a:xfrm>
            <a:off x="4163860" y="136525"/>
            <a:ext cx="4446740" cy="6721475"/>
          </a:xfrm>
          <a:prstGeom prst="rect">
            <a:avLst/>
          </a:prstGeom>
        </p:spPr>
      </p:pic>
    </p:spTree>
    <p:extLst>
      <p:ext uri="{BB962C8B-B14F-4D97-AF65-F5344CB8AC3E}">
        <p14:creationId xmlns:p14="http://schemas.microsoft.com/office/powerpoint/2010/main" val="379297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40FEEAC-A71C-092E-90FC-F68FC939BF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F42F0769-C37D-5124-AE3F-BA5C7E3AE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869" y="750662"/>
            <a:ext cx="4610910" cy="5970813"/>
          </a:xfrm>
          <a:prstGeom prst="rect">
            <a:avLst/>
          </a:prstGeom>
        </p:spPr>
      </p:pic>
      <p:sp>
        <p:nvSpPr>
          <p:cNvPr id="10" name="TextBox 9">
            <a:extLst>
              <a:ext uri="{FF2B5EF4-FFF2-40B4-BE49-F238E27FC236}">
                <a16:creationId xmlns:a16="http://schemas.microsoft.com/office/drawing/2014/main" id="{12455079-A098-C810-FB28-F882DD3D2046}"/>
              </a:ext>
            </a:extLst>
          </p:cNvPr>
          <p:cNvSpPr txBox="1"/>
          <p:nvPr/>
        </p:nvSpPr>
        <p:spPr>
          <a:xfrm>
            <a:off x="4693085" y="288997"/>
            <a:ext cx="2805830"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78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8434A75-335C-1A43-523B-8619C4E9BA5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8C49D28F-344A-E116-3FB7-64D26F725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552" y="1104292"/>
            <a:ext cx="6702894" cy="5617183"/>
          </a:xfrm>
          <a:prstGeom prst="rect">
            <a:avLst/>
          </a:prstGeom>
        </p:spPr>
      </p:pic>
      <p:sp>
        <p:nvSpPr>
          <p:cNvPr id="10" name="TextBox 9">
            <a:extLst>
              <a:ext uri="{FF2B5EF4-FFF2-40B4-BE49-F238E27FC236}">
                <a16:creationId xmlns:a16="http://schemas.microsoft.com/office/drawing/2014/main" id="{5C9A224F-0C3E-1D16-3C32-A71F78AB0841}"/>
              </a:ext>
            </a:extLst>
          </p:cNvPr>
          <p:cNvSpPr txBox="1"/>
          <p:nvPr/>
        </p:nvSpPr>
        <p:spPr>
          <a:xfrm>
            <a:off x="3944653" y="360270"/>
            <a:ext cx="4302691"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SEQUENCE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93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2" name="TextBox 1">
            <a:extLst>
              <a:ext uri="{FF2B5EF4-FFF2-40B4-BE49-F238E27FC236}">
                <a16:creationId xmlns:a16="http://schemas.microsoft.com/office/drawing/2014/main" id="{0033455C-B092-603A-AECA-AEA4B3AE425D}"/>
              </a:ext>
            </a:extLst>
          </p:cNvPr>
          <p:cNvSpPr txBox="1"/>
          <p:nvPr/>
        </p:nvSpPr>
        <p:spPr>
          <a:xfrm>
            <a:off x="4749452" y="377913"/>
            <a:ext cx="2693096"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CODING STEPS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F77682-B84A-1F5D-8932-5B3582321635}"/>
              </a:ext>
            </a:extLst>
          </p:cNvPr>
          <p:cNvSpPr txBox="1"/>
          <p:nvPr/>
        </p:nvSpPr>
        <p:spPr>
          <a:xfrm>
            <a:off x="712418" y="1112537"/>
            <a:ext cx="6097044" cy="5555175"/>
          </a:xfrm>
          <a:prstGeom prst="rect">
            <a:avLst/>
          </a:prstGeom>
          <a:noFill/>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index.html</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index.js</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index.css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app.css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app.js</a:t>
            </a:r>
          </a:p>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Kalinga" panose="020B0502040204020203" pitchFamily="34" charset="0"/>
              </a:rPr>
              <a:t>Components:</a:t>
            </a:r>
            <a:r>
              <a:rPr lang="en-IN" sz="1800" b="1" u="sng" kern="100" dirty="0">
                <a:effectLst/>
                <a:latin typeface="Calibri" panose="020F0502020204030204" pitchFamily="34" charset="0"/>
                <a:ea typeface="Calibri" panose="020F0502020204030204" pitchFamily="34" charset="0"/>
                <a:cs typeface="Kalinga" panose="020B0502040204020203" pitchFamily="34" charset="0"/>
              </a:rPr>
              <a:t> </a:t>
            </a:r>
            <a:endParaRPr lang="en-IN" sz="1800" kern="100" dirty="0">
              <a:effectLst/>
              <a:latin typeface="Calibri" panose="020F0502020204030204" pitchFamily="34" charset="0"/>
              <a:ea typeface="Calibri" panose="020F0502020204030204" pitchFamily="34" charset="0"/>
              <a:cs typeface="Kalinga" panose="020B0502040204020203"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Carousel.jsx</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ImageSlider.jsx</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Movies.jsx</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Slide.jsx</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Carouser.css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ImageSlider.css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recommender.py</a:t>
            </a:r>
          </a:p>
          <a:p>
            <a:pPr algn="just">
              <a:lnSpc>
                <a:spcPct val="107000"/>
              </a:lnSpc>
              <a:spcAft>
                <a:spcPts val="800"/>
              </a:spcAft>
            </a:pPr>
            <a:endParaRPr lang="en-IN" b="1" kern="100" dirty="0">
              <a:latin typeface="Times New Roman" panose="02020603050405020304" pitchFamily="18" charset="0"/>
              <a:ea typeface="Calibri" panose="020F0502020204030204" pitchFamily="34" charset="0"/>
              <a:cs typeface="Kalinga" panose="020B0502040204020203" pitchFamily="34" charset="0"/>
            </a:endParaRPr>
          </a:p>
        </p:txBody>
      </p:sp>
    </p:spTree>
    <p:extLst>
      <p:ext uri="{BB962C8B-B14F-4D97-AF65-F5344CB8AC3E}">
        <p14:creationId xmlns:p14="http://schemas.microsoft.com/office/powerpoint/2010/main" val="193335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2" name="Picture 1">
            <a:extLst>
              <a:ext uri="{FF2B5EF4-FFF2-40B4-BE49-F238E27FC236}">
                <a16:creationId xmlns:a16="http://schemas.microsoft.com/office/drawing/2014/main" id="{857CCBDC-76ED-B3A7-E7FB-74E28046E0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742" y="1169775"/>
            <a:ext cx="7680515" cy="4518450"/>
          </a:xfrm>
          <a:prstGeom prst="rect">
            <a:avLst/>
          </a:prstGeom>
        </p:spPr>
      </p:pic>
      <p:sp>
        <p:nvSpPr>
          <p:cNvPr id="3" name="TextBox 2">
            <a:extLst>
              <a:ext uri="{FF2B5EF4-FFF2-40B4-BE49-F238E27FC236}">
                <a16:creationId xmlns:a16="http://schemas.microsoft.com/office/drawing/2014/main" id="{0B72A380-9F1F-F307-8CA7-B1D3916F66CE}"/>
              </a:ext>
            </a:extLst>
          </p:cNvPr>
          <p:cNvSpPr txBox="1"/>
          <p:nvPr/>
        </p:nvSpPr>
        <p:spPr>
          <a:xfrm>
            <a:off x="5397674" y="192191"/>
            <a:ext cx="3212926"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2" name="Picture 1" descr="A cartoon character with text&#10;&#10;Description automatically generated">
            <a:extLst>
              <a:ext uri="{FF2B5EF4-FFF2-40B4-BE49-F238E27FC236}">
                <a16:creationId xmlns:a16="http://schemas.microsoft.com/office/drawing/2014/main" id="{AE5AF28A-AD6E-FB2C-F101-A7753A71F6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574" y="1245189"/>
            <a:ext cx="7764851" cy="4367622"/>
          </a:xfrm>
          <a:prstGeom prst="rect">
            <a:avLst/>
          </a:prstGeom>
        </p:spPr>
      </p:pic>
      <p:sp>
        <p:nvSpPr>
          <p:cNvPr id="3" name="TextBox 2">
            <a:extLst>
              <a:ext uri="{FF2B5EF4-FFF2-40B4-BE49-F238E27FC236}">
                <a16:creationId xmlns:a16="http://schemas.microsoft.com/office/drawing/2014/main" id="{2227F34A-4C36-F9BC-4458-35EC6D2FB590}"/>
              </a:ext>
            </a:extLst>
          </p:cNvPr>
          <p:cNvSpPr txBox="1"/>
          <p:nvPr/>
        </p:nvSpPr>
        <p:spPr>
          <a:xfrm>
            <a:off x="5397674" y="253453"/>
            <a:ext cx="3212926"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95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pic>
        <p:nvPicPr>
          <p:cNvPr id="2" name="Picture 1" descr="A screen shot of a movie&#10;&#10;Description automatically generated">
            <a:extLst>
              <a:ext uri="{FF2B5EF4-FFF2-40B4-BE49-F238E27FC236}">
                <a16:creationId xmlns:a16="http://schemas.microsoft.com/office/drawing/2014/main" id="{1C1AF5FD-D48F-ACDF-40DB-BF8FBD39E0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8717" y="1248082"/>
            <a:ext cx="7754566" cy="4361836"/>
          </a:xfrm>
          <a:prstGeom prst="rect">
            <a:avLst/>
          </a:prstGeom>
        </p:spPr>
      </p:pic>
      <p:sp>
        <p:nvSpPr>
          <p:cNvPr id="3" name="TextBox 2">
            <a:extLst>
              <a:ext uri="{FF2B5EF4-FFF2-40B4-BE49-F238E27FC236}">
                <a16:creationId xmlns:a16="http://schemas.microsoft.com/office/drawing/2014/main" id="{E30BA3B8-95A2-B464-550E-300FB4E78185}"/>
              </a:ext>
            </a:extLst>
          </p:cNvPr>
          <p:cNvSpPr txBox="1"/>
          <p:nvPr/>
        </p:nvSpPr>
        <p:spPr>
          <a:xfrm>
            <a:off x="5397674" y="242724"/>
            <a:ext cx="3212926"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90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B9A093-F0F3-87D7-BAEE-DF86E2BC057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61211F3A-1C35-8B58-C75B-291A7FF006C3}"/>
              </a:ext>
            </a:extLst>
          </p:cNvPr>
          <p:cNvSpPr txBox="1"/>
          <p:nvPr/>
        </p:nvSpPr>
        <p:spPr>
          <a:xfrm>
            <a:off x="2300614" y="538711"/>
            <a:ext cx="7590772" cy="461665"/>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Why Do We Need Recommendation Systems?</a:t>
            </a:r>
            <a:endParaRPr lang="en-IN" sz="2400" b="1" dirty="0">
              <a:latin typeface="Times New Roman" panose="02020603050405020304" pitchFamily="18" charset="0"/>
              <a:cs typeface="Times New Roman" panose="02020603050405020304" pitchFamily="18" charset="0"/>
            </a:endParaRPr>
          </a:p>
        </p:txBody>
      </p:sp>
      <p:pic>
        <p:nvPicPr>
          <p:cNvPr id="1026" name="Picture 2" descr="Recommendation Systems in E-commerce: How It Works? - KITRUM">
            <a:extLst>
              <a:ext uri="{FF2B5EF4-FFF2-40B4-BE49-F238E27FC236}">
                <a16:creationId xmlns:a16="http://schemas.microsoft.com/office/drawing/2014/main" id="{7D208554-C391-7492-8699-3B3B70E82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934" y="1490597"/>
            <a:ext cx="5830866" cy="504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43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pic>
        <p:nvPicPr>
          <p:cNvPr id="2" name="Picture 1" descr="A screenshot of a television show&#10;&#10;Description automatically generated">
            <a:extLst>
              <a:ext uri="{FF2B5EF4-FFF2-40B4-BE49-F238E27FC236}">
                <a16:creationId xmlns:a16="http://schemas.microsoft.com/office/drawing/2014/main" id="{31CB9541-0572-12E4-95BD-D339E18ED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6538" y="1246856"/>
            <a:ext cx="7758924" cy="4364287"/>
          </a:xfrm>
          <a:prstGeom prst="rect">
            <a:avLst/>
          </a:prstGeom>
        </p:spPr>
      </p:pic>
      <p:sp>
        <p:nvSpPr>
          <p:cNvPr id="3" name="TextBox 2">
            <a:extLst>
              <a:ext uri="{FF2B5EF4-FFF2-40B4-BE49-F238E27FC236}">
                <a16:creationId xmlns:a16="http://schemas.microsoft.com/office/drawing/2014/main" id="{53A16F8F-5FA0-A423-7873-D3B949B89997}"/>
              </a:ext>
            </a:extLst>
          </p:cNvPr>
          <p:cNvSpPr txBox="1"/>
          <p:nvPr/>
        </p:nvSpPr>
        <p:spPr>
          <a:xfrm>
            <a:off x="5397674" y="242725"/>
            <a:ext cx="3212926"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52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41248" y="1828800"/>
            <a:ext cx="5120640" cy="4352544"/>
          </a:xfrm>
        </p:spPr>
        <p:txBody>
          <a:bodyPr>
            <a:norm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Kalinga" panose="020B0502040204020203" pitchFamily="34" charset="0"/>
              </a:rPr>
              <a:t>In summary, the movie recommendation system project has demonstrated the power and potential of machine learning in enhancing user experience in the digital entertainment industry. The system effectively utilized collaborative filtering and content-based filtering methods, providing personalized movie recommendations based on user preferences and viewing history.</a:t>
            </a:r>
            <a:endParaRPr lang="en-IN" sz="1800" kern="100" dirty="0">
              <a:effectLst/>
              <a:latin typeface="Calibri" panose="020F0502020204030204" pitchFamily="34" charset="0"/>
              <a:ea typeface="Calibri" panose="020F0502020204030204" pitchFamily="34" charset="0"/>
              <a:cs typeface="Kalinga" panose="020B0502040204020203" pitchFamily="34" charset="0"/>
            </a:endParaRPr>
          </a:p>
          <a:p>
            <a:endParaRPr lang="en-US" sz="1200" dirty="0"/>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3535680" y="277631"/>
            <a:ext cx="5120640" cy="1325880"/>
          </a:xfrm>
        </p:spPr>
        <p:txBody>
          <a:bodyPr/>
          <a:lstStyle/>
          <a:p>
            <a:pPr algn="ctr"/>
            <a:r>
              <a:rPr lang="en-IN" sz="2400" kern="100" dirty="0">
                <a:effectLst/>
                <a:latin typeface="Times New Roman" panose="02020603050405020304" pitchFamily="18" charset="0"/>
                <a:ea typeface="Calibri" panose="020F0502020204030204" pitchFamily="34" charset="0"/>
                <a:cs typeface="Kalinga" panose="020B0502040204020203" pitchFamily="34" charset="0"/>
              </a:rPr>
              <a:t>FUTURE ENHANCEMENT</a:t>
            </a:r>
            <a:endParaRPr lang="en-US" dirty="0"/>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409392" y="1358376"/>
            <a:ext cx="5120640" cy="3288082"/>
          </a:xfrm>
        </p:spPr>
        <p:txBody>
          <a:bodyPr>
            <a:normAutofit lnSpcReduction="10000"/>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Enhanced Recommendation Algorithm</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Dynamic Banner Content</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Interactive Homepage Features</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Social Integration</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Cross-Platform Compatibility</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Personalized Content Discovery</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Integration with External APIs</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User Feedback and Iterative Improvement</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Monetization Strategies</a:t>
            </a:r>
            <a:endParaRPr lang="en-IN" sz="1800" dirty="0">
              <a:latin typeface="Times New Roman" panose="02020603050405020304" pitchFamily="18" charset="0"/>
              <a:ea typeface="Calibri" panose="020F0502020204030204" pitchFamily="34" charset="0"/>
            </a:endParaRPr>
          </a:p>
          <a:p>
            <a:endParaRPr lang="en-US" sz="1200" dirty="0"/>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53BBCCA-1A0D-4060-BACC-1DDB90DBA173}"/>
              </a:ext>
            </a:extLst>
          </p:cNvPr>
          <p:cNvSpPr txBox="1"/>
          <p:nvPr/>
        </p:nvSpPr>
        <p:spPr>
          <a:xfrm>
            <a:off x="523066" y="4646458"/>
            <a:ext cx="11145868" cy="878895"/>
          </a:xfrm>
          <a:prstGeom prst="rect">
            <a:avLst/>
          </a:prstGeom>
          <a:noFill/>
        </p:spPr>
        <p:txBody>
          <a:bodyPr wrap="square">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Kalinga" panose="020B0502040204020203" pitchFamily="34" charset="0"/>
              </a:rPr>
              <a:t>By incorporating these enhancements and continually iterating on your movie recommendation system, </a:t>
            </a:r>
            <a:r>
              <a:rPr lang="en-IN" kern="100" dirty="0">
                <a:latin typeface="Times New Roman" panose="02020603050405020304" pitchFamily="18" charset="0"/>
                <a:ea typeface="Calibri" panose="020F0502020204030204" pitchFamily="34" charset="0"/>
                <a:cs typeface="Kalinga" panose="020B0502040204020203" pitchFamily="34" charset="0"/>
              </a:rPr>
              <a:t>we</a:t>
            </a:r>
            <a:r>
              <a:rPr lang="en-IN" sz="1800" kern="100" dirty="0">
                <a:effectLst/>
                <a:latin typeface="Times New Roman" panose="02020603050405020304" pitchFamily="18" charset="0"/>
                <a:ea typeface="Calibri" panose="020F0502020204030204" pitchFamily="34" charset="0"/>
                <a:cs typeface="Kalinga" panose="020B0502040204020203" pitchFamily="34" charset="0"/>
              </a:rPr>
              <a:t> can create a compelling and personalized entertainment platform that delights users and keeps them engaged for the long term.</a:t>
            </a:r>
            <a:endParaRPr lang="en-IN" sz="1600" kern="100" dirty="0">
              <a:effectLst/>
              <a:latin typeface="Calibri" panose="020F0502020204030204" pitchFamily="34" charset="0"/>
              <a:ea typeface="Calibri" panose="020F0502020204030204" pitchFamily="34" charset="0"/>
              <a:cs typeface="Kalinga" panose="020B0502040204020203" pitchFamily="34" charset="0"/>
            </a:endParaRPr>
          </a:p>
        </p:txBody>
      </p:sp>
    </p:spTree>
    <p:extLst>
      <p:ext uri="{BB962C8B-B14F-4D97-AF65-F5344CB8AC3E}">
        <p14:creationId xmlns:p14="http://schemas.microsoft.com/office/powerpoint/2010/main" val="383583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23</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Introduction</a:t>
            </a:r>
            <a:endParaRPr lang="en-US" dirty="0"/>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26" name="Picture 2" descr="How to build a content-based movie recommender system with Natural ...">
            <a:extLst>
              <a:ext uri="{FF2B5EF4-FFF2-40B4-BE49-F238E27FC236}">
                <a16:creationId xmlns:a16="http://schemas.microsoft.com/office/drawing/2014/main" id="{60DB4991-33CD-55A3-8B5A-3508BDB628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0242" y="2209844"/>
            <a:ext cx="4869742" cy="39322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9C0E7D-5A72-6894-BA68-D1D498A27A9B}"/>
              </a:ext>
            </a:extLst>
          </p:cNvPr>
          <p:cNvSpPr txBox="1"/>
          <p:nvPr/>
        </p:nvSpPr>
        <p:spPr>
          <a:xfrm>
            <a:off x="3916471" y="613775"/>
            <a:ext cx="4359058"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Recommendation System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192780" y="189759"/>
            <a:ext cx="5806440" cy="793534"/>
          </a:xfrm>
        </p:spPr>
        <p:txBody>
          <a:bodyPr>
            <a:normAutofit/>
          </a:bodyPr>
          <a:lstStyle/>
          <a:p>
            <a:r>
              <a:rPr lang="en-US" sz="2400" b="1" dirty="0">
                <a:latin typeface="Times New Roman" panose="02020603050405020304" pitchFamily="18" charset="0"/>
                <a:cs typeface="Times New Roman" panose="02020603050405020304" pitchFamily="18" charset="0"/>
              </a:rPr>
              <a:t>Types of Recommendation system</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3 ways to build a movie recommendation system using Scikit Learn">
            <a:extLst>
              <a:ext uri="{FF2B5EF4-FFF2-40B4-BE49-F238E27FC236}">
                <a16:creationId xmlns:a16="http://schemas.microsoft.com/office/drawing/2014/main" id="{D6D13A70-DE0C-12C9-17BC-5B98AEC2D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434230"/>
            <a:ext cx="9162789" cy="528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4FFA946-D158-77B8-0050-12A45422E58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pic>
        <p:nvPicPr>
          <p:cNvPr id="3074" name="Picture 2" descr="Use Personalising Product Recommendations to Increase the Profit">
            <a:extLst>
              <a:ext uri="{FF2B5EF4-FFF2-40B4-BE49-F238E27FC236}">
                <a16:creationId xmlns:a16="http://schemas.microsoft.com/office/drawing/2014/main" id="{56CE3F07-E642-2835-53A0-D5E50FF3B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80" y="1030102"/>
            <a:ext cx="10960274" cy="471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F520119-2A92-F9D3-8AF7-99F08F3DAB9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2914C299-5268-2A8C-2983-B133EEE19CDB}"/>
              </a:ext>
            </a:extLst>
          </p:cNvPr>
          <p:cNvSpPr txBox="1"/>
          <p:nvPr/>
        </p:nvSpPr>
        <p:spPr>
          <a:xfrm>
            <a:off x="906572" y="1822475"/>
            <a:ext cx="6097044" cy="2862322"/>
          </a:xfrm>
          <a:prstGeom prst="rect">
            <a:avLst/>
          </a:prstGeom>
          <a:noFill/>
        </p:spPr>
        <p:txBody>
          <a:bodyPr wrap="square">
            <a:spAutoFit/>
          </a:bodyPr>
          <a:lstStyle/>
          <a:p>
            <a:pPr algn="l"/>
            <a:r>
              <a:rPr lang="en-GB" b="0" i="0" dirty="0">
                <a:solidFill>
                  <a:srgbClr val="242424"/>
                </a:solidFill>
                <a:effectLst/>
                <a:highlight>
                  <a:srgbClr val="FFFFFF"/>
                </a:highlight>
                <a:latin typeface="source-serif-pro"/>
              </a:rPr>
              <a:t>Recommendation Systems work based on the </a:t>
            </a:r>
            <a:r>
              <a:rPr lang="en-GB" b="1" i="0" dirty="0">
                <a:solidFill>
                  <a:srgbClr val="242424"/>
                </a:solidFill>
                <a:effectLst/>
                <a:highlight>
                  <a:srgbClr val="FFFFFF"/>
                </a:highlight>
                <a:latin typeface="source-serif-pro"/>
              </a:rPr>
              <a:t>similarity </a:t>
            </a:r>
            <a:r>
              <a:rPr lang="en-GB" b="0" i="0" dirty="0">
                <a:solidFill>
                  <a:srgbClr val="242424"/>
                </a:solidFill>
                <a:effectLst/>
                <a:highlight>
                  <a:srgbClr val="FFFFFF"/>
                </a:highlight>
                <a:latin typeface="source-serif-pro"/>
              </a:rPr>
              <a:t>between either the content or the users who access the content.</a:t>
            </a:r>
          </a:p>
          <a:p>
            <a:pPr algn="l"/>
            <a:r>
              <a:rPr lang="en-GB" b="0" i="0" dirty="0">
                <a:solidFill>
                  <a:srgbClr val="242424"/>
                </a:solidFill>
                <a:effectLst/>
                <a:highlight>
                  <a:srgbClr val="FFFFFF"/>
                </a:highlight>
                <a:latin typeface="source-serif-pro"/>
              </a:rPr>
              <a:t>There are several ways to measure the similarity between two items. The recommendation systems use this </a:t>
            </a:r>
            <a:r>
              <a:rPr lang="en-GB" b="1" i="0" dirty="0">
                <a:solidFill>
                  <a:srgbClr val="242424"/>
                </a:solidFill>
                <a:effectLst/>
                <a:highlight>
                  <a:srgbClr val="FFFFFF"/>
                </a:highlight>
                <a:latin typeface="source-serif-pro"/>
              </a:rPr>
              <a:t>similarity matrix</a:t>
            </a:r>
            <a:r>
              <a:rPr lang="en-GB" b="0" i="0" dirty="0">
                <a:solidFill>
                  <a:srgbClr val="242424"/>
                </a:solidFill>
                <a:effectLst/>
                <a:highlight>
                  <a:srgbClr val="FFFFFF"/>
                </a:highlight>
                <a:latin typeface="source-serif-pro"/>
              </a:rPr>
              <a:t> to recommend the next most similar product to the user.</a:t>
            </a:r>
          </a:p>
          <a:p>
            <a:pPr algn="l"/>
            <a:r>
              <a:rPr lang="en-GB" b="0" i="0" dirty="0">
                <a:solidFill>
                  <a:srgbClr val="242424"/>
                </a:solidFill>
                <a:effectLst/>
                <a:highlight>
                  <a:srgbClr val="FFFFFF"/>
                </a:highlight>
                <a:latin typeface="source-serif-pro"/>
              </a:rPr>
              <a:t>In this </a:t>
            </a:r>
            <a:r>
              <a:rPr lang="en-GB" dirty="0">
                <a:solidFill>
                  <a:srgbClr val="242424"/>
                </a:solidFill>
                <a:highlight>
                  <a:srgbClr val="FFFFFF"/>
                </a:highlight>
                <a:latin typeface="source-serif-pro"/>
              </a:rPr>
              <a:t>project</a:t>
            </a:r>
            <a:r>
              <a:rPr lang="en-GB" b="0" i="0" dirty="0">
                <a:solidFill>
                  <a:srgbClr val="242424"/>
                </a:solidFill>
                <a:effectLst/>
                <a:highlight>
                  <a:srgbClr val="FFFFFF"/>
                </a:highlight>
                <a:latin typeface="source-serif-pro"/>
              </a:rPr>
              <a:t>, we will build a machine learning algorithm that would recommend movies based on a movie the user likes. This Machine Learning model is based on </a:t>
            </a:r>
            <a:r>
              <a:rPr lang="en-GB" b="1" i="0" dirty="0">
                <a:solidFill>
                  <a:srgbClr val="242424"/>
                </a:solidFill>
                <a:effectLst/>
                <a:highlight>
                  <a:srgbClr val="FFFFFF"/>
                </a:highlight>
                <a:latin typeface="source-serif-pro"/>
              </a:rPr>
              <a:t>Cosine Similarity</a:t>
            </a:r>
            <a:r>
              <a:rPr lang="en-GB" b="0" i="0" dirty="0">
                <a:solidFill>
                  <a:srgbClr val="242424"/>
                </a:solidFill>
                <a:effectLst/>
                <a:highlight>
                  <a:srgbClr val="FFFFFF"/>
                </a:highlight>
                <a:latin typeface="source-serif-pro"/>
              </a:rPr>
              <a:t>.</a:t>
            </a:r>
          </a:p>
        </p:txBody>
      </p:sp>
    </p:spTree>
    <p:extLst>
      <p:ext uri="{BB962C8B-B14F-4D97-AF65-F5344CB8AC3E}">
        <p14:creationId xmlns:p14="http://schemas.microsoft.com/office/powerpoint/2010/main" val="270047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F513B0-84F6-6598-A7AD-C1DFE0521B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3887BEE9-A055-9064-7741-B2895DFAB2A7}"/>
              </a:ext>
            </a:extLst>
          </p:cNvPr>
          <p:cNvSpPr txBox="1"/>
          <p:nvPr/>
        </p:nvSpPr>
        <p:spPr>
          <a:xfrm>
            <a:off x="4844963" y="319507"/>
            <a:ext cx="2502074" cy="461665"/>
          </a:xfrm>
          <a:prstGeom prst="rect">
            <a:avLst/>
          </a:prstGeom>
          <a:noFill/>
        </p:spPr>
        <p:txBody>
          <a:bodyPr wrap="square">
            <a:spAutoFit/>
          </a:bodyPr>
          <a:lstStyle/>
          <a:p>
            <a:r>
              <a:rPr lang="en-IN" sz="2400" b="1" i="0" dirty="0">
                <a:solidFill>
                  <a:srgbClr val="242424"/>
                </a:solidFill>
                <a:effectLst/>
                <a:highlight>
                  <a:srgbClr val="FFFFFF"/>
                </a:highlight>
                <a:latin typeface="Times New Roman" panose="02020603050405020304" pitchFamily="18" charset="0"/>
                <a:cs typeface="Times New Roman" panose="02020603050405020304" pitchFamily="18" charset="0"/>
              </a:rPr>
              <a:t>Cosine Similarity</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745A74F-77BC-6CEE-0AA2-5628EFA4191B}"/>
              </a:ext>
            </a:extLst>
          </p:cNvPr>
          <p:cNvSpPr txBox="1"/>
          <p:nvPr/>
        </p:nvSpPr>
        <p:spPr>
          <a:xfrm>
            <a:off x="656051" y="1369554"/>
            <a:ext cx="2993716" cy="3785652"/>
          </a:xfrm>
          <a:prstGeom prst="rect">
            <a:avLst/>
          </a:prstGeom>
          <a:noFill/>
        </p:spPr>
        <p:txBody>
          <a:bodyPr wrap="square">
            <a:spAutoFit/>
          </a:bodyPr>
          <a:lstStyle/>
          <a:p>
            <a:pPr marL="342900" indent="-342900">
              <a:buFont typeface="Arial" panose="020B0604020202020204" pitchFamily="34" charset="0"/>
              <a:buChar char="•"/>
            </a:pPr>
            <a:r>
              <a:rPr lang="en-GB"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Cosine similarity is a metric used to measure how similar two items are. </a:t>
            </a:r>
          </a:p>
          <a:p>
            <a:pPr marL="342900" indent="-342900">
              <a:buFont typeface="Arial" panose="020B0604020202020204" pitchFamily="34" charset="0"/>
              <a:buChar char="•"/>
            </a:pPr>
            <a:r>
              <a:rPr lang="en-GB"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Mathematically, it measures the cosine of the angle between two vectors projected in a multi-dimensional space. </a:t>
            </a:r>
          </a:p>
          <a:p>
            <a:pPr marL="342900" indent="-342900">
              <a:buFont typeface="Arial" panose="020B0604020202020204" pitchFamily="34" charset="0"/>
              <a:buChar char="•"/>
            </a:pPr>
            <a:r>
              <a:rPr lang="en-GB"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The output value ranges from</a:t>
            </a:r>
            <a:r>
              <a:rPr lang="en-GB" sz="2000" b="1" i="0" dirty="0">
                <a:solidFill>
                  <a:srgbClr val="242424"/>
                </a:solidFill>
                <a:effectLst/>
                <a:highlight>
                  <a:srgbClr val="FFFFFF"/>
                </a:highlight>
                <a:latin typeface="Times New Roman" panose="02020603050405020304" pitchFamily="18" charset="0"/>
                <a:cs typeface="Times New Roman" panose="02020603050405020304" pitchFamily="18" charset="0"/>
              </a:rPr>
              <a:t> 0–1</a:t>
            </a:r>
            <a:r>
              <a:rPr lang="en-GB"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E9C2CE78-0BC1-8CA6-8F60-D8ABA1D09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048" y="1250557"/>
            <a:ext cx="3757808" cy="39046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diagram of a graph&#10;&#10;Description automatically generated">
            <a:extLst>
              <a:ext uri="{FF2B5EF4-FFF2-40B4-BE49-F238E27FC236}">
                <a16:creationId xmlns:a16="http://schemas.microsoft.com/office/drawing/2014/main" id="{B3AA817D-6CF6-E377-78E6-E1FDAF90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392" y="1576766"/>
            <a:ext cx="4766656" cy="3578440"/>
          </a:xfrm>
          <a:prstGeom prst="rect">
            <a:avLst/>
          </a:prstGeom>
        </p:spPr>
      </p:pic>
      <p:sp>
        <p:nvSpPr>
          <p:cNvPr id="15" name="TextBox 14">
            <a:extLst>
              <a:ext uri="{FF2B5EF4-FFF2-40B4-BE49-F238E27FC236}">
                <a16:creationId xmlns:a16="http://schemas.microsoft.com/office/drawing/2014/main" id="{ADFD6120-286D-4071-14AE-1836BA4D94B1}"/>
              </a:ext>
            </a:extLst>
          </p:cNvPr>
          <p:cNvSpPr txBox="1"/>
          <p:nvPr/>
        </p:nvSpPr>
        <p:spPr>
          <a:xfrm>
            <a:off x="2284433" y="5488446"/>
            <a:ext cx="8249955" cy="369332"/>
          </a:xfrm>
          <a:prstGeom prst="rect">
            <a:avLst/>
          </a:prstGeom>
          <a:noFill/>
        </p:spPr>
        <p:txBody>
          <a:bodyPr wrap="square">
            <a:spAutoFit/>
          </a:bodyPr>
          <a:lstStyle/>
          <a:p>
            <a:r>
              <a:rPr lang="en-GB" b="1" i="0" dirty="0">
                <a:solidFill>
                  <a:srgbClr val="242424"/>
                </a:solidFill>
                <a:effectLst/>
                <a:highlight>
                  <a:srgbClr val="FFFFFF"/>
                </a:highlight>
                <a:latin typeface="Times New Roman" panose="02020603050405020304" pitchFamily="18" charset="0"/>
                <a:cs typeface="Times New Roman" panose="02020603050405020304" pitchFamily="18" charset="0"/>
              </a:rPr>
              <a:t>0 means no similarity, where as 1 means that both the items are 100% similar.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62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6147" name="Picture 3" descr="Supervised-learning">
            <a:extLst>
              <a:ext uri="{FF2B5EF4-FFF2-40B4-BE49-F238E27FC236}">
                <a16:creationId xmlns:a16="http://schemas.microsoft.com/office/drawing/2014/main" id="{BB1839ED-4DCD-A15C-C713-C4DCCE7FBC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55"/>
          <a:stretch/>
        </p:blipFill>
        <p:spPr bwMode="auto">
          <a:xfrm>
            <a:off x="312628" y="557213"/>
            <a:ext cx="9525000" cy="536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0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2CF8F3C-121F-31BB-C10F-B6D0ADAEDF2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7170" name="Picture 2" descr="Unsupervised-learning">
            <a:extLst>
              <a:ext uri="{FF2B5EF4-FFF2-40B4-BE49-F238E27FC236}">
                <a16:creationId xmlns:a16="http://schemas.microsoft.com/office/drawing/2014/main" id="{80830935-A201-6796-BF4C-0D9710FA0F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141"/>
          <a:stretch/>
        </p:blipFill>
        <p:spPr bwMode="auto">
          <a:xfrm>
            <a:off x="632043" y="2392921"/>
            <a:ext cx="9525000" cy="318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6203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360</TotalTime>
  <Words>549</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Calibri</vt:lpstr>
      <vt:lpstr>source-serif-pro</vt:lpstr>
      <vt:lpstr>Times New Roman</vt:lpstr>
      <vt:lpstr>Tw Cen MT</vt:lpstr>
      <vt:lpstr>ShapesVTI</vt:lpstr>
      <vt:lpstr>PowerPoint Presentation</vt:lpstr>
      <vt:lpstr>PowerPoint Presentation</vt:lpstr>
      <vt:lpstr>Introduction</vt:lpstr>
      <vt:lpstr>Types of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dc:creator>
  <cp:lastModifiedBy>Sagar</cp:lastModifiedBy>
  <cp:revision>43</cp:revision>
  <dcterms:created xsi:type="dcterms:W3CDTF">2024-04-14T08:37:17Z</dcterms:created>
  <dcterms:modified xsi:type="dcterms:W3CDTF">2024-04-17T14:25:18Z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