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70" r:id="rId5"/>
    <p:sldId id="27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15/6/2025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97568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15/6/2025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01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15/6/2025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385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15/6/2025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2358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15/6/2025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35946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15/6/2025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424105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8526F0F3-3C53-41BC-8FFD-0BFB6DD91672}" type="datetimeFigureOut">
              <a:rPr lang="el-GR" smtClean="0"/>
              <a:t>15/6/2025</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65038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8526F0F3-3C53-41BC-8FFD-0BFB6DD91672}" type="datetimeFigureOut">
              <a:rPr lang="el-GR" smtClean="0"/>
              <a:t>15/6/2025</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979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8526F0F3-3C53-41BC-8FFD-0BFB6DD91672}" type="datetimeFigureOut">
              <a:rPr lang="el-GR" smtClean="0"/>
              <a:t>15/6/2025</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1758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15/6/2025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799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15/6/2025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4731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26F0F3-3C53-41BC-8FFD-0BFB6DD91672}" type="datetimeFigureOut">
              <a:rPr lang="el-GR" smtClean="0"/>
              <a:t>15/6/2025</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128170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edtech.ellak.g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ZIvSgvHvdIg?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3" descr="Επισκέψεις και εκπαιδευτικό υλικό από το πρώτο Πάρκο Κυκλοφοριακής ...">
            <a:extLst>
              <a:ext uri="{FF2B5EF4-FFF2-40B4-BE49-F238E27FC236}">
                <a16:creationId xmlns:a16="http://schemas.microsoft.com/office/drawing/2014/main" id="{18B89666-0ABC-1085-235E-ABF4F3D3017D}"/>
              </a:ext>
            </a:extLst>
          </p:cNvPr>
          <p:cNvPicPr>
            <a:picLocks noChangeAspect="1"/>
          </p:cNvPicPr>
          <p:nvPr/>
        </p:nvPicPr>
        <p:blipFill>
          <a:blip r:embed="rId2">
            <a:alphaModFix amt="50000"/>
          </a:blip>
          <a:srcRect t="3899" b="9895"/>
          <a:stretch/>
        </p:blipFill>
        <p:spPr>
          <a:xfrm>
            <a:off x="20" y="1"/>
            <a:ext cx="12191980" cy="6857999"/>
          </a:xfrm>
          <a:prstGeom prst="rect">
            <a:avLst/>
          </a:prstGeom>
        </p:spPr>
      </p:pic>
      <p:sp>
        <p:nvSpPr>
          <p:cNvPr id="2" name="Τίτλος 1"/>
          <p:cNvSpPr>
            <a:spLocks noGrp="1"/>
          </p:cNvSpPr>
          <p:nvPr>
            <p:ph type="ctrTitle"/>
          </p:nvPr>
        </p:nvSpPr>
        <p:spPr>
          <a:xfrm>
            <a:off x="1524000" y="1122362"/>
            <a:ext cx="9144000" cy="2900518"/>
          </a:xfrm>
        </p:spPr>
        <p:txBody>
          <a:bodyPr>
            <a:normAutofit/>
          </a:bodyPr>
          <a:lstStyle/>
          <a:p>
            <a:r>
              <a:rPr lang="el-GR" sz="5600">
                <a:solidFill>
                  <a:srgbClr val="FFFFFF"/>
                </a:solidFill>
              </a:rPr>
              <a:t>7ος Πανελλήνιος Διαγωνισμός Ανοιχτών Τεχνολογιών στην Εκπαίδευση</a:t>
            </a:r>
          </a:p>
        </p:txBody>
      </p:sp>
      <p:sp>
        <p:nvSpPr>
          <p:cNvPr id="3" name="Υπότιτλος 2"/>
          <p:cNvSpPr>
            <a:spLocks noGrp="1"/>
          </p:cNvSpPr>
          <p:nvPr>
            <p:ph type="subTitle" idx="1"/>
          </p:nvPr>
        </p:nvSpPr>
        <p:spPr>
          <a:xfrm>
            <a:off x="1524000" y="4159404"/>
            <a:ext cx="9144000" cy="1098395"/>
          </a:xfrm>
        </p:spPr>
        <p:txBody>
          <a:bodyPr vert="horz" lIns="91440" tIns="45720" rIns="91440" bIns="45720" rtlCol="0" anchor="t">
            <a:normAutofit/>
          </a:bodyPr>
          <a:lstStyle/>
          <a:p>
            <a:r>
              <a:rPr lang="el-GR" b="1" dirty="0">
                <a:solidFill>
                  <a:srgbClr val="FFFFFF"/>
                </a:solidFill>
              </a:rPr>
              <a:t>" Δημόσιο Θεματικό Πάρκο εκπαίδευσης για παιδιά" </a:t>
            </a:r>
          </a:p>
        </p:txBody>
      </p:sp>
    </p:spTree>
    <p:extLst>
      <p:ext uri="{BB962C8B-B14F-4D97-AF65-F5344CB8AC3E}">
        <p14:creationId xmlns:p14="http://schemas.microsoft.com/office/powerpoint/2010/main" val="23251222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CB230D1-5862-9E44-5711-9CEFD96D698B}"/>
              </a:ext>
            </a:extLst>
          </p:cNvPr>
          <p:cNvSpPr>
            <a:spLocks noGrp="1"/>
          </p:cNvSpPr>
          <p:nvPr>
            <p:ph type="title"/>
          </p:nvPr>
        </p:nvSpPr>
        <p:spPr>
          <a:xfrm>
            <a:off x="761802" y="310895"/>
            <a:ext cx="4889190" cy="2121408"/>
          </a:xfrm>
        </p:spPr>
        <p:txBody>
          <a:bodyPr anchor="ctr">
            <a:normAutofit/>
          </a:bodyPr>
          <a:lstStyle/>
          <a:p>
            <a:r>
              <a:rPr lang="el-GR" sz="4000"/>
              <a:t>Πάμε να δούμε πώς προγραμματίζεται:</a:t>
            </a:r>
          </a:p>
        </p:txBody>
      </p:sp>
      <p:sp>
        <p:nvSpPr>
          <p:cNvPr id="3" name="Θέση περιεχομένου 2">
            <a:extLst>
              <a:ext uri="{FF2B5EF4-FFF2-40B4-BE49-F238E27FC236}">
                <a16:creationId xmlns:a16="http://schemas.microsoft.com/office/drawing/2014/main" id="{DC2FE676-34F4-4C76-8E84-C21619FB1D62}"/>
              </a:ext>
            </a:extLst>
          </p:cNvPr>
          <p:cNvSpPr>
            <a:spLocks noGrp="1"/>
          </p:cNvSpPr>
          <p:nvPr>
            <p:ph idx="1"/>
          </p:nvPr>
        </p:nvSpPr>
        <p:spPr>
          <a:xfrm>
            <a:off x="6108878" y="310896"/>
            <a:ext cx="5257800" cy="2121407"/>
          </a:xfrm>
        </p:spPr>
        <p:txBody>
          <a:bodyPr vert="horz" lIns="91440" tIns="45720" rIns="91440" bIns="45720" rtlCol="0" anchor="ctr">
            <a:normAutofit/>
          </a:bodyPr>
          <a:lstStyle/>
          <a:p>
            <a:r>
              <a:rPr lang="en-US" sz="2000">
                <a:latin typeface="Calibri"/>
                <a:ea typeface="Calibri"/>
                <a:cs typeface="Calibri"/>
              </a:rPr>
              <a:t>Με χαμηλή ταχύτητα, να κινείται μπροστά το edison για 4 δευτερόλεπτα και μετά να σταματάει. </a:t>
            </a:r>
          </a:p>
          <a:p>
            <a:endParaRPr lang="en-US" sz="2000">
              <a:latin typeface="Calibri"/>
              <a:ea typeface="Calibri"/>
              <a:cs typeface="Calibri"/>
            </a:endParaRPr>
          </a:p>
          <a:p>
            <a:r>
              <a:rPr lang="en-US" sz="2000">
                <a:latin typeface="Calibri"/>
                <a:ea typeface="Calibri"/>
                <a:cs typeface="Calibri"/>
              </a:rPr>
              <a:t>Κάνουμε δοκιμή.</a:t>
            </a:r>
            <a:endParaRPr lang="el-GR" sz="2000"/>
          </a:p>
        </p:txBody>
      </p:sp>
      <p:pic>
        <p:nvPicPr>
          <p:cNvPr id="4" name="Εικόνα 3" descr="Εικόνα που περιέχει clipart, στιγμιότυπο οθόνης&#10;&#10;Περιγραφή που δημιουργήθηκε αυτόματα">
            <a:extLst>
              <a:ext uri="{FF2B5EF4-FFF2-40B4-BE49-F238E27FC236}">
                <a16:creationId xmlns:a16="http://schemas.microsoft.com/office/drawing/2014/main" id="{6A1B0AD2-241E-FF32-61AF-B5841962DC84}"/>
              </a:ext>
            </a:extLst>
          </p:cNvPr>
          <p:cNvPicPr>
            <a:picLocks noChangeAspect="1"/>
          </p:cNvPicPr>
          <p:nvPr/>
        </p:nvPicPr>
        <p:blipFill>
          <a:blip r:embed="rId2"/>
          <a:srcRect b="1460"/>
          <a:stretch/>
        </p:blipFill>
        <p:spPr>
          <a:xfrm>
            <a:off x="20" y="2743201"/>
            <a:ext cx="12191979" cy="4114799"/>
          </a:xfrm>
          <a:prstGeom prst="rect">
            <a:avLst/>
          </a:prstGeom>
          <a:effectLst>
            <a:innerShdw blurRad="190500" dist="127000" dir="16200000">
              <a:prstClr val="black">
                <a:alpha val="19000"/>
              </a:prstClr>
            </a:innerShdw>
          </a:effectLst>
        </p:spPr>
      </p:pic>
    </p:spTree>
    <p:extLst>
      <p:ext uri="{BB962C8B-B14F-4D97-AF65-F5344CB8AC3E}">
        <p14:creationId xmlns:p14="http://schemas.microsoft.com/office/powerpoint/2010/main" val="181976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E88F44B-580C-B9A1-1D6C-139A7D854500}"/>
              </a:ext>
            </a:extLst>
          </p:cNvPr>
          <p:cNvSpPr>
            <a:spLocks noGrp="1"/>
          </p:cNvSpPr>
          <p:nvPr>
            <p:ph type="title"/>
          </p:nvPr>
        </p:nvSpPr>
        <p:spPr>
          <a:xfrm>
            <a:off x="481013" y="327026"/>
            <a:ext cx="7244660" cy="2287588"/>
          </a:xfrm>
        </p:spPr>
        <p:txBody>
          <a:bodyPr anchor="ctr">
            <a:normAutofit/>
          </a:bodyPr>
          <a:lstStyle/>
          <a:p>
            <a:r>
              <a:rPr lang="en-US" sz="2000">
                <a:latin typeface="Calibri"/>
                <a:ea typeface="Calibri"/>
                <a:cs typeface="Calibri"/>
              </a:rPr>
              <a:t>Το edison με μεσαία ταύτητα, να κινείται μπροστά για 4 δευτερόλεπτα να σταματάει για 1 δευτερόλεπτο και μετά να κινείται προς τα πίσω για τον ίδιο χρόνο και να σταματάει. </a:t>
            </a:r>
            <a:endParaRPr lang="el-GR" sz="2000"/>
          </a:p>
        </p:txBody>
      </p:sp>
      <p:pic>
        <p:nvPicPr>
          <p:cNvPr id="4" name="Θέση περιεχομένου 3" descr="Εικόνα που περιέχει γραφικά, clipart, στιγμιότυπο οθόνης, λογότυπο&#10;&#10;Περιγραφή που δημιουργήθηκε αυτόματα">
            <a:extLst>
              <a:ext uri="{FF2B5EF4-FFF2-40B4-BE49-F238E27FC236}">
                <a16:creationId xmlns:a16="http://schemas.microsoft.com/office/drawing/2014/main" id="{D7973083-8176-4D5D-2A93-6165720B3722}"/>
              </a:ext>
            </a:extLst>
          </p:cNvPr>
          <p:cNvPicPr>
            <a:picLocks noChangeAspect="1"/>
          </p:cNvPicPr>
          <p:nvPr/>
        </p:nvPicPr>
        <p:blipFill>
          <a:blip r:embed="rId2"/>
          <a:srcRect b="4828"/>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180018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600951C-A819-5104-028D-85CF855AD5F7}"/>
              </a:ext>
            </a:extLst>
          </p:cNvPr>
          <p:cNvSpPr>
            <a:spLocks noGrp="1"/>
          </p:cNvSpPr>
          <p:nvPr>
            <p:ph type="title"/>
          </p:nvPr>
        </p:nvSpPr>
        <p:spPr>
          <a:xfrm>
            <a:off x="793662" y="386930"/>
            <a:ext cx="10066122" cy="1298448"/>
          </a:xfrm>
        </p:spPr>
        <p:txBody>
          <a:bodyPr vert="horz" lIns="91440" tIns="45720" rIns="91440" bIns="45720" rtlCol="0" anchor="b">
            <a:noAutofit/>
          </a:bodyPr>
          <a:lstStyle/>
          <a:p>
            <a:pPr marL="285750" indent="-285750">
              <a:spcBef>
                <a:spcPts val="1000"/>
              </a:spcBef>
              <a:buFont typeface="Arial"/>
              <a:buChar char="•"/>
            </a:pPr>
            <a:r>
              <a:rPr lang="en-US" sz="2000" err="1">
                <a:latin typeface="Calibri"/>
                <a:ea typeface="Calibri"/>
                <a:cs typeface="Calibri"/>
              </a:rPr>
              <a:t>Το</a:t>
            </a:r>
            <a:r>
              <a:rPr lang="en-US" sz="2000" dirty="0">
                <a:latin typeface="Calibri"/>
                <a:ea typeface="Calibri"/>
                <a:cs typeface="Calibri"/>
              </a:rPr>
              <a:t> </a:t>
            </a:r>
            <a:r>
              <a:rPr lang="en-US" sz="2000" err="1">
                <a:latin typeface="Calibri"/>
                <a:ea typeface="Calibri"/>
                <a:cs typeface="Calibri"/>
              </a:rPr>
              <a:t>edison</a:t>
            </a:r>
            <a:r>
              <a:rPr lang="en-US" sz="2000" dirty="0">
                <a:latin typeface="Calibri"/>
                <a:ea typeface="Calibri"/>
                <a:cs typeface="Calibri"/>
              </a:rPr>
              <a:t> μπ</a:t>
            </a:r>
            <a:r>
              <a:rPr lang="en-US" sz="2000" err="1">
                <a:latin typeface="Calibri"/>
                <a:ea typeface="Calibri"/>
                <a:cs typeface="Calibri"/>
              </a:rPr>
              <a:t>ορεί</a:t>
            </a:r>
            <a:r>
              <a:rPr lang="en-US" sz="2000" dirty="0">
                <a:latin typeface="Calibri"/>
                <a:ea typeface="Calibri"/>
                <a:cs typeface="Calibri"/>
              </a:rPr>
              <a:t> να α</a:t>
            </a:r>
            <a:r>
              <a:rPr lang="en-US" sz="2000" err="1">
                <a:latin typeface="Calibri"/>
                <a:ea typeface="Calibri"/>
                <a:cs typeface="Calibri"/>
              </a:rPr>
              <a:t>κολουθεί</a:t>
            </a:r>
            <a:r>
              <a:rPr lang="en-US" sz="2000" dirty="0">
                <a:latin typeface="Calibri"/>
                <a:ea typeface="Calibri"/>
                <a:cs typeface="Calibri"/>
              </a:rPr>
              <a:t> και μα</a:t>
            </a:r>
            <a:r>
              <a:rPr lang="en-US" sz="2000" err="1">
                <a:latin typeface="Calibri"/>
                <a:ea typeface="Calibri"/>
                <a:cs typeface="Calibri"/>
              </a:rPr>
              <a:t>ύρη</a:t>
            </a:r>
            <a:r>
              <a:rPr lang="en-US" sz="2000" dirty="0">
                <a:latin typeface="Calibri"/>
                <a:ea typeface="Calibri"/>
                <a:cs typeface="Calibri"/>
              </a:rPr>
              <a:t> </a:t>
            </a:r>
            <a:r>
              <a:rPr lang="en-US" sz="2000" err="1">
                <a:latin typeface="Calibri"/>
                <a:ea typeface="Calibri"/>
                <a:cs typeface="Calibri"/>
              </a:rPr>
              <a:t>γρ</a:t>
            </a:r>
            <a:r>
              <a:rPr lang="en-US" sz="2000" dirty="0">
                <a:latin typeface="Calibri"/>
                <a:ea typeface="Calibri"/>
                <a:cs typeface="Calibri"/>
              </a:rPr>
              <a:t>α</a:t>
            </a:r>
            <a:r>
              <a:rPr lang="en-US" sz="2000" err="1">
                <a:latin typeface="Calibri"/>
                <a:ea typeface="Calibri"/>
                <a:cs typeface="Calibri"/>
              </a:rPr>
              <a:t>μμή</a:t>
            </a:r>
            <a:r>
              <a:rPr lang="en-US" sz="2000" dirty="0">
                <a:latin typeface="Calibri"/>
                <a:ea typeface="Calibri"/>
                <a:cs typeface="Calibri"/>
              </a:rPr>
              <a:t>! </a:t>
            </a:r>
            <a:r>
              <a:rPr lang="en-US" sz="2000" err="1">
                <a:latin typeface="Calibri"/>
                <a:ea typeface="Calibri"/>
                <a:cs typeface="Calibri"/>
              </a:rPr>
              <a:t>Πώς</a:t>
            </a:r>
            <a:r>
              <a:rPr lang="en-US" sz="2000" dirty="0">
                <a:latin typeface="Calibri"/>
                <a:ea typeface="Calibri"/>
                <a:cs typeface="Calibri"/>
              </a:rPr>
              <a:t> θα μπ</a:t>
            </a:r>
            <a:r>
              <a:rPr lang="en-US" sz="2000" err="1">
                <a:latin typeface="Calibri"/>
                <a:ea typeface="Calibri"/>
                <a:cs typeface="Calibri"/>
              </a:rPr>
              <a:t>ορούσ</a:t>
            </a:r>
            <a:r>
              <a:rPr lang="en-US" sz="2000" dirty="0">
                <a:latin typeface="Calibri"/>
                <a:ea typeface="Calibri"/>
                <a:cs typeface="Calibri"/>
              </a:rPr>
              <a:t>α</a:t>
            </a:r>
            <a:r>
              <a:rPr lang="en-US" sz="2000" err="1">
                <a:latin typeface="Calibri"/>
                <a:ea typeface="Calibri"/>
                <a:cs typeface="Calibri"/>
              </a:rPr>
              <a:t>με</a:t>
            </a:r>
            <a:r>
              <a:rPr lang="en-US" sz="2000" dirty="0">
                <a:latin typeface="Calibri"/>
                <a:ea typeface="Calibri"/>
                <a:cs typeface="Calibri"/>
              </a:rPr>
              <a:t> να </a:t>
            </a:r>
            <a:r>
              <a:rPr lang="en-US" sz="2000" err="1">
                <a:latin typeface="Calibri"/>
                <a:ea typeface="Calibri"/>
                <a:cs typeface="Calibri"/>
              </a:rPr>
              <a:t>το</a:t>
            </a:r>
            <a:r>
              <a:rPr lang="en-US" sz="2000" dirty="0">
                <a:latin typeface="Calibri"/>
                <a:ea typeface="Calibri"/>
                <a:cs typeface="Calibri"/>
              </a:rPr>
              <a:t> </a:t>
            </a:r>
            <a:r>
              <a:rPr lang="en-US" sz="2000" err="1">
                <a:latin typeface="Calibri"/>
                <a:ea typeface="Calibri"/>
                <a:cs typeface="Calibri"/>
              </a:rPr>
              <a:t>κάνουμε</a:t>
            </a:r>
            <a:r>
              <a:rPr lang="en-US" sz="2000" dirty="0">
                <a:latin typeface="Calibri"/>
                <a:ea typeface="Calibri"/>
                <a:cs typeface="Calibri"/>
              </a:rPr>
              <a:t> α</a:t>
            </a:r>
            <a:r>
              <a:rPr lang="en-US" sz="2000" err="1">
                <a:latin typeface="Calibri"/>
                <a:ea typeface="Calibri"/>
                <a:cs typeface="Calibri"/>
              </a:rPr>
              <a:t>υτό</a:t>
            </a:r>
            <a:r>
              <a:rPr lang="en-US" sz="2000" dirty="0">
                <a:latin typeface="Calibri"/>
                <a:ea typeface="Calibri"/>
                <a:cs typeface="Calibri"/>
              </a:rPr>
              <a:t>;</a:t>
            </a:r>
          </a:p>
          <a:p>
            <a:pPr marL="285750" indent="-285750">
              <a:spcBef>
                <a:spcPts val="1000"/>
              </a:spcBef>
              <a:buFont typeface="Arial"/>
              <a:buChar char="•"/>
            </a:pPr>
            <a:endParaRPr lang="en-US" sz="2000" dirty="0">
              <a:latin typeface="Calibri"/>
              <a:ea typeface="Calibri"/>
              <a:cs typeface="Calibri"/>
            </a:endParaRPr>
          </a:p>
          <a:p>
            <a:pPr marL="285750" indent="-285750">
              <a:spcBef>
                <a:spcPts val="1000"/>
              </a:spcBef>
              <a:buFont typeface="Arial"/>
              <a:buChar char="•"/>
            </a:pPr>
            <a:r>
              <a:rPr lang="en-US" sz="2000" dirty="0" err="1">
                <a:latin typeface="Calibri"/>
                <a:ea typeface="Calibri"/>
                <a:cs typeface="Calibri"/>
              </a:rPr>
              <a:t>Γνωρίζετε</a:t>
            </a:r>
            <a:r>
              <a:rPr lang="en-US" sz="2000" dirty="0">
                <a:latin typeface="Calibri"/>
                <a:ea typeface="Calibri"/>
                <a:cs typeface="Calibri"/>
              </a:rPr>
              <a:t> π</a:t>
            </a:r>
            <a:r>
              <a:rPr lang="en-US" sz="2000" dirty="0" err="1">
                <a:latin typeface="Calibri"/>
                <a:ea typeface="Calibri"/>
                <a:cs typeface="Calibri"/>
              </a:rPr>
              <a:t>ώς</a:t>
            </a:r>
            <a:r>
              <a:rPr lang="en-US" sz="2000" dirty="0">
                <a:latin typeface="Calibri"/>
                <a:ea typeface="Calibri"/>
                <a:cs typeface="Calibri"/>
              </a:rPr>
              <a:t> </a:t>
            </a:r>
            <a:r>
              <a:rPr lang="en-US" sz="2000" dirty="0" err="1">
                <a:latin typeface="Calibri"/>
                <a:ea typeface="Calibri"/>
                <a:cs typeface="Calibri"/>
              </a:rPr>
              <a:t>λειτουργεί</a:t>
            </a:r>
            <a:r>
              <a:rPr lang="en-US" sz="2000" dirty="0">
                <a:latin typeface="Calibri"/>
                <a:ea typeface="Calibri"/>
                <a:cs typeface="Calibri"/>
              </a:rPr>
              <a:t> ο α</a:t>
            </a:r>
            <a:r>
              <a:rPr lang="en-US" sz="2000" dirty="0" err="1">
                <a:latin typeface="Calibri"/>
                <a:ea typeface="Calibri"/>
                <a:cs typeface="Calibri"/>
              </a:rPr>
              <a:t>ισθητήρ</a:t>
            </a:r>
            <a:r>
              <a:rPr lang="en-US" sz="2000" dirty="0">
                <a:latin typeface="Calibri"/>
                <a:ea typeface="Calibri"/>
                <a:cs typeface="Calibri"/>
              </a:rPr>
              <a:t>ας </a:t>
            </a:r>
            <a:r>
              <a:rPr lang="en-US" sz="2000" dirty="0" err="1">
                <a:latin typeface="Calibri"/>
                <a:ea typeface="Calibri"/>
                <a:cs typeface="Calibri"/>
              </a:rPr>
              <a:t>του</a:t>
            </a:r>
            <a:r>
              <a:rPr lang="en-US" sz="2000" dirty="0">
                <a:latin typeface="Calibri"/>
                <a:ea typeface="Calibri"/>
                <a:cs typeface="Calibri"/>
              </a:rPr>
              <a:t> και ανα</a:t>
            </a:r>
            <a:r>
              <a:rPr lang="en-US" sz="2000" dirty="0" err="1">
                <a:latin typeface="Calibri"/>
                <a:ea typeface="Calibri"/>
                <a:cs typeface="Calibri"/>
              </a:rPr>
              <a:t>γνωρίζει</a:t>
            </a:r>
            <a:r>
              <a:rPr lang="en-US" sz="2000" dirty="0">
                <a:latin typeface="Calibri"/>
                <a:ea typeface="Calibri"/>
                <a:cs typeface="Calibri"/>
              </a:rPr>
              <a:t> </a:t>
            </a:r>
            <a:r>
              <a:rPr lang="en-US" sz="2000" dirty="0" err="1">
                <a:latin typeface="Calibri"/>
                <a:ea typeface="Calibri"/>
                <a:cs typeface="Calibri"/>
              </a:rPr>
              <a:t>το</a:t>
            </a:r>
            <a:r>
              <a:rPr lang="en-US" sz="2000" dirty="0">
                <a:latin typeface="Calibri"/>
                <a:ea typeface="Calibri"/>
                <a:cs typeface="Calibri"/>
              </a:rPr>
              <a:t> </a:t>
            </a:r>
            <a:r>
              <a:rPr lang="en-US" sz="2000" dirty="0" err="1">
                <a:latin typeface="Calibri"/>
                <a:ea typeface="Calibri"/>
                <a:cs typeface="Calibri"/>
              </a:rPr>
              <a:t>χρώμ</a:t>
            </a:r>
            <a:r>
              <a:rPr lang="en-US" sz="2000" dirty="0">
                <a:latin typeface="Calibri"/>
                <a:ea typeface="Calibri"/>
                <a:cs typeface="Calibri"/>
              </a:rPr>
              <a:t>α; </a:t>
            </a:r>
          </a:p>
          <a:p>
            <a:endParaRPr lang="el-GR" sz="19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Θέση περιεχομένου 3" descr="Εικόνα που περιέχει clipart, γραφικά, καρτούν, σχεδίαση&#10;&#10;Περιγραφή που δημιουργήθηκε αυτόματα">
            <a:extLst>
              <a:ext uri="{FF2B5EF4-FFF2-40B4-BE49-F238E27FC236}">
                <a16:creationId xmlns:a16="http://schemas.microsoft.com/office/drawing/2014/main" id="{684E4436-472D-2398-0633-3E8A1BA87044}"/>
              </a:ext>
            </a:extLst>
          </p:cNvPr>
          <p:cNvPicPr>
            <a:picLocks noChangeAspect="1"/>
          </p:cNvPicPr>
          <p:nvPr/>
        </p:nvPicPr>
        <p:blipFill>
          <a:blip r:embed="rId2"/>
          <a:stretch>
            <a:fillRect/>
          </a:stretch>
        </p:blipFill>
        <p:spPr>
          <a:xfrm>
            <a:off x="3050438" y="2787938"/>
            <a:ext cx="6832427" cy="309250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92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E34F55F-8881-2846-873F-34CB5B74461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a:t>Σχεδιάστε σε χαρτί πώς θέλετε να είναι η ζώνη κυκλοφοριακής αγωγής.</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Θέση περιεχομένου 3" descr="To Πάρκο Κυκλοφοριακής Αγωγής Σπάρτης ονομάζεται «Άρης Σταθάκης ...">
            <a:extLst>
              <a:ext uri="{FF2B5EF4-FFF2-40B4-BE49-F238E27FC236}">
                <a16:creationId xmlns:a16="http://schemas.microsoft.com/office/drawing/2014/main" id="{D93FF608-6046-0BE1-2E2D-C0FDF0BB7580}"/>
              </a:ext>
            </a:extLst>
          </p:cNvPr>
          <p:cNvPicPr>
            <a:picLocks noGrp="1" noChangeAspect="1"/>
          </p:cNvPicPr>
          <p:nvPr>
            <p:ph idx="1"/>
          </p:nvPr>
        </p:nvPicPr>
        <p:blipFill>
          <a:blip r:embed="rId2"/>
          <a:srcRect l="4505" r="2026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889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Θέση περιεχομένου 3" descr="Πάρκο κυκλοφοριακής αγωγής | 2ο Νηπιαγωγείο Άνω Λιοσίων">
            <a:extLst>
              <a:ext uri="{FF2B5EF4-FFF2-40B4-BE49-F238E27FC236}">
                <a16:creationId xmlns:a16="http://schemas.microsoft.com/office/drawing/2014/main" id="{CA6E9014-762F-2458-DBE7-509ADFCFE888}"/>
              </a:ext>
            </a:extLst>
          </p:cNvPr>
          <p:cNvPicPr>
            <a:picLocks noGrp="1" noChangeAspect="1"/>
          </p:cNvPicPr>
          <p:nvPr>
            <p:ph idx="1"/>
          </p:nvPr>
        </p:nvPicPr>
        <p:blipFill>
          <a:blip r:embed="rId2"/>
          <a:srcRect t="4147" b="20867"/>
          <a:stretch/>
        </p:blipFill>
        <p:spPr>
          <a:xfrm>
            <a:off x="20" y="1282"/>
            <a:ext cx="12191980" cy="6856718"/>
          </a:xfrm>
          <a:prstGeom prst="rect">
            <a:avLst/>
          </a:prstGeom>
        </p:spPr>
      </p:pic>
    </p:spTree>
    <p:extLst>
      <p:ext uri="{BB962C8B-B14F-4D97-AF65-F5344CB8AC3E}">
        <p14:creationId xmlns:p14="http://schemas.microsoft.com/office/powerpoint/2010/main" val="51008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Θέση περιεχομένου 3" descr="Υπέροχο το νέο πάρκο κυκλοφοριακής αγωγής στη Γλυφάδα">
            <a:extLst>
              <a:ext uri="{FF2B5EF4-FFF2-40B4-BE49-F238E27FC236}">
                <a16:creationId xmlns:a16="http://schemas.microsoft.com/office/drawing/2014/main" id="{30598BDC-9E3A-54C0-E15E-1DA7EB9FCF52}"/>
              </a:ext>
            </a:extLst>
          </p:cNvPr>
          <p:cNvPicPr>
            <a:picLocks noGrp="1" noChangeAspect="1"/>
          </p:cNvPicPr>
          <p:nvPr>
            <p:ph idx="1"/>
          </p:nvPr>
        </p:nvPicPr>
        <p:blipFill>
          <a:blip r:embed="rId2"/>
          <a:srcRect t="18346" b="1312"/>
          <a:stretch/>
        </p:blipFill>
        <p:spPr>
          <a:xfrm>
            <a:off x="20" y="1282"/>
            <a:ext cx="12191980" cy="6856718"/>
          </a:xfrm>
          <a:prstGeom prst="rect">
            <a:avLst/>
          </a:prstGeom>
        </p:spPr>
      </p:pic>
    </p:spTree>
    <p:extLst>
      <p:ext uri="{BB962C8B-B14F-4D97-AF65-F5344CB8AC3E}">
        <p14:creationId xmlns:p14="http://schemas.microsoft.com/office/powerpoint/2010/main" val="80528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Θέση περιεχομένου 3" descr="Πάρκο κυκλοφοριακής αγωγής">
            <a:extLst>
              <a:ext uri="{FF2B5EF4-FFF2-40B4-BE49-F238E27FC236}">
                <a16:creationId xmlns:a16="http://schemas.microsoft.com/office/drawing/2014/main" id="{A62C533A-EC26-2DB3-0836-0C8651FB9779}"/>
              </a:ext>
            </a:extLst>
          </p:cNvPr>
          <p:cNvPicPr>
            <a:picLocks noGrp="1" noChangeAspect="1"/>
          </p:cNvPicPr>
          <p:nvPr>
            <p:ph idx="1"/>
          </p:nvPr>
        </p:nvPicPr>
        <p:blipFill>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5016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787431-501B-8113-6D18-3656F7D3A9FE}"/>
              </a:ext>
            </a:extLst>
          </p:cNvPr>
          <p:cNvSpPr>
            <a:spLocks noGrp="1"/>
          </p:cNvSpPr>
          <p:nvPr>
            <p:ph type="title"/>
          </p:nvPr>
        </p:nvSpPr>
        <p:spPr/>
        <p:txBody>
          <a:bodyPr/>
          <a:lstStyle/>
          <a:p>
            <a:r>
              <a:rPr lang="el-GR" dirty="0"/>
              <a:t>Τι είναι το ΕΛΛΑΚ</a:t>
            </a:r>
          </a:p>
        </p:txBody>
      </p:sp>
      <p:sp>
        <p:nvSpPr>
          <p:cNvPr id="3" name="Θέση περιεχομένου 2">
            <a:extLst>
              <a:ext uri="{FF2B5EF4-FFF2-40B4-BE49-F238E27FC236}">
                <a16:creationId xmlns:a16="http://schemas.microsoft.com/office/drawing/2014/main" id="{77EB5DF2-D48D-FEF6-1CC9-88A5BB787BD0}"/>
              </a:ext>
            </a:extLst>
          </p:cNvPr>
          <p:cNvSpPr>
            <a:spLocks noGrp="1"/>
          </p:cNvSpPr>
          <p:nvPr>
            <p:ph idx="1"/>
          </p:nvPr>
        </p:nvSpPr>
        <p:spPr/>
        <p:txBody>
          <a:bodyPr vert="horz" lIns="91440" tIns="45720" rIns="91440" bIns="45720" rtlCol="0" anchor="t">
            <a:normAutofit/>
          </a:bodyPr>
          <a:lstStyle/>
          <a:p>
            <a:pPr algn="just"/>
            <a:r>
              <a:rPr lang="el-GR" sz="2400" b="1" dirty="0">
                <a:solidFill>
                  <a:srgbClr val="363636"/>
                </a:solidFill>
                <a:ea typeface="+mn-lt"/>
                <a:cs typeface="+mn-lt"/>
              </a:rPr>
              <a:t>Το Ελεύθερο Λογισμικό / Λογισμικό Ανοικτού Κώδικα (ΕΛ/ΛΑΚ)</a:t>
            </a:r>
            <a:r>
              <a:rPr lang="el-GR" sz="2400" dirty="0">
                <a:solidFill>
                  <a:srgbClr val="4A4A4A"/>
                </a:solidFill>
                <a:ea typeface="+mn-lt"/>
                <a:cs typeface="+mn-lt"/>
              </a:rPr>
              <a:t> είναι το λογισμικό που ο καθένας μπορεί </a:t>
            </a:r>
            <a:r>
              <a:rPr lang="el-GR" sz="2400" b="1" dirty="0">
                <a:solidFill>
                  <a:srgbClr val="363636"/>
                </a:solidFill>
                <a:ea typeface="+mn-lt"/>
                <a:cs typeface="+mn-lt"/>
              </a:rPr>
              <a:t>ελεύθερα</a:t>
            </a:r>
            <a:r>
              <a:rPr lang="el-GR" sz="2400" dirty="0">
                <a:solidFill>
                  <a:srgbClr val="4A4A4A"/>
                </a:solidFill>
                <a:ea typeface="+mn-lt"/>
                <a:cs typeface="+mn-lt"/>
              </a:rPr>
              <a:t> να χρησιμοποιεί, να </a:t>
            </a:r>
            <a:r>
              <a:rPr lang="el-GR" sz="2400" b="1" dirty="0">
                <a:solidFill>
                  <a:srgbClr val="363636"/>
                </a:solidFill>
                <a:ea typeface="+mn-lt"/>
                <a:cs typeface="+mn-lt"/>
              </a:rPr>
              <a:t>αντιγράφει</a:t>
            </a:r>
            <a:r>
              <a:rPr lang="el-GR" sz="2400" dirty="0">
                <a:solidFill>
                  <a:srgbClr val="4A4A4A"/>
                </a:solidFill>
                <a:ea typeface="+mn-lt"/>
                <a:cs typeface="+mn-lt"/>
              </a:rPr>
              <a:t>, να </a:t>
            </a:r>
            <a:r>
              <a:rPr lang="el-GR" sz="2400" b="1" dirty="0">
                <a:solidFill>
                  <a:srgbClr val="363636"/>
                </a:solidFill>
                <a:ea typeface="+mn-lt"/>
                <a:cs typeface="+mn-lt"/>
              </a:rPr>
              <a:t>διανέμει</a:t>
            </a:r>
            <a:r>
              <a:rPr lang="el-GR" sz="2400" dirty="0">
                <a:solidFill>
                  <a:srgbClr val="4A4A4A"/>
                </a:solidFill>
                <a:ea typeface="+mn-lt"/>
                <a:cs typeface="+mn-lt"/>
              </a:rPr>
              <a:t> και να </a:t>
            </a:r>
            <a:r>
              <a:rPr lang="el-GR" sz="2400" b="1" dirty="0">
                <a:solidFill>
                  <a:srgbClr val="363636"/>
                </a:solidFill>
                <a:ea typeface="+mn-lt"/>
                <a:cs typeface="+mn-lt"/>
              </a:rPr>
              <a:t>τροποποιεί</a:t>
            </a:r>
            <a:r>
              <a:rPr lang="el-GR" sz="2400" dirty="0">
                <a:solidFill>
                  <a:srgbClr val="4A4A4A"/>
                </a:solidFill>
                <a:ea typeface="+mn-lt"/>
                <a:cs typeface="+mn-lt"/>
              </a:rPr>
              <a:t> ανάλογα με τις ανάγκες του. Είναι ένα</a:t>
            </a:r>
            <a:r>
              <a:rPr lang="el-GR" sz="2400" b="1" dirty="0">
                <a:solidFill>
                  <a:srgbClr val="363636"/>
                </a:solidFill>
                <a:ea typeface="+mn-lt"/>
                <a:cs typeface="+mn-lt"/>
              </a:rPr>
              <a:t> εναλλακτικό μοντέλο ανάπτυξης και χρήσης λογισμικού </a:t>
            </a:r>
            <a:r>
              <a:rPr lang="el-GR" sz="2400" dirty="0">
                <a:solidFill>
                  <a:srgbClr val="4A4A4A"/>
                </a:solidFill>
                <a:ea typeface="+mn-lt"/>
                <a:cs typeface="+mn-lt"/>
              </a:rPr>
              <a:t>που βασίζεται στην ελεύθερη διάθεση του πηγαίου κώδικα, το οποίο παρέχει τη δυνατότητα αλλαγών ή βελτιώσεων ώστε να καλύπτονται οι ανάγκες αυτού που το χρησιμοποιεί.</a:t>
            </a:r>
            <a:endParaRPr lang="el-GR" sz="2400" dirty="0"/>
          </a:p>
        </p:txBody>
      </p:sp>
    </p:spTree>
    <p:extLst>
      <p:ext uri="{BB962C8B-B14F-4D97-AF65-F5344CB8AC3E}">
        <p14:creationId xmlns:p14="http://schemas.microsoft.com/office/powerpoint/2010/main" val="311014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BBF21B-A432-F942-B949-44F249E3A3D8}"/>
              </a:ext>
            </a:extLst>
          </p:cNvPr>
          <p:cNvSpPr>
            <a:spLocks noGrp="1"/>
          </p:cNvSpPr>
          <p:nvPr>
            <p:ph type="title"/>
          </p:nvPr>
        </p:nvSpPr>
        <p:spPr/>
        <p:txBody>
          <a:bodyPr/>
          <a:lstStyle/>
          <a:p>
            <a:r>
              <a:rPr lang="el-GR" dirty="0"/>
              <a:t>Το θέμα του 7ου διαγωνισμού</a:t>
            </a:r>
          </a:p>
        </p:txBody>
      </p:sp>
      <p:sp>
        <p:nvSpPr>
          <p:cNvPr id="3" name="Θέση περιεχομένου 2">
            <a:extLst>
              <a:ext uri="{FF2B5EF4-FFF2-40B4-BE49-F238E27FC236}">
                <a16:creationId xmlns:a16="http://schemas.microsoft.com/office/drawing/2014/main" id="{1B39E7F7-6A21-271B-05FD-D6B0C049710B}"/>
              </a:ext>
            </a:extLst>
          </p:cNvPr>
          <p:cNvSpPr>
            <a:spLocks noGrp="1"/>
          </p:cNvSpPr>
          <p:nvPr>
            <p:ph idx="1"/>
          </p:nvPr>
        </p:nvSpPr>
        <p:spPr/>
        <p:txBody>
          <a:bodyPr vert="horz" lIns="91440" tIns="45720" rIns="91440" bIns="45720" rtlCol="0" anchor="t">
            <a:normAutofit/>
          </a:bodyPr>
          <a:lstStyle/>
          <a:p>
            <a:pPr algn="just"/>
            <a:r>
              <a:rPr lang="el-GR" sz="2000" dirty="0">
                <a:solidFill>
                  <a:srgbClr val="2C2C2C"/>
                </a:solidFill>
                <a:ea typeface="+mn-lt"/>
                <a:cs typeface="+mn-lt"/>
              </a:rPr>
              <a:t>O 7ος</a:t>
            </a:r>
            <a:r>
              <a:rPr lang="el-GR" sz="2000" dirty="0">
                <a:solidFill>
                  <a:srgbClr val="020202"/>
                </a:solidFill>
                <a:ea typeface="+mn-lt"/>
                <a:cs typeface="+mn-lt"/>
                <a:hlinkClick r:id="rId2"/>
              </a:rPr>
              <a:t> </a:t>
            </a:r>
            <a:r>
              <a:rPr lang="el-GR" sz="2000" b="1" dirty="0">
                <a:solidFill>
                  <a:srgbClr val="020202"/>
                </a:solidFill>
                <a:ea typeface="+mn-lt"/>
                <a:cs typeface="+mn-lt"/>
                <a:hlinkClick r:id="rId2"/>
              </a:rPr>
              <a:t>Πανελλήνιος Διαγωνισμός Ανοιχτών Τεχνολογιών στην Εκπαίδευση,</a:t>
            </a:r>
            <a:r>
              <a:rPr lang="el-GR" sz="2000" dirty="0">
                <a:solidFill>
                  <a:srgbClr val="2C2C2C"/>
                </a:solidFill>
                <a:ea typeface="+mn-lt"/>
                <a:cs typeface="+mn-lt"/>
              </a:rPr>
              <a:t> επικεντρώνεται στη θεματική ενότητα της</a:t>
            </a:r>
            <a:r>
              <a:rPr lang="el-GR" sz="2000" b="1" dirty="0">
                <a:solidFill>
                  <a:srgbClr val="2C2C2C"/>
                </a:solidFill>
                <a:ea typeface="+mn-lt"/>
                <a:cs typeface="+mn-lt"/>
              </a:rPr>
              <a:t> Ανοιχτής Σχεδίασης για έναν Άμεσο Δημόσιο Χώρο</a:t>
            </a:r>
            <a:r>
              <a:rPr lang="el-GR" sz="2000" dirty="0">
                <a:solidFill>
                  <a:srgbClr val="2C2C2C"/>
                </a:solidFill>
                <a:ea typeface="+mn-lt"/>
                <a:cs typeface="+mn-lt"/>
              </a:rPr>
              <a:t> και καλεί μαθητές να ενσωματώσουν έξυπνες και βιώσιμες λύσεις που βελτιώνουν τη λειτουργικότητα και την αισθητική των δημόσιων χώρων και την εμπειρία των κατοίκων σε αυτούς. Οι συμμετέχοντες καλούνται να </a:t>
            </a:r>
            <a:r>
              <a:rPr lang="el-GR" sz="2000" b="1" dirty="0">
                <a:solidFill>
                  <a:srgbClr val="2C2C2C"/>
                </a:solidFill>
                <a:ea typeface="+mn-lt"/>
                <a:cs typeface="+mn-lt"/>
              </a:rPr>
              <a:t>εξερευνήσουν τα όρια της δημιουργικότητας και της τεχνολογίας, με στόχο τη διαμόρφωση ενός καλύτερου μέλλοντος για όλους.</a:t>
            </a:r>
            <a:endParaRPr lang="el-GR" sz="2000" dirty="0"/>
          </a:p>
          <a:p>
            <a:pPr algn="just"/>
            <a:r>
              <a:rPr lang="el-GR" sz="2000" b="1" dirty="0">
                <a:solidFill>
                  <a:srgbClr val="2C2C2C"/>
                </a:solidFill>
                <a:ea typeface="+mn-lt"/>
                <a:cs typeface="+mn-lt"/>
              </a:rPr>
              <a:t>Ο κύριος στόχος του διαγωνισμού είναι ο διαμοιρασμός της γνώσης ανάμεσα στους μαθητές, τους εκπαιδευτικούς, τα σχολεία και ευρύτερα στην κοινωνία.</a:t>
            </a:r>
            <a:endParaRPr lang="el-GR" sz="2000" dirty="0"/>
          </a:p>
          <a:p>
            <a:pPr marL="0" indent="0">
              <a:buNone/>
            </a:pPr>
            <a:endParaRPr lang="el-GR" dirty="0"/>
          </a:p>
        </p:txBody>
      </p:sp>
    </p:spTree>
    <p:extLst>
      <p:ext uri="{BB962C8B-B14F-4D97-AF65-F5344CB8AC3E}">
        <p14:creationId xmlns:p14="http://schemas.microsoft.com/office/powerpoint/2010/main" val="387123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E1A2329-AD8A-1C20-C122-6BBDAE4E71E3}"/>
              </a:ext>
            </a:extLst>
          </p:cNvPr>
          <p:cNvSpPr>
            <a:spLocks noGrp="1"/>
          </p:cNvSpPr>
          <p:nvPr>
            <p:ph type="title"/>
          </p:nvPr>
        </p:nvSpPr>
        <p:spPr>
          <a:xfrm>
            <a:off x="572493" y="238539"/>
            <a:ext cx="11018520" cy="1434415"/>
          </a:xfrm>
        </p:spPr>
        <p:txBody>
          <a:bodyPr anchor="b">
            <a:normAutofit/>
          </a:bodyPr>
          <a:lstStyle/>
          <a:p>
            <a:r>
              <a:rPr lang="el-GR" sz="5400"/>
              <a:t>Δημόσιοι χώροι</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B2F013DC-DD25-F558-5872-946C9D020FB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l-GR" sz="2200"/>
              <a:t>Δημόσιος χώρος είναι εκείνος που έχουμε δικαίωμα να χρησιμοποιήσουμε όλοι μας. </a:t>
            </a:r>
          </a:p>
          <a:p>
            <a:r>
              <a:rPr lang="el-GR" sz="2200">
                <a:ea typeface="+mn-lt"/>
                <a:cs typeface="+mn-lt"/>
              </a:rPr>
              <a:t>Σύμφωνα με το σχέδιο πόλης σε κάθε πόλη, υπάρχουν ελεύθεροι και πράσινοι χώροι, εκτάσεις χωρίς κτίρια, δρόμοι, πεζόδρομοι, πλατείες, παιδικές χαρές, οι ακτές, οι ανοιχτοί αρχαιολογικοί χώροι, τα πάρκα ή άλση, οι κήποι, οι ανοιχτές και χωρίς κτίρια αθλητικές εγκαταστάσεις, όλοι αυτοί οι χώροι οφείλουν να είναι ανοιχτοί, να έχουν σε αυτούς πρόσβαση όλοι οι πολίτες και να αποτελούν κατά κανόνα ιδιοκτησίες του δημοσίου ή οργανισμών του δημοσίου.</a:t>
            </a:r>
            <a:endParaRPr lang="el-GR" sz="2200"/>
          </a:p>
        </p:txBody>
      </p:sp>
      <p:pic>
        <p:nvPicPr>
          <p:cNvPr id="4" name="Εικόνα 3" descr="Εικόνα που περιέχει εξωτερικός χώρος/ύπαιθρος, δέντρο, ουρανός, κτίριο&#10;&#10;Περιγραφή που δημιουργήθηκε αυτόματα">
            <a:extLst>
              <a:ext uri="{FF2B5EF4-FFF2-40B4-BE49-F238E27FC236}">
                <a16:creationId xmlns:a16="http://schemas.microsoft.com/office/drawing/2014/main" id="{ABC2CADB-1657-9C22-2174-84395F1B6EDE}"/>
              </a:ext>
            </a:extLst>
          </p:cNvPr>
          <p:cNvPicPr>
            <a:picLocks noChangeAspect="1"/>
          </p:cNvPicPr>
          <p:nvPr/>
        </p:nvPicPr>
        <p:blipFill>
          <a:blip r:embed="rId2"/>
          <a:srcRect l="29028" r="16857" b="2"/>
          <a:stretch/>
        </p:blipFill>
        <p:spPr>
          <a:xfrm>
            <a:off x="7675658" y="2093976"/>
            <a:ext cx="3941064" cy="4096512"/>
          </a:xfrm>
          <a:prstGeom prst="rect">
            <a:avLst/>
          </a:prstGeom>
        </p:spPr>
      </p:pic>
    </p:spTree>
    <p:extLst>
      <p:ext uri="{BB962C8B-B14F-4D97-AF65-F5344CB8AC3E}">
        <p14:creationId xmlns:p14="http://schemas.microsoft.com/office/powerpoint/2010/main" val="373762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FAB2B4FC-EEAE-500F-3A21-D68943E9A237}"/>
              </a:ext>
            </a:extLst>
          </p:cNvPr>
          <p:cNvSpPr>
            <a:spLocks noGrp="1"/>
          </p:cNvSpPr>
          <p:nvPr>
            <p:ph type="title"/>
          </p:nvPr>
        </p:nvSpPr>
        <p:spPr>
          <a:xfrm>
            <a:off x="6657715" y="467271"/>
            <a:ext cx="4195674" cy="2052522"/>
          </a:xfrm>
        </p:spPr>
        <p:txBody>
          <a:bodyPr anchor="b">
            <a:normAutofit/>
          </a:bodyPr>
          <a:lstStyle/>
          <a:p>
            <a:r>
              <a:rPr lang="el-GR" sz="5600"/>
              <a:t>Ιδέα</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Θέση περιεχομένου 3" descr="Light Bulb Stock Vector Image by ©unkreatives #12178998">
            <a:extLst>
              <a:ext uri="{FF2B5EF4-FFF2-40B4-BE49-F238E27FC236}">
                <a16:creationId xmlns:a16="http://schemas.microsoft.com/office/drawing/2014/main" id="{281FE075-927F-E812-AA51-B0ADBB951ACB}"/>
              </a:ext>
            </a:extLst>
          </p:cNvPr>
          <p:cNvPicPr>
            <a:picLocks noChangeAspect="1"/>
          </p:cNvPicPr>
          <p:nvPr/>
        </p:nvPicPr>
        <p:blipFill>
          <a:blip r:embed="rId2"/>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A9530C83-A9AE-878F-9894-9C28D4B2C861}"/>
              </a:ext>
            </a:extLst>
          </p:cNvPr>
          <p:cNvSpPr>
            <a:spLocks noGrp="1"/>
          </p:cNvSpPr>
          <p:nvPr>
            <p:ph idx="1"/>
          </p:nvPr>
        </p:nvSpPr>
        <p:spPr>
          <a:xfrm>
            <a:off x="6499565" y="2516366"/>
            <a:ext cx="4468841" cy="3359570"/>
          </a:xfrm>
        </p:spPr>
        <p:txBody>
          <a:bodyPr vert="horz" lIns="91440" tIns="45720" rIns="91440" bIns="45720" rtlCol="0" anchor="t">
            <a:noAutofit/>
          </a:bodyPr>
          <a:lstStyle/>
          <a:p>
            <a:r>
              <a:rPr lang="en-US" sz="2400" dirty="0">
                <a:solidFill>
                  <a:srgbClr val="000000">
                    <a:alpha val="80000"/>
                  </a:srgbClr>
                </a:solidFill>
              </a:rPr>
              <a:t>Να </a:t>
            </a:r>
            <a:r>
              <a:rPr lang="en-US" sz="2400" err="1">
                <a:solidFill>
                  <a:srgbClr val="000000">
                    <a:alpha val="80000"/>
                  </a:srgbClr>
                </a:solidFill>
              </a:rPr>
              <a:t>φτιάξουμε</a:t>
            </a:r>
            <a:r>
              <a:rPr lang="en-US" sz="2400" dirty="0">
                <a:solidFill>
                  <a:srgbClr val="000000">
                    <a:alpha val="80000"/>
                  </a:srgbClr>
                </a:solidFill>
              </a:rPr>
              <a:t> </a:t>
            </a:r>
            <a:r>
              <a:rPr lang="en-US" sz="2400" err="1">
                <a:solidFill>
                  <a:srgbClr val="000000">
                    <a:alpha val="80000"/>
                  </a:srgbClr>
                </a:solidFill>
              </a:rPr>
              <a:t>έν</a:t>
            </a:r>
            <a:r>
              <a:rPr lang="en-US" sz="2400" dirty="0">
                <a:solidFill>
                  <a:srgbClr val="000000">
                    <a:alpha val="80000"/>
                  </a:srgbClr>
                </a:solidFill>
              </a:rPr>
              <a:t>α </a:t>
            </a:r>
            <a:r>
              <a:rPr lang="en-US" sz="2400" err="1">
                <a:solidFill>
                  <a:srgbClr val="000000">
                    <a:alpha val="80000"/>
                  </a:srgbClr>
                </a:solidFill>
              </a:rPr>
              <a:t>δημόσιο</a:t>
            </a:r>
            <a:r>
              <a:rPr lang="en-US" sz="2400" dirty="0">
                <a:solidFill>
                  <a:srgbClr val="000000">
                    <a:alpha val="80000"/>
                  </a:srgbClr>
                </a:solidFill>
              </a:rPr>
              <a:t> </a:t>
            </a:r>
            <a:r>
              <a:rPr lang="en-US" sz="2400" err="1">
                <a:solidFill>
                  <a:srgbClr val="000000">
                    <a:alpha val="80000"/>
                  </a:srgbClr>
                </a:solidFill>
              </a:rPr>
              <a:t>θεμ</a:t>
            </a:r>
            <a:r>
              <a:rPr lang="en-US" sz="2400" dirty="0">
                <a:solidFill>
                  <a:srgbClr val="000000">
                    <a:alpha val="80000"/>
                  </a:srgbClr>
                </a:solidFill>
              </a:rPr>
              <a:t>α</a:t>
            </a:r>
            <a:r>
              <a:rPr lang="en-US" sz="2400" err="1">
                <a:solidFill>
                  <a:srgbClr val="000000">
                    <a:alpha val="80000"/>
                  </a:srgbClr>
                </a:solidFill>
              </a:rPr>
              <a:t>τικό</a:t>
            </a:r>
            <a:r>
              <a:rPr lang="en-US" sz="2400" dirty="0">
                <a:solidFill>
                  <a:srgbClr val="000000">
                    <a:alpha val="80000"/>
                  </a:srgbClr>
                </a:solidFill>
              </a:rPr>
              <a:t> π</a:t>
            </a:r>
            <a:r>
              <a:rPr lang="en-US" sz="2400" err="1">
                <a:solidFill>
                  <a:srgbClr val="000000">
                    <a:alpha val="80000"/>
                  </a:srgbClr>
                </a:solidFill>
              </a:rPr>
              <a:t>άρκο</a:t>
            </a:r>
            <a:r>
              <a:rPr lang="en-US" sz="2400" dirty="0">
                <a:solidFill>
                  <a:srgbClr val="000000">
                    <a:alpha val="80000"/>
                  </a:srgbClr>
                </a:solidFill>
              </a:rPr>
              <a:t> π</a:t>
            </a:r>
            <a:r>
              <a:rPr lang="en-US" sz="2400" err="1">
                <a:solidFill>
                  <a:srgbClr val="000000">
                    <a:alpha val="80000"/>
                  </a:srgbClr>
                </a:solidFill>
              </a:rPr>
              <a:t>ου</a:t>
            </a:r>
            <a:r>
              <a:rPr lang="en-US" sz="2400" dirty="0">
                <a:solidFill>
                  <a:srgbClr val="000000">
                    <a:alpha val="80000"/>
                  </a:srgbClr>
                </a:solidFill>
              </a:rPr>
              <a:t> </a:t>
            </a:r>
            <a:r>
              <a:rPr lang="en-US" sz="2400" err="1">
                <a:solidFill>
                  <a:srgbClr val="000000">
                    <a:alpha val="80000"/>
                  </a:srgbClr>
                </a:solidFill>
              </a:rPr>
              <a:t>στόχο</a:t>
            </a:r>
            <a:r>
              <a:rPr lang="en-US" sz="2400" dirty="0">
                <a:solidFill>
                  <a:srgbClr val="000000">
                    <a:alpha val="80000"/>
                  </a:srgbClr>
                </a:solidFill>
              </a:rPr>
              <a:t> θα </a:t>
            </a:r>
            <a:r>
              <a:rPr lang="en-US" sz="2400" err="1">
                <a:solidFill>
                  <a:srgbClr val="000000">
                    <a:alpha val="80000"/>
                  </a:srgbClr>
                </a:solidFill>
              </a:rPr>
              <a:t>έχει</a:t>
            </a:r>
            <a:r>
              <a:rPr lang="en-US" sz="2400" dirty="0">
                <a:solidFill>
                  <a:srgbClr val="000000">
                    <a:alpha val="80000"/>
                  </a:srgbClr>
                </a:solidFill>
              </a:rPr>
              <a:t> </a:t>
            </a:r>
            <a:r>
              <a:rPr lang="en-US" sz="2400" err="1">
                <a:solidFill>
                  <a:srgbClr val="000000">
                    <a:alpha val="80000"/>
                  </a:srgbClr>
                </a:solidFill>
              </a:rPr>
              <a:t>την</a:t>
            </a:r>
            <a:r>
              <a:rPr lang="en-US" sz="2400" dirty="0">
                <a:solidFill>
                  <a:srgbClr val="000000">
                    <a:alpha val="80000"/>
                  </a:srgbClr>
                </a:solidFill>
              </a:rPr>
              <a:t> </a:t>
            </a:r>
            <a:r>
              <a:rPr lang="en-US" sz="2400" err="1">
                <a:solidFill>
                  <a:srgbClr val="000000">
                    <a:alpha val="80000"/>
                  </a:srgbClr>
                </a:solidFill>
              </a:rPr>
              <a:t>εκ</a:t>
            </a:r>
            <a:r>
              <a:rPr lang="en-US" sz="2400" dirty="0">
                <a:solidFill>
                  <a:srgbClr val="000000">
                    <a:alpha val="80000"/>
                  </a:srgbClr>
                </a:solidFill>
              </a:rPr>
              <a:t>πα</a:t>
            </a:r>
            <a:r>
              <a:rPr lang="en-US" sz="2400" err="1">
                <a:solidFill>
                  <a:srgbClr val="000000">
                    <a:alpha val="80000"/>
                  </a:srgbClr>
                </a:solidFill>
              </a:rPr>
              <a:t>ίδευση</a:t>
            </a:r>
            <a:r>
              <a:rPr lang="en-US" sz="2400" dirty="0">
                <a:solidFill>
                  <a:srgbClr val="000000">
                    <a:alpha val="80000"/>
                  </a:srgbClr>
                </a:solidFill>
              </a:rPr>
              <a:t>, </a:t>
            </a:r>
            <a:r>
              <a:rPr lang="en-US" sz="2400" err="1">
                <a:solidFill>
                  <a:srgbClr val="000000">
                    <a:alpha val="80000"/>
                  </a:srgbClr>
                </a:solidFill>
              </a:rPr>
              <a:t>την</a:t>
            </a:r>
            <a:r>
              <a:rPr lang="en-US" sz="2400" dirty="0">
                <a:solidFill>
                  <a:srgbClr val="000000">
                    <a:alpha val="80000"/>
                  </a:srgbClr>
                </a:solidFill>
              </a:rPr>
              <a:t> </a:t>
            </a:r>
            <a:r>
              <a:rPr lang="en-US" sz="2400" err="1">
                <a:solidFill>
                  <a:srgbClr val="000000">
                    <a:alpha val="80000"/>
                  </a:srgbClr>
                </a:solidFill>
              </a:rPr>
              <a:t>κοινωνικο</a:t>
            </a:r>
            <a:r>
              <a:rPr lang="en-US" sz="2400" dirty="0">
                <a:solidFill>
                  <a:srgbClr val="000000">
                    <a:alpha val="80000"/>
                  </a:srgbClr>
                </a:solidFill>
              </a:rPr>
              <a:t>π</a:t>
            </a:r>
            <a:r>
              <a:rPr lang="en-US" sz="2400" err="1">
                <a:solidFill>
                  <a:srgbClr val="000000">
                    <a:alpha val="80000"/>
                  </a:srgbClr>
                </a:solidFill>
              </a:rPr>
              <a:t>οίηση</a:t>
            </a:r>
            <a:r>
              <a:rPr lang="en-US" sz="2400" dirty="0">
                <a:solidFill>
                  <a:srgbClr val="000000">
                    <a:alpha val="80000"/>
                  </a:srgbClr>
                </a:solidFill>
              </a:rPr>
              <a:t>, </a:t>
            </a:r>
            <a:r>
              <a:rPr lang="en-US" sz="2400" err="1">
                <a:solidFill>
                  <a:srgbClr val="000000">
                    <a:alpha val="80000"/>
                  </a:srgbClr>
                </a:solidFill>
              </a:rPr>
              <a:t>τη</a:t>
            </a:r>
            <a:r>
              <a:rPr lang="en-US" sz="2400" dirty="0">
                <a:solidFill>
                  <a:srgbClr val="000000">
                    <a:alpha val="80000"/>
                  </a:srgbClr>
                </a:solidFill>
              </a:rPr>
              <a:t> </a:t>
            </a:r>
            <a:r>
              <a:rPr lang="en-US" sz="2400" err="1">
                <a:solidFill>
                  <a:srgbClr val="000000">
                    <a:alpha val="80000"/>
                  </a:srgbClr>
                </a:solidFill>
              </a:rPr>
              <a:t>φιλομάθει</a:t>
            </a:r>
            <a:r>
              <a:rPr lang="en-US" sz="2400" dirty="0">
                <a:solidFill>
                  <a:srgbClr val="000000">
                    <a:alpha val="80000"/>
                  </a:srgbClr>
                </a:solidFill>
              </a:rPr>
              <a:t>α και </a:t>
            </a:r>
            <a:r>
              <a:rPr lang="en-US" sz="2400" err="1">
                <a:solidFill>
                  <a:srgbClr val="000000">
                    <a:alpha val="80000"/>
                  </a:srgbClr>
                </a:solidFill>
              </a:rPr>
              <a:t>τη</a:t>
            </a:r>
            <a:r>
              <a:rPr lang="en-US" sz="2400" dirty="0">
                <a:solidFill>
                  <a:srgbClr val="000000">
                    <a:alpha val="80000"/>
                  </a:srgbClr>
                </a:solidFill>
              </a:rPr>
              <a:t> </a:t>
            </a:r>
            <a:r>
              <a:rPr lang="en-US" sz="2400" err="1">
                <a:solidFill>
                  <a:srgbClr val="000000">
                    <a:alpha val="80000"/>
                  </a:srgbClr>
                </a:solidFill>
              </a:rPr>
              <a:t>συνεργ</a:t>
            </a:r>
            <a:r>
              <a:rPr lang="en-US" sz="2400" dirty="0">
                <a:solidFill>
                  <a:srgbClr val="000000">
                    <a:alpha val="80000"/>
                  </a:srgbClr>
                </a:solidFill>
              </a:rPr>
              <a:t>α</a:t>
            </a:r>
            <a:r>
              <a:rPr lang="en-US" sz="2400" err="1">
                <a:solidFill>
                  <a:srgbClr val="000000">
                    <a:alpha val="80000"/>
                  </a:srgbClr>
                </a:solidFill>
              </a:rPr>
              <a:t>σί</a:t>
            </a:r>
            <a:r>
              <a:rPr lang="en-US" sz="2400" dirty="0">
                <a:solidFill>
                  <a:srgbClr val="000000">
                    <a:alpha val="80000"/>
                  </a:srgbClr>
                </a:solidFill>
              </a:rPr>
              <a:t>α, </a:t>
            </a:r>
            <a:r>
              <a:rPr lang="en-US" sz="2400" err="1">
                <a:solidFill>
                  <a:srgbClr val="000000">
                    <a:alpha val="80000"/>
                  </a:srgbClr>
                </a:solidFill>
              </a:rPr>
              <a:t>ώστε</a:t>
            </a:r>
            <a:r>
              <a:rPr lang="en-US" sz="2400" dirty="0">
                <a:solidFill>
                  <a:srgbClr val="000000">
                    <a:alpha val="80000"/>
                  </a:srgbClr>
                </a:solidFill>
              </a:rPr>
              <a:t> </a:t>
            </a:r>
            <a:r>
              <a:rPr lang="en-US" sz="2400" err="1">
                <a:solidFill>
                  <a:srgbClr val="000000">
                    <a:alpha val="80000"/>
                  </a:srgbClr>
                </a:solidFill>
              </a:rPr>
              <a:t>οι</a:t>
            </a:r>
            <a:r>
              <a:rPr lang="en-US" sz="2400" dirty="0">
                <a:solidFill>
                  <a:srgbClr val="000000">
                    <a:alpha val="80000"/>
                  </a:srgbClr>
                </a:solidFill>
              </a:rPr>
              <a:t> </a:t>
            </a:r>
            <a:r>
              <a:rPr lang="en-US" sz="2400" err="1">
                <a:solidFill>
                  <a:srgbClr val="000000">
                    <a:alpha val="80000"/>
                  </a:srgbClr>
                </a:solidFill>
              </a:rPr>
              <a:t>νέοι</a:t>
            </a:r>
            <a:r>
              <a:rPr lang="en-US" sz="2400" dirty="0">
                <a:solidFill>
                  <a:srgbClr val="000000">
                    <a:alpha val="80000"/>
                  </a:srgbClr>
                </a:solidFill>
              </a:rPr>
              <a:t> π</a:t>
            </a:r>
            <a:r>
              <a:rPr lang="en-US" sz="2400" err="1">
                <a:solidFill>
                  <a:srgbClr val="000000">
                    <a:alpha val="80000"/>
                  </a:srgbClr>
                </a:solidFill>
              </a:rPr>
              <a:t>ολίτες</a:t>
            </a:r>
            <a:r>
              <a:rPr lang="en-US" sz="2400" dirty="0">
                <a:solidFill>
                  <a:srgbClr val="000000">
                    <a:alpha val="80000"/>
                  </a:srgbClr>
                </a:solidFill>
              </a:rPr>
              <a:t> να </a:t>
            </a:r>
            <a:r>
              <a:rPr lang="en-US" sz="2400" err="1">
                <a:solidFill>
                  <a:srgbClr val="000000">
                    <a:alpha val="80000"/>
                  </a:srgbClr>
                </a:solidFill>
              </a:rPr>
              <a:t>μάθουν</a:t>
            </a:r>
            <a:r>
              <a:rPr lang="en-US" sz="2400" dirty="0">
                <a:solidFill>
                  <a:srgbClr val="000000">
                    <a:alpha val="80000"/>
                  </a:srgbClr>
                </a:solidFill>
              </a:rPr>
              <a:t> να </a:t>
            </a:r>
            <a:r>
              <a:rPr lang="en-US" sz="2400" err="1">
                <a:solidFill>
                  <a:srgbClr val="000000">
                    <a:alpha val="80000"/>
                  </a:srgbClr>
                </a:solidFill>
              </a:rPr>
              <a:t>φροντίζουν</a:t>
            </a:r>
            <a:r>
              <a:rPr lang="en-US" sz="2400" dirty="0">
                <a:solidFill>
                  <a:srgbClr val="000000">
                    <a:alpha val="80000"/>
                  </a:srgbClr>
                </a:solidFill>
              </a:rPr>
              <a:t> </a:t>
            </a:r>
            <a:r>
              <a:rPr lang="en-US" sz="2400" err="1">
                <a:solidFill>
                  <a:srgbClr val="000000">
                    <a:alpha val="80000"/>
                  </a:srgbClr>
                </a:solidFill>
              </a:rPr>
              <a:t>τόσο</a:t>
            </a:r>
            <a:r>
              <a:rPr lang="en-US" sz="2400" dirty="0">
                <a:solidFill>
                  <a:srgbClr val="000000">
                    <a:alpha val="80000"/>
                  </a:srgbClr>
                </a:solidFill>
              </a:rPr>
              <a:t> </a:t>
            </a:r>
            <a:r>
              <a:rPr lang="en-US" sz="2400" err="1">
                <a:solidFill>
                  <a:srgbClr val="000000">
                    <a:alpha val="80000"/>
                  </a:srgbClr>
                </a:solidFill>
              </a:rPr>
              <a:t>τον</a:t>
            </a:r>
            <a:r>
              <a:rPr lang="en-US" sz="2400" dirty="0">
                <a:solidFill>
                  <a:srgbClr val="000000">
                    <a:alpha val="80000"/>
                  </a:srgbClr>
                </a:solidFill>
              </a:rPr>
              <a:t> εα</a:t>
            </a:r>
            <a:r>
              <a:rPr lang="en-US" sz="2400" err="1">
                <a:solidFill>
                  <a:srgbClr val="000000">
                    <a:alpha val="80000"/>
                  </a:srgbClr>
                </a:solidFill>
              </a:rPr>
              <a:t>υτό</a:t>
            </a:r>
            <a:r>
              <a:rPr lang="en-US" sz="2400" dirty="0">
                <a:solidFill>
                  <a:srgbClr val="000000">
                    <a:alpha val="80000"/>
                  </a:srgbClr>
                </a:solidFill>
              </a:rPr>
              <a:t> </a:t>
            </a:r>
            <a:r>
              <a:rPr lang="en-US" sz="2400" err="1">
                <a:solidFill>
                  <a:srgbClr val="000000">
                    <a:alpha val="80000"/>
                  </a:srgbClr>
                </a:solidFill>
              </a:rPr>
              <a:t>τους</a:t>
            </a:r>
            <a:r>
              <a:rPr lang="en-US" sz="2400" dirty="0">
                <a:solidFill>
                  <a:srgbClr val="000000">
                    <a:alpha val="80000"/>
                  </a:srgbClr>
                </a:solidFill>
              </a:rPr>
              <a:t> και </a:t>
            </a:r>
            <a:r>
              <a:rPr lang="en-US" sz="2400" err="1">
                <a:solidFill>
                  <a:srgbClr val="000000">
                    <a:alpha val="80000"/>
                  </a:srgbClr>
                </a:solidFill>
              </a:rPr>
              <a:t>τους</a:t>
            </a:r>
            <a:r>
              <a:rPr lang="en-US" sz="2400" dirty="0">
                <a:solidFill>
                  <a:srgbClr val="000000">
                    <a:alpha val="80000"/>
                  </a:srgbClr>
                </a:solidFill>
              </a:rPr>
              <a:t> </a:t>
            </a:r>
            <a:r>
              <a:rPr lang="en-US" sz="2400" err="1">
                <a:solidFill>
                  <a:srgbClr val="000000">
                    <a:alpha val="80000"/>
                  </a:srgbClr>
                </a:solidFill>
              </a:rPr>
              <a:t>συν</a:t>
            </a:r>
            <a:r>
              <a:rPr lang="en-US" sz="2400" dirty="0">
                <a:solidFill>
                  <a:srgbClr val="000000">
                    <a:alpha val="80000"/>
                  </a:srgbClr>
                </a:solidFill>
              </a:rPr>
              <a:t>α</a:t>
            </a:r>
            <a:r>
              <a:rPr lang="en-US" sz="2400" err="1">
                <a:solidFill>
                  <a:srgbClr val="000000">
                    <a:alpha val="80000"/>
                  </a:srgbClr>
                </a:solidFill>
              </a:rPr>
              <a:t>νθρώ</a:t>
            </a:r>
            <a:r>
              <a:rPr lang="en-US" sz="2400" dirty="0">
                <a:solidFill>
                  <a:srgbClr val="000000">
                    <a:alpha val="80000"/>
                  </a:srgbClr>
                </a:solidFill>
              </a:rPr>
              <a:t>π</a:t>
            </a:r>
            <a:r>
              <a:rPr lang="en-US" sz="2400" err="1">
                <a:solidFill>
                  <a:srgbClr val="000000">
                    <a:alpha val="80000"/>
                  </a:srgbClr>
                </a:solidFill>
              </a:rPr>
              <a:t>ους</a:t>
            </a:r>
            <a:r>
              <a:rPr lang="en-US" sz="2400" dirty="0">
                <a:solidFill>
                  <a:srgbClr val="000000">
                    <a:alpha val="80000"/>
                  </a:srgbClr>
                </a:solidFill>
              </a:rPr>
              <a:t> </a:t>
            </a:r>
            <a:r>
              <a:rPr lang="en-US" sz="2400" err="1">
                <a:solidFill>
                  <a:srgbClr val="000000">
                    <a:alpha val="80000"/>
                  </a:srgbClr>
                </a:solidFill>
              </a:rPr>
              <a:t>τους</a:t>
            </a:r>
            <a:r>
              <a:rPr lang="en-US" sz="2400" dirty="0">
                <a:solidFill>
                  <a:srgbClr val="000000">
                    <a:alpha val="80000"/>
                  </a:srgbClr>
                </a:solidFill>
              </a:rPr>
              <a:t>, </a:t>
            </a:r>
            <a:r>
              <a:rPr lang="en-US" sz="2400" err="1">
                <a:solidFill>
                  <a:srgbClr val="000000">
                    <a:alpha val="80000"/>
                  </a:srgbClr>
                </a:solidFill>
              </a:rPr>
              <a:t>όσο</a:t>
            </a:r>
            <a:r>
              <a:rPr lang="en-US" sz="2400" dirty="0">
                <a:solidFill>
                  <a:srgbClr val="000000">
                    <a:alpha val="80000"/>
                  </a:srgbClr>
                </a:solidFill>
              </a:rPr>
              <a:t> και </a:t>
            </a:r>
            <a:r>
              <a:rPr lang="en-US" sz="2400" err="1">
                <a:solidFill>
                  <a:srgbClr val="000000">
                    <a:alpha val="80000"/>
                  </a:srgbClr>
                </a:solidFill>
              </a:rPr>
              <a:t>το</a:t>
            </a:r>
            <a:r>
              <a:rPr lang="en-US" sz="2400" dirty="0">
                <a:solidFill>
                  <a:srgbClr val="000000">
                    <a:alpha val="80000"/>
                  </a:srgbClr>
                </a:solidFill>
              </a:rPr>
              <a:t> π</a:t>
            </a:r>
            <a:r>
              <a:rPr lang="en-US" sz="2400" err="1">
                <a:solidFill>
                  <a:srgbClr val="000000">
                    <a:alpha val="80000"/>
                  </a:srgbClr>
                </a:solidFill>
              </a:rPr>
              <a:t>ερι</a:t>
            </a:r>
            <a:r>
              <a:rPr lang="en-US" sz="2400" dirty="0">
                <a:solidFill>
                  <a:srgbClr val="000000">
                    <a:alpha val="80000"/>
                  </a:srgbClr>
                </a:solidFill>
              </a:rPr>
              <a:t>β</a:t>
            </a:r>
            <a:r>
              <a:rPr lang="en-US" sz="2400" err="1">
                <a:solidFill>
                  <a:srgbClr val="000000">
                    <a:alpha val="80000"/>
                  </a:srgbClr>
                </a:solidFill>
              </a:rPr>
              <a:t>άλλον</a:t>
            </a:r>
            <a:r>
              <a:rPr lang="en-US" sz="2400" dirty="0">
                <a:solidFill>
                  <a:srgbClr val="000000">
                    <a:alpha val="80000"/>
                  </a:srgbClr>
                </a:solidFill>
              </a:rPr>
              <a:t>.</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E9203B-36E9-64AD-47B2-9A5C6EC50179}"/>
              </a:ext>
            </a:extLst>
          </p:cNvPr>
          <p:cNvSpPr>
            <a:spLocks noGrp="1"/>
          </p:cNvSpPr>
          <p:nvPr>
            <p:ph type="title"/>
          </p:nvPr>
        </p:nvSpPr>
        <p:spPr/>
        <p:txBody>
          <a:bodyPr/>
          <a:lstStyle/>
          <a:p>
            <a:r>
              <a:rPr lang="el-GR" dirty="0"/>
              <a:t>Ζώνες πάρκου:</a:t>
            </a:r>
          </a:p>
        </p:txBody>
      </p:sp>
      <p:sp>
        <p:nvSpPr>
          <p:cNvPr id="3" name="Θέση περιεχομένου 2">
            <a:extLst>
              <a:ext uri="{FF2B5EF4-FFF2-40B4-BE49-F238E27FC236}">
                <a16:creationId xmlns:a16="http://schemas.microsoft.com/office/drawing/2014/main" id="{243C73F3-799D-0044-0F26-F5E914728042}"/>
              </a:ext>
            </a:extLst>
          </p:cNvPr>
          <p:cNvSpPr>
            <a:spLocks noGrp="1"/>
          </p:cNvSpPr>
          <p:nvPr>
            <p:ph idx="1"/>
          </p:nvPr>
        </p:nvSpPr>
        <p:spPr/>
        <p:txBody>
          <a:bodyPr vert="horz" lIns="91440" tIns="45720" rIns="91440" bIns="45720" rtlCol="0" anchor="t">
            <a:noAutofit/>
          </a:bodyPr>
          <a:lstStyle/>
          <a:p>
            <a:pPr algn="just"/>
            <a:endParaRPr lang="el-GR" sz="1200" dirty="0"/>
          </a:p>
          <a:p>
            <a:pPr algn="just"/>
            <a:r>
              <a:rPr lang="el-GR" sz="2000" b="1" dirty="0"/>
              <a:t>“Φύση και περιβάλλον”:</a:t>
            </a:r>
            <a:r>
              <a:rPr lang="el-GR" sz="2000" dirty="0"/>
              <a:t> Στον χώρο αυτό τα παιδιά θα μπορούν να παρακολουθούν την υγρασία του εδάφους και να καταλαβαίνουν, αν τα φυτά χρειάζονται νερό ή όχι. </a:t>
            </a:r>
          </a:p>
          <a:p>
            <a:pPr algn="just"/>
            <a:r>
              <a:rPr lang="el-GR" sz="2000" b="1" dirty="0"/>
              <a:t>“Κυκλοφοριακή αγωγή”:</a:t>
            </a:r>
            <a:r>
              <a:rPr lang="el-GR" sz="2000" dirty="0"/>
              <a:t> Ο χώρος αυτός θα είναι διαθέσιμος για την εκμάθηση σωστής συμπεριφοράς και περιήγησης στους δρόμους της πόλης. Στην είσοδο του πάρκου θα υπάρχει μια οθόνη, όπου τα παιδιά θα παίζουν ένα παιχνίδι και μέσα από αυτό θα μαθαίνουν κάποιους βασικούς κανόνες οδικής συμπεριφοράς. Στη συνέχεια, θα μπαίνουν στον ειδικά σχεδιασμένο χώρο και θα πρέπει να οδηγήσουν με ασφάλεια ένα </a:t>
            </a:r>
            <a:r>
              <a:rPr lang="el-GR" sz="2000" dirty="0" err="1"/>
              <a:t>ρομποτάκι</a:t>
            </a:r>
            <a:r>
              <a:rPr lang="el-GR" sz="2000" dirty="0"/>
              <a:t>, εφαρμόζοντας όλα εκείνα που έμαθαν στην εκπαίδευση. </a:t>
            </a:r>
          </a:p>
          <a:p>
            <a:pPr algn="just"/>
            <a:r>
              <a:rPr lang="el-GR" sz="2000" b="1" dirty="0"/>
              <a:t>“Φυσική αγωγή”: </a:t>
            </a:r>
            <a:r>
              <a:rPr lang="el-GR" sz="2000" dirty="0"/>
              <a:t>Η τελευταία ζώνη του πάρκου θα έχει στόχο να διδάξει στα παιδιά το “ευ </a:t>
            </a:r>
            <a:r>
              <a:rPr lang="el-GR" sz="2000" err="1"/>
              <a:t>ζειν</a:t>
            </a:r>
            <a:r>
              <a:rPr lang="el-GR" sz="2000" dirty="0"/>
              <a:t>”. Θα είναι ένας χώρος ομαδικής γυμναστικής καθοδηγούμενη από ψηφιακό ρομπότ. Έτσι τα παιδιά-επισκέπτες θα έχουν την ευκαιρία να διασκεδάσουν ομαδικά και παράλληλα να μάθουν πως η φυσική άσκηση είναι όμορφη μια καθημερινή συνήθεια που είναι καλό να την εντάξουμε στη ζωή μας.  </a:t>
            </a:r>
          </a:p>
          <a:p>
            <a:pPr algn="just"/>
            <a:endParaRPr lang="el-GR" sz="2000" dirty="0"/>
          </a:p>
          <a:p>
            <a:endParaRPr lang="el-GR" sz="2000" dirty="0"/>
          </a:p>
        </p:txBody>
      </p:sp>
    </p:spTree>
    <p:extLst>
      <p:ext uri="{BB962C8B-B14F-4D97-AF65-F5344CB8AC3E}">
        <p14:creationId xmlns:p14="http://schemas.microsoft.com/office/powerpoint/2010/main" val="23169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14F6938-03EC-1004-4CA0-098CF16CB321}"/>
              </a:ext>
            </a:extLst>
          </p:cNvPr>
          <p:cNvSpPr>
            <a:spLocks noGrp="1"/>
          </p:cNvSpPr>
          <p:nvPr>
            <p:ph type="title"/>
          </p:nvPr>
        </p:nvSpPr>
        <p:spPr/>
        <p:txBody>
          <a:bodyPr/>
          <a:lstStyle/>
          <a:p>
            <a:r>
              <a:rPr lang="el-GR" dirty="0"/>
              <a:t>Κυκλοφοριακή αγωγή</a:t>
            </a:r>
          </a:p>
        </p:txBody>
      </p:sp>
      <p:pic>
        <p:nvPicPr>
          <p:cNvPr id="4" name="Ηλεκτρονικά πολυμέσα 3" title="Κυκλοφοριακή Αγωγή. Μαθαίνουμε τα σήματα">
            <a:hlinkClick r:id="" action="ppaction://media"/>
            <a:extLst>
              <a:ext uri="{FF2B5EF4-FFF2-40B4-BE49-F238E27FC236}">
                <a16:creationId xmlns:a16="http://schemas.microsoft.com/office/drawing/2014/main" id="{6D3E53A9-13DB-DDDA-BFBF-323C308810E0}"/>
              </a:ext>
            </a:extLst>
          </p:cNvPr>
          <p:cNvPicPr>
            <a:picLocks noGrp="1" noRot="1" noChangeAspect="1"/>
          </p:cNvPicPr>
          <p:nvPr>
            <p:ph idx="1"/>
            <a:videoFile r:link="rId1"/>
          </p:nvPr>
        </p:nvPicPr>
        <p:blipFill>
          <a:blip r:embed="rId3"/>
          <a:stretch>
            <a:fillRect/>
          </a:stretch>
        </p:blipFill>
        <p:spPr>
          <a:xfrm>
            <a:off x="2244725" y="1825625"/>
            <a:ext cx="7700963" cy="4351338"/>
          </a:xfrm>
        </p:spPr>
      </p:pic>
    </p:spTree>
    <p:extLst>
      <p:ext uri="{BB962C8B-B14F-4D97-AF65-F5344CB8AC3E}">
        <p14:creationId xmlns:p14="http://schemas.microsoft.com/office/powerpoint/2010/main" val="217324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861B92C-9498-645A-5F7A-17E33B2B93E4}"/>
              </a:ext>
            </a:extLst>
          </p:cNvPr>
          <p:cNvSpPr>
            <a:spLocks noGrp="1"/>
          </p:cNvSpPr>
          <p:nvPr>
            <p:ph type="title"/>
          </p:nvPr>
        </p:nvSpPr>
        <p:spPr>
          <a:xfrm>
            <a:off x="793662" y="386930"/>
            <a:ext cx="10066122" cy="1298448"/>
          </a:xfrm>
        </p:spPr>
        <p:txBody>
          <a:bodyPr anchor="b">
            <a:normAutofit/>
          </a:bodyPr>
          <a:lstStyle/>
          <a:p>
            <a:r>
              <a:rPr lang="el-GR" sz="4100"/>
              <a:t>Ας ξεκινήσουμε να φτιάχνουμε το παιχνίδι για την κυκλοφοριακή αγωγή: </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B23B4062-E438-4E39-0C64-1C0F711C9A7D}"/>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l-GR" sz="2000"/>
              <a:t>Το εργαλείο μας θα είναι η scratch 3.</a:t>
            </a:r>
          </a:p>
        </p:txBody>
      </p:sp>
      <p:pic>
        <p:nvPicPr>
          <p:cNvPr id="4" name="Εικόνα 3" descr="Εικόνα που περιέχει κείμενο, στιγμιότυπο οθόνης, γραφιστική, γραφικά&#10;&#10;Περιγραφή που δημιουργήθηκε αυτόματα">
            <a:extLst>
              <a:ext uri="{FF2B5EF4-FFF2-40B4-BE49-F238E27FC236}">
                <a16:creationId xmlns:a16="http://schemas.microsoft.com/office/drawing/2014/main" id="{03263C9A-C699-F80C-8C6B-49DFA74161D0}"/>
              </a:ext>
            </a:extLst>
          </p:cNvPr>
          <p:cNvPicPr>
            <a:picLocks noChangeAspect="1"/>
          </p:cNvPicPr>
          <p:nvPr/>
        </p:nvPicPr>
        <p:blipFill>
          <a:blip r:embed="rId2"/>
          <a:stretch>
            <a:fillRect/>
          </a:stretch>
        </p:blipFill>
        <p:spPr>
          <a:xfrm>
            <a:off x="6010508" y="2484255"/>
            <a:ext cx="4952325"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62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1224727-6984-A112-DA21-6D0D63970FD5}"/>
              </a:ext>
            </a:extLst>
          </p:cNvPr>
          <p:cNvSpPr>
            <a:spLocks noGrp="1"/>
          </p:cNvSpPr>
          <p:nvPr>
            <p:ph type="title"/>
          </p:nvPr>
        </p:nvSpPr>
        <p:spPr>
          <a:xfrm>
            <a:off x="793662" y="386930"/>
            <a:ext cx="10066122" cy="1298448"/>
          </a:xfrm>
        </p:spPr>
        <p:txBody>
          <a:bodyPr anchor="b">
            <a:normAutofit/>
          </a:bodyPr>
          <a:lstStyle/>
          <a:p>
            <a:r>
              <a:rPr lang="el-GR" sz="4800"/>
              <a:t>Ποιο θα είναι το ρομποτάκι μας; </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Θέση περιεχομένου 3" descr="Edison robot | Digitális FABrikáló Műhely">
            <a:extLst>
              <a:ext uri="{FF2B5EF4-FFF2-40B4-BE49-F238E27FC236}">
                <a16:creationId xmlns:a16="http://schemas.microsoft.com/office/drawing/2014/main" id="{E30AD328-F768-5F19-A319-C1690D7BDA1D}"/>
              </a:ext>
            </a:extLst>
          </p:cNvPr>
          <p:cNvPicPr>
            <a:picLocks noChangeAspect="1"/>
          </p:cNvPicPr>
          <p:nvPr/>
        </p:nvPicPr>
        <p:blipFill>
          <a:blip r:embed="rId2"/>
          <a:stretch>
            <a:fillRect/>
          </a:stretch>
        </p:blipFill>
        <p:spPr>
          <a:xfrm>
            <a:off x="3050438" y="2699726"/>
            <a:ext cx="5150277" cy="3283301"/>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69520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4D13BDA6939E47BED5767A69BB4ABA" ma:contentTypeVersion="13" ma:contentTypeDescription="Create a new document." ma:contentTypeScope="" ma:versionID="491f0a58bb9864c42fde5f401270e8e7">
  <xsd:schema xmlns:xsd="http://www.w3.org/2001/XMLSchema" xmlns:xs="http://www.w3.org/2001/XMLSchema" xmlns:p="http://schemas.microsoft.com/office/2006/metadata/properties" xmlns:ns2="34211237-a66f-4922-963d-00a98da57995" xmlns:ns3="97921e0e-acfc-43db-bd17-74c9c367e41d" targetNamespace="http://schemas.microsoft.com/office/2006/metadata/properties" ma:root="true" ma:fieldsID="a4f05e5d633308ff096e12472677a72d" ns2:_="" ns3:_="">
    <xsd:import namespace="34211237-a66f-4922-963d-00a98da57995"/>
    <xsd:import namespace="97921e0e-acfc-43db-bd17-74c9c367e41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1237-a66f-4922-963d-00a98da579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1c37cec-109c-46bc-b582-36332c69a1c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921e0e-acfc-43db-bd17-74c9c367e41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2c6036-8a2f-49b7-94e8-60871087e386}" ma:internalName="TaxCatchAll" ma:showField="CatchAllData" ma:web="97921e0e-acfc-43db-bd17-74c9c367e4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01B348-BF6D-4A42-8E4A-34623EB988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1237-a66f-4922-963d-00a98da57995"/>
    <ds:schemaRef ds:uri="97921e0e-acfc-43db-bd17-74c9c367e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B2DF54-0094-4987-920F-56322BCF61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Θέμα του Office</vt:lpstr>
      <vt:lpstr>7ος Πανελλήνιος Διαγωνισμός Ανοιχτών Τεχνολογιών στην Εκπαίδευση</vt:lpstr>
      <vt:lpstr>Τι είναι το ΕΛΛΑΚ</vt:lpstr>
      <vt:lpstr>Το θέμα του 7ου διαγωνισμού</vt:lpstr>
      <vt:lpstr>Δημόσιοι χώροι</vt:lpstr>
      <vt:lpstr>Ιδέα</vt:lpstr>
      <vt:lpstr>Ζώνες πάρκου:</vt:lpstr>
      <vt:lpstr>Κυκλοφοριακή αγωγή</vt:lpstr>
      <vt:lpstr>Ας ξεκινήσουμε να φτιάχνουμε το παιχνίδι για την κυκλοφοριακή αγωγή: </vt:lpstr>
      <vt:lpstr>Ποιο θα είναι το ρομποτάκι μας; </vt:lpstr>
      <vt:lpstr>Πάμε να δούμε πώς προγραμματίζεται:</vt:lpstr>
      <vt:lpstr>Το edison με μεσαία ταύτητα, να κινείται μπροστά για 4 δευτερόλεπτα να σταματάει για 1 δευτερόλεπτο και μετά να κινείται προς τα πίσω για τον ίδιο χρόνο και να σταματάει. </vt:lpstr>
      <vt:lpstr>Το edison μπορεί να ακολουθεί και μαύρη γραμμή! Πώς θα μπορούσαμε να το κάνουμε αυτό;  Γνωρίζετε πώς λειτουργεί ο αισθητήρας του και αναγνωρίζει το χρώμα;  </vt:lpstr>
      <vt:lpstr>Σχεδιάστε σε χαρτί πώς θέλετε να είναι η ζώνη κυκλοφοριακής αγωγής.</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178</cp:revision>
  <dcterms:created xsi:type="dcterms:W3CDTF">2024-10-04T10:42:05Z</dcterms:created>
  <dcterms:modified xsi:type="dcterms:W3CDTF">2025-06-15T15:52:58Z</dcterms:modified>
</cp:coreProperties>
</file>