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1" r:id="rId2"/>
    <p:sldId id="267" r:id="rId3"/>
    <p:sldId id="259" r:id="rId4"/>
    <p:sldId id="294" r:id="rId5"/>
    <p:sldId id="305" r:id="rId6"/>
    <p:sldId id="308" r:id="rId7"/>
    <p:sldId id="312" r:id="rId8"/>
    <p:sldId id="313" r:id="rId9"/>
    <p:sldId id="296" r:id="rId10"/>
    <p:sldId id="298" r:id="rId11"/>
    <p:sldId id="302" r:id="rId12"/>
    <p:sldId id="304" r:id="rId13"/>
    <p:sldId id="303" r:id="rId14"/>
    <p:sldId id="316" r:id="rId15"/>
    <p:sldId id="300" r:id="rId16"/>
    <p:sldId id="318" r:id="rId17"/>
    <p:sldId id="311" r:id="rId18"/>
    <p:sldId id="314" r:id="rId19"/>
    <p:sldId id="321" r:id="rId20"/>
    <p:sldId id="315" r:id="rId21"/>
    <p:sldId id="320" r:id="rId22"/>
    <p:sldId id="322" r:id="rId23"/>
    <p:sldId id="319" r:id="rId24"/>
    <p:sldId id="287" r:id="rId25"/>
    <p:sldId id="297" r:id="rId26"/>
    <p:sldId id="299" r:id="rId27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research\evaluation\BoxPlotGenerato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2-%20&#12467;&#12500;&#1254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evaluation\BoxPlotGenerator_synchriniz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64\home\takuro\paper\evaluation\BoxPlotGenerator_synchrinizatio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ygwin64\home\takuro\evaluation\Bluetooth_synchron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graph!$B$16:$D$16</c:f>
                <c:numCache>
                  <c:formatCode>General</c:formatCode>
                  <c:ptCount val="3"/>
                  <c:pt idx="0">
                    <c:v>-3.1747500000000173</c:v>
                  </c:pt>
                  <c:pt idx="1">
                    <c:v>-7.4329999999999927</c:v>
                  </c:pt>
                  <c:pt idx="2">
                    <c:v>-4.1999999999999318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graph!$B$13:$D$13</c:f>
              <c:numCache>
                <c:formatCode>0.000000_ </c:formatCode>
                <c:ptCount val="3"/>
                <c:pt idx="0">
                  <c:v>536.03375000000005</c:v>
                </c:pt>
                <c:pt idx="1">
                  <c:v>608.26900000000001</c:v>
                </c:pt>
                <c:pt idx="2">
                  <c:v>567.96799999999996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graph!$B$14:$D$14</c:f>
              <c:numCache>
                <c:formatCode>0.000000_ </c:formatCode>
                <c:ptCount val="3"/>
                <c:pt idx="0">
                  <c:v>0.54874999999992724</c:v>
                </c:pt>
                <c:pt idx="1">
                  <c:v>4.1175000000000637</c:v>
                </c:pt>
                <c:pt idx="2">
                  <c:v>0.50100000000009004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graph!$B$17:$D$17</c:f>
                <c:numCache>
                  <c:formatCode>General</c:formatCode>
                  <c:ptCount val="3"/>
                  <c:pt idx="0">
                    <c:v>8.5344999999998663</c:v>
                  </c:pt>
                  <c:pt idx="1">
                    <c:v>13.15300000000002</c:v>
                  </c:pt>
                  <c:pt idx="2">
                    <c:v>29.366999999999962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SingleTask</c:v>
                </c:pt>
                <c:pt idx="1">
                  <c:v>Co-routine</c:v>
                </c:pt>
                <c:pt idx="2">
                  <c:v>MultiTask (1msec)</c:v>
                </c:pt>
              </c:strCache>
            </c:strRef>
          </c:cat>
          <c:val>
            <c:numRef>
              <c:f>graph!$B$15:$D$15</c:f>
              <c:numCache>
                <c:formatCode>0.000000_ </c:formatCode>
                <c:ptCount val="3"/>
                <c:pt idx="0">
                  <c:v>0.32200000000011642</c:v>
                </c:pt>
                <c:pt idx="1">
                  <c:v>3.2584999999999127</c:v>
                </c:pt>
                <c:pt idx="2">
                  <c:v>1.3769999999999527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25694864"/>
        <c:axId val="-225687792"/>
      </c:barChart>
      <c:catAx>
        <c:axId val="-225694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2200" b="0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-225687792"/>
        <c:crosses val="autoZero"/>
        <c:auto val="1"/>
        <c:lblAlgn val="ctr"/>
        <c:lblOffset val="100"/>
        <c:noMultiLvlLbl val="0"/>
      </c:catAx>
      <c:valAx>
        <c:axId val="-225687792"/>
        <c:scaling>
          <c:orientation val="minMax"/>
          <c:min val="5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Execution Time </a:t>
                </a:r>
                <a:r>
                  <a:rPr lang="en-US" altLang="ja-JP" sz="2400" b="0" baseline="0" dirty="0" smtClean="0">
                    <a:latin typeface="メイリオ" panose="020B0604030504040204" pitchFamily="50" charset="-128"/>
                  </a:rPr>
                  <a:t>[</a:t>
                </a:r>
                <a:r>
                  <a:rPr lang="en-US" altLang="ja-JP" sz="2400" b="0" baseline="0" dirty="0" err="1" smtClean="0">
                    <a:latin typeface="メイリオ" panose="020B0604030504040204" pitchFamily="50" charset="-128"/>
                  </a:rPr>
                  <a:t>msec</a:t>
                </a:r>
                <a:r>
                  <a:rPr lang="en-US" altLang="ja-JP" sz="2400" b="0" baseline="0" dirty="0" smtClean="0">
                    <a:latin typeface="メイリオ" panose="020B0604030504040204" pitchFamily="50" charset="-128"/>
                  </a:rPr>
                  <a:t>]</a:t>
                </a:r>
                <a:endParaRPr lang="ja-JP" altLang="en-US" sz="2400" b="0" baseline="0" dirty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Arial Unicode MS" panose="020B0604020202020204" pitchFamily="50" charset="-128"/>
              </a:defRPr>
            </a:pPr>
            <a:endParaRPr lang="ja-JP"/>
          </a:p>
        </c:txPr>
        <c:crossAx val="-22569486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[BoxPlotGenerator.xlsx]graph!$A$13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[BoxPlotGenerator.xlsx]graph!$B$16:$E$16</c:f>
                <c:numCache>
                  <c:formatCode>General</c:formatCode>
                  <c:ptCount val="4"/>
                  <c:pt idx="0">
                    <c:v>-3.1747500000000173</c:v>
                  </c:pt>
                  <c:pt idx="1">
                    <c:v>-4.1852499999999964</c:v>
                  </c:pt>
                  <c:pt idx="2">
                    <c:v>-5.7552500000000464</c:v>
                  </c:pt>
                  <c:pt idx="3">
                    <c:v>-7.4329999999999927</c:v>
                  </c:pt>
                </c:numCache>
              </c:numRef>
            </c:plus>
          </c:errBars>
          <c:cat>
            <c:strRef>
              <c:f>[BoxPlotGenerator.xlsx]graph!$B$12:$E$12</c:f>
              <c:strCache>
                <c:ptCount val="4"/>
                <c:pt idx="0">
                  <c:v>SingleThread</c:v>
                </c:pt>
                <c:pt idx="1">
                  <c:v>MultiTask (Scheduler)</c:v>
                </c:pt>
                <c:pt idx="2">
                  <c:v>MultiTask (Delay)</c:v>
                </c:pt>
                <c:pt idx="3">
                  <c:v>Co-routine</c:v>
                </c:pt>
              </c:strCache>
            </c:strRef>
          </c:cat>
          <c:val>
            <c:numRef>
              <c:f>[BoxPlotGenerator.xlsx]graph!$B$13:$E$13</c:f>
              <c:numCache>
                <c:formatCode>0.000000_ </c:formatCode>
                <c:ptCount val="4"/>
                <c:pt idx="0">
                  <c:v>536.03375000000005</c:v>
                </c:pt>
                <c:pt idx="1">
                  <c:v>567.95325000000003</c:v>
                </c:pt>
                <c:pt idx="2">
                  <c:v>624.61225000000002</c:v>
                </c:pt>
                <c:pt idx="3">
                  <c:v>608.26900000000001</c:v>
                </c:pt>
              </c:numCache>
            </c:numRef>
          </c:val>
        </c:ser>
        <c:ser>
          <c:idx val="1"/>
          <c:order val="1"/>
          <c:tx>
            <c:strRef>
              <c:f>[BoxPlotGenerator.xlsx]graph!$A$14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[BoxPlotGenerator.xlsx]graph!$B$12:$E$12</c:f>
              <c:strCache>
                <c:ptCount val="4"/>
                <c:pt idx="0">
                  <c:v>SingleThread</c:v>
                </c:pt>
                <c:pt idx="1">
                  <c:v>MultiTask (Scheduler)</c:v>
                </c:pt>
                <c:pt idx="2">
                  <c:v>MultiTask (Delay)</c:v>
                </c:pt>
                <c:pt idx="3">
                  <c:v>Co-routine</c:v>
                </c:pt>
              </c:strCache>
            </c:strRef>
          </c:cat>
          <c:val>
            <c:numRef>
              <c:f>[BoxPlotGenerator.xlsx]graph!$B$14:$E$14</c:f>
              <c:numCache>
                <c:formatCode>0.000000_ </c:formatCode>
                <c:ptCount val="4"/>
                <c:pt idx="0">
                  <c:v>0.54874999999992724</c:v>
                </c:pt>
                <c:pt idx="1">
                  <c:v>0.46524999999996908</c:v>
                </c:pt>
                <c:pt idx="2">
                  <c:v>7.23275000000001</c:v>
                </c:pt>
                <c:pt idx="3">
                  <c:v>4.1175000000000637</c:v>
                </c:pt>
              </c:numCache>
            </c:numRef>
          </c:val>
        </c:ser>
        <c:ser>
          <c:idx val="2"/>
          <c:order val="2"/>
          <c:tx>
            <c:strRef>
              <c:f>[BoxPlotGenerator.xlsx]graph!$A$15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[BoxPlotGenerator.xlsx]graph!$B$17:$E$17</c:f>
                <c:numCache>
                  <c:formatCode>General</c:formatCode>
                  <c:ptCount val="4"/>
                  <c:pt idx="0">
                    <c:v>8.5344999999998663</c:v>
                  </c:pt>
                  <c:pt idx="1">
                    <c:v>29.386499999999955</c:v>
                  </c:pt>
                  <c:pt idx="2">
                    <c:v>22.010499999999979</c:v>
                  </c:pt>
                  <c:pt idx="3">
                    <c:v>13.15300000000002</c:v>
                  </c:pt>
                </c:numCache>
              </c:numRef>
            </c:plus>
          </c:errBars>
          <c:cat>
            <c:strRef>
              <c:f>[BoxPlotGenerator.xlsx]graph!$B$12:$E$12</c:f>
              <c:strCache>
                <c:ptCount val="4"/>
                <c:pt idx="0">
                  <c:v>SingleThread</c:v>
                </c:pt>
                <c:pt idx="1">
                  <c:v>MultiTask (Scheduler)</c:v>
                </c:pt>
                <c:pt idx="2">
                  <c:v>MultiTask (Delay)</c:v>
                </c:pt>
                <c:pt idx="3">
                  <c:v>Co-routine</c:v>
                </c:pt>
              </c:strCache>
            </c:strRef>
          </c:cat>
          <c:val>
            <c:numRef>
              <c:f>[BoxPlotGenerator.xlsx]graph!$B$15:$E$15</c:f>
              <c:numCache>
                <c:formatCode>0.000000_ </c:formatCode>
                <c:ptCount val="4"/>
                <c:pt idx="0">
                  <c:v>0.32200000000011642</c:v>
                </c:pt>
                <c:pt idx="1">
                  <c:v>1.4080000000000155</c:v>
                </c:pt>
                <c:pt idx="2">
                  <c:v>3.0114999999999554</c:v>
                </c:pt>
                <c:pt idx="3">
                  <c:v>3.2584999999999127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25691600"/>
        <c:axId val="-225691056"/>
      </c:barChart>
      <c:catAx>
        <c:axId val="-225691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1400" b="1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-225691056"/>
        <c:crosses val="autoZero"/>
        <c:auto val="1"/>
        <c:lblAlgn val="ctr"/>
        <c:lblOffset val="100"/>
        <c:noMultiLvlLbl val="0"/>
      </c:catAx>
      <c:valAx>
        <c:axId val="-225691056"/>
        <c:scaling>
          <c:orientation val="minMax"/>
          <c:min val="5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1400" baseline="0">
                    <a:latin typeface="メイリオ" panose="020B0604030504040204" pitchFamily="50" charset="-128"/>
                  </a:rPr>
                  <a:t>Execution Time (msec)</a:t>
                </a:r>
                <a:endParaRPr lang="ja-JP" altLang="en-US" sz="1400" baseline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Arial Unicode MS" panose="020B0604020202020204" pitchFamily="50" charset="-128"/>
              </a:defRPr>
            </a:pPr>
            <a:endParaRPr lang="ja-JP"/>
          </a:p>
        </c:txPr>
        <c:crossAx val="-22569160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59063266865319E-2"/>
          <c:y val="3.4623247307204452E-2"/>
          <c:w val="0.88030026905349978"/>
          <c:h val="0.80680533683289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graph!$B$16:$E$16</c:f>
                <c:numCache>
                  <c:formatCode>General</c:formatCode>
                  <c:ptCount val="4"/>
                  <c:pt idx="0">
                    <c:v>-4.1852499999999964</c:v>
                  </c:pt>
                  <c:pt idx="1">
                    <c:v>-3.8699999999998909</c:v>
                  </c:pt>
                  <c:pt idx="2">
                    <c:v>-3.8369999999999891</c:v>
                  </c:pt>
                  <c:pt idx="3">
                    <c:v>-16.308499999999981</c:v>
                  </c:pt>
                </c:numCache>
              </c:numRef>
            </c:plus>
          </c:errBars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graph!$B$13:$E$13</c:f>
              <c:numCache>
                <c:formatCode>0.000000_ </c:formatCode>
                <c:ptCount val="4"/>
                <c:pt idx="0">
                  <c:v>567.95325000000003</c:v>
                </c:pt>
                <c:pt idx="1">
                  <c:v>561.93499999999995</c:v>
                </c:pt>
                <c:pt idx="2">
                  <c:v>561.00099999999998</c:v>
                </c:pt>
                <c:pt idx="3">
                  <c:v>561.20749999999998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graph!$B$14:$E$14</c:f>
              <c:numCache>
                <c:formatCode>0.000000_ </c:formatCode>
                <c:ptCount val="4"/>
                <c:pt idx="0">
                  <c:v>0.46524999999996908</c:v>
                </c:pt>
                <c:pt idx="1">
                  <c:v>0.53750000000002274</c:v>
                </c:pt>
                <c:pt idx="2">
                  <c:v>0.50950000000011642</c:v>
                </c:pt>
                <c:pt idx="3">
                  <c:v>1.0015000000000782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graph!$B$17:$E$17</c:f>
                <c:numCache>
                  <c:formatCode>General</c:formatCode>
                  <c:ptCount val="4"/>
                  <c:pt idx="0">
                    <c:v>29.386499999999955</c:v>
                  </c:pt>
                  <c:pt idx="1">
                    <c:v>28.399749999999926</c:v>
                  </c:pt>
                  <c:pt idx="2">
                    <c:v>29.424249999999915</c:v>
                  </c:pt>
                  <c:pt idx="3">
                    <c:v>25.005499999999984</c:v>
                  </c:pt>
                </c:numCache>
              </c:numRef>
            </c:plus>
          </c:errBars>
          <c:cat>
            <c:strRef>
              <c:f>graph!$B$12:$E$12</c:f>
              <c:strCache>
                <c:ptCount val="4"/>
                <c:pt idx="0">
                  <c:v>1 msec</c:v>
                </c:pt>
                <c:pt idx="1">
                  <c:v>2 msec</c:v>
                </c:pt>
                <c:pt idx="2">
                  <c:v>4 msec</c:v>
                </c:pt>
                <c:pt idx="3">
                  <c:v>8 msec</c:v>
                </c:pt>
              </c:strCache>
            </c:strRef>
          </c:cat>
          <c:val>
            <c:numRef>
              <c:f>graph!$B$15:$E$15</c:f>
              <c:numCache>
                <c:formatCode>0.000000_ </c:formatCode>
                <c:ptCount val="4"/>
                <c:pt idx="0">
                  <c:v>1.4080000000000155</c:v>
                </c:pt>
                <c:pt idx="1">
                  <c:v>0.85375000000010459</c:v>
                </c:pt>
                <c:pt idx="2">
                  <c:v>0.65625</c:v>
                </c:pt>
                <c:pt idx="3">
                  <c:v>0.75649999999995998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25683984"/>
        <c:axId val="-225692688"/>
      </c:barChart>
      <c:catAx>
        <c:axId val="-225683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400" b="0" dirty="0" smtClean="0"/>
                  <a:t>Periodic Time</a:t>
                </a:r>
                <a:endParaRPr lang="ja-JP" sz="2400" b="0" dirty="0"/>
              </a:p>
            </c:rich>
          </c:tx>
          <c:layout>
            <c:manualLayout>
              <c:xMode val="edge"/>
              <c:yMode val="edge"/>
              <c:x val="0.4497029568325917"/>
              <c:y val="0.90777777777777779"/>
            </c:manualLayout>
          </c:layout>
          <c:overlay val="0"/>
        </c:title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2200" baseline="0"/>
            </a:pPr>
            <a:endParaRPr lang="ja-JP"/>
          </a:p>
        </c:txPr>
        <c:crossAx val="-225692688"/>
        <c:crosses val="autoZero"/>
        <c:auto val="1"/>
        <c:lblAlgn val="ctr"/>
        <c:lblOffset val="100"/>
        <c:noMultiLvlLbl val="0"/>
      </c:catAx>
      <c:valAx>
        <c:axId val="-225692688"/>
        <c:scaling>
          <c:orientation val="minMax"/>
          <c:max val="640"/>
          <c:min val="52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400" b="0" dirty="0"/>
                  <a:t>Execution Time [</a:t>
                </a:r>
                <a:r>
                  <a:rPr lang="en-US" sz="2400" b="0" dirty="0" err="1"/>
                  <a:t>msec</a:t>
                </a:r>
                <a:r>
                  <a:rPr lang="en-US" sz="2400" b="0" dirty="0"/>
                  <a:t>]</a:t>
                </a:r>
                <a:endParaRPr lang="ja-JP" sz="2400" b="0" dirty="0"/>
              </a:p>
            </c:rich>
          </c:tx>
          <c:layout>
            <c:manualLayout>
              <c:xMode val="edge"/>
              <c:yMode val="edge"/>
              <c:x val="1.9734253587127098E-4"/>
              <c:y val="0.30420093321668124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ja-JP"/>
          </a:p>
        </c:txPr>
        <c:crossAx val="-22568398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200" baseline="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graph!$B$16:$D$16</c:f>
                <c:numCache>
                  <c:formatCode>General</c:formatCode>
                  <c:ptCount val="3"/>
                  <c:pt idx="0">
                    <c:v>-9.2499999999999999E-2</c:v>
                  </c:pt>
                  <c:pt idx="1">
                    <c:v>-9.5750000000000002E-2</c:v>
                  </c:pt>
                  <c:pt idx="2">
                    <c:v>-0.24324999999999974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graph!$B$13:$D$13</c:f>
              <c:numCache>
                <c:formatCode>0.000000_ </c:formatCode>
                <c:ptCount val="3"/>
                <c:pt idx="0">
                  <c:v>0.26050000000000001</c:v>
                </c:pt>
                <c:pt idx="1">
                  <c:v>1.2757499999999999</c:v>
                </c:pt>
                <c:pt idx="2">
                  <c:v>2.3272499999999998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graph!$B$14:$D$14</c:f>
              <c:numCache>
                <c:formatCode>0.000000_ </c:formatCode>
                <c:ptCount val="3"/>
                <c:pt idx="0">
                  <c:v>0.29899999999999999</c:v>
                </c:pt>
                <c:pt idx="1">
                  <c:v>0.21125000000000016</c:v>
                </c:pt>
                <c:pt idx="2">
                  <c:v>0.12775000000000025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graph!$B$17:$D$17</c:f>
                <c:numCache>
                  <c:formatCode>General</c:formatCode>
                  <c:ptCount val="3"/>
                  <c:pt idx="0">
                    <c:v>9.8999999999999977E-2</c:v>
                  </c:pt>
                  <c:pt idx="1">
                    <c:v>0.30200000000000005</c:v>
                  </c:pt>
                  <c:pt idx="2">
                    <c:v>0.24624999999999986</c:v>
                  </c:pt>
                </c:numCache>
              </c:numRef>
            </c:plus>
          </c:errBars>
          <c:cat>
            <c:strRef>
              <c:f>graph!$B$12:$D$12</c:f>
              <c:strCache>
                <c:ptCount val="3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</c:strCache>
            </c:strRef>
          </c:cat>
          <c:val>
            <c:numRef>
              <c:f>graph!$B$15:$D$15</c:f>
              <c:numCache>
                <c:formatCode>0.000000_ </c:formatCode>
                <c:ptCount val="3"/>
                <c:pt idx="0">
                  <c:v>0.21350000000000002</c:v>
                </c:pt>
                <c:pt idx="1">
                  <c:v>0.18199999999999994</c:v>
                </c:pt>
                <c:pt idx="2">
                  <c:v>0.26774999999999993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25683440"/>
        <c:axId val="-225692144"/>
      </c:barChart>
      <c:catAx>
        <c:axId val="-2256834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2200" b="0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-225692144"/>
        <c:crosses val="autoZero"/>
        <c:auto val="1"/>
        <c:lblAlgn val="ctr"/>
        <c:lblOffset val="100"/>
        <c:noMultiLvlLbl val="0"/>
      </c:catAx>
      <c:valAx>
        <c:axId val="-225692144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Execution Time [</a:t>
                </a:r>
                <a:r>
                  <a:rPr lang="en-US" altLang="ja-JP" sz="2400" b="0" baseline="0" dirty="0" err="1">
                    <a:latin typeface="メイリオ" panose="020B0604030504040204" pitchFamily="50" charset="-128"/>
                  </a:rPr>
                  <a:t>msec</a:t>
                </a: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]</a:t>
                </a:r>
                <a:endParaRPr lang="ja-JP" altLang="en-US" sz="2400" b="0" baseline="0" dirty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メイリオ" panose="020B0604030504040204" pitchFamily="50" charset="-128"/>
              </a:defRPr>
            </a:pPr>
            <a:endParaRPr lang="ja-JP"/>
          </a:p>
        </c:txPr>
        <c:crossAx val="-22568344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328903259059722E-2"/>
          <c:y val="3.1848513313090361E-2"/>
          <c:w val="0.90767111123373145"/>
          <c:h val="0.853966644186529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graph!$A$13</c:f>
              <c:strCache>
                <c:ptCount val="1"/>
                <c:pt idx="0">
                  <c:v>箱の境界1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graph!$B$16:$H$16</c:f>
                <c:numCache>
                  <c:formatCode>General</c:formatCode>
                  <c:ptCount val="7"/>
                  <c:pt idx="0">
                    <c:v>-9.2499999999999999E-2</c:v>
                  </c:pt>
                  <c:pt idx="1">
                    <c:v>-9.5750000000000002E-2</c:v>
                  </c:pt>
                  <c:pt idx="2">
                    <c:v>-0.24324999999999974</c:v>
                  </c:pt>
                  <c:pt idx="3">
                    <c:v>-0.19099999999999984</c:v>
                  </c:pt>
                  <c:pt idx="4">
                    <c:v>-0.16575000000000095</c:v>
                  </c:pt>
                  <c:pt idx="5">
                    <c:v>-5.0250000000000128E-2</c:v>
                  </c:pt>
                  <c:pt idx="6">
                    <c:v>-0.28324999999999978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strRef>
              <c:f>graph!$B$12:$H$12</c:f>
              <c:strCache>
                <c:ptCount val="7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  <c:pt idx="3">
                  <c:v>VM5</c:v>
                </c:pt>
                <c:pt idx="4">
                  <c:v>VM6</c:v>
                </c:pt>
                <c:pt idx="5">
                  <c:v>VM7</c:v>
                </c:pt>
                <c:pt idx="6">
                  <c:v>VM8</c:v>
                </c:pt>
              </c:strCache>
            </c:strRef>
          </c:cat>
          <c:val>
            <c:numRef>
              <c:f>graph!$B$13:$H$13</c:f>
              <c:numCache>
                <c:formatCode>0.000000_ </c:formatCode>
                <c:ptCount val="7"/>
                <c:pt idx="0">
                  <c:v>0.26050000000000001</c:v>
                </c:pt>
                <c:pt idx="1">
                  <c:v>1.2757499999999999</c:v>
                </c:pt>
                <c:pt idx="2">
                  <c:v>2.3272499999999998</c:v>
                </c:pt>
                <c:pt idx="3">
                  <c:v>3.3969999999999998</c:v>
                </c:pt>
                <c:pt idx="4">
                  <c:v>4.3777500000000007</c:v>
                </c:pt>
                <c:pt idx="5">
                  <c:v>5.3152499999999998</c:v>
                </c:pt>
                <c:pt idx="6">
                  <c:v>6.4532499999999997</c:v>
                </c:pt>
              </c:numCache>
            </c:numRef>
          </c:val>
        </c:ser>
        <c:ser>
          <c:idx val="1"/>
          <c:order val="1"/>
          <c:tx>
            <c:strRef>
              <c:f>graph!$A$14</c:f>
              <c:strCache>
                <c:ptCount val="1"/>
                <c:pt idx="0">
                  <c:v>中央線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cat>
            <c:strRef>
              <c:f>graph!$B$12:$H$12</c:f>
              <c:strCache>
                <c:ptCount val="7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  <c:pt idx="3">
                  <c:v>VM5</c:v>
                </c:pt>
                <c:pt idx="4">
                  <c:v>VM6</c:v>
                </c:pt>
                <c:pt idx="5">
                  <c:v>VM7</c:v>
                </c:pt>
                <c:pt idx="6">
                  <c:v>VM8</c:v>
                </c:pt>
              </c:strCache>
            </c:strRef>
          </c:cat>
          <c:val>
            <c:numRef>
              <c:f>graph!$B$14:$H$14</c:f>
              <c:numCache>
                <c:formatCode>0.000000_ </c:formatCode>
                <c:ptCount val="7"/>
                <c:pt idx="0">
                  <c:v>0.29899999999999999</c:v>
                </c:pt>
                <c:pt idx="1">
                  <c:v>0.21125000000000016</c:v>
                </c:pt>
                <c:pt idx="2">
                  <c:v>0.12775000000000025</c:v>
                </c:pt>
                <c:pt idx="3">
                  <c:v>0.22950000000000026</c:v>
                </c:pt>
                <c:pt idx="4">
                  <c:v>8.8249999999998607E-2</c:v>
                </c:pt>
                <c:pt idx="5">
                  <c:v>4.7749999999999737E-2</c:v>
                </c:pt>
                <c:pt idx="6">
                  <c:v>0.20324999999999971</c:v>
                </c:pt>
              </c:numCache>
            </c:numRef>
          </c:val>
        </c:ser>
        <c:ser>
          <c:idx val="2"/>
          <c:order val="2"/>
          <c:tx>
            <c:strRef>
              <c:f>graph!$A$15</c:f>
              <c:strCache>
                <c:ptCount val="1"/>
                <c:pt idx="0">
                  <c:v>箱の境界2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ysClr val="windowText" lastClr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graph!$B$17:$H$17</c:f>
                <c:numCache>
                  <c:formatCode>General</c:formatCode>
                  <c:ptCount val="7"/>
                  <c:pt idx="0">
                    <c:v>9.8999999999999977E-2</c:v>
                  </c:pt>
                  <c:pt idx="1">
                    <c:v>0.30200000000000005</c:v>
                  </c:pt>
                  <c:pt idx="2">
                    <c:v>0.24624999999999986</c:v>
                  </c:pt>
                  <c:pt idx="3">
                    <c:v>5.3500000000000103E-2</c:v>
                  </c:pt>
                  <c:pt idx="4">
                    <c:v>0.39650000000000052</c:v>
                  </c:pt>
                  <c:pt idx="5">
                    <c:v>0.21574999999999989</c:v>
                  </c:pt>
                  <c:pt idx="6">
                    <c:v>0.15674999999999972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strRef>
              <c:f>graph!$B$12:$H$12</c:f>
              <c:strCache>
                <c:ptCount val="7"/>
                <c:pt idx="0">
                  <c:v>VM2</c:v>
                </c:pt>
                <c:pt idx="1">
                  <c:v>VM3</c:v>
                </c:pt>
                <c:pt idx="2">
                  <c:v>VM4</c:v>
                </c:pt>
                <c:pt idx="3">
                  <c:v>VM5</c:v>
                </c:pt>
                <c:pt idx="4">
                  <c:v>VM6</c:v>
                </c:pt>
                <c:pt idx="5">
                  <c:v>VM7</c:v>
                </c:pt>
                <c:pt idx="6">
                  <c:v>VM8</c:v>
                </c:pt>
              </c:strCache>
            </c:strRef>
          </c:cat>
          <c:val>
            <c:numRef>
              <c:f>graph!$B$15:$H$15</c:f>
              <c:numCache>
                <c:formatCode>0.000000_ </c:formatCode>
                <c:ptCount val="7"/>
                <c:pt idx="0">
                  <c:v>0.21350000000000002</c:v>
                </c:pt>
                <c:pt idx="1">
                  <c:v>0.18199999999999994</c:v>
                </c:pt>
                <c:pt idx="2">
                  <c:v>0.26774999999999993</c:v>
                </c:pt>
                <c:pt idx="3">
                  <c:v>0.16699999999999982</c:v>
                </c:pt>
                <c:pt idx="4">
                  <c:v>0.10850000000000026</c:v>
                </c:pt>
                <c:pt idx="5">
                  <c:v>6.1250000000000249E-2</c:v>
                </c:pt>
                <c:pt idx="6">
                  <c:v>0.11375000000000046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20851296"/>
        <c:axId val="-220860544"/>
      </c:barChart>
      <c:catAx>
        <c:axId val="-220851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/>
          <a:lstStyle/>
          <a:p>
            <a:pPr>
              <a:defRPr sz="2000" b="1" i="0" baseline="0">
                <a:latin typeface="メイリオ" panose="020B0604030504040204" pitchFamily="50" charset="-128"/>
              </a:defRPr>
            </a:pPr>
            <a:endParaRPr lang="ja-JP"/>
          </a:p>
        </c:txPr>
        <c:crossAx val="-220860544"/>
        <c:crosses val="autoZero"/>
        <c:auto val="1"/>
        <c:lblAlgn val="ctr"/>
        <c:lblOffset val="100"/>
        <c:noMultiLvlLbl val="0"/>
      </c:catAx>
      <c:valAx>
        <c:axId val="-220860544"/>
        <c:scaling>
          <c:orientation val="minMax"/>
          <c:max val="7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aseline="0">
                    <a:latin typeface="メイリオ" panose="020B0604030504040204" pitchFamily="50" charset="-128"/>
                  </a:defRPr>
                </a:pP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Execution Time [</a:t>
                </a:r>
                <a:r>
                  <a:rPr lang="en-US" altLang="ja-JP" sz="2400" b="0" baseline="0" dirty="0" err="1">
                    <a:latin typeface="メイリオ" panose="020B0604030504040204" pitchFamily="50" charset="-128"/>
                  </a:rPr>
                  <a:t>msec</a:t>
                </a:r>
                <a:r>
                  <a:rPr lang="en-US" altLang="ja-JP" sz="2400" b="0" baseline="0" dirty="0">
                    <a:latin typeface="メイリオ" panose="020B0604030504040204" pitchFamily="50" charset="-128"/>
                  </a:rPr>
                  <a:t>]</a:t>
                </a:r>
                <a:endParaRPr lang="ja-JP" altLang="en-US" sz="2400" b="0" baseline="0" dirty="0">
                  <a:latin typeface="メイリオ" panose="020B0604030504040204" pitchFamily="50" charset="-128"/>
                </a:endParaRPr>
              </a:p>
            </c:rich>
          </c:tx>
          <c:layout>
            <c:manualLayout>
              <c:xMode val="edge"/>
              <c:yMode val="edge"/>
              <c:x val="0"/>
              <c:y val="0.27602911096500843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aseline="0">
                <a:latin typeface="Arial Unicode MS" panose="020B0604020202020204" pitchFamily="50" charset="-128"/>
              </a:defRPr>
            </a:pPr>
            <a:endParaRPr lang="ja-JP"/>
          </a:p>
        </c:txPr>
        <c:crossAx val="-22085129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9115231563796"/>
          <c:y val="5.0642166928783323E-2"/>
          <c:w val="0.87285293370586736"/>
          <c:h val="0.7645945485128264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Sheet1!$B$1:$B$20</c:f>
              <c:numCache>
                <c:formatCode>General</c:formatCode>
                <c:ptCount val="20"/>
                <c:pt idx="0">
                  <c:v>2.4249999999999998</c:v>
                </c:pt>
                <c:pt idx="1">
                  <c:v>2.0840000000000001</c:v>
                </c:pt>
                <c:pt idx="2">
                  <c:v>2.7349999999999999</c:v>
                </c:pt>
                <c:pt idx="3">
                  <c:v>2.379</c:v>
                </c:pt>
                <c:pt idx="4">
                  <c:v>2.427</c:v>
                </c:pt>
                <c:pt idx="5">
                  <c:v>2.5710000000000002</c:v>
                </c:pt>
                <c:pt idx="6">
                  <c:v>2.734</c:v>
                </c:pt>
                <c:pt idx="7">
                  <c:v>2.7389999999999999</c:v>
                </c:pt>
                <c:pt idx="8">
                  <c:v>2.6280000000000001</c:v>
                </c:pt>
                <c:pt idx="9">
                  <c:v>2.2679999999999998</c:v>
                </c:pt>
                <c:pt idx="10">
                  <c:v>2.347</c:v>
                </c:pt>
                <c:pt idx="11">
                  <c:v>2.4430000000000001</c:v>
                </c:pt>
                <c:pt idx="12">
                  <c:v>2.7189999999999999</c:v>
                </c:pt>
                <c:pt idx="13">
                  <c:v>2.64</c:v>
                </c:pt>
                <c:pt idx="14">
                  <c:v>2.2010000000000001</c:v>
                </c:pt>
                <c:pt idx="15">
                  <c:v>2.96</c:v>
                </c:pt>
                <c:pt idx="16">
                  <c:v>2.9689999999999999</c:v>
                </c:pt>
                <c:pt idx="17">
                  <c:v>2.2029999999999998</c:v>
                </c:pt>
                <c:pt idx="18">
                  <c:v>2.4670000000000001</c:v>
                </c:pt>
                <c:pt idx="19">
                  <c:v>2.2050000000000001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25693776"/>
        <c:axId val="-225690512"/>
      </c:lineChart>
      <c:catAx>
        <c:axId val="-22569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Trial Number</a:t>
                </a:r>
                <a:endParaRPr lang="ja-JP" sz="20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-225690512"/>
        <c:crosses val="autoZero"/>
        <c:auto val="1"/>
        <c:lblAlgn val="ctr"/>
        <c:lblOffset val="100"/>
        <c:noMultiLvlLbl val="0"/>
      </c:catAx>
      <c:valAx>
        <c:axId val="-2256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Time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[</a:t>
                </a:r>
                <a:r>
                  <a:rPr lang="en-US" sz="2000" b="1" dirty="0" err="1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msec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]</a:t>
                </a:r>
                <a:endParaRPr lang="ja-JP" sz="20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-22569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4650" y="842963"/>
            <a:ext cx="4043363" cy="22748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86ED1-4052-46CE-AD33-B594EDDFDA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6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4650" y="842963"/>
            <a:ext cx="4043363" cy="22748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86ED1-4052-46CE-AD33-B594EDDFDA10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02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08" y="2544036"/>
            <a:ext cx="691304" cy="1204116"/>
          </a:xfrm>
          <a:prstGeom prst="rect">
            <a:avLst/>
          </a:prstGeom>
        </p:spPr>
      </p:pic>
      <p:grpSp>
        <p:nvGrpSpPr>
          <p:cNvPr id="52" name="グループ化 51"/>
          <p:cNvGrpSpPr/>
          <p:nvPr/>
        </p:nvGrpSpPr>
        <p:grpSpPr>
          <a:xfrm>
            <a:off x="240033" y="565414"/>
            <a:ext cx="5193727" cy="5727174"/>
            <a:chOff x="240030" y="942267"/>
            <a:chExt cx="5193727" cy="5727175"/>
          </a:xfrm>
        </p:grpSpPr>
        <p:sp>
          <p:nvSpPr>
            <p:cNvPr id="23" name="正方形/長方形 22"/>
            <p:cNvSpPr/>
            <p:nvPr/>
          </p:nvSpPr>
          <p:spPr>
            <a:xfrm>
              <a:off x="240030" y="942267"/>
              <a:ext cx="5193727" cy="5421957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085950" y="6084667"/>
              <a:ext cx="108835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Host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1 つの角を切り取った四角形 27"/>
            <p:cNvSpPr/>
            <p:nvPr/>
          </p:nvSpPr>
          <p:spPr>
            <a:xfrm>
              <a:off x="3218689" y="1106408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1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1 つの角を切り取った四角形 28"/>
            <p:cNvSpPr/>
            <p:nvPr/>
          </p:nvSpPr>
          <p:spPr>
            <a:xfrm>
              <a:off x="327690" y="1106408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1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04484" y="2050992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821672" y="1194834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1 つの角を切り取った四角形 38"/>
            <p:cNvSpPr/>
            <p:nvPr/>
          </p:nvSpPr>
          <p:spPr>
            <a:xfrm>
              <a:off x="327690" y="2823747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1 つの角を切り取った四角形 39"/>
            <p:cNvSpPr/>
            <p:nvPr/>
          </p:nvSpPr>
          <p:spPr>
            <a:xfrm>
              <a:off x="327690" y="4541086"/>
              <a:ext cx="1385612" cy="1592624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Source File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 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 flipV="1">
              <a:off x="1908374" y="4025163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1825562" y="3169005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V="1">
              <a:off x="1904484" y="5645391"/>
              <a:ext cx="1123022" cy="28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1821672" y="4789233"/>
              <a:ext cx="1288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Compiler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1 つの角を切り取った四角形 49"/>
            <p:cNvSpPr/>
            <p:nvPr/>
          </p:nvSpPr>
          <p:spPr>
            <a:xfrm>
              <a:off x="3218689" y="2823747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1 つの角を切り取った四角形 50"/>
            <p:cNvSpPr/>
            <p:nvPr/>
          </p:nvSpPr>
          <p:spPr>
            <a:xfrm>
              <a:off x="3218689" y="4536729"/>
              <a:ext cx="2065342" cy="159262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6409359" y="565414"/>
            <a:ext cx="4916434" cy="5727175"/>
            <a:chOff x="7043918" y="565413"/>
            <a:chExt cx="4916434" cy="5727175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7043918" y="565413"/>
              <a:ext cx="4916434" cy="5727175"/>
              <a:chOff x="7043918" y="942268"/>
              <a:chExt cx="4916434" cy="5727175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7043918" y="942268"/>
                <a:ext cx="4916434" cy="5421956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8766270" y="6084668"/>
                <a:ext cx="294704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Target Device</a:t>
                </a:r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7259666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2" name="1 つの角を切り取った四角形 31"/>
              <p:cNvSpPr/>
              <p:nvPr/>
            </p:nvSpPr>
            <p:spPr>
              <a:xfrm>
                <a:off x="7194940" y="3736179"/>
                <a:ext cx="4518373" cy="1115988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mruby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library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(.</a:t>
                </a:r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mrb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3" name="1 つの角を切り取った四角形 32"/>
              <p:cNvSpPr/>
              <p:nvPr/>
            </p:nvSpPr>
            <p:spPr>
              <a:xfrm>
                <a:off x="7254591" y="1252602"/>
                <a:ext cx="1369300" cy="2353228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mruby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Bytecode 1</a:t>
                </a:r>
              </a:p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(.</a:t>
                </a:r>
                <a:r>
                  <a:rPr lang="en-US" altLang="ja-JP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mrb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8847724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10403665" y="5039920"/>
                <a:ext cx="1369299" cy="9144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err="1">
                    <a:ln w="0"/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RiteVM</a:t>
                </a:r>
                <a:endParaRPr lang="ja-JP" altLang="en-US" sz="1400" dirty="0">
                  <a:ln w="0"/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4" name="1 つの角を切り取った四角形 53"/>
            <p:cNvSpPr/>
            <p:nvPr/>
          </p:nvSpPr>
          <p:spPr>
            <a:xfrm>
              <a:off x="8847724" y="875746"/>
              <a:ext cx="1369300" cy="235322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2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1 つの角を切り取った四角形 54"/>
            <p:cNvSpPr/>
            <p:nvPr/>
          </p:nvSpPr>
          <p:spPr>
            <a:xfrm>
              <a:off x="10403664" y="875746"/>
              <a:ext cx="1369300" cy="235322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mruby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Bytecode 3</a:t>
              </a:r>
            </a:p>
            <a:p>
              <a:pPr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(.</a:t>
              </a:r>
              <a:r>
                <a:rPr lang="en-US" altLang="ja-JP" sz="24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mrb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7" name="右中かっこ 56"/>
          <p:cNvSpPr/>
          <p:nvPr/>
        </p:nvSpPr>
        <p:spPr>
          <a:xfrm>
            <a:off x="11241768" y="560074"/>
            <a:ext cx="391885" cy="2668902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右中かっこ 57"/>
          <p:cNvSpPr/>
          <p:nvPr/>
        </p:nvSpPr>
        <p:spPr>
          <a:xfrm>
            <a:off x="11241768" y="3366780"/>
            <a:ext cx="391885" cy="2217067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687555" y="752432"/>
            <a:ext cx="492443" cy="2284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000" dirty="0"/>
              <a:t>Load via Bluetooth</a:t>
            </a:r>
            <a:endParaRPr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672983" y="3423281"/>
            <a:ext cx="492443" cy="24795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000" dirty="0"/>
              <a:t>Implement in advance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32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36447" y="942270"/>
            <a:ext cx="4852352" cy="4779264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2284" y="5573574"/>
            <a:ext cx="13370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43918" y="942270"/>
            <a:ext cx="4689645" cy="4779264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11768" y="5432675"/>
            <a:ext cx="30995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18671" y="4296338"/>
            <a:ext cx="37401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1 つの角を切り取った四角形 8"/>
          <p:cNvSpPr/>
          <p:nvPr/>
        </p:nvSpPr>
        <p:spPr>
          <a:xfrm>
            <a:off x="3529103" y="1231122"/>
            <a:ext cx="1759941" cy="4201553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Application Bytecode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1 つの角を切り取った四角形 10"/>
          <p:cNvSpPr/>
          <p:nvPr/>
        </p:nvSpPr>
        <p:spPr>
          <a:xfrm>
            <a:off x="652105" y="1231123"/>
            <a:ext cx="1418304" cy="420155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Source File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112561" y="3425808"/>
            <a:ext cx="1374389" cy="63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129231" y="2434130"/>
            <a:ext cx="1404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Compiler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1 つの角を切り取った四角形 22"/>
          <p:cNvSpPr/>
          <p:nvPr/>
        </p:nvSpPr>
        <p:spPr>
          <a:xfrm>
            <a:off x="9705837" y="1106410"/>
            <a:ext cx="1552975" cy="295180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Library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1 つの角を切り取った四角形 23"/>
          <p:cNvSpPr/>
          <p:nvPr/>
        </p:nvSpPr>
        <p:spPr>
          <a:xfrm>
            <a:off x="7518669" y="1122590"/>
            <a:ext cx="1712419" cy="2951809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Application Bytecode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24" y="2823747"/>
            <a:ext cx="691304" cy="12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00062" y="531290"/>
            <a:ext cx="1714502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125396" y="531290"/>
            <a:ext cx="2650326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library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0269142" y="531290"/>
            <a:ext cx="1446608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Run tasks</a:t>
            </a: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6686549" y="5120443"/>
            <a:ext cx="2671763" cy="12808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program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0" name="直線矢印コネクタ 9"/>
          <p:cNvCxnSpPr>
            <a:stCxn id="3" idx="3"/>
            <a:endCxn id="5" idx="1"/>
          </p:cNvCxnSpPr>
          <p:nvPr/>
        </p:nvCxnSpPr>
        <p:spPr>
          <a:xfrm>
            <a:off x="2214564" y="1263050"/>
            <a:ext cx="91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7" idx="3"/>
            <a:endCxn id="6" idx="1"/>
          </p:cNvCxnSpPr>
          <p:nvPr/>
        </p:nvCxnSpPr>
        <p:spPr>
          <a:xfrm>
            <a:off x="9358313" y="1263050"/>
            <a:ext cx="91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686549" y="531290"/>
            <a:ext cx="2671762" cy="146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the bytecodes of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program</a:t>
            </a:r>
          </a:p>
        </p:txBody>
      </p:sp>
      <p:cxnSp>
        <p:nvCxnSpPr>
          <p:cNvPr id="104" name="直線矢印コネクタ 103"/>
          <p:cNvCxnSpPr>
            <a:stCxn id="5" idx="3"/>
            <a:endCxn id="97" idx="1"/>
          </p:cNvCxnSpPr>
          <p:nvPr/>
        </p:nvCxnSpPr>
        <p:spPr>
          <a:xfrm>
            <a:off x="5775719" y="1263050"/>
            <a:ext cx="910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1 つの角を切り取った四角形 142"/>
          <p:cNvSpPr/>
          <p:nvPr/>
        </p:nvSpPr>
        <p:spPr>
          <a:xfrm>
            <a:off x="3236121" y="2517716"/>
            <a:ext cx="2428873" cy="114428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library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44" name="直線矢印コネクタ 143"/>
          <p:cNvCxnSpPr>
            <a:stCxn id="143" idx="3"/>
            <a:endCxn id="5" idx="2"/>
          </p:cNvCxnSpPr>
          <p:nvPr/>
        </p:nvCxnSpPr>
        <p:spPr>
          <a:xfrm flipV="1">
            <a:off x="4450556" y="1994811"/>
            <a:ext cx="0" cy="5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V="1">
            <a:off x="2" y="4014788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図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676779" y="4148511"/>
            <a:ext cx="691304" cy="1204116"/>
          </a:xfrm>
          <a:prstGeom prst="rect">
            <a:avLst/>
          </a:prstGeom>
        </p:spPr>
      </p:pic>
      <p:cxnSp>
        <p:nvCxnSpPr>
          <p:cNvPr id="153" name="直線矢印コネクタ 152"/>
          <p:cNvCxnSpPr>
            <a:stCxn id="8" idx="3"/>
            <a:endCxn id="97" idx="2"/>
          </p:cNvCxnSpPr>
          <p:nvPr/>
        </p:nvCxnSpPr>
        <p:spPr>
          <a:xfrm flipV="1">
            <a:off x="8022430" y="1994811"/>
            <a:ext cx="0" cy="312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/>
          <p:cNvSpPr txBox="1"/>
          <p:nvPr/>
        </p:nvSpPr>
        <p:spPr>
          <a:xfrm>
            <a:off x="10871199" y="4174084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9923190" y="3501414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/>
          <p:cNvGrpSpPr/>
          <p:nvPr/>
        </p:nvGrpSpPr>
        <p:grpSpPr>
          <a:xfrm>
            <a:off x="355852" y="2599994"/>
            <a:ext cx="11480300" cy="1658019"/>
            <a:chOff x="406899" y="2530496"/>
            <a:chExt cx="11480300" cy="1658020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4175072" y="2530496"/>
              <a:ext cx="3810105" cy="165802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tRiteVMBluetooth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RiteVMBluetooth1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026906" y="2564350"/>
              <a:ext cx="2860293" cy="159030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tSerialPort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SerialPort1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 flipV="1">
              <a:off x="7985177" y="3359504"/>
              <a:ext cx="1041729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正方形/長方形 14"/>
            <p:cNvSpPr/>
            <p:nvPr/>
          </p:nvSpPr>
          <p:spPr bwMode="auto">
            <a:xfrm>
              <a:off x="406899" y="2564352"/>
              <a:ext cx="2726442" cy="1590309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tTask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MrubyTask1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19" name="直線コネクタ 18"/>
            <p:cNvCxnSpPr>
              <a:stCxn id="15" idx="3"/>
              <a:endCxn id="3" idx="1"/>
            </p:cNvCxnSpPr>
            <p:nvPr/>
          </p:nvCxnSpPr>
          <p:spPr bwMode="auto">
            <a:xfrm>
              <a:off x="3133341" y="3359507"/>
              <a:ext cx="104173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二等辺三角形 35"/>
            <p:cNvSpPr/>
            <p:nvPr/>
          </p:nvSpPr>
          <p:spPr bwMode="auto">
            <a:xfrm rot="5400000" flipH="1">
              <a:off x="4098699" y="3018019"/>
              <a:ext cx="512513" cy="68297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9" name="二等辺三角形 58"/>
            <p:cNvSpPr/>
            <p:nvPr/>
          </p:nvSpPr>
          <p:spPr bwMode="auto">
            <a:xfrm rot="5400000" flipH="1">
              <a:off x="8950532" y="3018019"/>
              <a:ext cx="512513" cy="68297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26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71461" y="185740"/>
            <a:ext cx="5957888" cy="175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/*Initialization*/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mrb_state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*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mrb_open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*c = 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mrbc_context_new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1463" y="2507663"/>
            <a:ext cx="5957889" cy="2107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/*Load the bytecodes*/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mrb_load_irep_cxt(mrb, ATTR_irep, c)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mrb_load_irep_cxt(mrb, app_binary_buf, c);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1463" y="5035907"/>
            <a:ext cx="5957889" cy="152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/*Free memory*/</a:t>
            </a: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mrbc_context_free(mrb, c);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mrb_close(mrb);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8305799" y="4035782"/>
            <a:ext cx="3509967" cy="128080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main program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10" name="直線矢印コネクタ 9"/>
          <p:cNvCxnSpPr>
            <a:stCxn id="3" idx="2"/>
            <a:endCxn id="5" idx="0"/>
          </p:cNvCxnSpPr>
          <p:nvPr/>
        </p:nvCxnSpPr>
        <p:spPr>
          <a:xfrm>
            <a:off x="3250405" y="1936804"/>
            <a:ext cx="0" cy="57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2"/>
            <a:endCxn id="6" idx="0"/>
          </p:cNvCxnSpPr>
          <p:nvPr/>
        </p:nvCxnSpPr>
        <p:spPr>
          <a:xfrm>
            <a:off x="3250405" y="4614863"/>
            <a:ext cx="0" cy="4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357940" y="4172298"/>
            <a:ext cx="1947857" cy="50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1 つの角を切り取った四角形 34"/>
          <p:cNvSpPr/>
          <p:nvPr/>
        </p:nvSpPr>
        <p:spPr>
          <a:xfrm>
            <a:off x="8305797" y="2592950"/>
            <a:ext cx="3509967" cy="105289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library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(bytecodes)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6357940" y="3119401"/>
            <a:ext cx="1947857" cy="27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auto">
          <a:xfrm>
            <a:off x="2505519" y="2228967"/>
            <a:ext cx="1166597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1</a:t>
            </a: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1186163" y="6612581"/>
            <a:ext cx="9550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2181260" y="5638776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2023388" y="5054012"/>
            <a:ext cx="157872" cy="38038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98182" y="2242784"/>
            <a:ext cx="1178551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2</a:t>
            </a:r>
          </a:p>
        </p:txBody>
      </p:sp>
      <p:cxnSp>
        <p:nvCxnSpPr>
          <p:cNvPr id="14" name="カギ線コネクタ 13"/>
          <p:cNvCxnSpPr>
            <a:stCxn id="9" idx="3"/>
            <a:endCxn id="13" idx="1"/>
          </p:cNvCxnSpPr>
          <p:nvPr/>
        </p:nvCxnSpPr>
        <p:spPr bwMode="auto">
          <a:xfrm>
            <a:off x="3672116" y="2418571"/>
            <a:ext cx="426066" cy="13817"/>
          </a:xfrm>
          <a:prstGeom prst="bentConnector3">
            <a:avLst>
              <a:gd name="adj1" fmla="val 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14"/>
          <p:cNvSpPr txBox="1"/>
          <p:nvPr/>
        </p:nvSpPr>
        <p:spPr>
          <a:xfrm>
            <a:off x="158489" y="2449879"/>
            <a:ext cx="288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priority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RITEVM_PRIORITY (LOW) 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8489" y="525578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priority : 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SYSTEM_PRIORITY (HIGH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05519" y="1542864"/>
            <a:ext cx="1973314" cy="3792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2"/>
          </a:lnRef>
          <a:fillRef idx="1002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SystemTask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" name="カギ線コネクタ 17"/>
          <p:cNvCxnSpPr>
            <a:endCxn id="17" idx="1"/>
          </p:cNvCxnSpPr>
          <p:nvPr/>
        </p:nvCxnSpPr>
        <p:spPr bwMode="auto">
          <a:xfrm rot="16200000" flipH="1">
            <a:off x="2119109" y="1346057"/>
            <a:ext cx="448563" cy="324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カギ線コネクタ 18"/>
          <p:cNvCxnSpPr>
            <a:stCxn id="17" idx="3"/>
            <a:endCxn id="9" idx="1"/>
          </p:cNvCxnSpPr>
          <p:nvPr/>
        </p:nvCxnSpPr>
        <p:spPr bwMode="auto">
          <a:xfrm flipH="1">
            <a:off x="2505519" y="1732468"/>
            <a:ext cx="1973314" cy="686103"/>
          </a:xfrm>
          <a:prstGeom prst="bentConnector5">
            <a:avLst>
              <a:gd name="adj1" fmla="val -11585"/>
              <a:gd name="adj2" fmla="val 50000"/>
              <a:gd name="adj3" fmla="val 1115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右矢印 19"/>
          <p:cNvSpPr/>
          <p:nvPr/>
        </p:nvSpPr>
        <p:spPr bwMode="auto">
          <a:xfrm>
            <a:off x="5623058" y="1655441"/>
            <a:ext cx="948839" cy="6829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92176" y="640645"/>
            <a:ext cx="655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rotateReadyQueue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(RITEVM_PRIORTY)</a:t>
            </a:r>
            <a:endParaRPr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220063" y="2240971"/>
            <a:ext cx="1144245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2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16664" y="2228967"/>
            <a:ext cx="1132671" cy="37920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 1</a:t>
            </a:r>
          </a:p>
        </p:txBody>
      </p:sp>
      <p:cxnSp>
        <p:nvCxnSpPr>
          <p:cNvPr id="24" name="カギ線コネクタ 23"/>
          <p:cNvCxnSpPr>
            <a:stCxn id="22" idx="3"/>
            <a:endCxn id="23" idx="1"/>
          </p:cNvCxnSpPr>
          <p:nvPr/>
        </p:nvCxnSpPr>
        <p:spPr bwMode="auto">
          <a:xfrm flipV="1">
            <a:off x="8364308" y="2418571"/>
            <a:ext cx="452356" cy="12004"/>
          </a:xfrm>
          <a:prstGeom prst="bentConnector3">
            <a:avLst>
              <a:gd name="adj1" fmla="val 1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正方形/長方形 26"/>
          <p:cNvSpPr/>
          <p:nvPr/>
        </p:nvSpPr>
        <p:spPr bwMode="auto">
          <a:xfrm>
            <a:off x="7242485" y="1556799"/>
            <a:ext cx="2023563" cy="3792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SystemTask</a:t>
            </a:r>
            <a:endParaRPr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endCxn id="27" idx="1"/>
          </p:cNvCxnSpPr>
          <p:nvPr/>
        </p:nvCxnSpPr>
        <p:spPr bwMode="auto">
          <a:xfrm rot="16200000" flipH="1">
            <a:off x="6860799" y="1364716"/>
            <a:ext cx="439109" cy="3242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カギ線コネクタ 28"/>
          <p:cNvCxnSpPr>
            <a:stCxn id="27" idx="3"/>
            <a:endCxn id="22" idx="1"/>
          </p:cNvCxnSpPr>
          <p:nvPr/>
        </p:nvCxnSpPr>
        <p:spPr bwMode="auto">
          <a:xfrm flipH="1">
            <a:off x="7220063" y="1746403"/>
            <a:ext cx="2045985" cy="684172"/>
          </a:xfrm>
          <a:prstGeom prst="bentConnector5">
            <a:avLst>
              <a:gd name="adj1" fmla="val -11173"/>
              <a:gd name="adj2" fmla="val 50000"/>
              <a:gd name="adj3" fmla="val 1111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正方形/長方形 29"/>
          <p:cNvSpPr/>
          <p:nvPr/>
        </p:nvSpPr>
        <p:spPr bwMode="auto">
          <a:xfrm>
            <a:off x="3164630" y="5638776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148002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31372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6114744" y="5638774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098114" y="5638773"/>
            <a:ext cx="983373" cy="96706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081487" y="5638773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1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9064856" y="5638773"/>
            <a:ext cx="983373" cy="95628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7" name="四角形吹き出し 36"/>
          <p:cNvSpPr/>
          <p:nvPr/>
        </p:nvSpPr>
        <p:spPr bwMode="auto">
          <a:xfrm>
            <a:off x="6418069" y="3946059"/>
            <a:ext cx="5695958" cy="1048621"/>
          </a:xfrm>
          <a:prstGeom prst="wedgeRectCallout">
            <a:avLst>
              <a:gd name="adj1" fmla="val -35702"/>
              <a:gd name="adj2" fmla="val 6587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Cyclic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Handler{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(RITEVM_PRIORITY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199967" y="2837647"/>
            <a:ext cx="11792069" cy="1350243"/>
            <a:chOff x="2156162" y="3081516"/>
            <a:chExt cx="6634753" cy="972756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2156162" y="3081516"/>
              <a:ext cx="2499487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tCyclicHandler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CyclicHandler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6306511" y="3081516"/>
              <a:ext cx="2484404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tCyclicMain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CyclicMain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rot="5400000" flipH="1">
              <a:off x="6245182" y="3375759"/>
              <a:ext cx="403401" cy="38427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18" idx="1"/>
            </p:cNvCxnSpPr>
            <p:nvPr/>
          </p:nvCxnSpPr>
          <p:spPr bwMode="auto">
            <a:xfrm>
              <a:off x="4655649" y="3567894"/>
              <a:ext cx="16508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395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480397" y="3280683"/>
            <a:ext cx="11243433" cy="1407735"/>
            <a:chOff x="2307079" y="2823908"/>
            <a:chExt cx="6326062" cy="1014175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2307079" y="2823908"/>
              <a:ext cx="2499487" cy="101417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tCyclicHandler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CyclicHandler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5521555" y="2823908"/>
              <a:ext cx="3111586" cy="101417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tRiteVMSchedulerMain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RiteVMSchedulerMain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rot="5400000" flipH="1">
              <a:off x="5417800" y="3227775"/>
              <a:ext cx="413952" cy="20644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18" idx="1"/>
            </p:cNvCxnSpPr>
            <p:nvPr/>
          </p:nvCxnSpPr>
          <p:spPr bwMode="auto">
            <a:xfrm>
              <a:off x="4806566" y="3330996"/>
              <a:ext cx="71498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正方形/長方形 11"/>
          <p:cNvSpPr/>
          <p:nvPr/>
        </p:nvSpPr>
        <p:spPr bwMode="auto">
          <a:xfrm>
            <a:off x="157305" y="1623381"/>
            <a:ext cx="11802466" cy="3718328"/>
          </a:xfrm>
          <a:prstGeom prst="rect">
            <a:avLst/>
          </a:prstGeom>
          <a:noFill/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tRiteVMScheduler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4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RiteVMScheduler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7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/>
          <p:cNvSpPr/>
          <p:nvPr/>
        </p:nvSpPr>
        <p:spPr>
          <a:xfrm rot="5400000">
            <a:off x="5307624" y="4834980"/>
            <a:ext cx="978407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22"/>
          </a:p>
        </p:txBody>
      </p:sp>
      <p:sp>
        <p:nvSpPr>
          <p:cNvPr id="2" name="正方形/長方形 1"/>
          <p:cNvSpPr/>
          <p:nvPr/>
        </p:nvSpPr>
        <p:spPr bwMode="auto">
          <a:xfrm>
            <a:off x="7197998" y="3004660"/>
            <a:ext cx="3027860" cy="190219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tRiteVM_2.cdl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7519" y="5506637"/>
            <a:ext cx="3348011" cy="74610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tRiteVM.c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cEventflag_set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ATTR_setPattern</a:t>
            </a:r>
            <a:r>
              <a:rPr lang="ja-JP" altLang="en-US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cEventflag_wait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, AND );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7656070" y="3345048"/>
            <a:ext cx="3027860" cy="259584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tRiteVM_3.cdl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14139" y="3663610"/>
            <a:ext cx="3103201" cy="328949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tRiteVM_4.cdl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const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FLGPTN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waitPattern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0x0f;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0x04;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VM4{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     (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attr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setPattern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= 0x08;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174804" y="-559369"/>
            <a:ext cx="3696000" cy="4665506"/>
            <a:chOff x="212382" y="165746"/>
            <a:chExt cx="3696000" cy="466550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12382" y="165746"/>
              <a:ext cx="2961944" cy="236462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tRiteVM_2.c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512085" y="517792"/>
              <a:ext cx="3021255" cy="305827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tRiteVM_3.c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3 ){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( 0x04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</p:txBody>
        </p:sp>
        <p:sp>
          <p:nvSpPr>
            <p:cNvPr id="11" name="正方形/長方形 10"/>
            <p:cNvSpPr/>
            <p:nvPr/>
          </p:nvSpPr>
          <p:spPr bwMode="auto">
            <a:xfrm>
              <a:off x="811785" y="848107"/>
              <a:ext cx="3096597" cy="398314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1" tIns="46801" rIns="90001" bIns="46801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/* tRiteVM_4.c */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if ( VM == 1 ) 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( 0x01 );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2 ){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( 0x02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defTabSz="91438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3 ){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( 0x04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else if ( VM == 4 ){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cEventflag_set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( 0x08</a:t>
              </a:r>
              <a:r>
                <a:rPr lang="ja-JP" altLang="en-US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  </a:t>
              </a:r>
              <a:r>
                <a:rPr lang="en-US" altLang="ja-JP" sz="1366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cEventflag_wait</a:t>
              </a: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( 0x0f, AND );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1366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}</a:t>
              </a: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6795289" y="-207323"/>
            <a:ext cx="1923903" cy="120853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tRiteVM_2.cdl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253358" y="133066"/>
            <a:ext cx="1923903" cy="167097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tRiteVM_3.cdl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tMrubyVM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711429" y="451626"/>
            <a:ext cx="1856898" cy="2133408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1" tIns="46801" rIns="90001" bIns="46801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/* tRiteVM_4.cdl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VM1{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VM2{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VM3{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cell </a:t>
            </a:r>
            <a:r>
              <a:rPr lang="en-US" altLang="ja-JP" sz="1366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tRiteVM</a:t>
            </a: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VM4{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366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};</a:t>
            </a:r>
          </a:p>
        </p:txBody>
      </p:sp>
      <p:cxnSp>
        <p:nvCxnSpPr>
          <p:cNvPr id="5" name="カギ線コネクタ 4"/>
          <p:cNvCxnSpPr/>
          <p:nvPr/>
        </p:nvCxnSpPr>
        <p:spPr>
          <a:xfrm flipV="1">
            <a:off x="1469380" y="2851452"/>
            <a:ext cx="9253240" cy="2055711"/>
          </a:xfrm>
          <a:prstGeom prst="bentConnector3">
            <a:avLst>
              <a:gd name="adj1" fmla="val 46652"/>
            </a:avLst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2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5879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82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4535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40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610761" y="198554"/>
            <a:ext cx="2554514" cy="5950860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00984" y="5934665"/>
            <a:ext cx="935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1 つの角を切り取った四角形 24"/>
          <p:cNvSpPr/>
          <p:nvPr/>
        </p:nvSpPr>
        <p:spPr>
          <a:xfrm>
            <a:off x="1145456" y="2470205"/>
            <a:ext cx="1721815" cy="103484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Bytecode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1 つの角を切り取った四角形 25"/>
          <p:cNvSpPr/>
          <p:nvPr/>
        </p:nvSpPr>
        <p:spPr>
          <a:xfrm>
            <a:off x="1145456" y="387329"/>
            <a:ext cx="1721815" cy="103484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Source File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>
            <a:off x="2006363" y="1422174"/>
            <a:ext cx="1" cy="116847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10763" y="1624796"/>
            <a:ext cx="1364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Compiler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77582" y="4942626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/>
          <p:cNvCxnSpPr>
            <a:stCxn id="25" idx="1"/>
            <a:endCxn id="33" idx="0"/>
          </p:cNvCxnSpPr>
          <p:nvPr/>
        </p:nvCxnSpPr>
        <p:spPr>
          <a:xfrm flipH="1">
            <a:off x="2006363" y="3505049"/>
            <a:ext cx="1" cy="143757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218" y="3817161"/>
            <a:ext cx="11364686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358156" y="3982970"/>
            <a:ext cx="2554514" cy="2117675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56258" y="5894839"/>
            <a:ext cx="27215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 A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4824975" y="4893858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705734" y="3982970"/>
            <a:ext cx="2554514" cy="2117675"/>
          </a:xfrm>
          <a:prstGeom prst="rect">
            <a:avLst/>
          </a:prstGeom>
          <a:noFill/>
          <a:ln w="254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803839" y="5894839"/>
            <a:ext cx="27215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Target Device B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8172555" y="4893858"/>
            <a:ext cx="1857559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ln w="0"/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RiteVM</a:t>
            </a:r>
            <a:endParaRPr lang="ja-JP" altLang="en-US" dirty="0">
              <a:ln w="0"/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右中かっこ 64"/>
          <p:cNvSpPr/>
          <p:nvPr/>
        </p:nvSpPr>
        <p:spPr>
          <a:xfrm>
            <a:off x="10395614" y="507966"/>
            <a:ext cx="391885" cy="3043148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右中かっこ 65"/>
          <p:cNvSpPr/>
          <p:nvPr/>
        </p:nvSpPr>
        <p:spPr>
          <a:xfrm>
            <a:off x="10395615" y="3914573"/>
            <a:ext cx="391885" cy="2202156"/>
          </a:xfrm>
          <a:prstGeom prst="rightBrace">
            <a:avLst>
              <a:gd name="adj1" fmla="val 65965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116129" y="198554"/>
            <a:ext cx="553998" cy="35662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400" dirty="0"/>
              <a:t>Development Environment</a:t>
            </a:r>
            <a:endParaRPr lang="ja-JP" altLang="en-US" sz="2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1116129" y="3930640"/>
            <a:ext cx="553998" cy="28298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400" dirty="0"/>
              <a:t>Runtime Environment</a:t>
            </a:r>
            <a:endParaRPr lang="ja-JP" altLang="en-US" sz="2400" dirty="0"/>
          </a:p>
        </p:txBody>
      </p:sp>
      <p:cxnSp>
        <p:nvCxnSpPr>
          <p:cNvPr id="59" name="直線矢印コネクタ 58"/>
          <p:cNvCxnSpPr>
            <a:stCxn id="25" idx="1"/>
            <a:endCxn id="58" idx="0"/>
          </p:cNvCxnSpPr>
          <p:nvPr/>
        </p:nvCxnSpPr>
        <p:spPr>
          <a:xfrm>
            <a:off x="2006364" y="3505049"/>
            <a:ext cx="7094971" cy="13888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5" idx="1"/>
            <a:endCxn id="46" idx="0"/>
          </p:cNvCxnSpPr>
          <p:nvPr/>
        </p:nvCxnSpPr>
        <p:spPr>
          <a:xfrm>
            <a:off x="2006364" y="3505049"/>
            <a:ext cx="3747391" cy="13888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5977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37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89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0799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554875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9552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5121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263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auto">
          <a:xfrm>
            <a:off x="1511301" y="1558772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mruby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(bytecodes)</a:t>
            </a: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511301" y="2613388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899155" y="2642839"/>
            <a:ext cx="1356382" cy="10546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11301" y="3668003"/>
            <a:ext cx="1356382" cy="38038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899155" y="3697459"/>
            <a:ext cx="1356382" cy="3803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294141" y="1320802"/>
            <a:ext cx="1790700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681991" y="1320807"/>
            <a:ext cx="1852665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294140" y="4432559"/>
            <a:ext cx="9081760" cy="4269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TECS</a:t>
            </a:r>
            <a:endParaRPr lang="ja-JP" altLang="en-US" sz="2400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705226" y="1558772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mruby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(bytecodes)</a:t>
            </a: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705231" y="2613388"/>
            <a:ext cx="1356382" cy="105461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3705231" y="3668007"/>
            <a:ext cx="1356382" cy="38038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488068" y="1320807"/>
            <a:ext cx="1814184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8802366" y="2613388"/>
            <a:ext cx="1356382" cy="10546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 err="1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RiteVM</a:t>
            </a:r>
            <a:endParaRPr lang="en-US" altLang="ja-JP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 dirty="0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8802366" y="3668007"/>
            <a:ext cx="1356382" cy="3803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dirty="0"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Task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585200" y="1320807"/>
            <a:ext cx="1790700" cy="3438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635280" y="261339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……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69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/>
          <p:cNvSpPr txBox="1">
            <a:spLocks/>
          </p:cNvSpPr>
          <p:nvPr/>
        </p:nvSpPr>
        <p:spPr>
          <a:xfrm>
            <a:off x="838202" y="169499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z="1800"/>
              <a:t>mruby Code</a:t>
            </a:r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endParaRPr lang="en-US" altLang="ja-JP" sz="1800"/>
          </a:p>
          <a:p>
            <a:pPr marL="0" indent="0">
              <a:buNone/>
            </a:pPr>
            <a:r>
              <a:rPr lang="en-US" altLang="ja-JP" sz="1800"/>
              <a:t>	</a:t>
            </a:r>
          </a:p>
          <a:p>
            <a:pPr marL="0" indent="0">
              <a:buNone/>
            </a:pPr>
            <a:r>
              <a:rPr lang="en-US" altLang="ja-JP" sz="1800"/>
              <a:t>	</a:t>
            </a:r>
          </a:p>
          <a:p>
            <a:pPr marL="0" indent="0">
              <a:buNone/>
            </a:pPr>
            <a:r>
              <a:rPr lang="en-US" altLang="ja-JP" sz="1800"/>
              <a:t>	Bytecode</a:t>
            </a:r>
            <a:endParaRPr lang="en-US" altLang="ja-JP" sz="1800" dirty="0"/>
          </a:p>
        </p:txBody>
      </p:sp>
      <p:sp>
        <p:nvSpPr>
          <p:cNvPr id="3" name="正方形/長方形 2"/>
          <p:cNvSpPr/>
          <p:nvPr/>
        </p:nvSpPr>
        <p:spPr bwMode="auto">
          <a:xfrm>
            <a:off x="914401" y="1332413"/>
            <a:ext cx="3413759" cy="160261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400" dirty="0"/>
              <a:t>class Motor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def</a:t>
            </a:r>
            <a:r>
              <a:rPr lang="en-US" altLang="ja-JP" sz="1400" dirty="0"/>
              <a:t> </a:t>
            </a:r>
            <a:r>
              <a:rPr lang="en-US" altLang="ja-JP" sz="1400" dirty="0" err="1"/>
              <a:t>setSpeed</a:t>
            </a:r>
            <a:r>
              <a:rPr lang="en-US" altLang="ja-JP" sz="1400" dirty="0"/>
              <a:t> speed</a:t>
            </a:r>
          </a:p>
          <a:p>
            <a:r>
              <a:rPr lang="en-US" altLang="ja-JP" sz="1400" dirty="0"/>
              <a:t>    @speed= speed</a:t>
            </a:r>
          </a:p>
          <a:p>
            <a:r>
              <a:rPr lang="en-US" altLang="ja-JP" sz="1400" dirty="0"/>
              <a:t>  end</a:t>
            </a:r>
          </a:p>
          <a:p>
            <a:r>
              <a:rPr lang="en-US" altLang="ja-JP" sz="1400" dirty="0"/>
              <a:t>end</a:t>
            </a:r>
          </a:p>
          <a:p>
            <a:r>
              <a:rPr lang="en-US" altLang="ja-JP" sz="1400" dirty="0"/>
              <a:t>m1=</a:t>
            </a:r>
            <a:r>
              <a:rPr lang="en-US" altLang="ja-JP" sz="1400" dirty="0" err="1"/>
              <a:t>Motor.new</a:t>
            </a:r>
            <a:endParaRPr lang="en-US" altLang="ja-JP" sz="1400" dirty="0"/>
          </a:p>
          <a:p>
            <a:r>
              <a:rPr lang="en-US" altLang="ja-JP" sz="1400" dirty="0"/>
              <a:t>m1.setSpeed(100)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914402" y="4395437"/>
            <a:ext cx="2036064" cy="120251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/>
              <a:t>LOAD r1, 0</a:t>
            </a:r>
          </a:p>
          <a:p>
            <a:r>
              <a:rPr lang="en-US" altLang="ja-JP" dirty="0"/>
              <a:t>SEND r0, :f0, 1</a:t>
            </a:r>
          </a:p>
          <a:p>
            <a:r>
              <a:rPr lang="en-US" altLang="ja-JP" dirty="0"/>
              <a:t>LOAD r1, 5</a:t>
            </a:r>
          </a:p>
          <a:p>
            <a:r>
              <a:rPr lang="en-US" altLang="ja-JP" dirty="0"/>
              <a:t>SEND r0, :f2, 1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1690116" y="3271587"/>
            <a:ext cx="484632" cy="701959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21281" y="3299395"/>
            <a:ext cx="113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mruby</a:t>
            </a:r>
            <a:endParaRPr lang="en-US" altLang="ja-JP" sz="2000" dirty="0"/>
          </a:p>
          <a:p>
            <a:r>
              <a:rPr lang="en-US" altLang="ja-JP" sz="2000" dirty="0"/>
              <a:t>Compiler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9873" y="942270"/>
            <a:ext cx="4572000" cy="4779264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2625" y="5490851"/>
            <a:ext cx="13370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Host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736250" y="2612574"/>
            <a:ext cx="4572000" cy="310896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86366" y="5490851"/>
            <a:ext cx="36230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Target Device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965683" y="2849422"/>
            <a:ext cx="2036064" cy="120251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/>
              <a:t>LOAD r1, 0</a:t>
            </a:r>
          </a:p>
          <a:p>
            <a:r>
              <a:rPr lang="en-US" altLang="ja-JP" dirty="0"/>
              <a:t>SEND r0, :f0, 1</a:t>
            </a:r>
          </a:p>
          <a:p>
            <a:r>
              <a:rPr lang="en-US" altLang="ja-JP" dirty="0"/>
              <a:t>LOAD r1, 5</a:t>
            </a:r>
          </a:p>
          <a:p>
            <a:r>
              <a:rPr lang="en-US" altLang="ja-JP" dirty="0"/>
              <a:t>SEND r0, :f2, 1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113649" y="4395437"/>
            <a:ext cx="374014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/>
              <a:t>RiteVM</a:t>
            </a:r>
            <a:endParaRPr lang="ja-JP" altLang="en-US" dirty="0"/>
          </a:p>
        </p:txBody>
      </p:sp>
      <p:cxnSp>
        <p:nvCxnSpPr>
          <p:cNvPr id="13" name="直線矢印コネクタ 12"/>
          <p:cNvCxnSpPr/>
          <p:nvPr/>
        </p:nvCxnSpPr>
        <p:spPr bwMode="auto">
          <a:xfrm flipV="1">
            <a:off x="3122621" y="3545232"/>
            <a:ext cx="4572000" cy="13683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9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business-icon.com/material/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68869" y="15323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アーチ 6"/>
          <p:cNvSpPr/>
          <p:nvPr/>
        </p:nvSpPr>
        <p:spPr>
          <a:xfrm rot="5400000">
            <a:off x="2530545" y="1637215"/>
            <a:ext cx="3620612" cy="2552360"/>
          </a:xfrm>
          <a:prstGeom prst="blockArc">
            <a:avLst>
              <a:gd name="adj1" fmla="val 13000087"/>
              <a:gd name="adj2" fmla="val 19600783"/>
              <a:gd name="adj3" fmla="val 48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5400000">
            <a:off x="2700561" y="1801026"/>
            <a:ext cx="2952953" cy="2224733"/>
          </a:xfrm>
          <a:prstGeom prst="blockArc">
            <a:avLst>
              <a:gd name="adj1" fmla="val 13215066"/>
              <a:gd name="adj2" fmla="val 19261309"/>
              <a:gd name="adj3" fmla="val 5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8"/>
          <p:cNvSpPr/>
          <p:nvPr/>
        </p:nvSpPr>
        <p:spPr>
          <a:xfrm rot="5400000">
            <a:off x="3038945" y="2100592"/>
            <a:ext cx="2228204" cy="1625601"/>
          </a:xfrm>
          <a:prstGeom prst="blockArc">
            <a:avLst>
              <a:gd name="adj1" fmla="val 13148514"/>
              <a:gd name="adj2" fmla="val 19367549"/>
              <a:gd name="adj3" fmla="val 87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/>
          <p:cNvSpPr/>
          <p:nvPr/>
        </p:nvSpPr>
        <p:spPr>
          <a:xfrm rot="5400000">
            <a:off x="3208774" y="2367011"/>
            <a:ext cx="1586505" cy="1188213"/>
          </a:xfrm>
          <a:prstGeom prst="blockArc">
            <a:avLst>
              <a:gd name="adj1" fmla="val 13534786"/>
              <a:gd name="adj2" fmla="val 19023762"/>
              <a:gd name="adj3" fmla="val 921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10"/>
          <p:cNvSpPr/>
          <p:nvPr/>
        </p:nvSpPr>
        <p:spPr>
          <a:xfrm rot="5400000">
            <a:off x="2958417" y="2154054"/>
            <a:ext cx="1110150" cy="1614133"/>
          </a:xfrm>
          <a:prstGeom prst="blockArc">
            <a:avLst>
              <a:gd name="adj1" fmla="val 15295560"/>
              <a:gd name="adj2" fmla="val 17138123"/>
              <a:gd name="adj3" fmla="val 105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12"/>
          <p:cNvSpPr/>
          <p:nvPr/>
        </p:nvSpPr>
        <p:spPr>
          <a:xfrm rot="5400000">
            <a:off x="6108219" y="1089755"/>
            <a:ext cx="4883355" cy="3742725"/>
          </a:xfrm>
          <a:prstGeom prst="blockArc">
            <a:avLst>
              <a:gd name="adj1" fmla="val 13076164"/>
              <a:gd name="adj2" fmla="val 17785943"/>
              <a:gd name="adj3" fmla="val 4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0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9968" y="2431601"/>
            <a:ext cx="11792067" cy="2170602"/>
            <a:chOff x="2156163" y="2788990"/>
            <a:chExt cx="6634752" cy="1563768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2156163" y="3081516"/>
              <a:ext cx="1850505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tCaller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Caller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6940411" y="3081516"/>
              <a:ext cx="1850504" cy="972756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tMotor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Motor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二等辺三角形 4"/>
            <p:cNvSpPr/>
            <p:nvPr/>
          </p:nvSpPr>
          <p:spPr bwMode="auto">
            <a:xfrm rot="5400000" flipH="1">
              <a:off x="6879075" y="3359267"/>
              <a:ext cx="403401" cy="38427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>
              <a:off x="4006668" y="3567894"/>
              <a:ext cx="29337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テキスト ボックス 6"/>
            <p:cNvSpPr txBox="1"/>
            <p:nvPr/>
          </p:nvSpPr>
          <p:spPr>
            <a:xfrm>
              <a:off x="4006668" y="2788991"/>
              <a:ext cx="987929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call port:</a:t>
              </a:r>
            </a:p>
            <a:p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cMotor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756618" y="2788990"/>
              <a:ext cx="1183791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entry port:</a:t>
              </a:r>
            </a:p>
            <a:p>
              <a:pPr algn="r"/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eMotor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919214" y="3665390"/>
              <a:ext cx="1108643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signature:</a:t>
              </a:r>
            </a:p>
            <a:p>
              <a:pPr algn="ctr"/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38221" y="447934"/>
            <a:ext cx="11807040" cy="6252488"/>
            <a:chOff x="2068630" y="1669007"/>
            <a:chExt cx="6445788" cy="4164794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068630" y="1669667"/>
              <a:ext cx="1356382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3425019" y="1669667"/>
              <a:ext cx="1356375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4781402" y="1669007"/>
              <a:ext cx="1356384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068642" y="2725369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3425017" y="2716340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4781402" y="2719380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2068638" y="3596773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3425015" y="3605543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4781402" y="3598181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2068639" y="3997496"/>
              <a:ext cx="4069147" cy="110168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TECS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137794" y="2113259"/>
              <a:ext cx="2376624" cy="31200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Native / </a:t>
              </a: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Libraries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2068647" y="5043253"/>
              <a:ext cx="6445771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RTOS (TOPPERS/HRP2)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2068647" y="5437526"/>
              <a:ext cx="6445771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Target Hardware</a:t>
              </a: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5191702" y="4150599"/>
              <a:ext cx="1892166" cy="795478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mruby</a:t>
              </a: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-TECS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5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3" y="229043"/>
            <a:ext cx="2484547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622752" y="223774"/>
            <a:ext cx="2484533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107286" y="218504"/>
            <a:ext cx="2484550" cy="15943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1" y="3215377"/>
            <a:ext cx="2484547" cy="60358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622738" y="3215377"/>
            <a:ext cx="2484547" cy="5934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107305" y="3219153"/>
            <a:ext cx="2484547" cy="59340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200" y="3812559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2622747" y="3811065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107305" y="3816334"/>
            <a:ext cx="2484547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216" y="4386305"/>
            <a:ext cx="7453640" cy="112399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591891" y="3215374"/>
            <a:ext cx="4353368" cy="229492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513593"/>
            <a:ext cx="11807009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105504"/>
            <a:ext cx="11807009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14951" y="4696921"/>
            <a:ext cx="4229101" cy="612486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cxnSp>
        <p:nvCxnSpPr>
          <p:cNvPr id="3" name="直線矢印コネクタ 2"/>
          <p:cNvCxnSpPr>
            <a:stCxn id="4" idx="2"/>
            <a:endCxn id="8" idx="0"/>
          </p:cNvCxnSpPr>
          <p:nvPr/>
        </p:nvCxnSpPr>
        <p:spPr>
          <a:xfrm flipH="1">
            <a:off x="1380446" y="1823381"/>
            <a:ext cx="1" cy="13919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9" idx="0"/>
          </p:cNvCxnSpPr>
          <p:nvPr/>
        </p:nvCxnSpPr>
        <p:spPr>
          <a:xfrm flipH="1">
            <a:off x="3865011" y="1818112"/>
            <a:ext cx="8" cy="13972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10" idx="0"/>
          </p:cNvCxnSpPr>
          <p:nvPr/>
        </p:nvCxnSpPr>
        <p:spPr>
          <a:xfrm>
            <a:off x="6349561" y="1812842"/>
            <a:ext cx="17" cy="1406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" y="2133995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" y="2895354"/>
            <a:ext cx="12191999" cy="14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1100709" y="1622328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385785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6762172" y="1808983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0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3886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437632" y="36339"/>
            <a:ext cx="2154203" cy="13991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4046931"/>
            <a:ext cx="2178310" cy="4971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437633" y="4046929"/>
            <a:ext cx="2154219" cy="4907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437630" y="4541440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7453640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591890" y="4174112"/>
            <a:ext cx="4353368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442417" y="529357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560324" y="4002939"/>
            <a:ext cx="2630567" cy="1091393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34" name="直線矢印コネクタ 33"/>
          <p:cNvCxnSpPr>
            <a:stCxn id="25" idx="1"/>
          </p:cNvCxnSpPr>
          <p:nvPr/>
        </p:nvCxnSpPr>
        <p:spPr>
          <a:xfrm flipH="1">
            <a:off x="1889762" y="4548636"/>
            <a:ext cx="670561" cy="45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5" idx="3"/>
          </p:cNvCxnSpPr>
          <p:nvPr/>
        </p:nvCxnSpPr>
        <p:spPr>
          <a:xfrm flipV="1">
            <a:off x="5190892" y="4532302"/>
            <a:ext cx="670561" cy="163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" y="0"/>
            <a:ext cx="12191999" cy="193449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6762172" y="1808983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21217" y="1294349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09" y="1294349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38171" y="2474414"/>
            <a:ext cx="2178310" cy="138864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5437633" y="2474414"/>
            <a:ext cx="2178310" cy="138864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Program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(bytecodes)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486815" y="1825699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54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154419" y="38954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3503615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54419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9205204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74" y="4174112"/>
            <a:ext cx="2601884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289440" y="530563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71409" y="5210673"/>
            <a:ext cx="2630567" cy="109139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2839099" y="5009199"/>
            <a:ext cx="350505" cy="50031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2" y="1"/>
            <a:ext cx="12191999" cy="1821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8408406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13705" y="1154311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11" y="1129073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57093" y="1978423"/>
            <a:ext cx="2178310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165063" y="1981596"/>
            <a:ext cx="2178310" cy="126060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399643" y="1025980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684738" y="38954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4024" y="1142811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684738" y="1981596"/>
            <a:ext cx="217831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 rot="5400000">
            <a:off x="4922122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98763" y="3560659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7154419" y="3512753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515010" y="3569797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曲線コネクタ 20"/>
          <p:cNvCxnSpPr/>
          <p:nvPr/>
        </p:nvCxnSpPr>
        <p:spPr>
          <a:xfrm>
            <a:off x="4711052" y="4450025"/>
            <a:ext cx="1888048" cy="481081"/>
          </a:xfrm>
          <a:prstGeom prst="curvedConnector3">
            <a:avLst>
              <a:gd name="adj1" fmla="val 12687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 bwMode="auto">
          <a:xfrm>
            <a:off x="3684738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045329" y="355572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曲線コネクタ 71"/>
          <p:cNvCxnSpPr/>
          <p:nvPr/>
        </p:nvCxnSpPr>
        <p:spPr>
          <a:xfrm flipV="1">
            <a:off x="3201976" y="4450027"/>
            <a:ext cx="1510241" cy="497841"/>
          </a:xfrm>
          <a:prstGeom prst="curvedConnector3">
            <a:avLst>
              <a:gd name="adj1" fmla="val -54755"/>
            </a:avLst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 bwMode="auto">
          <a:xfrm>
            <a:off x="3684738" y="3498680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 flipV="1">
            <a:off x="3189604" y="4931106"/>
            <a:ext cx="3310004" cy="16762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3996542" y="356620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6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138171" y="38954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183193" y="38954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38172" y="3503615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38198" y="4553204"/>
            <a:ext cx="2178283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83193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70" y="5126922"/>
            <a:ext cx="9205204" cy="7385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74" y="4174112"/>
            <a:ext cx="2601884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1" y="5874596"/>
            <a:ext cx="1180700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1" y="6371731"/>
            <a:ext cx="1180700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289440" y="5305635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00707" y="1536033"/>
            <a:ext cx="844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152697" y="2929942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498763" y="5305635"/>
            <a:ext cx="2999180" cy="7742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rotateReadyQueue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" y="1"/>
            <a:ext cx="12191999" cy="1821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" y="2895354"/>
            <a:ext cx="12191999" cy="396264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5400000">
            <a:off x="8437180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42479" y="1154311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09511" y="1129073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157093" y="1978423"/>
            <a:ext cx="2178310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193837" y="1981596"/>
            <a:ext cx="2178310" cy="126060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399643" y="1025980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784233" y="38954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43519" y="1142811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784233" y="1981596"/>
            <a:ext cx="217831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 rot="5400000">
            <a:off x="5021617" y="1025981"/>
            <a:ext cx="2239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Bluetooth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98763" y="3560659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7183193" y="3512753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543784" y="3569797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3784233" y="4542828"/>
            <a:ext cx="2154220" cy="5949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144824" y="3555724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3784233" y="3498680"/>
            <a:ext cx="2178310" cy="104045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096037" y="3569796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61720" y="4993785"/>
            <a:ext cx="9199226" cy="57937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Eventflag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8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311597" y="2140453"/>
            <a:ext cx="11662686" cy="1972648"/>
            <a:chOff x="1737789" y="2347113"/>
            <a:chExt cx="8939626" cy="1389883"/>
          </a:xfrm>
        </p:grpSpPr>
        <p:sp>
          <p:nvSpPr>
            <p:cNvPr id="10" name="角丸四角形 9"/>
            <p:cNvSpPr/>
            <p:nvPr/>
          </p:nvSpPr>
          <p:spPr bwMode="auto">
            <a:xfrm>
              <a:off x="1737789" y="2580555"/>
              <a:ext cx="1879961" cy="923000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mruby</a:t>
              </a: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code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1" name="片側の 2 つの角を丸めた四角形 10"/>
            <p:cNvSpPr/>
            <p:nvPr/>
          </p:nvSpPr>
          <p:spPr bwMode="auto">
            <a:xfrm rot="5400000">
              <a:off x="5315091" y="1464610"/>
              <a:ext cx="1389881" cy="3154891"/>
            </a:xfrm>
            <a:prstGeom prst="round2SameRect">
              <a:avLst>
                <a:gd name="adj1" fmla="val 0"/>
                <a:gd name="adj2" fmla="val 28719"/>
              </a:avLst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tsMotor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  </a:t>
              </a:r>
              <a:r>
                <a:rPr lang="en-US" altLang="ja-JP" sz="3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BridgeMotor</a:t>
              </a:r>
              <a:endPara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8606841" y="2347113"/>
              <a:ext cx="2070574" cy="1222416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tMotor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Motor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3" name="二等辺三角形 12"/>
            <p:cNvSpPr/>
            <p:nvPr/>
          </p:nvSpPr>
          <p:spPr bwMode="auto">
            <a:xfrm rot="5400000" flipH="1">
              <a:off x="8536945" y="2773094"/>
              <a:ext cx="455550" cy="52350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4" name="直線コネクタ 13"/>
            <p:cNvCxnSpPr>
              <a:stCxn id="11" idx="3"/>
            </p:cNvCxnSpPr>
            <p:nvPr/>
          </p:nvCxnSpPr>
          <p:spPr bwMode="auto">
            <a:xfrm>
              <a:off x="7587477" y="3042056"/>
              <a:ext cx="123199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矢印コネクタ 14"/>
            <p:cNvCxnSpPr>
              <a:stCxn id="10" idx="3"/>
              <a:endCxn id="11" idx="1"/>
            </p:cNvCxnSpPr>
            <p:nvPr/>
          </p:nvCxnSpPr>
          <p:spPr bwMode="auto">
            <a:xfrm>
              <a:off x="3617750" y="3042055"/>
              <a:ext cx="81483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3299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13810</TotalTime>
  <Words>1059</Words>
  <Application>Microsoft Office PowerPoint</Application>
  <PresentationFormat>ワイド画面</PresentationFormat>
  <Paragraphs>487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163</cp:revision>
  <cp:lastPrinted>2015-12-18T04:21:12Z</cp:lastPrinted>
  <dcterms:created xsi:type="dcterms:W3CDTF">2015-12-17T06:35:06Z</dcterms:created>
  <dcterms:modified xsi:type="dcterms:W3CDTF">2016-10-30T13:39:05Z</dcterms:modified>
</cp:coreProperties>
</file>