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4"/>
    <p:sldMasterId id="2147483914" r:id="rId5"/>
  </p:sldMasterIdLst>
  <p:sldIdLst>
    <p:sldId id="256" r:id="rId6"/>
    <p:sldId id="257" r:id="rId7"/>
    <p:sldId id="269" r:id="rId8"/>
    <p:sldId id="267" r:id="rId9"/>
    <p:sldId id="259" r:id="rId10"/>
    <p:sldId id="258" r:id="rId11"/>
    <p:sldId id="262" r:id="rId12"/>
    <p:sldId id="264" r:id="rId13"/>
    <p:sldId id="268" r:id="rId14"/>
    <p:sldId id="261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75D4F-8856-4C75-8917-C8E344F41240}" v="1642" dt="2020-10-18T05:46:06.537"/>
    <p1510:client id="{A0B958DF-0B92-5557-8A7A-52F6F3379E56}" v="7" dt="2020-10-17T14:53:43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3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3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59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32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36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0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8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425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8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0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406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66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682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991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968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859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133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534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5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8746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5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8905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8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23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760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765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07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46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34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8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0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18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1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649FB1-B9E9-4617-B451-70CE5D051FDF}" type="datetimeFigureOut">
              <a:rPr kumimoji="1" lang="ja-JP" altLang="en-US" smtClean="0"/>
              <a:t>2020/10/18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BC2323-6D65-424F-A9CD-D260EC3D0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28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6%9C%AA%E6%9D%A5%E3%83%AD%E3%83%9C%E3%83%86%E3%82%A3%E3%82%AF%E3%82%B9%E5%AD%A6%E7%A7%9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44F0B-953D-4861-B67B-2B3242D5D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603" y="2206595"/>
            <a:ext cx="9945413" cy="1612463"/>
          </a:xfrm>
        </p:spPr>
        <p:txBody>
          <a:bodyPr>
            <a:normAutofit/>
          </a:bodyPr>
          <a:lstStyle/>
          <a:p>
            <a:r>
              <a:rPr lang="ja-JP" sz="54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+mj-lt"/>
                <a:cs typeface="+mj-lt"/>
              </a:rPr>
              <a:t>よっしゃ</a:t>
            </a:r>
            <a:r>
              <a:rPr lang="ja-JP" altLang="en-US" sz="54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+mj-lt"/>
                <a:cs typeface="+mj-lt"/>
              </a:rPr>
              <a:t>！</a:t>
            </a:r>
            <a:br>
              <a:rPr lang="ja-JP" altLang="en-US" sz="54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+mj-lt"/>
                <a:cs typeface="+mj-lt"/>
              </a:rPr>
            </a:br>
            <a:r>
              <a:rPr lang="ja-JP" sz="5400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ea typeface="+mj-lt"/>
                <a:cs typeface="+mj-lt"/>
              </a:rPr>
              <a:t>あいつの炭酸クソ振ったろかな</a:t>
            </a:r>
            <a:endParaRPr lang="ja-JP" sz="5400" b="1" cap="none" dirty="0">
              <a:ln w="9525">
                <a:solidFill>
                  <a:schemeClr val="tx1"/>
                </a:solidFill>
                <a:prstDash val="solid"/>
              </a:ln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ea typeface="游ゴシック Light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4E4278-7EE7-495E-AB18-51E9E193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9186" y="4054376"/>
            <a:ext cx="1760483" cy="51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400" b="1" dirty="0">
                <a:solidFill>
                  <a:schemeClr val="tx1"/>
                </a:solidFill>
                <a:ea typeface="游ゴシック"/>
              </a:rPr>
              <a:t>1班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176C9B-EE9D-4FF3-B284-11532F8D6EC3}"/>
              </a:ext>
            </a:extLst>
          </p:cNvPr>
          <p:cNvSpPr txBox="1"/>
          <p:nvPr/>
        </p:nvSpPr>
        <p:spPr>
          <a:xfrm>
            <a:off x="9367838" y="4054376"/>
            <a:ext cx="2743199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dirty="0">
                <a:latin typeface="HGGothicE"/>
                <a:ea typeface="HGGothicE"/>
              </a:rPr>
              <a:t>メンバー</a:t>
            </a:r>
          </a:p>
          <a:p>
            <a:r>
              <a:rPr lang="ja-JP" altLang="en-US" sz="2400" dirty="0">
                <a:latin typeface="HGGothicE"/>
                <a:ea typeface="HGGothicE"/>
              </a:rPr>
              <a:t>菊池有由史</a:t>
            </a:r>
          </a:p>
          <a:p>
            <a:r>
              <a:rPr lang="ja-JP" altLang="en-US" sz="2400" dirty="0">
                <a:latin typeface="HGGothicE"/>
                <a:ea typeface="HGGothicE"/>
              </a:rPr>
              <a:t>金子舜</a:t>
            </a:r>
          </a:p>
          <a:p>
            <a:r>
              <a:rPr lang="ja-JP" altLang="en-US" sz="2400" dirty="0">
                <a:latin typeface="HGGothicE"/>
                <a:ea typeface="HGGothicE"/>
              </a:rPr>
              <a:t>佐藤暖</a:t>
            </a:r>
          </a:p>
          <a:p>
            <a:r>
              <a:rPr lang="ja-JP" altLang="en-US" sz="2400" dirty="0">
                <a:latin typeface="HGGothicE"/>
                <a:ea typeface="HGGothicE"/>
              </a:rPr>
              <a:t>實川光留</a:t>
            </a:r>
          </a:p>
          <a:p>
            <a:r>
              <a:rPr lang="ja-JP" altLang="en-US" sz="2400" dirty="0">
                <a:latin typeface="HGGothicE"/>
                <a:ea typeface="HGGothicE"/>
              </a:rPr>
              <a:t>中野裕介</a:t>
            </a:r>
          </a:p>
          <a:p>
            <a:r>
              <a:rPr lang="ja-JP" altLang="en-US" sz="2400" dirty="0">
                <a:latin typeface="HGGothicE"/>
                <a:ea typeface="HGGothicE"/>
              </a:rPr>
              <a:t>吉沼</a:t>
            </a:r>
            <a:r>
              <a:rPr lang="ja-JP" altLang="en-US" sz="2400" dirty="0">
                <a:latin typeface="HGGothicE"/>
                <a:ea typeface="HGGothicE"/>
                <a:cs typeface="+mn-lt"/>
              </a:rPr>
              <a:t>大翔</a:t>
            </a:r>
            <a:r>
              <a:rPr lang="en-US" altLang="ja-JP" sz="2400" dirty="0">
                <a:latin typeface="HGGothicE"/>
                <a:ea typeface="+mn-lt"/>
                <a:cs typeface="+mn-lt"/>
              </a:rPr>
              <a:t> </a:t>
            </a:r>
          </a:p>
          <a:p>
            <a:endParaRPr lang="en-US" altLang="ja-JP" dirty="0">
              <a:solidFill>
                <a:srgbClr val="000000"/>
              </a:solidFill>
              <a:latin typeface="HGGothicE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8860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648EF-1354-4024-A739-649D9075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9966133" cy="1197859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ea typeface="ＭＳ Ｐゴシック"/>
              </a:rPr>
              <a:t>スケジュール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34375A-464A-4549-A714-5E229F8FCB85}"/>
              </a:ext>
            </a:extLst>
          </p:cNvPr>
          <p:cNvSpPr txBox="1"/>
          <p:nvPr/>
        </p:nvSpPr>
        <p:spPr>
          <a:xfrm>
            <a:off x="1120202" y="1887928"/>
            <a:ext cx="1046841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800" dirty="0">
                <a:ea typeface="ＭＳ Ｐゴシック"/>
              </a:rPr>
              <a:t>10/19 中間プレゼン（本日）</a:t>
            </a:r>
          </a:p>
          <a:p>
            <a:r>
              <a:rPr lang="ja-JP" altLang="en-US" sz="4800" dirty="0">
                <a:ea typeface="ＭＳ Ｐゴシック"/>
              </a:rPr>
              <a:t>10/26 ペットボトルを掴む動き</a:t>
            </a:r>
          </a:p>
          <a:p>
            <a:r>
              <a:rPr lang="ja-JP" altLang="en-US" sz="4800" dirty="0">
                <a:ea typeface="ＭＳ Ｐゴシック"/>
              </a:rPr>
              <a:t>11/2　 持ち上げて置く動き</a:t>
            </a:r>
          </a:p>
          <a:p>
            <a:r>
              <a:rPr lang="ja-JP" altLang="en-US" sz="4800" dirty="0">
                <a:ea typeface="ＭＳ Ｐゴシック"/>
              </a:rPr>
              <a:t>11/9　</a:t>
            </a:r>
            <a:r>
              <a:rPr lang="en-US" altLang="ja-JP" sz="4800" dirty="0">
                <a:ea typeface="ＭＳ Ｐゴシック"/>
              </a:rPr>
              <a:t>	 </a:t>
            </a:r>
            <a:r>
              <a:rPr lang="ja-JP" altLang="en-US" sz="4800" dirty="0">
                <a:ea typeface="ＭＳ Ｐゴシック"/>
              </a:rPr>
              <a:t>振る動き＋発表準備</a:t>
            </a:r>
          </a:p>
          <a:p>
            <a:r>
              <a:rPr lang="ja-JP" altLang="en-US" sz="4800" dirty="0">
                <a:ea typeface="ＭＳ Ｐゴシック"/>
              </a:rPr>
              <a:t>11/16中間発表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338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62CE7-C7BA-41D0-911A-7A04A259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週ごとのスケジュール</a:t>
            </a:r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5B5ECD3A-BEFE-470C-B0AC-E8E1AC8C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53943"/>
              </p:ext>
            </p:extLst>
          </p:nvPr>
        </p:nvGraphicFramePr>
        <p:xfrm>
          <a:off x="913774" y="1721498"/>
          <a:ext cx="10364452" cy="45179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1113">
                  <a:extLst>
                    <a:ext uri="{9D8B030D-6E8A-4147-A177-3AD203B41FA5}">
                      <a16:colId xmlns:a16="http://schemas.microsoft.com/office/drawing/2014/main" val="4168271775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4114246823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2057756350"/>
                    </a:ext>
                  </a:extLst>
                </a:gridCol>
                <a:gridCol w="2591113">
                  <a:extLst>
                    <a:ext uri="{9D8B030D-6E8A-4147-A177-3AD203B41FA5}">
                      <a16:colId xmlns:a16="http://schemas.microsoft.com/office/drawing/2014/main" val="1521880119"/>
                    </a:ext>
                  </a:extLst>
                </a:gridCol>
              </a:tblGrid>
              <a:tr h="90359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15571454"/>
                  </a:ext>
                </a:extLst>
              </a:tr>
              <a:tr h="9035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23391206"/>
                  </a:ext>
                </a:extLst>
              </a:tr>
              <a:tr h="9035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038053786"/>
                  </a:ext>
                </a:extLst>
              </a:tr>
              <a:tr h="9035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136979667"/>
                  </a:ext>
                </a:extLst>
              </a:tr>
              <a:tr h="90359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837473B0-CC2E-450A-ABE3-18F120FF3D39}">
                            <a1611:picAttrSrcUrl xmlns:a1611="http://schemas.microsoft.com/office/drawing/2016/11/main" r:id="rId3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13435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1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896CD-759D-4622-B700-E3E54368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412" y="2559284"/>
            <a:ext cx="10364451" cy="1596177"/>
          </a:xfrm>
        </p:spPr>
        <p:txBody>
          <a:bodyPr/>
          <a:lstStyle/>
          <a:p>
            <a:r>
              <a:rPr lang="en-US" altLang="ja-JP" dirty="0"/>
              <a:t>~</a:t>
            </a:r>
            <a:r>
              <a:rPr lang="ja-JP" altLang="en-US" dirty="0"/>
              <a:t>ご清聴ありがとうございました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6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ABF0E-DB5A-4743-B6AF-D3733579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646" y="1665514"/>
            <a:ext cx="2547604" cy="3165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b="1" dirty="0">
                <a:ea typeface="ＭＳ Ｐゴシック"/>
              </a:rPr>
              <a:t>ストーリー</a:t>
            </a:r>
            <a:endParaRPr lang="en-US" altLang="ja-JP" b="1" dirty="0">
              <a:ea typeface="ＭＳ Ｐ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31B98C-2577-42C9-8DD8-E3D4F9850F71}"/>
              </a:ext>
            </a:extLst>
          </p:cNvPr>
          <p:cNvSpPr txBox="1"/>
          <p:nvPr/>
        </p:nvSpPr>
        <p:spPr>
          <a:xfrm>
            <a:off x="4710114" y="1414809"/>
            <a:ext cx="6986586" cy="5249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ja-JP" altLang="en-US" sz="2400" dirty="0">
                <a:solidFill>
                  <a:schemeClr val="tx2"/>
                </a:solidFill>
                <a:ea typeface="ＭＳ Ｐゴシック"/>
              </a:rPr>
              <a:t>　</a:t>
            </a:r>
            <a:r>
              <a:rPr lang="ja-JP" altLang="en-US" sz="2800" dirty="0">
                <a:ea typeface="ＭＳ Ｐゴシック"/>
              </a:rPr>
              <a:t>隣の友達の250mlのコカ・コーラ </a:t>
            </a:r>
            <a:endParaRPr lang="ja-JP" sz="2800" dirty="0">
              <a:ea typeface="ＭＳ Ｐゴシック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ja-JP" altLang="en-US" sz="2800" dirty="0">
                <a:ea typeface="ＭＳ Ｐゴシック"/>
              </a:rPr>
              <a:t>　半分残して去る友達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ja-JP" altLang="en-US" sz="2800" dirty="0">
                <a:ea typeface="ＭＳ Ｐゴシック"/>
              </a:rPr>
              <a:t>　ここで親友アーム君、何か閃く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ja-JP" altLang="en-US" sz="2800" dirty="0">
                <a:ea typeface="ＭＳ Ｐゴシック"/>
              </a:rPr>
              <a:t>　アーム君がコカ・コーラを握る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ja-JP" altLang="en-US" sz="2800" dirty="0">
                <a:ea typeface="ＭＳ Ｐゴシック"/>
              </a:rPr>
              <a:t>　そしてものすごい速さで炭酸を振ってゆく～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ja-JP" altLang="en-US" sz="2800" dirty="0">
                <a:ea typeface="ＭＳ Ｐゴシック"/>
              </a:rPr>
              <a:t>　そこには気が抜けた炭酸が置いてあった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ja-JP" altLang="en-US" sz="2800" dirty="0">
                <a:ea typeface="ＭＳ Ｐゴシック"/>
              </a:rPr>
              <a:t>　</a:t>
            </a:r>
            <a:endParaRPr lang="ja-JP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ja-JP" altLang="en-US" sz="2800" dirty="0">
                <a:latin typeface="Century Gothic"/>
                <a:ea typeface="ＭＳ Ｐゴシック"/>
              </a:rPr>
              <a:t>　　　　　　　　　　　　　　　　　　～終～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chemeClr val="tx2"/>
              </a:solidFill>
              <a:ea typeface="ＭＳ Ｐ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17705D-5D77-47DE-A214-87858776C413}"/>
              </a:ext>
            </a:extLst>
          </p:cNvPr>
          <p:cNvSpPr txBox="1"/>
          <p:nvPr/>
        </p:nvSpPr>
        <p:spPr>
          <a:xfrm>
            <a:off x="304801" y="6386513"/>
            <a:ext cx="436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https://bluegreen.jp/875/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08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59687-7B09-4F61-B8D9-B2B8D48E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もくじ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E2E0B6-6355-48FF-9434-0E1AB0C3E9E7}"/>
              </a:ext>
            </a:extLst>
          </p:cNvPr>
          <p:cNvSpPr txBox="1"/>
          <p:nvPr/>
        </p:nvSpPr>
        <p:spPr>
          <a:xfrm>
            <a:off x="1481137" y="1919287"/>
            <a:ext cx="7177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使用する道具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動作説明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進捗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40134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82051-1B5F-4992-BE72-8D53C1C3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使用する道具（予定）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2815F4-9223-4B35-943E-9A71A4EA375D}"/>
              </a:ext>
            </a:extLst>
          </p:cNvPr>
          <p:cNvSpPr txBox="1"/>
          <p:nvPr/>
        </p:nvSpPr>
        <p:spPr>
          <a:xfrm>
            <a:off x="2121693" y="2062162"/>
            <a:ext cx="7948613" cy="389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ja-JP" altLang="en-US" sz="3600" cap="all" dirty="0">
                <a:latin typeface="MS PGothic"/>
                <a:ea typeface="MS PGothic"/>
              </a:rPr>
              <a:t>        コカ・コーラ　スリムボトル</a:t>
            </a:r>
            <a:endParaRPr lang="en-US" altLang="ja-JP" sz="3600" cap="all" dirty="0">
              <a:latin typeface="MS PGothic"/>
              <a:ea typeface="MS PGothic"/>
            </a:endParaRPr>
          </a:p>
          <a:p>
            <a:pPr lvl="3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sz="1400" cap="all" dirty="0">
              <a:latin typeface="MS PGothic"/>
              <a:ea typeface="MS PGothic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ja-JP" altLang="en-US" sz="3600" cap="all" dirty="0">
                <a:latin typeface="MS PGothic"/>
                <a:ea typeface="MS PGothic"/>
              </a:rPr>
              <a:t>        ミニッツメイド</a:t>
            </a:r>
            <a:r>
              <a:rPr lang="en-US" altLang="ja-JP" sz="3600" cap="all" dirty="0">
                <a:latin typeface="MS PGothic"/>
                <a:ea typeface="MS PGothic"/>
              </a:rPr>
              <a:t>Qoo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sz="1000" cap="all" dirty="0">
              <a:latin typeface="MS PGothic"/>
              <a:ea typeface="MS PGothic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3600" cap="all" dirty="0">
                <a:latin typeface="MS PGothic"/>
                <a:ea typeface="MS PGothic"/>
              </a:rPr>
              <a:t>摩擦の関係でアームに工夫</a:t>
            </a:r>
            <a:endParaRPr lang="ja-JP" altLang="ja-JP" sz="2800" dirty="0">
              <a:latin typeface="MS PGothic"/>
              <a:ea typeface="MS PGothic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altLang="ja-JP" sz="3600" cap="all" dirty="0">
                <a:latin typeface="MS PGothic"/>
                <a:ea typeface="ＭＳ Ｐゴシック"/>
              </a:rPr>
              <a:t>　( </a:t>
            </a:r>
            <a:r>
              <a:rPr lang="ja-JP" altLang="en-US" sz="3600" cap="all" dirty="0">
                <a:latin typeface="MS PGothic"/>
                <a:ea typeface="MS PGothic"/>
              </a:rPr>
              <a:t>ラップをまく　</a:t>
            </a:r>
            <a:r>
              <a:rPr lang="ja-JP" altLang="ja-JP" sz="3600" cap="all" dirty="0">
                <a:ea typeface="+mn-lt"/>
                <a:cs typeface="+mn-lt"/>
              </a:rPr>
              <a:t>or</a:t>
            </a:r>
            <a:r>
              <a:rPr lang="ja-JP" altLang="en-US" sz="3600" cap="all" dirty="0">
                <a:latin typeface="MS PGothic"/>
                <a:ea typeface="MS PGothic"/>
              </a:rPr>
              <a:t>　滑り止めシート </a:t>
            </a:r>
            <a:r>
              <a:rPr lang="en-US" altLang="ja-JP" sz="3600" cap="all" dirty="0">
                <a:latin typeface="MS PGothic"/>
                <a:ea typeface="ＭＳ Ｐゴシック"/>
              </a:rPr>
              <a:t>)</a:t>
            </a:r>
            <a:endParaRPr lang="en-US" altLang="ja-JP" sz="3600" cap="all" dirty="0">
              <a:latin typeface="ＭＳ Ｐゴシック"/>
              <a:ea typeface="ＭＳ Ｐゴシック"/>
            </a:endParaRPr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D381D9-8202-4BBB-9F44-DBDD4DAAC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742" y1="54930" x2="42742" y2="54930"/>
                        <a14:foregroundMark x1="54839" y1="33803" x2="54839" y2="338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09" y="2690812"/>
            <a:ext cx="898301" cy="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28B170-B7BC-4BDA-AF69-28A89C4F8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1E8C82-833C-4573-807A-A01BED37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417DD2E-CB27-4C7F-B621-040C3648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945" y="158700"/>
            <a:ext cx="656420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炭酸容器の寸法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73CF06-334B-4259-B435-DCE9F08662F2}"/>
              </a:ext>
            </a:extLst>
          </p:cNvPr>
          <p:cNvSpPr txBox="1"/>
          <p:nvPr/>
        </p:nvSpPr>
        <p:spPr>
          <a:xfrm>
            <a:off x="885544" y="1261327"/>
            <a:ext cx="8272462" cy="942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800" cap="all" dirty="0">
                <a:latin typeface="MS PGothic"/>
                <a:ea typeface="MS PGothic"/>
              </a:rPr>
              <a:t>コカ・コーラ　スリムボトル</a:t>
            </a:r>
            <a:endParaRPr lang="en-US" altLang="ja-JP" sz="2800" cap="all" dirty="0">
              <a:latin typeface="MS PGothic"/>
              <a:ea typeface="MS PGothic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ja-JP" sz="2800" dirty="0">
              <a:latin typeface="MS PGothic"/>
              <a:ea typeface="MS PGothic"/>
            </a:endParaRPr>
          </a:p>
        </p:txBody>
      </p:sp>
      <p:pic>
        <p:nvPicPr>
          <p:cNvPr id="19" name="図 18" descr="瓶に入った飲み物&#10;&#10;自動的に生成された説明">
            <a:extLst>
              <a:ext uri="{FF2B5EF4-FFF2-40B4-BE49-F238E27FC236}">
                <a16:creationId xmlns:a16="http://schemas.microsoft.com/office/drawing/2014/main" id="{A890225E-2211-4429-8922-7F2E9C77BD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0" r="-11059" b="31433"/>
          <a:stretch/>
        </p:blipFill>
        <p:spPr>
          <a:xfrm>
            <a:off x="8760643" y="1891263"/>
            <a:ext cx="3287382" cy="1742302"/>
          </a:xfrm>
          <a:prstGeom prst="rect">
            <a:avLst/>
          </a:prstGeom>
        </p:spPr>
      </p:pic>
      <p:pic>
        <p:nvPicPr>
          <p:cNvPr id="21" name="図 20" descr="瓶の飲み物&#10;&#10;自動的に生成された説明">
            <a:extLst>
              <a:ext uri="{FF2B5EF4-FFF2-40B4-BE49-F238E27FC236}">
                <a16:creationId xmlns:a16="http://schemas.microsoft.com/office/drawing/2014/main" id="{C9EFC911-66E3-4352-9401-C885A87414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1" r="-5541" b="16993"/>
          <a:stretch/>
        </p:blipFill>
        <p:spPr>
          <a:xfrm>
            <a:off x="8760643" y="4312079"/>
            <a:ext cx="3123399" cy="1741960"/>
          </a:xfrm>
          <a:prstGeom prst="rect">
            <a:avLst/>
          </a:prstGeom>
        </p:spPr>
      </p:pic>
      <p:pic>
        <p:nvPicPr>
          <p:cNvPr id="23" name="図 22" descr="瓶に入った飲み物&#10;&#10;自動的に生成された説明">
            <a:extLst>
              <a:ext uri="{FF2B5EF4-FFF2-40B4-BE49-F238E27FC236}">
                <a16:creationId xmlns:a16="http://schemas.microsoft.com/office/drawing/2014/main" id="{0F39324A-E3BD-4361-B489-11AFB23790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4" r="19669"/>
          <a:stretch/>
        </p:blipFill>
        <p:spPr>
          <a:xfrm>
            <a:off x="6339016" y="1891263"/>
            <a:ext cx="2069757" cy="4166412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AEB636-6A7E-462D-9EC6-C5AE2606D83A}"/>
              </a:ext>
            </a:extLst>
          </p:cNvPr>
          <p:cNvSpPr txBox="1"/>
          <p:nvPr/>
        </p:nvSpPr>
        <p:spPr>
          <a:xfrm>
            <a:off x="990316" y="2028338"/>
            <a:ext cx="39276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0" i="0" dirty="0">
                <a:solidFill>
                  <a:srgbClr val="111111"/>
                </a:solidFill>
                <a:effectLst/>
                <a:latin typeface="Hiragino Kaku Gothic Pro W3"/>
              </a:rPr>
              <a:t>高さ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Hiragino Kaku Gothic Pro W3"/>
              </a:rPr>
              <a:t>x</a:t>
            </a:r>
            <a:r>
              <a:rPr lang="ja-JP" altLang="en-US" sz="2000" b="0" i="0" dirty="0">
                <a:solidFill>
                  <a:srgbClr val="111111"/>
                </a:solidFill>
                <a:effectLst/>
                <a:latin typeface="Hiragino Kaku Gothic Pro W3"/>
              </a:rPr>
              <a:t>直径　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Hiragino Kaku Gothic Pro W3"/>
              </a:rPr>
              <a:t>185mm×53mm</a:t>
            </a:r>
            <a:r>
              <a:rPr lang="ja-JP" altLang="en-US" sz="2000" b="0" i="0" dirty="0">
                <a:solidFill>
                  <a:srgbClr val="111111"/>
                </a:solidFill>
                <a:effectLst/>
                <a:latin typeface="Hiragino Kaku Gothic Pro W3"/>
              </a:rPr>
              <a:t>（最大）</a:t>
            </a:r>
            <a:endParaRPr lang="en-US" altLang="ja-JP" sz="2000" b="0" i="0" dirty="0">
              <a:solidFill>
                <a:srgbClr val="111111"/>
              </a:solidFill>
              <a:effectLst/>
              <a:latin typeface="Hiragino Kaku Gothic Pro W3"/>
            </a:endParaRPr>
          </a:p>
          <a:p>
            <a:endParaRPr kumimoji="1" lang="en-US" altLang="ja-JP" sz="2000" dirty="0">
              <a:solidFill>
                <a:srgbClr val="111111"/>
              </a:solidFill>
              <a:latin typeface="Hiragino Kaku Gothic Pro W3"/>
            </a:endParaRPr>
          </a:p>
          <a:p>
            <a:r>
              <a:rPr kumimoji="1" lang="ja-JP" altLang="en-US" sz="2000" dirty="0">
                <a:solidFill>
                  <a:srgbClr val="111111"/>
                </a:solidFill>
                <a:latin typeface="Hiragino Kaku Gothic Pro W3"/>
              </a:rPr>
              <a:t>最大外径　</a:t>
            </a:r>
            <a:r>
              <a:rPr kumimoji="1" lang="en-US" altLang="ja-JP" sz="2000" dirty="0">
                <a:solidFill>
                  <a:srgbClr val="111111"/>
                </a:solidFill>
                <a:latin typeface="Hiragino Kaku Gothic Pro W3"/>
              </a:rPr>
              <a:t>170mm</a:t>
            </a:r>
          </a:p>
          <a:p>
            <a:endParaRPr kumimoji="1" lang="en-US" altLang="ja-JP" sz="2000" dirty="0">
              <a:solidFill>
                <a:srgbClr val="111111"/>
              </a:solidFill>
              <a:latin typeface="Hiragino Kaku Gothic Pro W3"/>
            </a:endParaRPr>
          </a:p>
          <a:p>
            <a:r>
              <a:rPr kumimoji="1" lang="ja-JP" altLang="en-US" sz="2000" dirty="0"/>
              <a:t>最小外径　</a:t>
            </a:r>
            <a:r>
              <a:rPr kumimoji="1" lang="en-US" altLang="ja-JP" sz="2000" dirty="0"/>
              <a:t>92mm</a:t>
            </a:r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グリップ径　</a:t>
            </a:r>
            <a:r>
              <a:rPr kumimoji="1" lang="en-US" altLang="ja-JP" sz="2000" dirty="0"/>
              <a:t>160mm</a:t>
            </a:r>
            <a:endParaRPr kumimoji="1" lang="ja-JP" altLang="en-US" sz="2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E63266-BC9E-490D-9176-7D42616F664F}"/>
              </a:ext>
            </a:extLst>
          </p:cNvPr>
          <p:cNvSpPr txBox="1"/>
          <p:nvPr/>
        </p:nvSpPr>
        <p:spPr>
          <a:xfrm>
            <a:off x="579947" y="4682922"/>
            <a:ext cx="4748416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使用理由</a:t>
            </a:r>
            <a:endParaRPr kumimoji="1" lang="en-US" altLang="ja-JP" sz="2400" dirty="0"/>
          </a:p>
          <a:p>
            <a:r>
              <a:rPr kumimoji="1" lang="en-US" altLang="ja-JP" sz="1100" dirty="0"/>
              <a:t> </a:t>
            </a:r>
            <a:endParaRPr kumimoji="1" lang="en-US" altLang="ja-JP" sz="900" dirty="0"/>
          </a:p>
          <a:p>
            <a:r>
              <a:rPr kumimoji="1" lang="ja-JP" altLang="en-US" sz="1600" dirty="0"/>
              <a:t>　</a:t>
            </a:r>
            <a:r>
              <a:rPr kumimoji="1" lang="ja-JP" altLang="en-US" sz="2400" dirty="0"/>
              <a:t>アームの稼働範囲を考慮した結果</a:t>
            </a:r>
            <a:endParaRPr kumimoji="1" lang="en-US" altLang="ja-JP" sz="2400" dirty="0"/>
          </a:p>
          <a:p>
            <a:r>
              <a:rPr kumimoji="1" lang="en-US" altLang="ja-JP" sz="2400" dirty="0"/>
              <a:t> 500mm</a:t>
            </a:r>
            <a:r>
              <a:rPr kumimoji="1" lang="ja-JP" altLang="en-US" sz="2400" dirty="0"/>
              <a:t>のモノだと掴めない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2408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AA665-CDA2-49DF-9CEF-64F57426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3" y="0"/>
            <a:ext cx="10364451" cy="1596177"/>
          </a:xfrm>
        </p:spPr>
        <p:txBody>
          <a:bodyPr/>
          <a:lstStyle/>
          <a:p>
            <a:r>
              <a:rPr kumimoji="1" lang="ja-JP" altLang="en-US"/>
              <a:t>動作説明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7D2011-69F9-4661-B22B-FC6054286E4D}"/>
              </a:ext>
            </a:extLst>
          </p:cNvPr>
          <p:cNvSpPr txBox="1"/>
          <p:nvPr/>
        </p:nvSpPr>
        <p:spPr>
          <a:xfrm>
            <a:off x="955763" y="1483567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①指定の場所にペットボトルを設置する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895481-B1B4-4CC3-8787-A984F62B7717}"/>
              </a:ext>
            </a:extLst>
          </p:cNvPr>
          <p:cNvSpPr txBox="1"/>
          <p:nvPr/>
        </p:nvSpPr>
        <p:spPr>
          <a:xfrm>
            <a:off x="6479448" y="1483567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②アームをペットボトルの真上の位置まで移動させる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4139D1C7-4603-498E-AB1A-E9642E938514}"/>
              </a:ext>
            </a:extLst>
          </p:cNvPr>
          <p:cNvSpPr/>
          <p:nvPr/>
        </p:nvSpPr>
        <p:spPr>
          <a:xfrm>
            <a:off x="1678074" y="3793813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CD68878E-3F22-44A5-B6F0-34B598E516E4}"/>
              </a:ext>
            </a:extLst>
          </p:cNvPr>
          <p:cNvSpPr/>
          <p:nvPr/>
        </p:nvSpPr>
        <p:spPr>
          <a:xfrm>
            <a:off x="1449741" y="4824637"/>
            <a:ext cx="839755" cy="307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ECEAFC63-B194-4870-BA74-43D653C8B7F7}"/>
              </a:ext>
            </a:extLst>
          </p:cNvPr>
          <p:cNvSpPr/>
          <p:nvPr/>
        </p:nvSpPr>
        <p:spPr>
          <a:xfrm rot="14865106">
            <a:off x="2352988" y="2775192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: 塗りつぶしなし 8">
            <a:extLst>
              <a:ext uri="{FF2B5EF4-FFF2-40B4-BE49-F238E27FC236}">
                <a16:creationId xmlns:a16="http://schemas.microsoft.com/office/drawing/2014/main" id="{AC74E206-6C48-4010-9F24-BCA9503F9F95}"/>
              </a:ext>
            </a:extLst>
          </p:cNvPr>
          <p:cNvSpPr/>
          <p:nvPr/>
        </p:nvSpPr>
        <p:spPr>
          <a:xfrm>
            <a:off x="1594051" y="3290604"/>
            <a:ext cx="551131" cy="554528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5ABA1C-7542-42C9-AD6B-C58C58C41D6C}"/>
              </a:ext>
            </a:extLst>
          </p:cNvPr>
          <p:cNvSpPr/>
          <p:nvPr/>
        </p:nvSpPr>
        <p:spPr>
          <a:xfrm rot="20284024">
            <a:off x="2983936" y="2736863"/>
            <a:ext cx="215298" cy="663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大かっこ 12">
            <a:extLst>
              <a:ext uri="{FF2B5EF4-FFF2-40B4-BE49-F238E27FC236}">
                <a16:creationId xmlns:a16="http://schemas.microsoft.com/office/drawing/2014/main" id="{9B32BF42-10F6-49A1-82B3-C359842269E5}"/>
              </a:ext>
            </a:extLst>
          </p:cNvPr>
          <p:cNvSpPr/>
          <p:nvPr/>
        </p:nvSpPr>
        <p:spPr>
          <a:xfrm rot="4272433">
            <a:off x="3121042" y="2544222"/>
            <a:ext cx="732675" cy="763695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5862DBD2-003F-4D41-8F62-B0160764A3C3}"/>
              </a:ext>
            </a:extLst>
          </p:cNvPr>
          <p:cNvSpPr/>
          <p:nvPr/>
        </p:nvSpPr>
        <p:spPr>
          <a:xfrm>
            <a:off x="3814521" y="3897524"/>
            <a:ext cx="628527" cy="116409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4220FE43-7F40-4E69-A3E1-9135695F1013}"/>
              </a:ext>
            </a:extLst>
          </p:cNvPr>
          <p:cNvSpPr/>
          <p:nvPr/>
        </p:nvSpPr>
        <p:spPr>
          <a:xfrm>
            <a:off x="8072449" y="3683171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452ACBAE-7315-4253-90A9-219E12D87625}"/>
              </a:ext>
            </a:extLst>
          </p:cNvPr>
          <p:cNvSpPr/>
          <p:nvPr/>
        </p:nvSpPr>
        <p:spPr>
          <a:xfrm>
            <a:off x="7844116" y="4713995"/>
            <a:ext cx="839755" cy="307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60DAAC9A-0A5C-4FC7-B2BC-192847741E51}"/>
              </a:ext>
            </a:extLst>
          </p:cNvPr>
          <p:cNvSpPr/>
          <p:nvPr/>
        </p:nvSpPr>
        <p:spPr>
          <a:xfrm rot="14417638">
            <a:off x="8680859" y="2554070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: 塗りつぶしなし 21">
            <a:extLst>
              <a:ext uri="{FF2B5EF4-FFF2-40B4-BE49-F238E27FC236}">
                <a16:creationId xmlns:a16="http://schemas.microsoft.com/office/drawing/2014/main" id="{A8728963-D16E-45B3-B0AC-36E6999916EC}"/>
              </a:ext>
            </a:extLst>
          </p:cNvPr>
          <p:cNvSpPr/>
          <p:nvPr/>
        </p:nvSpPr>
        <p:spPr>
          <a:xfrm>
            <a:off x="7988426" y="3179962"/>
            <a:ext cx="551131" cy="554528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69543FD-B0CB-4D08-B317-E897DF8C76C9}"/>
              </a:ext>
            </a:extLst>
          </p:cNvPr>
          <p:cNvSpPr/>
          <p:nvPr/>
        </p:nvSpPr>
        <p:spPr>
          <a:xfrm rot="5400000">
            <a:off x="9513706" y="2731069"/>
            <a:ext cx="215298" cy="663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大かっこ 25">
            <a:extLst>
              <a:ext uri="{FF2B5EF4-FFF2-40B4-BE49-F238E27FC236}">
                <a16:creationId xmlns:a16="http://schemas.microsoft.com/office/drawing/2014/main" id="{B13F207B-BFBE-4BE0-B125-2BD7B11EABED}"/>
              </a:ext>
            </a:extLst>
          </p:cNvPr>
          <p:cNvSpPr/>
          <p:nvPr/>
        </p:nvSpPr>
        <p:spPr>
          <a:xfrm rot="10800000">
            <a:off x="9276582" y="3179610"/>
            <a:ext cx="732675" cy="763695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柱 28">
            <a:extLst>
              <a:ext uri="{FF2B5EF4-FFF2-40B4-BE49-F238E27FC236}">
                <a16:creationId xmlns:a16="http://schemas.microsoft.com/office/drawing/2014/main" id="{CFA622AC-38B5-4484-BECA-399C555E4F78}"/>
              </a:ext>
            </a:extLst>
          </p:cNvPr>
          <p:cNvSpPr/>
          <p:nvPr/>
        </p:nvSpPr>
        <p:spPr>
          <a:xfrm>
            <a:off x="9355672" y="3967942"/>
            <a:ext cx="628527" cy="116409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: 塗りつぶしなし 30">
            <a:extLst>
              <a:ext uri="{FF2B5EF4-FFF2-40B4-BE49-F238E27FC236}">
                <a16:creationId xmlns:a16="http://schemas.microsoft.com/office/drawing/2014/main" id="{EDF62B38-2DA3-46B5-B879-FFD56ECF636E}"/>
              </a:ext>
            </a:extLst>
          </p:cNvPr>
          <p:cNvSpPr/>
          <p:nvPr/>
        </p:nvSpPr>
        <p:spPr>
          <a:xfrm>
            <a:off x="9276582" y="2403578"/>
            <a:ext cx="551131" cy="554528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8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28C62-C11E-4750-954F-CF180952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-32658"/>
            <a:ext cx="10364451" cy="1596177"/>
          </a:xfrm>
        </p:spPr>
        <p:txBody>
          <a:bodyPr/>
          <a:lstStyle/>
          <a:p>
            <a:r>
              <a:rPr kumimoji="1" lang="ja-JP" altLang="en-US"/>
              <a:t>動作説明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35F192-807F-4D86-971A-EE6D9D8C60AF}"/>
              </a:ext>
            </a:extLst>
          </p:cNvPr>
          <p:cNvSpPr txBox="1"/>
          <p:nvPr/>
        </p:nvSpPr>
        <p:spPr>
          <a:xfrm>
            <a:off x="1464281" y="1411511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③アームでペットボトルを掴む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95E087-EF91-4113-9DDC-24786D38844C}"/>
              </a:ext>
            </a:extLst>
          </p:cNvPr>
          <p:cNvSpPr txBox="1"/>
          <p:nvPr/>
        </p:nvSpPr>
        <p:spPr>
          <a:xfrm>
            <a:off x="7460458" y="1411511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④ペットボトルを持ち上げる</a:t>
            </a: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54A738BD-AC40-4AC2-886E-F0BD4B18F2B9}"/>
              </a:ext>
            </a:extLst>
          </p:cNvPr>
          <p:cNvSpPr/>
          <p:nvPr/>
        </p:nvSpPr>
        <p:spPr>
          <a:xfrm>
            <a:off x="8052534" y="3737764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7FD19BD9-F2AC-457F-8F0D-627531F35236}"/>
              </a:ext>
            </a:extLst>
          </p:cNvPr>
          <p:cNvSpPr/>
          <p:nvPr/>
        </p:nvSpPr>
        <p:spPr>
          <a:xfrm>
            <a:off x="7824201" y="4768588"/>
            <a:ext cx="839755" cy="307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2F2C8767-9F80-4E5C-860B-FAFD24D867AE}"/>
              </a:ext>
            </a:extLst>
          </p:cNvPr>
          <p:cNvSpPr/>
          <p:nvPr/>
        </p:nvSpPr>
        <p:spPr>
          <a:xfrm rot="14865106">
            <a:off x="8727448" y="2719143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: 塗りつぶしなし 29">
            <a:extLst>
              <a:ext uri="{FF2B5EF4-FFF2-40B4-BE49-F238E27FC236}">
                <a16:creationId xmlns:a16="http://schemas.microsoft.com/office/drawing/2014/main" id="{24163FF8-1E80-45DC-A6BE-628141E55776}"/>
              </a:ext>
            </a:extLst>
          </p:cNvPr>
          <p:cNvSpPr/>
          <p:nvPr/>
        </p:nvSpPr>
        <p:spPr>
          <a:xfrm>
            <a:off x="7968511" y="3234555"/>
            <a:ext cx="551131" cy="554528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5BA2AAA-68E1-4DDA-95F4-CC6CC079CAC7}"/>
              </a:ext>
            </a:extLst>
          </p:cNvPr>
          <p:cNvSpPr/>
          <p:nvPr/>
        </p:nvSpPr>
        <p:spPr>
          <a:xfrm rot="20284024">
            <a:off x="9358396" y="2680814"/>
            <a:ext cx="215298" cy="663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59BEC309-B7A1-4757-B262-48679950C82F}"/>
              </a:ext>
            </a:extLst>
          </p:cNvPr>
          <p:cNvSpPr/>
          <p:nvPr/>
        </p:nvSpPr>
        <p:spPr>
          <a:xfrm rot="20230894">
            <a:off x="9659272" y="2188584"/>
            <a:ext cx="628527" cy="116409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ローチャート: 手作業 35">
            <a:extLst>
              <a:ext uri="{FF2B5EF4-FFF2-40B4-BE49-F238E27FC236}">
                <a16:creationId xmlns:a16="http://schemas.microsoft.com/office/drawing/2014/main" id="{A35447F1-7BFA-4B9A-AA43-6241BFB5FF9F}"/>
              </a:ext>
            </a:extLst>
          </p:cNvPr>
          <p:cNvSpPr/>
          <p:nvPr/>
        </p:nvSpPr>
        <p:spPr>
          <a:xfrm rot="14892007">
            <a:off x="9575541" y="2509911"/>
            <a:ext cx="600115" cy="670594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: 処理 37">
            <a:extLst>
              <a:ext uri="{FF2B5EF4-FFF2-40B4-BE49-F238E27FC236}">
                <a16:creationId xmlns:a16="http://schemas.microsoft.com/office/drawing/2014/main" id="{79C3E3AB-59BA-4328-AD0B-AF881FE2B460}"/>
              </a:ext>
            </a:extLst>
          </p:cNvPr>
          <p:cNvSpPr/>
          <p:nvPr/>
        </p:nvSpPr>
        <p:spPr>
          <a:xfrm>
            <a:off x="1995479" y="3738935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EA81D6DE-18F6-4601-AF1A-A2AF8FAD5674}"/>
              </a:ext>
            </a:extLst>
          </p:cNvPr>
          <p:cNvSpPr/>
          <p:nvPr/>
        </p:nvSpPr>
        <p:spPr>
          <a:xfrm>
            <a:off x="1767146" y="4769759"/>
            <a:ext cx="839755" cy="307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4D711308-8ADB-4AB5-B6E3-3114B14E4E02}"/>
              </a:ext>
            </a:extLst>
          </p:cNvPr>
          <p:cNvSpPr/>
          <p:nvPr/>
        </p:nvSpPr>
        <p:spPr>
          <a:xfrm rot="14632217">
            <a:off x="2632333" y="2702318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: 塗りつぶしなし 43">
            <a:extLst>
              <a:ext uri="{FF2B5EF4-FFF2-40B4-BE49-F238E27FC236}">
                <a16:creationId xmlns:a16="http://schemas.microsoft.com/office/drawing/2014/main" id="{EA76C90E-5B0B-4F39-97C5-9671BCEDA246}"/>
              </a:ext>
            </a:extLst>
          </p:cNvPr>
          <p:cNvSpPr/>
          <p:nvPr/>
        </p:nvSpPr>
        <p:spPr>
          <a:xfrm>
            <a:off x="1911456" y="3235726"/>
            <a:ext cx="551131" cy="554528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F997154-596E-4625-9FAD-13204298A025}"/>
              </a:ext>
            </a:extLst>
          </p:cNvPr>
          <p:cNvSpPr/>
          <p:nvPr/>
        </p:nvSpPr>
        <p:spPr>
          <a:xfrm rot="5400000">
            <a:off x="3473948" y="2903935"/>
            <a:ext cx="215298" cy="663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: 塗りつぶしなし 51">
            <a:extLst>
              <a:ext uri="{FF2B5EF4-FFF2-40B4-BE49-F238E27FC236}">
                <a16:creationId xmlns:a16="http://schemas.microsoft.com/office/drawing/2014/main" id="{A0A7C7B2-3708-4817-ADDA-245333634FE6}"/>
              </a:ext>
            </a:extLst>
          </p:cNvPr>
          <p:cNvSpPr/>
          <p:nvPr/>
        </p:nvSpPr>
        <p:spPr>
          <a:xfrm>
            <a:off x="3270909" y="2599227"/>
            <a:ext cx="551131" cy="554528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大かっこ 47">
            <a:extLst>
              <a:ext uri="{FF2B5EF4-FFF2-40B4-BE49-F238E27FC236}">
                <a16:creationId xmlns:a16="http://schemas.microsoft.com/office/drawing/2014/main" id="{56957DA3-76CD-41A6-A5C6-4773387EBFBA}"/>
              </a:ext>
            </a:extLst>
          </p:cNvPr>
          <p:cNvSpPr/>
          <p:nvPr/>
        </p:nvSpPr>
        <p:spPr>
          <a:xfrm rot="10800000">
            <a:off x="3237534" y="3332865"/>
            <a:ext cx="732675" cy="763695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E50374CC-4896-4938-96B2-D60733C3D6EC}"/>
              </a:ext>
            </a:extLst>
          </p:cNvPr>
          <p:cNvSpPr/>
          <p:nvPr/>
        </p:nvSpPr>
        <p:spPr>
          <a:xfrm>
            <a:off x="3237533" y="3358448"/>
            <a:ext cx="732676" cy="76369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28C62-C11E-4750-954F-CF180952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-32658"/>
            <a:ext cx="10364451" cy="1596177"/>
          </a:xfrm>
        </p:spPr>
        <p:txBody>
          <a:bodyPr/>
          <a:lstStyle/>
          <a:p>
            <a:r>
              <a:rPr kumimoji="1" lang="ja-JP" altLang="en-US"/>
              <a:t>動作説明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35F192-807F-4D86-971A-EE6D9D8C60AF}"/>
              </a:ext>
            </a:extLst>
          </p:cNvPr>
          <p:cNvSpPr txBox="1"/>
          <p:nvPr/>
        </p:nvSpPr>
        <p:spPr>
          <a:xfrm>
            <a:off x="1412963" y="1411511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⑤ペットボトルを数秒振り停止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95E087-EF91-4113-9DDC-24786D38844C}"/>
              </a:ext>
            </a:extLst>
          </p:cNvPr>
          <p:cNvSpPr txBox="1"/>
          <p:nvPr/>
        </p:nvSpPr>
        <p:spPr>
          <a:xfrm>
            <a:off x="7460458" y="1411511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⑥所定の位置にペットボトルを置く</a:t>
            </a: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2EA8CE28-64C9-4D6E-B5B7-F398E0F678D2}"/>
              </a:ext>
            </a:extLst>
          </p:cNvPr>
          <p:cNvSpPr/>
          <p:nvPr/>
        </p:nvSpPr>
        <p:spPr>
          <a:xfrm>
            <a:off x="1719673" y="3932209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13B39323-69C0-48D7-92B0-112813E7A4AF}"/>
              </a:ext>
            </a:extLst>
          </p:cNvPr>
          <p:cNvSpPr/>
          <p:nvPr/>
        </p:nvSpPr>
        <p:spPr>
          <a:xfrm>
            <a:off x="1491340" y="4963033"/>
            <a:ext cx="839755" cy="307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6D29827A-990B-456C-81F2-EACC066B4883}"/>
              </a:ext>
            </a:extLst>
          </p:cNvPr>
          <p:cNvSpPr/>
          <p:nvPr/>
        </p:nvSpPr>
        <p:spPr>
          <a:xfrm rot="14865106">
            <a:off x="2394587" y="2913588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: 塗りつぶしなし 11">
            <a:extLst>
              <a:ext uri="{FF2B5EF4-FFF2-40B4-BE49-F238E27FC236}">
                <a16:creationId xmlns:a16="http://schemas.microsoft.com/office/drawing/2014/main" id="{C5BC4D51-E64A-4479-8F0E-254484DD0251}"/>
              </a:ext>
            </a:extLst>
          </p:cNvPr>
          <p:cNvSpPr/>
          <p:nvPr/>
        </p:nvSpPr>
        <p:spPr>
          <a:xfrm>
            <a:off x="1635650" y="3429000"/>
            <a:ext cx="551131" cy="554528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034EEB-F6A2-40D4-BEBB-5A3ECE3B6CCD}"/>
              </a:ext>
            </a:extLst>
          </p:cNvPr>
          <p:cNvSpPr/>
          <p:nvPr/>
        </p:nvSpPr>
        <p:spPr>
          <a:xfrm rot="20284024">
            <a:off x="3025535" y="2875259"/>
            <a:ext cx="215298" cy="663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49ACA565-A5BC-4618-A728-32C405CA9AF2}"/>
              </a:ext>
            </a:extLst>
          </p:cNvPr>
          <p:cNvSpPr/>
          <p:nvPr/>
        </p:nvSpPr>
        <p:spPr>
          <a:xfrm rot="20230894">
            <a:off x="3326411" y="2383029"/>
            <a:ext cx="628527" cy="116409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手作業 17">
            <a:extLst>
              <a:ext uri="{FF2B5EF4-FFF2-40B4-BE49-F238E27FC236}">
                <a16:creationId xmlns:a16="http://schemas.microsoft.com/office/drawing/2014/main" id="{F7483CE0-78C5-4F77-909C-67E1D18D2669}"/>
              </a:ext>
            </a:extLst>
          </p:cNvPr>
          <p:cNvSpPr/>
          <p:nvPr/>
        </p:nvSpPr>
        <p:spPr>
          <a:xfrm rot="14892007">
            <a:off x="3242680" y="2704356"/>
            <a:ext cx="600115" cy="670594"/>
          </a:xfrm>
          <a:prstGeom prst="flowChartManualOpe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2611B6A9-ECDB-4A09-9214-6830EA52F048}"/>
              </a:ext>
            </a:extLst>
          </p:cNvPr>
          <p:cNvSpPr/>
          <p:nvPr/>
        </p:nvSpPr>
        <p:spPr>
          <a:xfrm>
            <a:off x="8010061" y="3932209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553F04BA-925C-4B1C-8D45-5A04375FE421}"/>
              </a:ext>
            </a:extLst>
          </p:cNvPr>
          <p:cNvSpPr/>
          <p:nvPr/>
        </p:nvSpPr>
        <p:spPr>
          <a:xfrm>
            <a:off x="7781728" y="4963033"/>
            <a:ext cx="839755" cy="307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C60A5510-2538-4AF7-8272-28F9DFDB3D8F}"/>
              </a:ext>
            </a:extLst>
          </p:cNvPr>
          <p:cNvSpPr/>
          <p:nvPr/>
        </p:nvSpPr>
        <p:spPr>
          <a:xfrm rot="14865106">
            <a:off x="8684975" y="2913588"/>
            <a:ext cx="383087" cy="1030823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: 塗りつぶしなし 27">
            <a:extLst>
              <a:ext uri="{FF2B5EF4-FFF2-40B4-BE49-F238E27FC236}">
                <a16:creationId xmlns:a16="http://schemas.microsoft.com/office/drawing/2014/main" id="{F3A2571D-B080-4F83-9BE0-B6EDC9C2C4D1}"/>
              </a:ext>
            </a:extLst>
          </p:cNvPr>
          <p:cNvSpPr/>
          <p:nvPr/>
        </p:nvSpPr>
        <p:spPr>
          <a:xfrm>
            <a:off x="7926038" y="3429000"/>
            <a:ext cx="551131" cy="554528"/>
          </a:xfrm>
          <a:prstGeom prst="don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0A74F5F-8CA0-4A8C-94F2-EA6109272BA4}"/>
              </a:ext>
            </a:extLst>
          </p:cNvPr>
          <p:cNvSpPr/>
          <p:nvPr/>
        </p:nvSpPr>
        <p:spPr>
          <a:xfrm rot="20284024">
            <a:off x="9315923" y="2875259"/>
            <a:ext cx="215298" cy="663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大かっこ 31">
            <a:extLst>
              <a:ext uri="{FF2B5EF4-FFF2-40B4-BE49-F238E27FC236}">
                <a16:creationId xmlns:a16="http://schemas.microsoft.com/office/drawing/2014/main" id="{A6975D51-6921-4636-A645-65147D10AE1D}"/>
              </a:ext>
            </a:extLst>
          </p:cNvPr>
          <p:cNvSpPr/>
          <p:nvPr/>
        </p:nvSpPr>
        <p:spPr>
          <a:xfrm rot="4272433">
            <a:off x="9453029" y="2682618"/>
            <a:ext cx="732675" cy="763695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9F41895B-71CC-40F5-9767-30863D6DC1A2}"/>
              </a:ext>
            </a:extLst>
          </p:cNvPr>
          <p:cNvSpPr/>
          <p:nvPr/>
        </p:nvSpPr>
        <p:spPr>
          <a:xfrm>
            <a:off x="10146508" y="4035920"/>
            <a:ext cx="628527" cy="116409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F0F36E83-55A4-42D9-BE8F-C93C9F89AA18}"/>
              </a:ext>
            </a:extLst>
          </p:cNvPr>
          <p:cNvSpPr/>
          <p:nvPr/>
        </p:nvSpPr>
        <p:spPr>
          <a:xfrm rot="4680000">
            <a:off x="3638385" y="2814823"/>
            <a:ext cx="867103" cy="55179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円弧 24">
            <a:extLst>
              <a:ext uri="{FF2B5EF4-FFF2-40B4-BE49-F238E27FC236}">
                <a16:creationId xmlns:a16="http://schemas.microsoft.com/office/drawing/2014/main" id="{AE0EF4D6-5E8C-497A-A2F6-1675BE476630}"/>
              </a:ext>
            </a:extLst>
          </p:cNvPr>
          <p:cNvSpPr/>
          <p:nvPr/>
        </p:nvSpPr>
        <p:spPr>
          <a:xfrm>
            <a:off x="3357009" y="2084742"/>
            <a:ext cx="867103" cy="55179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9503E35F-8054-4E5F-9E24-01EE4B0B1096}"/>
              </a:ext>
            </a:extLst>
          </p:cNvPr>
          <p:cNvSpPr/>
          <p:nvPr/>
        </p:nvSpPr>
        <p:spPr>
          <a:xfrm rot="840279">
            <a:off x="3626954" y="1925728"/>
            <a:ext cx="867103" cy="55179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8" name="円弧 37">
            <a:extLst>
              <a:ext uri="{FF2B5EF4-FFF2-40B4-BE49-F238E27FC236}">
                <a16:creationId xmlns:a16="http://schemas.microsoft.com/office/drawing/2014/main" id="{57C38C45-16B6-4597-9CBC-AB54638AA3F2}"/>
              </a:ext>
            </a:extLst>
          </p:cNvPr>
          <p:cNvSpPr/>
          <p:nvPr/>
        </p:nvSpPr>
        <p:spPr>
          <a:xfrm rot="4835692">
            <a:off x="3853937" y="3038062"/>
            <a:ext cx="867103" cy="55179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6213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1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5" name="Rectangle 13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D6AEDE-AFF8-4507-9DB6-A0BD6A46A2A4}"/>
              </a:ext>
            </a:extLst>
          </p:cNvPr>
          <p:cNvSpPr txBox="1"/>
          <p:nvPr/>
        </p:nvSpPr>
        <p:spPr>
          <a:xfrm>
            <a:off x="231220" y="2224217"/>
            <a:ext cx="5591175" cy="388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kumimoji="1" lang="en-US" altLang="ja-JP" cap="all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kumimoji="1" lang="ja-JP" altLang="en-US" cap="all" dirty="0"/>
              <a:t>　</a:t>
            </a:r>
            <a:r>
              <a:rPr kumimoji="1" lang="ja-JP" altLang="en-US" sz="2800" cap="all" dirty="0"/>
              <a:t>炭酸容器の選定</a:t>
            </a:r>
            <a:endParaRPr kumimoji="1" lang="en-US" altLang="ja-JP" sz="2800" cap="all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kumimoji="1" lang="en-US" altLang="ja-JP" cap="all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kumimoji="1" lang="ja-JP" altLang="en-US" cap="all" dirty="0"/>
              <a:t>　</a:t>
            </a:r>
            <a:r>
              <a:rPr kumimoji="1" lang="ja-JP" altLang="en-US" sz="2800" cap="all" dirty="0"/>
              <a:t>炭酸の容器に見立てたモデル作成</a:t>
            </a:r>
            <a:endParaRPr kumimoji="1" lang="en-US" altLang="ja-JP" cap="all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kumimoji="1" lang="ja-JP" altLang="en-US" cap="all" dirty="0"/>
              <a:t>　</a:t>
            </a:r>
            <a:endParaRPr kumimoji="1" lang="en-US" altLang="ja-JP" cap="all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kumimoji="1" lang="ja-JP" altLang="en-US" cap="all" dirty="0"/>
              <a:t>　　　　　　　　　　　　　　　　　　　　　　実際に出力した図→</a:t>
            </a:r>
          </a:p>
        </p:txBody>
      </p:sp>
      <p:pic>
        <p:nvPicPr>
          <p:cNvPr id="4" name="図 3" descr="コンピュータ, モニター, 机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AF2C505-70B8-475C-8240-C2B773CAAA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7" t="23382" r="24443" b="7851"/>
          <a:stretch/>
        </p:blipFill>
        <p:spPr>
          <a:xfrm>
            <a:off x="5822398" y="698304"/>
            <a:ext cx="5876277" cy="5461389"/>
          </a:xfrm>
          <a:prstGeom prst="rect">
            <a:avLst/>
          </a:prstGeom>
        </p:spPr>
      </p:pic>
      <p:pic>
        <p:nvPicPr>
          <p:cNvPr id="36" name="Picture 15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971CB8B-0F2E-46C6-900C-50B126D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87" y="707960"/>
            <a:ext cx="374051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ja-JP" altLang="en-US" dirty="0"/>
              <a:t>進捗</a:t>
            </a:r>
          </a:p>
        </p:txBody>
      </p:sp>
    </p:spTree>
    <p:extLst>
      <p:ext uri="{BB962C8B-B14F-4D97-AF65-F5344CB8AC3E}">
        <p14:creationId xmlns:p14="http://schemas.microsoft.com/office/powerpoint/2010/main" val="1860126187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1_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740079CAE4BA748B84B9BCD105191B8" ma:contentTypeVersion="3" ma:contentTypeDescription="新しいドキュメントを作成します。" ma:contentTypeScope="" ma:versionID="dae864e9e1a229600da0c52256677d96">
  <xsd:schema xmlns:xsd="http://www.w3.org/2001/XMLSchema" xmlns:xs="http://www.w3.org/2001/XMLSchema" xmlns:p="http://schemas.microsoft.com/office/2006/metadata/properties" xmlns:ns3="fd5fb21a-d667-408b-9461-df37ccbaab90" targetNamespace="http://schemas.microsoft.com/office/2006/metadata/properties" ma:root="true" ma:fieldsID="d3c72880de223efd4e8947767919de77" ns3:_="">
    <xsd:import namespace="fd5fb21a-d667-408b-9461-df37ccbaab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fb21a-d667-408b-9461-df37ccbaa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8E0470-8725-4DA2-BDDE-6B05699620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688EF4-4DEB-456C-BC06-B94B8351E5B8}">
  <ds:schemaRefs>
    <ds:schemaRef ds:uri="fd5fb21a-d667-408b-9461-df37ccbaab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CB8495C-9744-446B-A85C-1AB94374403C}">
  <ds:schemaRefs>
    <ds:schemaRef ds:uri="fd5fb21a-d667-408b-9461-df37ccbaab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329</Words>
  <Application>Microsoft Office PowerPoint</Application>
  <PresentationFormat>ワイド画面</PresentationFormat>
  <Paragraphs>71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しずく</vt:lpstr>
      <vt:lpstr>1_しずく</vt:lpstr>
      <vt:lpstr>よっしゃ！ あいつの炭酸クソ振ったろかな</vt:lpstr>
      <vt:lpstr>ストーリー</vt:lpstr>
      <vt:lpstr>もくじ</vt:lpstr>
      <vt:lpstr>使用する道具（予定）</vt:lpstr>
      <vt:lpstr>炭酸容器の寸法</vt:lpstr>
      <vt:lpstr>動作説明</vt:lpstr>
      <vt:lpstr>動作説明</vt:lpstr>
      <vt:lpstr>動作説明</vt:lpstr>
      <vt:lpstr>進捗</vt:lpstr>
      <vt:lpstr>スケジュール</vt:lpstr>
      <vt:lpstr>週ごとのスケジュール</vt:lpstr>
      <vt:lpstr>~ご清聴ありがとうございました~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よっしゃ, あいつの炭酸クソ振ったろかな</dc:title>
  <dc:creator>菊池　有由史</dc:creator>
  <cp:lastModifiedBy>菊池　有由史</cp:lastModifiedBy>
  <cp:revision>2</cp:revision>
  <dcterms:created xsi:type="dcterms:W3CDTF">2020-10-12T06:32:15Z</dcterms:created>
  <dcterms:modified xsi:type="dcterms:W3CDTF">2020-10-18T14:43:21Z</dcterms:modified>
</cp:coreProperties>
</file>