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sldIdLst>
    <p:sldId id="256" r:id="rId2"/>
    <p:sldId id="261" r:id="rId3"/>
    <p:sldId id="283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299" r:id="rId13"/>
    <p:sldId id="302" r:id="rId14"/>
    <p:sldId id="266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82"/>
      </p:cViewPr>
      <p:guideLst>
        <p:guide orient="horz" pos="3072"/>
        <p:guide pos="4096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3179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143492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286984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430477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573969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717461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860953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004446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147938" defTabSz="286984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74D47-0F41-496A-9259-E58CC380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6F59B-7D58-4403-B31C-7EFC07168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6BA76-FD35-4247-BF9B-D3E2573E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A2C73-8F27-483D-8327-50DD10BF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A46701-B92A-4C36-877C-22E5BA9A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81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EE3E-7D72-4C1F-83E1-F1C81234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686F6D-7272-4945-9BCC-4CE59AB13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0EBC8-05A3-4AEC-8D4F-2D521139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6849-EA5D-4FD2-867F-E0CD1C2C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5D8133-FA08-4199-A4F8-6D527B5A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9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188E4E-AF09-4862-99A5-1DF906228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BC5538-7E78-407D-A5F1-E2275B5D4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D0181-B392-4A6E-923E-168D3ECF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F4C9B-7B85-47C3-875D-DF0C529C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63296-E46C-4FE6-A861-6745EC0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2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xfrm>
            <a:off x="1285509" y="107156"/>
            <a:ext cx="6572983" cy="1339453"/>
          </a:xfrm>
          <a:prstGeom prst="rect">
            <a:avLst/>
          </a:prstGeom>
        </p:spPr>
        <p:txBody>
          <a:bodyPr/>
          <a:lstStyle>
            <a:lvl1pPr>
              <a:defRPr>
                <a:latin typeface="Tempus Sans ITC" panose="04020404030D07020202" pitchFamily="82" charset="0"/>
              </a:defRPr>
            </a:lvl1pPr>
          </a:lstStyle>
          <a:p>
            <a:r>
              <a:rPr dirty="0" err="1"/>
              <a:t>Texto</a:t>
            </a:r>
            <a:r>
              <a:rPr dirty="0"/>
              <a:t> del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58" name="Nivel de texto 1…"/>
          <p:cNvSpPr txBox="1">
            <a:spLocks noGrp="1"/>
          </p:cNvSpPr>
          <p:nvPr>
            <p:ph type="body" idx="1"/>
          </p:nvPr>
        </p:nvSpPr>
        <p:spPr>
          <a:xfrm>
            <a:off x="892969" y="1460004"/>
            <a:ext cx="7358063" cy="3027164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>
                <a:latin typeface="Tempus Sans ITC" panose="04020404030D07020202" pitchFamily="82" charset="0"/>
              </a:defRPr>
            </a:lvl1pPr>
            <a:lvl2pPr>
              <a:buBlip>
                <a:blip r:embed="rId2"/>
              </a:buBlip>
              <a:defRPr>
                <a:latin typeface="Tempus Sans ITC" panose="04020404030D07020202" pitchFamily="82" charset="0"/>
              </a:defRPr>
            </a:lvl2pPr>
            <a:lvl3pPr>
              <a:buBlip>
                <a:blip r:embed="rId2"/>
              </a:buBlip>
              <a:defRPr>
                <a:latin typeface="Tempus Sans ITC" panose="04020404030D07020202" pitchFamily="82" charset="0"/>
              </a:defRPr>
            </a:lvl3pPr>
            <a:lvl4pPr>
              <a:buBlip>
                <a:blip r:embed="rId2"/>
              </a:buBlip>
              <a:defRPr>
                <a:latin typeface="Tempus Sans ITC" panose="04020404030D07020202" pitchFamily="82" charset="0"/>
              </a:defRPr>
            </a:lvl4pPr>
            <a:lvl5pPr>
              <a:buBlip>
                <a:blip r:embed="rId2"/>
              </a:buBlip>
              <a:defRPr>
                <a:latin typeface="Tempus Sans ITC" panose="04020404030D07020202" pitchFamily="82" charset="0"/>
              </a:defRPr>
            </a:lvl5pPr>
          </a:lstStyle>
          <a:p>
            <a:r>
              <a:rPr dirty="0" err="1"/>
              <a:t>Nivel</a:t>
            </a:r>
            <a:r>
              <a:rPr dirty="0"/>
              <a:t> de </a:t>
            </a:r>
            <a:r>
              <a:rPr dirty="0" err="1"/>
              <a:t>texto</a:t>
            </a:r>
            <a:r>
              <a:rPr dirty="0"/>
              <a:t> 1</a:t>
            </a:r>
          </a:p>
          <a:p>
            <a:pPr lvl="1"/>
            <a:r>
              <a:rPr dirty="0" err="1"/>
              <a:t>Nivel</a:t>
            </a:r>
            <a:r>
              <a:rPr dirty="0"/>
              <a:t> de </a:t>
            </a:r>
            <a:r>
              <a:rPr dirty="0" err="1"/>
              <a:t>texto</a:t>
            </a:r>
            <a:r>
              <a:rPr dirty="0"/>
              <a:t> 2</a:t>
            </a:r>
          </a:p>
          <a:p>
            <a:pPr lvl="2"/>
            <a:r>
              <a:rPr dirty="0" err="1"/>
              <a:t>Nivel</a:t>
            </a:r>
            <a:r>
              <a:rPr dirty="0"/>
              <a:t> de </a:t>
            </a:r>
            <a:r>
              <a:rPr dirty="0" err="1"/>
              <a:t>texto</a:t>
            </a:r>
            <a:r>
              <a:rPr dirty="0"/>
              <a:t> 3</a:t>
            </a:r>
          </a:p>
          <a:p>
            <a:pPr lvl="3"/>
            <a:r>
              <a:rPr dirty="0" err="1"/>
              <a:t>Nivel</a:t>
            </a:r>
            <a:r>
              <a:rPr dirty="0"/>
              <a:t> de </a:t>
            </a:r>
            <a:r>
              <a:rPr dirty="0" err="1"/>
              <a:t>texto</a:t>
            </a:r>
            <a:r>
              <a:rPr dirty="0"/>
              <a:t> 4</a:t>
            </a:r>
          </a:p>
          <a:p>
            <a:pPr lvl="4"/>
            <a:r>
              <a:rPr dirty="0" err="1"/>
              <a:t>Nivel</a:t>
            </a:r>
            <a:r>
              <a:rPr dirty="0"/>
              <a:t> de </a:t>
            </a:r>
            <a:r>
              <a:rPr dirty="0" err="1"/>
              <a:t>texto</a:t>
            </a:r>
            <a:r>
              <a:rPr dirty="0"/>
              <a:t> 5</a:t>
            </a:r>
          </a:p>
        </p:txBody>
      </p:sp>
      <p:sp>
        <p:nvSpPr>
          <p:cNvPr id="5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86471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n"/>
          <p:cNvSpPr>
            <a:spLocks noGrp="1"/>
          </p:cNvSpPr>
          <p:nvPr>
            <p:ph type="pic" sz="half" idx="13"/>
          </p:nvPr>
        </p:nvSpPr>
        <p:spPr>
          <a:xfrm>
            <a:off x="4902399" y="1414680"/>
            <a:ext cx="3337815" cy="3321529"/>
          </a:xfrm>
          <a:prstGeom prst="rect">
            <a:avLst/>
          </a:prstGeom>
          <a:ln w="9525">
            <a:round/>
          </a:ln>
        </p:spPr>
        <p:txBody>
          <a:bodyPr lIns="57396" tIns="28698" rIns="57396" bIns="28698" anchor="t">
            <a:noAutofit/>
          </a:bodyPr>
          <a:lstStyle/>
          <a:p>
            <a:endParaRPr/>
          </a:p>
        </p:txBody>
      </p:sp>
      <p:sp>
        <p:nvSpPr>
          <p:cNvPr id="67" name="Texto del título"/>
          <p:cNvSpPr txBox="1">
            <a:spLocks noGrp="1"/>
          </p:cNvSpPr>
          <p:nvPr>
            <p:ph type="title"/>
          </p:nvPr>
        </p:nvSpPr>
        <p:spPr>
          <a:xfrm>
            <a:off x="1318263" y="107156"/>
            <a:ext cx="6507475" cy="109756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8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892969" y="1394588"/>
            <a:ext cx="3705820" cy="3341621"/>
          </a:xfrm>
          <a:prstGeom prst="rect">
            <a:avLst/>
          </a:prstGeom>
        </p:spPr>
        <p:txBody>
          <a:bodyPr/>
          <a:lstStyle>
            <a:lvl1pPr marL="302928" indent="-302928">
              <a:spcBef>
                <a:spcPts val="2009"/>
              </a:spcBef>
              <a:buBlip>
                <a:blip r:embed="rId2"/>
              </a:buBlip>
              <a:defRPr sz="2000"/>
            </a:lvl1pPr>
            <a:lvl2pPr marL="605856" indent="-302928">
              <a:spcBef>
                <a:spcPts val="2009"/>
              </a:spcBef>
              <a:buBlip>
                <a:blip r:embed="rId2"/>
              </a:buBlip>
              <a:defRPr sz="2000"/>
            </a:lvl2pPr>
            <a:lvl3pPr marL="908784" indent="-302928">
              <a:spcBef>
                <a:spcPts val="2009"/>
              </a:spcBef>
              <a:buBlip>
                <a:blip r:embed="rId2"/>
              </a:buBlip>
              <a:defRPr sz="2000"/>
            </a:lvl3pPr>
            <a:lvl4pPr marL="1211712" indent="-302928">
              <a:spcBef>
                <a:spcPts val="2009"/>
              </a:spcBef>
              <a:buBlip>
                <a:blip r:embed="rId2"/>
              </a:buBlip>
              <a:defRPr sz="2000"/>
            </a:lvl4pPr>
            <a:lvl5pPr marL="1514640" indent="-302928">
              <a:spcBef>
                <a:spcPts val="2009"/>
              </a:spcBef>
              <a:buBlip>
                <a:blip r:embed="rId2"/>
              </a:buBlip>
              <a:defRPr sz="2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376168" y="4856249"/>
            <a:ext cx="311259" cy="233674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29372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C88EC-2750-4B51-83B9-C0FBCF05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39E1A-56D9-4CBA-AFA6-7677E744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69F4C-3400-42DC-B43E-99E28E98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67E5DA-028E-49F0-88CE-77408F3D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84788-6FA3-4545-86D2-C6970B0A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6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EC045-1B94-4C58-BDC1-7045CF37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ABB3C4-B94B-4D2B-82F6-B15DECD6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190420-A407-4502-BBD9-890106B1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A43064-8BE4-49D9-A4FC-7B641492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BD842-63CF-4E6F-B885-CEBED841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86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56485-233A-42FB-85D9-9BBB62BF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E6A12E-4F74-4E74-889E-E2B280BCC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345437-9273-4399-BF3B-8BAB4677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6E630B-213B-40D4-BEB5-AF36D918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6CC7D-CA1F-41D4-92B3-D52B253B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E73023-F91B-4395-BEDF-8D43D213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1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4EA56-FC2D-4DFF-BEC0-56FB5B75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9B8777-D2EB-49F7-A9EC-83A5D395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95C4C8-AC54-4B36-A85F-22FFD819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BAB523-0520-44AA-842F-CC0C81A8C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8C3553-C44A-4EBF-9E27-782BFC42A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7CEEAE-97E3-4D13-B7DE-47498711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3CACD3-7EBD-4E17-BFAA-2B20DBAA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59DF58-FA76-4BF5-B899-0E59CD64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60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93D30-603A-4182-84C2-9A17C8F9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B608EF-3C31-42AD-85B0-E765A1C6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B34E08-F575-43F4-AA80-2D3D3196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AD7976-7652-4D46-9588-1DB31819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4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B23C2F-97BC-4916-8558-12EC07AC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3911B6-D0A7-4171-93F1-9DBD3F17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4E4F02-9083-4E3F-9AA8-C64FC79B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1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A07F9-76D4-4B5D-B919-414F90D7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1AD13-6774-4B0C-ADAE-491E670D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C45FFC-4AAD-4311-A6F1-9A7F8554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5BB10-6BDE-4A58-9169-63FA0747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C27EF-826B-4E2B-88F7-986AF2E6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50FD99-74D0-447B-8038-479BDDF8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A0F27-A693-4895-A172-AB4F63E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B019D3-EEBF-41A8-891C-8243D09B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C5503-3647-4DD7-AC1E-A9A4306B7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42937E-3A0D-40C5-99E0-A22A3731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FA1B6B-E3B8-41AA-B9D7-3E45B1B6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FE35AB-E91A-4147-AC3E-C31DF58F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20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15B3F0-0AA4-4923-96A2-AA6110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FD2A6E-7A41-4AED-9BAA-4C83EDA5E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31FA72-675F-43FC-9761-810761137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C259-2F69-4C5D-83DA-1305FC9C29B6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131DF-FCE3-428F-A483-F2C2D2D72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60CF2A-CB05-4D18-8E4D-924F3FC7C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Imagen" descr="Imagen">
            <a:extLst>
              <a:ext uri="{FF2B5EF4-FFF2-40B4-BE49-F238E27FC236}">
                <a16:creationId xmlns:a16="http://schemas.microsoft.com/office/drawing/2014/main" id="{5BDD7A21-5489-47BC-A07E-6168669070F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952687" y="77202"/>
            <a:ext cx="800533" cy="809841"/>
          </a:xfrm>
          <a:prstGeom prst="rect">
            <a:avLst/>
          </a:prstGeom>
          <a:ln w="889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563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nternet of Things: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121" name="A domotic project using NodeMCU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01752">
              <a:defRPr sz="4752"/>
            </a:lvl1pPr>
          </a:lstStyle>
          <a:p>
            <a:r>
              <a:rPr lang="en-US" sz="3200" dirty="0"/>
              <a:t>About Facilino</a:t>
            </a:r>
          </a:p>
        </p:txBody>
      </p:sp>
      <p:sp>
        <p:nvSpPr>
          <p:cNvPr id="123" name="Número de diapositiva"/>
          <p:cNvSpPr txBox="1">
            <a:spLocks noGrp="1"/>
          </p:cNvSpPr>
          <p:nvPr>
            <p:ph type="sldNum" sz="quarter" idx="12"/>
          </p:nvPr>
        </p:nvSpPr>
        <p:spPr>
          <a:xfrm>
            <a:off x="4500199" y="4856249"/>
            <a:ext cx="142943" cy="23367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 dirty="0"/>
          </a:p>
        </p:txBody>
      </p:sp>
      <p:sp>
        <p:nvSpPr>
          <p:cNvPr id="122" name="Leopoldo Armesto…"/>
          <p:cNvSpPr txBox="1"/>
          <p:nvPr/>
        </p:nvSpPr>
        <p:spPr>
          <a:xfrm>
            <a:off x="622812" y="4032774"/>
            <a:ext cx="3382613" cy="895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algn="l">
              <a:defRPr sz="2300"/>
            </a:pPr>
            <a:r>
              <a:rPr sz="1800" dirty="0" err="1">
                <a:latin typeface="Tempus Sans ITC" panose="04020404030D07020202" pitchFamily="82" charset="0"/>
              </a:rPr>
              <a:t>Leopoldo</a:t>
            </a:r>
            <a:r>
              <a:rPr sz="1800" dirty="0">
                <a:latin typeface="Tempus Sans ITC" panose="04020404030D07020202" pitchFamily="82" charset="0"/>
              </a:rPr>
              <a:t> Armesto</a:t>
            </a:r>
          </a:p>
          <a:p>
            <a:pPr algn="l">
              <a:defRPr sz="2300"/>
            </a:pPr>
            <a:r>
              <a:rPr sz="1800" dirty="0">
                <a:latin typeface="Tempus Sans ITC" panose="04020404030D07020202" pitchFamily="82" charset="0"/>
              </a:rPr>
              <a:t>Senior Lecturer</a:t>
            </a:r>
          </a:p>
          <a:p>
            <a:pPr algn="l">
              <a:defRPr sz="2300"/>
            </a:pPr>
            <a:r>
              <a:rPr sz="1800" dirty="0" err="1">
                <a:latin typeface="Tempus Sans ITC" panose="04020404030D07020202" pitchFamily="82" charset="0"/>
              </a:rPr>
              <a:t>Universi</a:t>
            </a:r>
            <a:r>
              <a:rPr lang="es-ES" sz="1800" dirty="0">
                <a:latin typeface="Tempus Sans ITC" panose="04020404030D07020202" pitchFamily="82" charset="0"/>
              </a:rPr>
              <a:t>t</a:t>
            </a:r>
            <a:r>
              <a:rPr sz="1800" dirty="0">
                <a:latin typeface="Tempus Sans ITC" panose="04020404030D07020202" pitchFamily="82" charset="0"/>
              </a:rPr>
              <a:t>a</a:t>
            </a:r>
            <a:r>
              <a:rPr lang="es-ES" sz="1800" dirty="0">
                <a:latin typeface="Tempus Sans ITC" panose="04020404030D07020202" pitchFamily="82" charset="0"/>
              </a:rPr>
              <a:t>t</a:t>
            </a:r>
            <a:r>
              <a:rPr sz="1800" dirty="0">
                <a:latin typeface="Tempus Sans ITC" panose="04020404030D07020202" pitchFamily="82" charset="0"/>
              </a:rPr>
              <a:t> </a:t>
            </a:r>
            <a:r>
              <a:rPr sz="1800" dirty="0" err="1">
                <a:latin typeface="Tempus Sans ITC" panose="04020404030D07020202" pitchFamily="82" charset="0"/>
              </a:rPr>
              <a:t>Polit</a:t>
            </a:r>
            <a:r>
              <a:rPr lang="es-ES" sz="1800" dirty="0">
                <a:latin typeface="Tempus Sans ITC" panose="04020404030D07020202" pitchFamily="82" charset="0"/>
              </a:rPr>
              <a:t>è</a:t>
            </a:r>
            <a:r>
              <a:rPr sz="1800" dirty="0" err="1">
                <a:latin typeface="Tempus Sans ITC" panose="04020404030D07020202" pitchFamily="82" charset="0"/>
              </a:rPr>
              <a:t>cnica</a:t>
            </a:r>
            <a:r>
              <a:rPr sz="1800" dirty="0">
                <a:latin typeface="Tempus Sans ITC" panose="04020404030D07020202" pitchFamily="82" charset="0"/>
              </a:rPr>
              <a:t> de Val</a:t>
            </a:r>
            <a:r>
              <a:rPr lang="es-ES" sz="1800" dirty="0">
                <a:latin typeface="Tempus Sans ITC" panose="04020404030D07020202" pitchFamily="82" charset="0"/>
              </a:rPr>
              <a:t>è</a:t>
            </a:r>
            <a:r>
              <a:rPr sz="1800" dirty="0" err="1">
                <a:latin typeface="Tempus Sans ITC" panose="04020404030D07020202" pitchFamily="82" charset="0"/>
              </a:rPr>
              <a:t>ncia</a:t>
            </a:r>
            <a:endParaRPr sz="1800" dirty="0">
              <a:latin typeface="Tempus Sans ITC" panose="04020404030D070202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Programming with Blocks</a:t>
            </a: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67" y1="15842" x2="3367" y2="15842"/>
                        <a14:foregroundMark x1="31818" y1="8581" x2="31818" y2="8581"/>
                        <a14:foregroundMark x1="21044" y1="46535" x2="21044" y2="46535"/>
                        <a14:foregroundMark x1="3704" y1="44224" x2="3704" y2="44224"/>
                        <a14:foregroundMark x1="7239" y1="65017" x2="7239" y2="65017"/>
                        <a14:foregroundMark x1="9259" y1="64026" x2="9259" y2="64026"/>
                        <a14:foregroundMark x1="14646" y1="62376" x2="14646" y2="62376"/>
                        <a14:foregroundMark x1="15657" y1="82178" x2="15657" y2="82178"/>
                        <a14:foregroundMark x1="39899" y1="80198" x2="39899" y2="80198"/>
                        <a14:foregroundMark x1="40236" y1="84818" x2="40236" y2="84818"/>
                        <a14:foregroundMark x1="58081" y1="40594" x2="58081" y2="40594"/>
                        <a14:foregroundMark x1="85522" y1="41584" x2="85522" y2="41584"/>
                        <a14:foregroundMark x1="81145" y1="36634" x2="81145" y2="36634"/>
                        <a14:foregroundMark x1="88552" y1="34983" x2="88552" y2="34983"/>
                        <a14:foregroundMark x1="93603" y1="48185" x2="93603" y2="48185"/>
                        <a14:foregroundMark x1="92761" y1="38944" x2="92761" y2="38944"/>
                        <a14:foregroundMark x1="91919" y1="51485" x2="91919" y2="51485"/>
                        <a14:foregroundMark x1="70539" y1="78218" x2="70539" y2="78218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21109" y="1347614"/>
            <a:ext cx="6727709" cy="343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Elipse"/>
          <p:cNvSpPr/>
          <p:nvPr/>
        </p:nvSpPr>
        <p:spPr>
          <a:xfrm>
            <a:off x="1342624" y="1383679"/>
            <a:ext cx="845232" cy="3265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585647" y="1091217"/>
            <a:ext cx="271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dirty="0" err="1">
                <a:latin typeface="Tempus Sans ITC" panose="04020404030D07020202" pitchFamily="82" charset="0"/>
              </a:rPr>
              <a:t>Previous</a:t>
            </a:r>
            <a:r>
              <a:rPr lang="es-ES" sz="1600" dirty="0">
                <a:latin typeface="Tempus Sans ITC" panose="04020404030D07020202" pitchFamily="82" charset="0"/>
              </a:rPr>
              <a:t> </a:t>
            </a:r>
            <a:r>
              <a:rPr lang="es-ES" sz="1600" dirty="0" err="1">
                <a:latin typeface="Tempus Sans ITC" panose="04020404030D07020202" pitchFamily="82" charset="0"/>
              </a:rPr>
              <a:t>connection</a:t>
            </a:r>
            <a:endParaRPr lang="es-ES" sz="1600" dirty="0">
              <a:latin typeface="Tempus Sans ITC" panose="04020404030D07020202" pitchFamily="82" charset="0"/>
            </a:endParaRPr>
          </a:p>
        </p:txBody>
      </p:sp>
      <p:cxnSp>
        <p:nvCxnSpPr>
          <p:cNvPr id="12" name="11 Conector recto de flecha"/>
          <p:cNvCxnSpPr>
            <a:stCxn id="10" idx="7"/>
          </p:cNvCxnSpPr>
          <p:nvPr/>
        </p:nvCxnSpPr>
        <p:spPr>
          <a:xfrm flipV="1">
            <a:off x="2064075" y="1260494"/>
            <a:ext cx="521572" cy="17101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321109" y="2067694"/>
            <a:ext cx="845232" cy="3265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60262" y="3003798"/>
            <a:ext cx="271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dirty="0" err="1">
                <a:latin typeface="Tempus Sans ITC" panose="04020404030D07020202" pitchFamily="82" charset="0"/>
              </a:rPr>
              <a:t>Next</a:t>
            </a:r>
            <a:r>
              <a:rPr lang="es-ES" sz="1600" dirty="0">
                <a:latin typeface="Tempus Sans ITC" panose="04020404030D07020202" pitchFamily="82" charset="0"/>
              </a:rPr>
              <a:t> </a:t>
            </a:r>
            <a:r>
              <a:rPr lang="es-ES" sz="1600" dirty="0" err="1">
                <a:latin typeface="Tempus Sans ITC" panose="04020404030D07020202" pitchFamily="82" charset="0"/>
              </a:rPr>
              <a:t>connection</a:t>
            </a:r>
            <a:endParaRPr lang="es-ES" sz="1600" dirty="0">
              <a:latin typeface="Tempus Sans ITC" panose="04020404030D07020202" pitchFamily="82" charset="0"/>
            </a:endParaRPr>
          </a:p>
        </p:txBody>
      </p:sp>
      <p:cxnSp>
        <p:nvCxnSpPr>
          <p:cNvPr id="14" name="13 Conector recto de flecha"/>
          <p:cNvCxnSpPr>
            <a:stCxn id="8" idx="4"/>
          </p:cNvCxnSpPr>
          <p:nvPr/>
        </p:nvCxnSpPr>
        <p:spPr>
          <a:xfrm flipH="1">
            <a:off x="899592" y="2394265"/>
            <a:ext cx="844133" cy="66925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672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Programming with Blocks</a:t>
            </a: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67" y1="15842" x2="3367" y2="15842"/>
                        <a14:foregroundMark x1="31818" y1="8581" x2="31818" y2="8581"/>
                        <a14:foregroundMark x1="21044" y1="46535" x2="21044" y2="46535"/>
                        <a14:foregroundMark x1="3704" y1="44224" x2="3704" y2="44224"/>
                        <a14:foregroundMark x1="7239" y1="65017" x2="7239" y2="65017"/>
                        <a14:foregroundMark x1="9259" y1="64026" x2="9259" y2="64026"/>
                        <a14:foregroundMark x1="14646" y1="62376" x2="14646" y2="62376"/>
                        <a14:foregroundMark x1="15657" y1="82178" x2="15657" y2="82178"/>
                        <a14:foregroundMark x1="39899" y1="80198" x2="39899" y2="80198"/>
                        <a14:foregroundMark x1="40236" y1="84818" x2="40236" y2="84818"/>
                        <a14:foregroundMark x1="58081" y1="40594" x2="58081" y2="40594"/>
                        <a14:foregroundMark x1="85522" y1="41584" x2="85522" y2="41584"/>
                        <a14:foregroundMark x1="81145" y1="36634" x2="81145" y2="36634"/>
                        <a14:foregroundMark x1="88552" y1="34983" x2="88552" y2="34983"/>
                        <a14:foregroundMark x1="93603" y1="48185" x2="93603" y2="48185"/>
                        <a14:foregroundMark x1="92761" y1="38944" x2="92761" y2="38944"/>
                        <a14:foregroundMark x1="91919" y1="51485" x2="91919" y2="51485"/>
                        <a14:foregroundMark x1="70539" y1="78218" x2="70539" y2="78218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21109" y="1347614"/>
            <a:ext cx="6727709" cy="343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Elipse"/>
          <p:cNvSpPr/>
          <p:nvPr/>
        </p:nvSpPr>
        <p:spPr>
          <a:xfrm>
            <a:off x="2114296" y="1515534"/>
            <a:ext cx="269168" cy="3265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781255" y="1120174"/>
            <a:ext cx="71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dirty="0">
                <a:latin typeface="Tempus Sans ITC" panose="04020404030D07020202" pitchFamily="82" charset="0"/>
              </a:rPr>
              <a:t>Input</a:t>
            </a:r>
          </a:p>
        </p:txBody>
      </p:sp>
      <p:cxnSp>
        <p:nvCxnSpPr>
          <p:cNvPr id="12" name="11 Conector recto de flecha"/>
          <p:cNvCxnSpPr>
            <a:stCxn id="10" idx="7"/>
          </p:cNvCxnSpPr>
          <p:nvPr/>
        </p:nvCxnSpPr>
        <p:spPr>
          <a:xfrm flipV="1">
            <a:off x="2344045" y="1392349"/>
            <a:ext cx="437210" cy="17101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79512" y="213970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dirty="0">
                <a:latin typeface="Tempus Sans ITC" panose="04020404030D07020202" pitchFamily="82" charset="0"/>
              </a:rPr>
              <a:t>Output</a:t>
            </a:r>
          </a:p>
        </p:txBody>
      </p:sp>
      <p:sp>
        <p:nvSpPr>
          <p:cNvPr id="14" name="13 Elipse"/>
          <p:cNvSpPr/>
          <p:nvPr/>
        </p:nvSpPr>
        <p:spPr>
          <a:xfrm>
            <a:off x="1314986" y="2622927"/>
            <a:ext cx="269168" cy="3265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recto de flecha"/>
          <p:cNvCxnSpPr>
            <a:stCxn id="14" idx="2"/>
          </p:cNvCxnSpPr>
          <p:nvPr/>
        </p:nvCxnSpPr>
        <p:spPr>
          <a:xfrm flipH="1" flipV="1">
            <a:off x="827585" y="2478256"/>
            <a:ext cx="487401" cy="307957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3136566" y="1813131"/>
            <a:ext cx="715353" cy="39857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6 Conector recto de flecha"/>
          <p:cNvCxnSpPr>
            <a:stCxn id="16" idx="7"/>
          </p:cNvCxnSpPr>
          <p:nvPr/>
        </p:nvCxnSpPr>
        <p:spPr>
          <a:xfrm flipV="1">
            <a:off x="3747158" y="1347614"/>
            <a:ext cx="464802" cy="523888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748859" y="105379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dirty="0" err="1">
                <a:latin typeface="Tempus Sans ITC" panose="04020404030D07020202" pitchFamily="82" charset="0"/>
              </a:rPr>
              <a:t>Statement</a:t>
            </a:r>
            <a:r>
              <a:rPr lang="es-ES" sz="1600" dirty="0">
                <a:latin typeface="Tempus Sans ITC" panose="04020404030D07020202" pitchFamily="82" charset="0"/>
              </a:rPr>
              <a:t> input</a:t>
            </a:r>
          </a:p>
        </p:txBody>
      </p:sp>
      <p:sp>
        <p:nvSpPr>
          <p:cNvPr id="21" name="20 Elipse"/>
          <p:cNvSpPr/>
          <p:nvPr/>
        </p:nvSpPr>
        <p:spPr>
          <a:xfrm>
            <a:off x="5076056" y="1504648"/>
            <a:ext cx="448354" cy="366854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 de flecha"/>
          <p:cNvCxnSpPr>
            <a:stCxn id="21" idx="7"/>
          </p:cNvCxnSpPr>
          <p:nvPr/>
        </p:nvCxnSpPr>
        <p:spPr>
          <a:xfrm flipV="1">
            <a:off x="5458750" y="1381463"/>
            <a:ext cx="284265" cy="17691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714411" y="1065460"/>
            <a:ext cx="123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dirty="0" err="1">
                <a:latin typeface="Tempus Sans ITC" panose="04020404030D07020202" pitchFamily="82" charset="0"/>
              </a:rPr>
              <a:t>Inline</a:t>
            </a:r>
            <a:r>
              <a:rPr lang="es-ES" sz="1600" dirty="0">
                <a:latin typeface="Tempus Sans ITC" panose="04020404030D07020202" pitchFamily="82" charset="0"/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16657037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Programming with Blocks</a:t>
            </a: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67" y1="15842" x2="3367" y2="15842"/>
                        <a14:foregroundMark x1="31818" y1="8581" x2="31818" y2="8581"/>
                        <a14:foregroundMark x1="21044" y1="46535" x2="21044" y2="46535"/>
                        <a14:foregroundMark x1="3704" y1="44224" x2="3704" y2="44224"/>
                        <a14:foregroundMark x1="7239" y1="65017" x2="7239" y2="65017"/>
                        <a14:foregroundMark x1="9259" y1="64026" x2="9259" y2="64026"/>
                        <a14:foregroundMark x1="14646" y1="62376" x2="14646" y2="62376"/>
                        <a14:foregroundMark x1="15657" y1="82178" x2="15657" y2="82178"/>
                        <a14:foregroundMark x1="39899" y1="80198" x2="39899" y2="80198"/>
                        <a14:foregroundMark x1="40236" y1="84818" x2="40236" y2="84818"/>
                        <a14:foregroundMark x1="58081" y1="40594" x2="58081" y2="40594"/>
                        <a14:foregroundMark x1="85522" y1="41584" x2="85522" y2="41584"/>
                        <a14:foregroundMark x1="81145" y1="36634" x2="81145" y2="36634"/>
                        <a14:foregroundMark x1="88552" y1="34983" x2="88552" y2="34983"/>
                        <a14:foregroundMark x1="93603" y1="48185" x2="93603" y2="48185"/>
                        <a14:foregroundMark x1="92761" y1="38944" x2="92761" y2="38944"/>
                        <a14:foregroundMark x1="91919" y1="51485" x2="91919" y2="51485"/>
                        <a14:foregroundMark x1="70539" y1="78218" x2="70539" y2="78218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21109" y="1347614"/>
            <a:ext cx="6727709" cy="343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Elipse"/>
          <p:cNvSpPr/>
          <p:nvPr/>
        </p:nvSpPr>
        <p:spPr>
          <a:xfrm>
            <a:off x="1403648" y="1546964"/>
            <a:ext cx="845232" cy="3265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603083" y="1120174"/>
            <a:ext cx="146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dirty="0" err="1">
                <a:latin typeface="Tempus Sans ITC" panose="04020404030D07020202" pitchFamily="82" charset="0"/>
              </a:rPr>
              <a:t>Dropdown</a:t>
            </a:r>
            <a:r>
              <a:rPr lang="es-ES" sz="1600" dirty="0">
                <a:latin typeface="Tempus Sans ITC" panose="04020404030D07020202" pitchFamily="82" charset="0"/>
              </a:rPr>
              <a:t> </a:t>
            </a:r>
            <a:r>
              <a:rPr lang="es-ES" sz="1600" dirty="0" err="1">
                <a:latin typeface="Tempus Sans ITC" panose="04020404030D07020202" pitchFamily="82" charset="0"/>
              </a:rPr>
              <a:t>list</a:t>
            </a:r>
            <a:endParaRPr lang="es-ES" sz="1600" dirty="0">
              <a:latin typeface="Tempus Sans ITC" panose="04020404030D07020202" pitchFamily="82" charset="0"/>
            </a:endParaRPr>
          </a:p>
        </p:txBody>
      </p:sp>
      <p:cxnSp>
        <p:nvCxnSpPr>
          <p:cNvPr id="12" name="11 Conector recto de flecha"/>
          <p:cNvCxnSpPr>
            <a:stCxn id="10" idx="7"/>
          </p:cNvCxnSpPr>
          <p:nvPr/>
        </p:nvCxnSpPr>
        <p:spPr>
          <a:xfrm flipV="1">
            <a:off x="2125099" y="1423779"/>
            <a:ext cx="521572" cy="17101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19510" y="2211710"/>
            <a:ext cx="146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dirty="0" err="1">
                <a:latin typeface="Tempus Sans ITC" panose="04020404030D07020202" pitchFamily="82" charset="0"/>
              </a:rPr>
              <a:t>Number</a:t>
            </a:r>
            <a:r>
              <a:rPr lang="es-ES" sz="1600" dirty="0">
                <a:latin typeface="Tempus Sans ITC" panose="04020404030D07020202" pitchFamily="82" charset="0"/>
              </a:rPr>
              <a:t> </a:t>
            </a:r>
            <a:r>
              <a:rPr lang="es-ES" sz="1600" dirty="0" err="1">
                <a:latin typeface="Tempus Sans ITC" panose="04020404030D07020202" pitchFamily="82" charset="0"/>
              </a:rPr>
              <a:t>field</a:t>
            </a:r>
            <a:endParaRPr lang="es-ES" sz="1600" dirty="0">
              <a:latin typeface="Tempus Sans ITC" panose="04020404030D07020202" pitchFamily="82" charset="0"/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556048" y="2636527"/>
            <a:ext cx="270216" cy="3265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6 Conector recto de flecha"/>
          <p:cNvCxnSpPr>
            <a:stCxn id="16" idx="1"/>
          </p:cNvCxnSpPr>
          <p:nvPr/>
        </p:nvCxnSpPr>
        <p:spPr>
          <a:xfrm flipH="1" flipV="1">
            <a:off x="1403648" y="2499742"/>
            <a:ext cx="191972" cy="18461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75741" y="3025284"/>
            <a:ext cx="1050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dirty="0">
                <a:latin typeface="Tempus Sans ITC" panose="04020404030D07020202" pitchFamily="82" charset="0"/>
              </a:rPr>
              <a:t>Text </a:t>
            </a:r>
            <a:r>
              <a:rPr lang="es-ES" sz="1600" dirty="0" err="1">
                <a:latin typeface="Tempus Sans ITC" panose="04020404030D07020202" pitchFamily="82" charset="0"/>
              </a:rPr>
              <a:t>field</a:t>
            </a:r>
            <a:endParaRPr lang="es-ES" sz="1600" dirty="0">
              <a:latin typeface="Tempus Sans ITC" panose="04020404030D07020202" pitchFamily="82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2771800" y="3363838"/>
            <a:ext cx="270216" cy="3265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22 Conector recto de flecha"/>
          <p:cNvCxnSpPr>
            <a:stCxn id="22" idx="2"/>
            <a:endCxn id="21" idx="3"/>
          </p:cNvCxnSpPr>
          <p:nvPr/>
        </p:nvCxnSpPr>
        <p:spPr>
          <a:xfrm flipH="1" flipV="1">
            <a:off x="1826264" y="3194561"/>
            <a:ext cx="945536" cy="332563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827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Programming with Blocks</a:t>
            </a: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67" y1="15842" x2="3367" y2="15842"/>
                        <a14:foregroundMark x1="31818" y1="8581" x2="31818" y2="8581"/>
                        <a14:foregroundMark x1="21044" y1="46535" x2="21044" y2="46535"/>
                        <a14:foregroundMark x1="3704" y1="44224" x2="3704" y2="44224"/>
                        <a14:foregroundMark x1="7239" y1="65017" x2="7239" y2="65017"/>
                        <a14:foregroundMark x1="9259" y1="64026" x2="9259" y2="64026"/>
                        <a14:foregroundMark x1="14646" y1="62376" x2="14646" y2="62376"/>
                        <a14:foregroundMark x1="15657" y1="82178" x2="15657" y2="82178"/>
                        <a14:foregroundMark x1="39899" y1="80198" x2="39899" y2="80198"/>
                        <a14:foregroundMark x1="40236" y1="84818" x2="40236" y2="84818"/>
                        <a14:foregroundMark x1="58081" y1="40594" x2="58081" y2="40594"/>
                        <a14:foregroundMark x1="85522" y1="41584" x2="85522" y2="41584"/>
                        <a14:foregroundMark x1="81145" y1="36634" x2="81145" y2="36634"/>
                        <a14:foregroundMark x1="88552" y1="34983" x2="88552" y2="34983"/>
                        <a14:foregroundMark x1="93603" y1="48185" x2="93603" y2="48185"/>
                        <a14:foregroundMark x1="92761" y1="38944" x2="92761" y2="38944"/>
                        <a14:foregroundMark x1="91919" y1="51485" x2="91919" y2="51485"/>
                        <a14:foregroundMark x1="70539" y1="78218" x2="70539" y2="78218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21109" y="1347614"/>
            <a:ext cx="6727709" cy="343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4499993" y="1110393"/>
            <a:ext cx="100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dirty="0" err="1">
                <a:latin typeface="Tempus Sans ITC" panose="04020404030D07020202" pitchFamily="82" charset="0"/>
              </a:rPr>
              <a:t>Mutator</a:t>
            </a:r>
            <a:endParaRPr lang="es-ES" sz="1600" dirty="0">
              <a:latin typeface="Tempus Sans ITC" panose="04020404030D07020202" pitchFamily="82" charset="0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6012160" y="1503352"/>
            <a:ext cx="269168" cy="3265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recto de flecha"/>
          <p:cNvCxnSpPr>
            <a:stCxn id="14" idx="1"/>
          </p:cNvCxnSpPr>
          <p:nvPr/>
        </p:nvCxnSpPr>
        <p:spPr>
          <a:xfrm flipH="1" flipV="1">
            <a:off x="5524760" y="1358682"/>
            <a:ext cx="526819" cy="192495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80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nternet of Things: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121" name="A domotic project using NodeMCU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01752">
              <a:defRPr sz="4752"/>
            </a:lvl1pPr>
          </a:lstStyle>
          <a:p>
            <a:r>
              <a:rPr lang="en-US" sz="3200" dirty="0"/>
              <a:t>About Facilino</a:t>
            </a:r>
          </a:p>
        </p:txBody>
      </p:sp>
      <p:sp>
        <p:nvSpPr>
          <p:cNvPr id="123" name="Número de diapositiva"/>
          <p:cNvSpPr txBox="1">
            <a:spLocks noGrp="1"/>
          </p:cNvSpPr>
          <p:nvPr>
            <p:ph type="sldNum" sz="quarter" idx="12"/>
          </p:nvPr>
        </p:nvSpPr>
        <p:spPr>
          <a:xfrm>
            <a:off x="4460925" y="4856249"/>
            <a:ext cx="221492" cy="23367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 dirty="0"/>
          </a:p>
        </p:txBody>
      </p:sp>
      <p:sp>
        <p:nvSpPr>
          <p:cNvPr id="122" name="Leopoldo Armesto…"/>
          <p:cNvSpPr txBox="1"/>
          <p:nvPr/>
        </p:nvSpPr>
        <p:spPr>
          <a:xfrm>
            <a:off x="622812" y="4032774"/>
            <a:ext cx="3382613" cy="895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algn="l">
              <a:defRPr sz="2300"/>
            </a:pPr>
            <a:r>
              <a:rPr sz="1800" dirty="0" err="1">
                <a:latin typeface="Tempus Sans ITC" panose="04020404030D07020202" pitchFamily="82" charset="0"/>
              </a:rPr>
              <a:t>Leopoldo</a:t>
            </a:r>
            <a:r>
              <a:rPr sz="1800" dirty="0">
                <a:latin typeface="Tempus Sans ITC" panose="04020404030D07020202" pitchFamily="82" charset="0"/>
              </a:rPr>
              <a:t> Armesto</a:t>
            </a:r>
          </a:p>
          <a:p>
            <a:pPr algn="l">
              <a:defRPr sz="2300"/>
            </a:pPr>
            <a:r>
              <a:rPr sz="1800" dirty="0">
                <a:latin typeface="Tempus Sans ITC" panose="04020404030D07020202" pitchFamily="82" charset="0"/>
              </a:rPr>
              <a:t>Senior Lecturer</a:t>
            </a:r>
          </a:p>
          <a:p>
            <a:pPr algn="l">
              <a:defRPr sz="2300"/>
            </a:pPr>
            <a:r>
              <a:rPr sz="1800" dirty="0" err="1">
                <a:latin typeface="Tempus Sans ITC" panose="04020404030D07020202" pitchFamily="82" charset="0"/>
              </a:rPr>
              <a:t>Universi</a:t>
            </a:r>
            <a:r>
              <a:rPr lang="es-ES" sz="1800" dirty="0">
                <a:latin typeface="Tempus Sans ITC" panose="04020404030D07020202" pitchFamily="82" charset="0"/>
              </a:rPr>
              <a:t>t</a:t>
            </a:r>
            <a:r>
              <a:rPr sz="1800" dirty="0">
                <a:latin typeface="Tempus Sans ITC" panose="04020404030D07020202" pitchFamily="82" charset="0"/>
              </a:rPr>
              <a:t>a</a:t>
            </a:r>
            <a:r>
              <a:rPr lang="es-ES" sz="1800" dirty="0">
                <a:latin typeface="Tempus Sans ITC" panose="04020404030D07020202" pitchFamily="82" charset="0"/>
              </a:rPr>
              <a:t>t</a:t>
            </a:r>
            <a:r>
              <a:rPr sz="1800" dirty="0">
                <a:latin typeface="Tempus Sans ITC" panose="04020404030D07020202" pitchFamily="82" charset="0"/>
              </a:rPr>
              <a:t> </a:t>
            </a:r>
            <a:r>
              <a:rPr sz="1800" dirty="0" err="1">
                <a:latin typeface="Tempus Sans ITC" panose="04020404030D07020202" pitchFamily="82" charset="0"/>
              </a:rPr>
              <a:t>Polit</a:t>
            </a:r>
            <a:r>
              <a:rPr lang="es-ES" sz="1800" dirty="0">
                <a:latin typeface="Tempus Sans ITC" panose="04020404030D07020202" pitchFamily="82" charset="0"/>
              </a:rPr>
              <a:t>è</a:t>
            </a:r>
            <a:r>
              <a:rPr sz="1800" dirty="0" err="1">
                <a:latin typeface="Tempus Sans ITC" panose="04020404030D07020202" pitchFamily="82" charset="0"/>
              </a:rPr>
              <a:t>cnica</a:t>
            </a:r>
            <a:r>
              <a:rPr sz="1800" dirty="0">
                <a:latin typeface="Tempus Sans ITC" panose="04020404030D07020202" pitchFamily="82" charset="0"/>
              </a:rPr>
              <a:t> de Val</a:t>
            </a:r>
            <a:r>
              <a:rPr lang="es-ES" sz="1800" dirty="0">
                <a:latin typeface="Tempus Sans ITC" panose="04020404030D07020202" pitchFamily="82" charset="0"/>
              </a:rPr>
              <a:t>è</a:t>
            </a:r>
            <a:r>
              <a:rPr sz="1800" dirty="0" err="1">
                <a:latin typeface="Tempus Sans ITC" panose="04020404030D07020202" pitchFamily="82" charset="0"/>
              </a:rPr>
              <a:t>ncia</a:t>
            </a:r>
            <a:endParaRPr sz="1800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Outline</a:t>
            </a:r>
          </a:p>
        </p:txBody>
      </p:sp>
      <p:sp>
        <p:nvSpPr>
          <p:cNvPr id="126" name="Internet of Things…"/>
          <p:cNvSpPr txBox="1">
            <a:spLocks noGrp="1"/>
          </p:cNvSpPr>
          <p:nvPr>
            <p:ph type="body" idx="1"/>
          </p:nvPr>
        </p:nvSpPr>
        <p:spPr>
          <a:xfrm>
            <a:off x="875964" y="1140310"/>
            <a:ext cx="7358063" cy="380770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261873" indent="-261873" defTabSz="209499">
              <a:spcBef>
                <a:spcPts val="1632"/>
              </a:spcBef>
              <a:defRPr sz="2628"/>
            </a:pPr>
            <a:r>
              <a:rPr lang="en-US" sz="1500" dirty="0">
                <a:solidFill>
                  <a:schemeClr val="tx1"/>
                </a:solidFill>
              </a:rPr>
              <a:t>About Facilino</a:t>
            </a:r>
          </a:p>
          <a:p>
            <a:pPr marL="261873" indent="-261873" defTabSz="209499">
              <a:spcBef>
                <a:spcPts val="1632"/>
              </a:spcBef>
              <a:defRPr sz="2628"/>
            </a:pPr>
            <a:r>
              <a:rPr lang="es-ES" sz="1500" dirty="0" err="1">
                <a:solidFill>
                  <a:schemeClr val="tx1"/>
                </a:solidFill>
              </a:rPr>
              <a:t>License</a:t>
            </a:r>
            <a:endParaRPr lang="es-ES" sz="1500" dirty="0">
              <a:solidFill>
                <a:schemeClr val="tx1"/>
              </a:solidFill>
            </a:endParaRPr>
          </a:p>
          <a:p>
            <a:pPr marL="620603" lvl="1" indent="-261873" defTabSz="209499">
              <a:spcBef>
                <a:spcPts val="1632"/>
              </a:spcBef>
              <a:defRPr sz="2628"/>
            </a:pPr>
            <a:r>
              <a:rPr lang="es-ES" sz="1500" dirty="0" err="1">
                <a:solidFill>
                  <a:schemeClr val="tx1"/>
                </a:solidFill>
              </a:rPr>
              <a:t>How</a:t>
            </a:r>
            <a:r>
              <a:rPr lang="es-ES" sz="1500" dirty="0">
                <a:solidFill>
                  <a:schemeClr val="tx1"/>
                </a:solidFill>
              </a:rPr>
              <a:t> </a:t>
            </a:r>
            <a:r>
              <a:rPr lang="es-ES" sz="1500" dirty="0" err="1">
                <a:solidFill>
                  <a:schemeClr val="tx1"/>
                </a:solidFill>
              </a:rPr>
              <a:t>to</a:t>
            </a:r>
            <a:r>
              <a:rPr lang="es-ES" sz="1500" dirty="0">
                <a:solidFill>
                  <a:schemeClr val="tx1"/>
                </a:solidFill>
              </a:rPr>
              <a:t> </a:t>
            </a:r>
            <a:r>
              <a:rPr lang="es-ES" sz="1500" dirty="0" err="1">
                <a:solidFill>
                  <a:schemeClr val="tx1"/>
                </a:solidFill>
              </a:rPr>
              <a:t>get</a:t>
            </a:r>
            <a:r>
              <a:rPr lang="es-ES" sz="1500" dirty="0">
                <a:solidFill>
                  <a:schemeClr val="tx1"/>
                </a:solidFill>
              </a:rPr>
              <a:t> a free </a:t>
            </a:r>
            <a:r>
              <a:rPr lang="es-ES" sz="1500" dirty="0" err="1">
                <a:solidFill>
                  <a:schemeClr val="tx1"/>
                </a:solidFill>
              </a:rPr>
              <a:t>license</a:t>
            </a:r>
            <a:r>
              <a:rPr lang="es-ES" sz="1500" dirty="0">
                <a:solidFill>
                  <a:schemeClr val="tx1"/>
                </a:solidFill>
              </a:rPr>
              <a:t>.</a:t>
            </a:r>
          </a:p>
          <a:p>
            <a:pPr marL="620603" lvl="1" indent="-261873" defTabSz="209499">
              <a:spcBef>
                <a:spcPts val="1632"/>
              </a:spcBef>
              <a:defRPr sz="2628"/>
            </a:pPr>
            <a:r>
              <a:rPr lang="es-ES" sz="1500" dirty="0" err="1">
                <a:solidFill>
                  <a:schemeClr val="tx1"/>
                </a:solidFill>
              </a:rPr>
              <a:t>Activating</a:t>
            </a:r>
            <a:r>
              <a:rPr lang="es-ES" sz="1500" dirty="0">
                <a:solidFill>
                  <a:schemeClr val="tx1"/>
                </a:solidFill>
              </a:rPr>
              <a:t> </a:t>
            </a:r>
            <a:r>
              <a:rPr lang="es-ES" sz="1500" dirty="0" err="1">
                <a:solidFill>
                  <a:schemeClr val="tx1"/>
                </a:solidFill>
              </a:rPr>
              <a:t>the</a:t>
            </a:r>
            <a:r>
              <a:rPr lang="es-ES" sz="1500" dirty="0">
                <a:solidFill>
                  <a:schemeClr val="tx1"/>
                </a:solidFill>
              </a:rPr>
              <a:t> </a:t>
            </a:r>
            <a:r>
              <a:rPr lang="es-ES" sz="1500" dirty="0" err="1">
                <a:solidFill>
                  <a:schemeClr val="tx1"/>
                </a:solidFill>
              </a:rPr>
              <a:t>license</a:t>
            </a:r>
            <a:r>
              <a:rPr lang="es-ES" sz="1500" dirty="0">
                <a:solidFill>
                  <a:schemeClr val="tx1"/>
                </a:solidFill>
              </a:rPr>
              <a:t>.</a:t>
            </a:r>
          </a:p>
          <a:p>
            <a:pPr marL="261873" indent="-261873" defTabSz="209499">
              <a:spcBef>
                <a:spcPts val="1632"/>
              </a:spcBef>
              <a:defRPr sz="2628"/>
            </a:pPr>
            <a:r>
              <a:rPr lang="es-ES" sz="1500" dirty="0" err="1">
                <a:solidFill>
                  <a:schemeClr val="tx1"/>
                </a:solidFill>
              </a:rPr>
              <a:t>Programming</a:t>
            </a:r>
            <a:r>
              <a:rPr lang="es-ES" sz="1500" dirty="0">
                <a:solidFill>
                  <a:schemeClr val="tx1"/>
                </a:solidFill>
              </a:rPr>
              <a:t> </a:t>
            </a:r>
            <a:r>
              <a:rPr lang="es-ES" sz="1500" dirty="0" err="1">
                <a:solidFill>
                  <a:schemeClr val="tx1"/>
                </a:solidFill>
              </a:rPr>
              <a:t>with</a:t>
            </a:r>
            <a:r>
              <a:rPr lang="es-ES" sz="1500" dirty="0">
                <a:solidFill>
                  <a:schemeClr val="tx1"/>
                </a:solidFill>
              </a:rPr>
              <a:t> Blocks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500199" y="4856249"/>
            <a:ext cx="142943" cy="23367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1467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About Facilino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899592" y="1289192"/>
            <a:ext cx="7711479" cy="3744416"/>
          </a:xfrm>
        </p:spPr>
        <p:txBody>
          <a:bodyPr anchor="t" anchorCtr="0">
            <a:norm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Download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C000"/>
                </a:solidFill>
              </a:rPr>
              <a:t>Multi-platform support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FFC000"/>
                </a:solidFill>
              </a:rPr>
              <a:t>Supported hardware</a:t>
            </a:r>
            <a:r>
              <a:rPr lang="en-US" sz="1600" dirty="0"/>
              <a:t>: Arduino Nano, Arduino Uno, Arduino Mega 2560, Arduino Micro, Arduino </a:t>
            </a:r>
            <a:r>
              <a:rPr lang="en-US" sz="1600" dirty="0" err="1"/>
              <a:t>LilyPad</a:t>
            </a:r>
            <a:r>
              <a:rPr lang="en-US" sz="1600" dirty="0"/>
              <a:t>, Arduino Mini, Arduino Leonardo, </a:t>
            </a:r>
            <a:r>
              <a:rPr lang="en-US" sz="1600" dirty="0">
                <a:solidFill>
                  <a:srgbClr val="FFC000"/>
                </a:solidFill>
              </a:rPr>
              <a:t>ESP8266 (includes NodeMCU and </a:t>
            </a:r>
            <a:r>
              <a:rPr lang="en-US" sz="1600" dirty="0" err="1">
                <a:solidFill>
                  <a:srgbClr val="FFC000"/>
                </a:solidFill>
              </a:rPr>
              <a:t>Wemos</a:t>
            </a:r>
            <a:r>
              <a:rPr lang="en-US" sz="1600" dirty="0">
                <a:solidFill>
                  <a:srgbClr val="FFC000"/>
                </a:solidFill>
              </a:rPr>
              <a:t> D1 R2), ESP32 (includes </a:t>
            </a:r>
            <a:r>
              <a:rPr lang="en-US" sz="1600" dirty="0" err="1">
                <a:solidFill>
                  <a:srgbClr val="FFC000"/>
                </a:solidFill>
              </a:rPr>
              <a:t>Wemos</a:t>
            </a:r>
            <a:r>
              <a:rPr lang="en-US" sz="1600" dirty="0">
                <a:solidFill>
                  <a:srgbClr val="FFC000"/>
                </a:solidFill>
              </a:rPr>
              <a:t> D1 R32)</a:t>
            </a:r>
          </a:p>
          <a:p>
            <a:r>
              <a:rPr lang="en-US" sz="1600" dirty="0">
                <a:solidFill>
                  <a:srgbClr val="FFC000"/>
                </a:solidFill>
              </a:rPr>
              <a:t>Languages</a:t>
            </a:r>
            <a:r>
              <a:rPr lang="en-US" sz="1600" dirty="0"/>
              <a:t>: English, Spanish, </a:t>
            </a:r>
            <a:r>
              <a:rPr lang="en-US" sz="1600" dirty="0" err="1"/>
              <a:t>Català</a:t>
            </a:r>
            <a:r>
              <a:rPr lang="en-US" sz="1600" dirty="0"/>
              <a:t>, Dansk, Deutsch, </a:t>
            </a:r>
            <a:r>
              <a:rPr lang="en-US" sz="1600" dirty="0" err="1"/>
              <a:t>Euskera</a:t>
            </a:r>
            <a:r>
              <a:rPr lang="en-US" sz="1600" dirty="0"/>
              <a:t>, </a:t>
            </a:r>
            <a:r>
              <a:rPr lang="en-US" sz="1600" dirty="0" err="1"/>
              <a:t>Français</a:t>
            </a:r>
            <a:r>
              <a:rPr lang="en-US" sz="1600" dirty="0"/>
              <a:t>, </a:t>
            </a:r>
            <a:r>
              <a:rPr lang="en-US" sz="1600" dirty="0" err="1"/>
              <a:t>Galego</a:t>
            </a:r>
            <a:r>
              <a:rPr lang="en-US" sz="1600" dirty="0"/>
              <a:t>, </a:t>
            </a:r>
            <a:r>
              <a:rPr lang="en-US" sz="1600" dirty="0" err="1"/>
              <a:t>Italiano</a:t>
            </a:r>
            <a:r>
              <a:rPr lang="en-US" sz="1600" dirty="0"/>
              <a:t>, </a:t>
            </a:r>
            <a:r>
              <a:rPr lang="en-US" sz="1600" dirty="0" err="1"/>
              <a:t>Nederlands</a:t>
            </a:r>
            <a:r>
              <a:rPr lang="en-US" sz="1600" dirty="0"/>
              <a:t>, </a:t>
            </a:r>
            <a:r>
              <a:rPr lang="en-US" sz="1600" dirty="0" err="1"/>
              <a:t>Norsk</a:t>
            </a:r>
            <a:r>
              <a:rPr lang="en-US" sz="1600" dirty="0"/>
              <a:t>, </a:t>
            </a:r>
            <a:r>
              <a:rPr lang="en-US" sz="1600" dirty="0" err="1"/>
              <a:t>Polski</a:t>
            </a:r>
            <a:r>
              <a:rPr lang="en-US" sz="1600" dirty="0"/>
              <a:t>, </a:t>
            </a:r>
            <a:r>
              <a:rPr lang="en-US" sz="1600" dirty="0" err="1"/>
              <a:t>Portugues</a:t>
            </a:r>
            <a:r>
              <a:rPr lang="en-US" sz="1600" dirty="0"/>
              <a:t>, Russian, </a:t>
            </a:r>
            <a:r>
              <a:rPr lang="en-US" sz="1600" dirty="0" err="1"/>
              <a:t>Svenska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" name="2 Rectángulo"/>
          <p:cNvSpPr/>
          <p:nvPr/>
        </p:nvSpPr>
        <p:spPr>
          <a:xfrm>
            <a:off x="1835696" y="134761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dirty="0">
                <a:latin typeface="Tempus Sans ITC" panose="04020404030D07020202" pitchFamily="82" charset="0"/>
              </a:rPr>
              <a:t>https://roboticafacil.es/en/download/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835696" y="162749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dirty="0">
                <a:latin typeface="Tempus Sans ITC" panose="04020404030D07020202" pitchFamily="82" charset="0"/>
              </a:rPr>
              <a:t>https://github.com/roboticafacil/facilino</a:t>
            </a:r>
          </a:p>
        </p:txBody>
      </p:sp>
      <p:pic>
        <p:nvPicPr>
          <p:cNvPr id="1026" name="Picture 2" descr="Image result for window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287" y="1956065"/>
            <a:ext cx="876858" cy="87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bunt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9000" y1="32636" x2="39000" y2="32636"/>
                        <a14:foregroundMark x1="31333" y1="30544" x2="31333" y2="30544"/>
                        <a14:foregroundMark x1="39000" y1="36402" x2="39000" y2="36402"/>
                        <a14:foregroundMark x1="38333" y1="25523" x2="38333" y2="25523"/>
                        <a14:foregroundMark x1="57000" y1="20084" x2="57000" y2="20084"/>
                        <a14:foregroundMark x1="59000" y1="13389" x2="59000" y2="13389"/>
                        <a14:foregroundMark x1="60667" y1="25105" x2="60667" y2="25105"/>
                        <a14:foregroundMark x1="61000" y1="38912" x2="61000" y2="38912"/>
                        <a14:foregroundMark x1="56000" y1="45188" x2="56000" y2="45188"/>
                        <a14:foregroundMark x1="50000" y1="48954" x2="50000" y2="48954"/>
                        <a14:foregroundMark x1="58000" y1="50209" x2="58000" y2="50209"/>
                        <a14:foregroundMark x1="39333" y1="41841" x2="39333" y2="41841"/>
                        <a14:foregroundMark x1="37333" y1="87448" x2="37333" y2="87448"/>
                        <a14:foregroundMark x1="28000" y1="81172" x2="28000" y2="81172"/>
                        <a14:foregroundMark x1="19333" y1="75314" x2="19333" y2="75314"/>
                        <a14:foregroundMark x1="12333" y1="87866" x2="12333" y2="87866"/>
                        <a14:foregroundMark x1="47000" y1="47280" x2="47000" y2="47280"/>
                        <a14:foregroundMark x1="50000" y1="46444" x2="50000" y2="46444"/>
                        <a14:foregroundMark x1="51000" y1="46444" x2="51000" y2="46444"/>
                        <a14:foregroundMark x1="55000" y1="43515" x2="55000" y2="43515"/>
                        <a14:foregroundMark x1="59333" y1="40167" x2="59333" y2="40167"/>
                        <a14:foregroundMark x1="60000" y1="39331" x2="60000" y2="39331"/>
                        <a14:foregroundMark x1="61000" y1="36820" x2="61000" y2="36820"/>
                        <a14:foregroundMark x1="61333" y1="34728" x2="61333" y2="34728"/>
                        <a14:foregroundMark x1="61333" y1="26778" x2="61333" y2="26778"/>
                        <a14:foregroundMark x1="61333" y1="26778" x2="61333" y2="26778"/>
                        <a14:foregroundMark x1="59333" y1="22594" x2="59333" y2="22594"/>
                        <a14:foregroundMark x1="59333" y1="22594" x2="59333" y2="22594"/>
                        <a14:foregroundMark x1="57333" y1="12552" x2="57333" y2="12552"/>
                        <a14:foregroundMark x1="57333" y1="12552" x2="57333" y2="12552"/>
                        <a14:foregroundMark x1="57333" y1="12552" x2="57333" y2="12552"/>
                        <a14:foregroundMark x1="57333" y1="14644" x2="57333" y2="14644"/>
                        <a14:foregroundMark x1="50667" y1="17992" x2="50667" y2="17992"/>
                        <a14:foregroundMark x1="50667" y1="17992" x2="50667" y2="17992"/>
                        <a14:foregroundMark x1="47667" y1="17992" x2="47667" y2="17992"/>
                        <a14:foregroundMark x1="47667" y1="17992" x2="47667" y2="17992"/>
                        <a14:foregroundMark x1="49000" y1="15900" x2="49000" y2="15900"/>
                        <a14:foregroundMark x1="40000" y1="21339" x2="40000" y2="21339"/>
                        <a14:foregroundMark x1="40000" y1="21339" x2="40000" y2="21339"/>
                        <a14:foregroundMark x1="42333" y1="20502" x2="42333" y2="20502"/>
                        <a14:foregroundMark x1="39667" y1="25105" x2="39667" y2="25105"/>
                        <a14:foregroundMark x1="38667" y1="26778" x2="38667" y2="26778"/>
                        <a14:foregroundMark x1="38333" y1="28452" x2="38333" y2="28452"/>
                        <a14:foregroundMark x1="34000" y1="30544" x2="34000" y2="30544"/>
                        <a14:foregroundMark x1="34000" y1="30544" x2="34000" y2="30544"/>
                        <a14:foregroundMark x1="39000" y1="38494" x2="39000" y2="38494"/>
                        <a14:foregroundMark x1="39000" y1="38494" x2="39000" y2="38494"/>
                        <a14:foregroundMark x1="58000" y1="51464" x2="58000" y2="51464"/>
                        <a14:foregroundMark x1="58333" y1="52301" x2="58333" y2="52301"/>
                        <a14:foregroundMark x1="59333" y1="51464" x2="59333" y2="51464"/>
                        <a14:foregroundMark x1="19000" y1="95397" x2="19000" y2="95397"/>
                        <a14:foregroundMark x1="27000" y1="97490" x2="27000" y2="97490"/>
                        <a14:foregroundMark x1="30333" y1="92887" x2="30333" y2="92887"/>
                        <a14:foregroundMark x1="30667" y1="87866" x2="30667" y2="87866"/>
                        <a14:foregroundMark x1="19000" y1="86192" x2="19000" y2="86192"/>
                        <a14:foregroundMark x1="31333" y1="33473" x2="31333" y2="33473"/>
                        <a14:foregroundMark x1="1667" y1="89540" x2="1667" y2="89540"/>
                        <a14:foregroundMark x1="1333" y1="82427" x2="1333" y2="82427"/>
                        <a14:foregroundMark x1="3000" y1="96653" x2="3000" y2="96653"/>
                        <a14:foregroundMark x1="6333" y1="97908" x2="6333" y2="97908"/>
                        <a14:foregroundMark x1="12333" y1="97908" x2="12333" y2="97908"/>
                        <a14:foregroundMark x1="13000" y1="94561" x2="13000" y2="94561"/>
                        <a14:foregroundMark x1="12667" y1="82008" x2="12667" y2="82008"/>
                        <a14:foregroundMark x1="22667" y1="81172" x2="22667" y2="81172"/>
                        <a14:foregroundMark x1="19333" y1="80335" x2="19333" y2="80335"/>
                        <a14:foregroundMark x1="20000" y1="71548" x2="20000" y2="71548"/>
                        <a14:foregroundMark x1="30000" y1="83682" x2="30000" y2="83682"/>
                        <a14:foregroundMark x1="24000" y1="98326" x2="24000" y2="98326"/>
                        <a14:foregroundMark x1="38333" y1="95816" x2="38333" y2="95816"/>
                        <a14:foregroundMark x1="42000" y1="97908" x2="42000" y2="97908"/>
                        <a14:foregroundMark x1="46000" y1="98326" x2="46000" y2="98326"/>
                        <a14:foregroundMark x1="48333" y1="96653" x2="48333" y2="96653"/>
                        <a14:foregroundMark x1="48000" y1="87866" x2="48000" y2="87866"/>
                        <a14:foregroundMark x1="48000" y1="84100" x2="48000" y2="84100"/>
                        <a14:foregroundMark x1="37333" y1="81590" x2="37333" y2="81590"/>
                        <a14:foregroundMark x1="56000" y1="79916" x2="56000" y2="79916"/>
                        <a14:foregroundMark x1="59333" y1="79916" x2="59333" y2="79916"/>
                        <a14:foregroundMark x1="64000" y1="82008" x2="64000" y2="82008"/>
                        <a14:foregroundMark x1="65000" y1="88703" x2="65000" y2="88703"/>
                        <a14:foregroundMark x1="65333" y1="95397" x2="65333" y2="95397"/>
                        <a14:foregroundMark x1="55333" y1="97071" x2="55333" y2="97071"/>
                        <a14:foregroundMark x1="54667" y1="89958" x2="54667" y2="89958"/>
                        <a14:foregroundMark x1="73000" y1="78661" x2="73000" y2="78661"/>
                        <a14:foregroundMark x1="72000" y1="87029" x2="72000" y2="87029"/>
                        <a14:foregroundMark x1="72667" y1="93305" x2="72667" y2="93305"/>
                        <a14:foregroundMark x1="75000" y1="97908" x2="75000" y2="97908"/>
                        <a14:foregroundMark x1="77667" y1="80335" x2="77667" y2="80335"/>
                        <a14:foregroundMark x1="84333" y1="81590" x2="84333" y2="81590"/>
                        <a14:foregroundMark x1="84000" y1="89121" x2="84000" y2="89121"/>
                        <a14:foregroundMark x1="84667" y1="92887" x2="84667" y2="92887"/>
                        <a14:foregroundMark x1="89667" y1="97908" x2="89667" y2="97908"/>
                        <a14:foregroundMark x1="93667" y1="97908" x2="93667" y2="97908"/>
                        <a14:foregroundMark x1="94333" y1="93305" x2="94333" y2="93305"/>
                        <a14:foregroundMark x1="94000" y1="84937" x2="94000" y2="84937"/>
                        <a14:foregroundMark x1="94000" y1="81590" x2="94000" y2="81590"/>
                        <a14:foregroundMark x1="53000" y1="18410" x2="53000" y2="18410"/>
                        <a14:foregroundMark x1="46333" y1="16736" x2="46333" y2="16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68" y="962305"/>
            <a:ext cx="1152979" cy="9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cos logo"/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0222" l="3556" r="97778">
                        <a14:foregroundMark x1="55111" y1="14222" x2="55111" y2="14222"/>
                        <a14:foregroundMark x1="11111" y1="73333" x2="11111" y2="73333"/>
                        <a14:foregroundMark x1="34222" y1="73778" x2="34222" y2="73778"/>
                        <a14:foregroundMark x1="46667" y1="73333" x2="46667" y2="73333"/>
                        <a14:foregroundMark x1="66222" y1="69778" x2="66222" y2="69778"/>
                        <a14:foregroundMark x1="84000" y1="69778" x2="84000" y2="69778"/>
                        <a14:foregroundMark x1="93778" y1="69333" x2="93778" y2="69333"/>
                        <a14:foregroundMark x1="93778" y1="66667" x2="93778" y2="66667"/>
                        <a14:foregroundMark x1="96000" y1="72889" x2="96000" y2="72889"/>
                        <a14:foregroundMark x1="94667" y1="74222" x2="94667" y2="74222"/>
                        <a14:foregroundMark x1="93333" y1="72000" x2="93333" y2="72000"/>
                        <a14:foregroundMark x1="93333" y1="71556" x2="93333" y2="71556"/>
                        <a14:backgroundMark x1="94667" y1="70222" x2="94667" y2="70222"/>
                        <a14:backgroundMark x1="92444" y1="69333" x2="92444" y2="69333"/>
                        <a14:backgroundMark x1="94222" y1="68444" x2="94222" y2="68444"/>
                        <a14:backgroundMark x1="92444" y1="72444" x2="92444" y2="72444"/>
                        <a14:backgroundMark x1="96889" y1="73333" x2="96889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75" y="2335229"/>
            <a:ext cx="1026798" cy="102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droid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268" y="1956065"/>
            <a:ext cx="692946" cy="81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78" b="75556" l="4000" r="95111">
                        <a14:foregroundMark x1="72889" y1="32000" x2="72889" y2="32000"/>
                        <a14:foregroundMark x1="62222" y1="34667" x2="62222" y2="34667"/>
                        <a14:foregroundMark x1="62222" y1="36889" x2="62222" y2="36889"/>
                        <a14:foregroundMark x1="62222" y1="40000" x2="62222" y2="40000"/>
                        <a14:foregroundMark x1="71556" y1="41778" x2="71556" y2="41778"/>
                        <a14:foregroundMark x1="74222" y1="40444" x2="74222" y2="40444"/>
                        <a14:foregroundMark x1="67556" y1="53778" x2="67556" y2="53778"/>
                        <a14:foregroundMark x1="56444" y1="56444" x2="56444" y2="56444"/>
                        <a14:foregroundMark x1="51111" y1="54667" x2="51111" y2="54667"/>
                        <a14:foregroundMark x1="45778" y1="53333" x2="45778" y2="53333"/>
                        <a14:foregroundMark x1="39556" y1="52444" x2="39556" y2="52444"/>
                        <a14:foregroundMark x1="35111" y1="49778" x2="35111" y2="49778"/>
                        <a14:foregroundMark x1="25778" y1="44444" x2="25778" y2="44444"/>
                        <a14:foregroundMark x1="22667" y1="40000" x2="22667" y2="40000"/>
                        <a14:foregroundMark x1="24000" y1="36889" x2="24000" y2="36889"/>
                        <a14:foregroundMark x1="39556" y1="40000" x2="39556" y2="40000"/>
                        <a14:foregroundMark x1="43111" y1="40000" x2="43111" y2="40000"/>
                        <a14:foregroundMark x1="47111" y1="32889" x2="47111" y2="32889"/>
                        <a14:foregroundMark x1="52889" y1="32889" x2="52889" y2="32889"/>
                        <a14:foregroundMark x1="25333" y1="48000" x2="25333" y2="48000"/>
                        <a14:foregroundMark x1="26667" y1="37333" x2="26667" y2="37333"/>
                        <a14:foregroundMark x1="30222" y1="32444" x2="30222" y2="32444"/>
                        <a14:foregroundMark x1="43111" y1="30667" x2="43111" y2="30667"/>
                        <a14:foregroundMark x1="56444" y1="31111" x2="56444" y2="31111"/>
                        <a14:foregroundMark x1="64000" y1="31111" x2="64000" y2="31111"/>
                        <a14:foregroundMark x1="70667" y1="42222" x2="70667" y2="42222"/>
                        <a14:foregroundMark x1="70667" y1="54667" x2="70667" y2="54667"/>
                        <a14:foregroundMark x1="72000" y1="58667" x2="72000" y2="58667"/>
                        <a14:foregroundMark x1="70667" y1="60444" x2="70667" y2="60444"/>
                        <a14:foregroundMark x1="65778" y1="61333" x2="65778" y2="61333"/>
                        <a14:foregroundMark x1="41333" y1="57333" x2="41333" y2="57333"/>
                        <a14:foregroundMark x1="27111" y1="60000" x2="27111" y2="60000"/>
                        <a14:foregroundMark x1="28000" y1="62667" x2="28000" y2="62667"/>
                        <a14:foregroundMark x1="28000" y1="57778" x2="28000" y2="57778"/>
                        <a14:foregroundMark x1="28000" y1="51556" x2="28000" y2="51556"/>
                        <a14:foregroundMark x1="28000" y1="44889" x2="28000" y2="44889"/>
                        <a14:foregroundMark x1="29333" y1="39111" x2="29333" y2="39111"/>
                        <a14:foregroundMark x1="37333" y1="41778" x2="37333" y2="41778"/>
                        <a14:foregroundMark x1="38222" y1="43111" x2="39556" y2="43556"/>
                        <a14:foregroundMark x1="41333" y1="44000" x2="41333" y2="44000"/>
                        <a14:foregroundMark x1="51111" y1="49778" x2="51111" y2="49778"/>
                        <a14:foregroundMark x1="51556" y1="50222" x2="51556" y2="50222"/>
                        <a14:foregroundMark x1="59111" y1="50222" x2="59111" y2="50222"/>
                        <a14:foregroundMark x1="64000" y1="49333" x2="65333" y2="49333"/>
                        <a14:foregroundMark x1="68889" y1="48000" x2="68889" y2="48000"/>
                        <a14:foregroundMark x1="70667" y1="45778" x2="70667" y2="45778"/>
                        <a14:foregroundMark x1="72444" y1="43556" x2="72444" y2="43556"/>
                        <a14:foregroundMark x1="80444" y1="40889" x2="80444" y2="40889"/>
                        <a14:foregroundMark x1="80889" y1="40444" x2="80889" y2="40444"/>
                        <a14:foregroundMark x1="81333" y1="40444" x2="81333" y2="40444"/>
                        <a14:foregroundMark x1="73333" y1="34222" x2="73333" y2="34222"/>
                        <a14:foregroundMark x1="70222" y1="34222" x2="70222" y2="34222"/>
                        <a14:foregroundMark x1="67556" y1="31556" x2="67556" y2="31556"/>
                        <a14:foregroundMark x1="52000" y1="28889" x2="52000" y2="28889"/>
                        <a14:foregroundMark x1="39556" y1="28889" x2="39556" y2="28889"/>
                        <a14:foregroundMark x1="32000" y1="28889" x2="32000" y2="28889"/>
                        <a14:foregroundMark x1="24889" y1="29333" x2="24889" y2="29333"/>
                        <a14:foregroundMark x1="16889" y1="40444" x2="16889" y2="40444"/>
                        <a14:foregroundMark x1="15111" y1="40000" x2="15111" y2="40000"/>
                        <a14:foregroundMark x1="14222" y1="41778" x2="14222" y2="41778"/>
                        <a14:foregroundMark x1="30667" y1="63111" x2="30667" y2="63111"/>
                        <a14:foregroundMark x1="30667" y1="64444" x2="30667" y2="64444"/>
                        <a14:foregroundMark x1="39111" y1="64889" x2="39111" y2="64889"/>
                        <a14:foregroundMark x1="70667" y1="64444" x2="70667" y2="64444"/>
                        <a14:foregroundMark x1="64889" y1="64889" x2="64889" y2="64889"/>
                        <a14:foregroundMark x1="61333" y1="64889" x2="61333" y2="64889"/>
                        <a14:foregroundMark x1="55111" y1="57333" x2="55111" y2="57333"/>
                        <a14:foregroundMark x1="49778" y1="59556" x2="49778" y2="59556"/>
                        <a14:foregroundMark x1="46667" y1="58667" x2="46667" y2="58667"/>
                        <a14:foregroundMark x1="48000" y1="55111" x2="48000" y2="55111"/>
                        <a14:foregroundMark x1="50222" y1="50222" x2="50222" y2="50222"/>
                        <a14:foregroundMark x1="47556" y1="46222" x2="47556" y2="46222"/>
                        <a14:foregroundMark x1="47111" y1="30222" x2="47111" y2="30222"/>
                        <a14:foregroundMark x1="55111" y1="38667" x2="55111" y2="38667"/>
                        <a14:foregroundMark x1="56444" y1="43111" x2="56444" y2="43111"/>
                        <a14:foregroundMark x1="57778" y1="44000" x2="59111" y2="44444"/>
                        <a14:foregroundMark x1="61333" y1="44000" x2="61333" y2="44000"/>
                        <a14:foregroundMark x1="38222" y1="38222" x2="38222" y2="38222"/>
                        <a14:foregroundMark x1="29333" y1="34667" x2="29333" y2="34667"/>
                        <a14:foregroundMark x1="26667" y1="48444" x2="26667" y2="48444"/>
                        <a14:foregroundMark x1="24000" y1="53778" x2="24000" y2="53778"/>
                        <a14:foregroundMark x1="37778" y1="53333" x2="37778" y2="53333"/>
                        <a14:foregroundMark x1="42222" y1="56889" x2="42222" y2="56889"/>
                        <a14:foregroundMark x1="44889" y1="50222" x2="44889" y2="50222"/>
                        <a14:foregroundMark x1="68000" y1="48444" x2="68000" y2="48444"/>
                        <a14:foregroundMark x1="70667" y1="49778" x2="70667" y2="49778"/>
                        <a14:foregroundMark x1="72444" y1="50667" x2="72444" y2="50667"/>
                        <a14:foregroundMark x1="73333" y1="45778" x2="73333" y2="45778"/>
                        <a14:foregroundMark x1="24889" y1="64889" x2="24889" y2="64889"/>
                        <a14:foregroundMark x1="73778" y1="51556" x2="73778" y2="51556"/>
                        <a14:foregroundMark x1="74222" y1="55111" x2="74222" y2="55111"/>
                        <a14:foregroundMark x1="56444" y1="66222" x2="56444" y2="66222"/>
                        <a14:foregroundMark x1="48889" y1="66222" x2="48889" y2="6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4" b="23635"/>
          <a:stretch/>
        </p:blipFill>
        <p:spPr bwMode="auto">
          <a:xfrm>
            <a:off x="7627539" y="1136279"/>
            <a:ext cx="72008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2667" r="96000">
                        <a14:foregroundMark x1="44444" y1="24000" x2="44444" y2="24000"/>
                        <a14:foregroundMark x1="63556" y1="24444" x2="63556" y2="24444"/>
                        <a14:foregroundMark x1="72889" y1="24000" x2="72889" y2="24000"/>
                        <a14:foregroundMark x1="57333" y1="24000" x2="57333" y2="24000"/>
                        <a14:foregroundMark x1="45778" y1="23556" x2="45778" y2="23556"/>
                        <a14:foregroundMark x1="33778" y1="24444" x2="33778" y2="24444"/>
                        <a14:foregroundMark x1="30222" y1="32444" x2="30222" y2="32444"/>
                        <a14:foregroundMark x1="60000" y1="45333" x2="60000" y2="45333"/>
                        <a14:foregroundMark x1="65333" y1="48889" x2="65333" y2="48889"/>
                        <a14:foregroundMark x1="69333" y1="58222" x2="69333" y2="59556"/>
                        <a14:foregroundMark x1="68000" y1="64444" x2="68000" y2="64444"/>
                        <a14:foregroundMark x1="57778" y1="72889" x2="57778" y2="72889"/>
                        <a14:foregroundMark x1="48000" y1="74222" x2="48000" y2="74222"/>
                        <a14:foregroundMark x1="38667" y1="72444" x2="38667" y2="7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54" y="2292937"/>
            <a:ext cx="257206" cy="2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3338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About Facilino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822643" y="1122597"/>
            <a:ext cx="7711479" cy="3744416"/>
          </a:xfrm>
        </p:spPr>
        <p:txBody>
          <a:bodyPr anchor="t" anchorCtr="0">
            <a:norm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Documentation &amp; Search:</a:t>
            </a:r>
            <a:r>
              <a:rPr lang="en-US" sz="1600" dirty="0">
                <a:solidFill>
                  <a:schemeClr val="tx1"/>
                </a:solidFill>
              </a:rPr>
              <a:t> Every instruction is documented in English, Spanish and </a:t>
            </a:r>
            <a:r>
              <a:rPr lang="en-US" sz="1600" dirty="0" err="1">
                <a:solidFill>
                  <a:schemeClr val="tx1"/>
                </a:solidFill>
              </a:rPr>
              <a:t>Català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/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Examples</a:t>
            </a:r>
            <a:r>
              <a:rPr lang="en-US" sz="1600" dirty="0"/>
              <a:t>: Every instruction comes with one or several examples with circuits and codes for several boards.</a:t>
            </a: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347" l="1832" r="98535">
                        <a14:foregroundMark x1="81319" y1="69421" x2="81319" y2="69421"/>
                        <a14:foregroundMark x1="82784" y1="47934" x2="82784" y2="47934"/>
                        <a14:foregroundMark x1="15751" y1="16942" x2="15751" y2="16942"/>
                        <a14:foregroundMark x1="16484" y1="14050" x2="16484" y2="14050"/>
                        <a14:foregroundMark x1="67766" y1="52066" x2="67766" y2="52066"/>
                        <a14:foregroundMark x1="71062" y1="45455" x2="71062" y2="45455"/>
                        <a14:foregroundMark x1="64469" y1="53719" x2="64469" y2="53719"/>
                        <a14:foregroundMark x1="61172" y1="66529" x2="61172" y2="66529"/>
                        <a14:foregroundMark x1="71062" y1="73554" x2="71062" y2="73554"/>
                        <a14:foregroundMark x1="71062" y1="78099" x2="71062" y2="78099"/>
                        <a14:foregroundMark x1="63004" y1="71074" x2="63004" y2="71074"/>
                        <a14:foregroundMark x1="52747" y1="72727" x2="52747" y2="72727"/>
                        <a14:foregroundMark x1="48718" y1="67769" x2="48718" y2="67769"/>
                        <a14:foregroundMark x1="39194" y1="68595" x2="39194" y2="68595"/>
                        <a14:foregroundMark x1="34799" y1="69421" x2="34799" y2="69421"/>
                        <a14:foregroundMark x1="37363" y1="63223" x2="37363" y2="63223"/>
                        <a14:foregroundMark x1="37363" y1="57438" x2="37363" y2="57438"/>
                        <a14:foregroundMark x1="46520" y1="57438" x2="46520" y2="57438"/>
                        <a14:foregroundMark x1="54579" y1="57438" x2="54579" y2="57438"/>
                        <a14:foregroundMark x1="57509" y1="57438" x2="57509" y2="57438"/>
                        <a14:foregroundMark x1="57875" y1="52066" x2="57875" y2="52066"/>
                        <a14:foregroundMark x1="52015" y1="47934" x2="52015" y2="47934"/>
                        <a14:foregroundMark x1="53114" y1="59504" x2="53114" y2="59504"/>
                        <a14:foregroundMark x1="39560" y1="87603" x2="39560" y2="87603"/>
                        <a14:foregroundMark x1="36996" y1="90496" x2="36996" y2="90496"/>
                        <a14:foregroundMark x1="32967" y1="71074" x2="32967" y2="71074"/>
                        <a14:foregroundMark x1="32967" y1="88017" x2="32967" y2="88017"/>
                        <a14:foregroundMark x1="10989" y1="13223" x2="10989" y2="13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61" y="1635646"/>
            <a:ext cx="1580331" cy="140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1403648" y="2813104"/>
            <a:ext cx="1354263" cy="172565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63500" dist="25400" dir="2700000" rotWithShape="0">
                  <a:srgbClr val="000000">
                    <a:alpha val="7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509" y="1779662"/>
            <a:ext cx="2065306" cy="130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92649" y1="22274" x2="92649" y2="22274"/>
                        <a14:foregroundMark x1="83356" y1="15475" x2="83356" y2="15475"/>
                        <a14:foregroundMark x1="83079" y1="9261" x2="83079" y2="9261"/>
                        <a14:foregroundMark x1="84050" y1="7034" x2="84050" y2="7034"/>
                        <a14:foregroundMark x1="94313" y1="5393" x2="94313" y2="5393"/>
                        <a14:foregroundMark x1="94036" y1="10317" x2="94036" y2="10317"/>
                        <a14:foregroundMark x1="95284" y1="16530" x2="95284" y2="16530"/>
                        <a14:foregroundMark x1="95978" y1="23564" x2="95978" y2="23564"/>
                        <a14:foregroundMark x1="88488" y1="26377" x2="88488" y2="26377"/>
                        <a14:foregroundMark x1="85298" y1="25791" x2="85298" y2="25791"/>
                        <a14:foregroundMark x1="83079" y1="24736" x2="83079" y2="24736"/>
                        <a14:foregroundMark x1="83773" y1="25205" x2="83773" y2="25205"/>
                        <a14:foregroundMark x1="83079" y1="26612" x2="83079" y2="26612"/>
                        <a14:foregroundMark x1="81831" y1="26846" x2="81831" y2="26846"/>
                        <a14:foregroundMark x1="78641" y1="27667" x2="78225" y2="26377"/>
                        <a14:foregroundMark x1="75728" y1="21454" x2="75728" y2="21454"/>
                        <a14:foregroundMark x1="56033" y1="15475" x2="56033" y2="15475"/>
                        <a14:foregroundMark x1="53259" y1="16061" x2="53259" y2="16061"/>
                        <a14:foregroundMark x1="50624" y1="9730" x2="50624" y2="9730"/>
                        <a14:foregroundMark x1="58946" y1="9261" x2="58946" y2="9261"/>
                        <a14:foregroundMark x1="57698" y1="22860" x2="57698" y2="22860"/>
                        <a14:foregroundMark x1="52843" y1="22860" x2="52843" y2="22860"/>
                        <a14:foregroundMark x1="9154" y1="59203" x2="9154" y2="59203"/>
                        <a14:foregroundMark x1="6657" y1="57327" x2="6657" y2="57327"/>
                        <a14:foregroundMark x1="10125" y1="47831" x2="10125" y2="47831"/>
                        <a14:foregroundMark x1="20388" y1="78195" x2="20388" y2="78195"/>
                        <a14:foregroundMark x1="87933" y1="22040" x2="87933" y2="22040"/>
                        <a14:foregroundMark x1="85021" y1="19578" x2="85021" y2="19578"/>
                        <a14:foregroundMark x1="81415" y1="17702" x2="81415" y2="17702"/>
                        <a14:foregroundMark x1="81831" y1="16882" x2="80860" y2="14654"/>
                        <a14:foregroundMark x1="76006" y1="2696" x2="76006" y2="2696"/>
                        <a14:foregroundMark x1="76006" y1="4572" x2="76006" y2="4572"/>
                        <a14:foregroundMark x1="75728" y1="10551" x2="75728" y2="10551"/>
                        <a14:foregroundMark x1="75312" y1="13834" x2="75312" y2="13834"/>
                        <a14:foregroundMark x1="76283" y1="26026" x2="76283" y2="26026"/>
                        <a14:foregroundMark x1="77254" y1="32005" x2="77254" y2="32005"/>
                        <a14:foregroundMark x1="76283" y1="32825" x2="76283" y2="32825"/>
                        <a14:foregroundMark x1="91401" y1="32356" x2="91401" y2="32356"/>
                        <a14:foregroundMark x1="95562" y1="32356" x2="95562" y2="32356"/>
                        <a14:foregroundMark x1="95978" y1="32356" x2="95978" y2="32356"/>
                        <a14:foregroundMark x1="96255" y1="25557" x2="96255" y2="25557"/>
                        <a14:foregroundMark x1="95562" y1="19578" x2="95562" y2="18757"/>
                        <a14:foregroundMark x1="95284" y1="12778" x2="95284" y2="11958"/>
                        <a14:foregroundMark x1="94313" y1="5393" x2="94591" y2="4572"/>
                        <a14:foregroundMark x1="97781" y1="2696" x2="97781" y2="2696"/>
                        <a14:foregroundMark x1="90846" y1="1407" x2="90846" y2="1407"/>
                        <a14:foregroundMark x1="96533" y1="1876" x2="96533" y2="1876"/>
                        <a14:foregroundMark x1="96949" y1="9730" x2="96949" y2="9730"/>
                        <a14:foregroundMark x1="95007" y1="18992" x2="95007" y2="18992"/>
                        <a14:foregroundMark x1="93065" y1="26026" x2="93065" y2="26026"/>
                        <a14:foregroundMark x1="93065" y1="29308" x2="93065" y2="29308"/>
                        <a14:foregroundMark x1="94313" y1="1641" x2="94313" y2="1641"/>
                        <a14:foregroundMark x1="12067" y1="64830" x2="12067" y2="64830"/>
                        <a14:backgroundMark x1="56449" y1="31184" x2="56449" y2="31184"/>
                        <a14:backgroundMark x1="50624" y1="40680" x2="50624" y2="40680"/>
                        <a14:backgroundMark x1="56449" y1="38335" x2="56449" y2="38335"/>
                        <a14:backgroundMark x1="56033" y1="40680" x2="56033" y2="40680"/>
                        <a14:backgroundMark x1="56033" y1="43376" x2="56033" y2="43376"/>
                        <a14:backgroundMark x1="89182" y1="39039" x2="89182" y2="39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18890"/>
            <a:ext cx="1166977" cy="1380593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366" y1="23602" x2="5366" y2="23602"/>
                        <a14:foregroundMark x1="5041" y1="14286" x2="5041" y2="14286"/>
                        <a14:foregroundMark x1="6829" y1="12112" x2="6829" y2="12112"/>
                        <a14:foregroundMark x1="12195" y1="10870" x2="12195" y2="10870"/>
                        <a14:foregroundMark x1="20976" y1="12112" x2="20976" y2="12112"/>
                        <a14:foregroundMark x1="36748" y1="10248" x2="36748" y2="10248"/>
                        <a14:foregroundMark x1="42439" y1="10248" x2="42439" y2="10248"/>
                        <a14:foregroundMark x1="44878" y1="10248" x2="44878" y2="10248"/>
                        <a14:foregroundMark x1="31545" y1="51242" x2="31545" y2="51242"/>
                        <a14:foregroundMark x1="78374" y1="44410" x2="78374" y2="44410"/>
                        <a14:foregroundMark x1="74146" y1="45031" x2="74146" y2="45031"/>
                        <a14:foregroundMark x1="82927" y1="45031" x2="82927" y2="45031"/>
                        <a14:foregroundMark x1="89593" y1="42547" x2="89593" y2="42547"/>
                        <a14:foregroundMark x1="91382" y1="81988" x2="91382" y2="81988"/>
                        <a14:foregroundMark x1="85366" y1="81988" x2="85366" y2="81988"/>
                        <a14:foregroundMark x1="6504" y1="33540" x2="6504" y2="33540"/>
                        <a14:foregroundMark x1="5366" y1="47826" x2="5366" y2="47826"/>
                        <a14:foregroundMark x1="5854" y1="61180" x2="5854" y2="61180"/>
                        <a14:foregroundMark x1="5366" y1="76708" x2="5366" y2="76708"/>
                        <a14:foregroundMark x1="5041" y1="88199" x2="5041" y2="88199"/>
                        <a14:foregroundMark x1="6504" y1="92236" x2="6504" y2="92236"/>
                        <a14:foregroundMark x1="11057" y1="90994" x2="11057" y2="90994"/>
                        <a14:foregroundMark x1="16423" y1="90994" x2="16423" y2="90994"/>
                        <a14:foregroundMark x1="21301" y1="89441" x2="21301" y2="89441"/>
                        <a14:foregroundMark x1="23089" y1="89441" x2="23089" y2="89441"/>
                        <a14:foregroundMark x1="25203" y1="89441" x2="25203" y2="89441"/>
                        <a14:foregroundMark x1="13496" y1="88820" x2="13496" y2="88820"/>
                        <a14:foregroundMark x1="5854" y1="84161" x2="5854" y2="84161"/>
                        <a14:foregroundMark x1="3740" y1="69876" x2="3740" y2="69876"/>
                        <a14:foregroundMark x1="3740" y1="62733" x2="3740" y2="62733"/>
                        <a14:foregroundMark x1="2927" y1="51242" x2="2927" y2="51242"/>
                        <a14:foregroundMark x1="2927" y1="37578" x2="2927" y2="37578"/>
                        <a14:foregroundMark x1="3252" y1="25466" x2="3252" y2="25466"/>
                        <a14:foregroundMark x1="2927" y1="10870" x2="2927" y2="10870"/>
                        <a14:foregroundMark x1="4390" y1="7453" x2="4390" y2="7453"/>
                        <a14:foregroundMark x1="7154" y1="6832" x2="7154" y2="6832"/>
                        <a14:foregroundMark x1="34309" y1="10248" x2="34309" y2="10248"/>
                        <a14:foregroundMark x1="85366" y1="44410" x2="85366" y2="44410"/>
                        <a14:foregroundMark x1="81138" y1="83540" x2="81138" y2="83540"/>
                        <a14:foregroundMark x1="78049" y1="83540" x2="78049" y2="83540"/>
                        <a14:foregroundMark x1="6179" y1="94099" x2="6179" y2="94099"/>
                        <a14:foregroundMark x1="2602" y1="92236" x2="2602" y2="92236"/>
                        <a14:foregroundMark x1="3252" y1="84161" x2="3252" y2="84161"/>
                        <a14:foregroundMark x1="6829" y1="69876" x2="6829" y2="69876"/>
                        <a14:foregroundMark x1="4390" y1="50621" x2="4390" y2="50621"/>
                        <a14:foregroundMark x1="6504" y1="45031" x2="6504" y2="45031"/>
                        <a14:foregroundMark x1="5366" y1="32919" x2="5366" y2="31056"/>
                        <a14:foregroundMark x1="6829" y1="22981" x2="6829" y2="22981"/>
                        <a14:foregroundMark x1="7154" y1="18944" x2="7154" y2="18944"/>
                        <a14:foregroundMark x1="1138" y1="18323" x2="1138" y2="18323"/>
                        <a14:foregroundMark x1="2602" y1="18944" x2="2602" y2="18944"/>
                        <a14:foregroundMark x1="2276" y1="24845" x2="2276" y2="24845"/>
                        <a14:foregroundMark x1="2276" y1="38509" x2="2276" y2="40373"/>
                        <a14:foregroundMark x1="2276" y1="37578" x2="2276" y2="37578"/>
                        <a14:foregroundMark x1="2276" y1="32919" x2="2276" y2="32919"/>
                        <a14:foregroundMark x1="2602" y1="46584" x2="2602" y2="46584"/>
                        <a14:foregroundMark x1="3252" y1="40373" x2="3252" y2="40373"/>
                        <a14:foregroundMark x1="5854" y1="40373" x2="5854" y2="40373"/>
                        <a14:foregroundMark x1="3252" y1="54658" x2="3252" y2="54658"/>
                        <a14:foregroundMark x1="3252" y1="57764" x2="3252" y2="57764"/>
                        <a14:foregroundMark x1="5854" y1="55280" x2="5854" y2="55280"/>
                        <a14:foregroundMark x1="4390" y1="65839" x2="4390" y2="65839"/>
                        <a14:foregroundMark x1="3740" y1="73292" x2="3740" y2="73292"/>
                        <a14:foregroundMark x1="2602" y1="78882" x2="2602" y2="78882"/>
                        <a14:foregroundMark x1="2602" y1="72671" x2="2602" y2="72671"/>
                        <a14:foregroundMark x1="2602" y1="72671" x2="2602" y2="72671"/>
                        <a14:foregroundMark x1="5854" y1="84161" x2="5854" y2="84161"/>
                        <a14:foregroundMark x1="5854" y1="91615" x2="5854" y2="91615"/>
                        <a14:foregroundMark x1="8293" y1="93478" x2="8293" y2="93478"/>
                        <a14:foregroundMark x1="9268" y1="91615" x2="9268" y2="91615"/>
                        <a14:foregroundMark x1="12520" y1="90062" x2="12520" y2="90062"/>
                        <a14:foregroundMark x1="17724" y1="90994" x2="17724" y2="90994"/>
                        <a14:foregroundMark x1="20976" y1="92857" x2="20976" y2="92857"/>
                        <a14:foregroundMark x1="23415" y1="93478" x2="23415" y2="93478"/>
                        <a14:foregroundMark x1="8943" y1="96894" x2="8943" y2="96894"/>
                        <a14:foregroundMark x1="78537" y1="80435" x2="78537" y2="80435"/>
                        <a14:foregroundMark x1="81301" y1="80435" x2="81301" y2="80435"/>
                        <a14:foregroundMark x1="85203" y1="81056" x2="85203" y2="81056"/>
                        <a14:foregroundMark x1="88455" y1="80745" x2="88455" y2="80745"/>
                        <a14:foregroundMark x1="92683" y1="80745" x2="92683" y2="80745"/>
                        <a14:foregroundMark x1="93984" y1="80435" x2="93984" y2="80435"/>
                        <a14:foregroundMark x1="16260" y1="93168" x2="16260" y2="93168"/>
                        <a14:foregroundMark x1="28943" y1="50311" x2="28943" y2="50311"/>
                        <a14:foregroundMark x1="33171" y1="50311" x2="33171" y2="503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87261"/>
            <a:ext cx="2731416" cy="143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66"/>
          <a:stretch/>
        </p:blipFill>
        <p:spPr bwMode="auto">
          <a:xfrm>
            <a:off x="5017858" y="1721928"/>
            <a:ext cx="2789614" cy="117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541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About Facilino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half" idx="1"/>
          </p:nvPr>
        </p:nvSpPr>
        <p:spPr>
          <a:xfrm>
            <a:off x="755576" y="987574"/>
            <a:ext cx="2160240" cy="3341621"/>
          </a:xfrm>
        </p:spPr>
        <p:txBody>
          <a:bodyPr anchor="t" anchorCtr="0">
            <a:normAutofit lnSpcReduction="10000"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Categories &amp; subcategories:</a:t>
            </a:r>
          </a:p>
          <a:p>
            <a:endParaRPr lang="en-US" sz="1600" dirty="0">
              <a:solidFill>
                <a:srgbClr val="FFC000"/>
              </a:solidFill>
            </a:endParaRPr>
          </a:p>
          <a:p>
            <a:endParaRPr lang="en-US" sz="1600" dirty="0">
              <a:solidFill>
                <a:srgbClr val="FFC000"/>
              </a:solidFill>
            </a:endParaRPr>
          </a:p>
          <a:p>
            <a:endParaRPr lang="en-US" sz="1600" dirty="0">
              <a:solidFill>
                <a:srgbClr val="FFC000"/>
              </a:solidFill>
            </a:endParaRPr>
          </a:p>
          <a:p>
            <a:endParaRPr lang="en-US" sz="1600" dirty="0">
              <a:solidFill>
                <a:srgbClr val="FFC000"/>
              </a:solidFill>
            </a:endParaRPr>
          </a:p>
          <a:p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Show &amp; Hide utility: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11957"/>
            <a:ext cx="1296144" cy="382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67" y="2751786"/>
            <a:ext cx="14287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Rectángulo redondeado"/>
          <p:cNvSpPr/>
          <p:nvPr/>
        </p:nvSpPr>
        <p:spPr>
          <a:xfrm>
            <a:off x="2915816" y="2778807"/>
            <a:ext cx="1282255" cy="296999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63500" dist="25400" dir="2700000" rotWithShape="0">
                  <a:srgbClr val="000000">
                    <a:alpha val="7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92" b="97813" l="1195" r="97610">
                        <a14:foregroundMark x1="45020" y1="28429" x2="45020" y2="28429"/>
                        <a14:foregroundMark x1="41036" y1="39364" x2="41036" y2="39364"/>
                        <a14:foregroundMark x1="41434" y1="50696" x2="41434" y2="50696"/>
                        <a14:foregroundMark x1="37849" y1="62425" x2="37849" y2="62425"/>
                        <a14:foregroundMark x1="40239" y1="73559" x2="40239" y2="73559"/>
                        <a14:foregroundMark x1="36255" y1="84294" x2="36255" y2="84294"/>
                        <a14:foregroundMark x1="10757" y1="71968" x2="10757" y2="71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13957"/>
            <a:ext cx="2016224" cy="404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9371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About Facilino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half" idx="1"/>
          </p:nvPr>
        </p:nvSpPr>
        <p:spPr>
          <a:xfrm>
            <a:off x="1115616" y="987574"/>
            <a:ext cx="6840760" cy="3341621"/>
          </a:xfrm>
        </p:spPr>
        <p:txBody>
          <a:bodyPr anchor="t" anchorCtr="0">
            <a:norm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Instructions</a:t>
            </a:r>
            <a:r>
              <a:rPr lang="en-US" sz="1600" dirty="0">
                <a:solidFill>
                  <a:schemeClr val="tx1"/>
                </a:solidFill>
              </a:rPr>
              <a:t>: More than 300 different instructions.</a:t>
            </a:r>
          </a:p>
          <a:p>
            <a:r>
              <a:rPr lang="es-ES" sz="1600" dirty="0" err="1">
                <a:solidFill>
                  <a:srgbClr val="FFC000"/>
                </a:solidFill>
              </a:rPr>
              <a:t>Verification</a:t>
            </a:r>
            <a:r>
              <a:rPr lang="es-ES" sz="1600" dirty="0">
                <a:solidFill>
                  <a:srgbClr val="FFC000"/>
                </a:solidFill>
              </a:rPr>
              <a:t> &amp; </a:t>
            </a:r>
            <a:r>
              <a:rPr lang="es-ES" sz="1600" dirty="0" err="1">
                <a:solidFill>
                  <a:srgbClr val="FFC000"/>
                </a:solidFill>
              </a:rPr>
              <a:t>Upload</a:t>
            </a:r>
            <a:r>
              <a:rPr lang="es-ES" sz="1600" dirty="0">
                <a:solidFill>
                  <a:schemeClr val="tx1"/>
                </a:solidFill>
              </a:rPr>
              <a:t>: </a:t>
            </a:r>
            <a:r>
              <a:rPr lang="es-ES" sz="1600" dirty="0" err="1">
                <a:solidFill>
                  <a:schemeClr val="tx1"/>
                </a:solidFill>
              </a:rPr>
              <a:t>Select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the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appropriate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processor</a:t>
            </a:r>
            <a:r>
              <a:rPr lang="es-ES" sz="1600" dirty="0">
                <a:solidFill>
                  <a:schemeClr val="tx1"/>
                </a:solidFill>
              </a:rPr>
              <a:t> and </a:t>
            </a:r>
            <a:r>
              <a:rPr lang="es-ES" sz="1600" dirty="0" err="1">
                <a:solidFill>
                  <a:schemeClr val="tx1"/>
                </a:solidFill>
              </a:rPr>
              <a:t>port</a:t>
            </a:r>
            <a:r>
              <a:rPr lang="es-ES" sz="1600" dirty="0">
                <a:solidFill>
                  <a:schemeClr val="tx1"/>
                </a:solidFill>
              </a:rPr>
              <a:t>.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rgbClr val="FFC000"/>
                </a:solidFill>
              </a:rPr>
              <a:t>Serial Monitor and </a:t>
            </a:r>
            <a:r>
              <a:rPr lang="es-ES" sz="1600" dirty="0" err="1">
                <a:solidFill>
                  <a:srgbClr val="FFC000"/>
                </a:solidFill>
              </a:rPr>
              <a:t>Plot</a:t>
            </a:r>
            <a:r>
              <a:rPr lang="es-ES" sz="1600" dirty="0">
                <a:solidFill>
                  <a:schemeClr val="tx1"/>
                </a:solidFill>
              </a:rPr>
              <a:t>: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1"/>
          <a:stretch/>
        </p:blipFill>
        <p:spPr bwMode="auto">
          <a:xfrm>
            <a:off x="3829267" y="1881650"/>
            <a:ext cx="1368152" cy="65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93731"/>
            <a:ext cx="3206152" cy="32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3785249" y="2730604"/>
            <a:ext cx="2483646" cy="2088258"/>
            <a:chOff x="2336540" y="2787774"/>
            <a:chExt cx="1709767" cy="1728192"/>
          </a:xfrm>
        </p:grpSpPr>
        <p:pic>
          <p:nvPicPr>
            <p:cNvPr id="4102" name="Picture 6" descr="Image result for facilino monitor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617"/>
            <a:stretch/>
          </p:blipFill>
          <p:spPr bwMode="auto">
            <a:xfrm>
              <a:off x="2336540" y="2787774"/>
              <a:ext cx="949585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facilino monitor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6"/>
            <a:stretch/>
          </p:blipFill>
          <p:spPr bwMode="auto">
            <a:xfrm>
              <a:off x="3286125" y="2787774"/>
              <a:ext cx="760182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84310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License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half" idx="1"/>
          </p:nvPr>
        </p:nvSpPr>
        <p:spPr>
          <a:xfrm>
            <a:off x="1115616" y="1059582"/>
            <a:ext cx="6840760" cy="3672408"/>
          </a:xfrm>
          <a:ln>
            <a:noFill/>
          </a:ln>
        </p:spPr>
        <p:txBody>
          <a:bodyPr anchor="t" anchorCtr="0">
            <a:norm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License </a:t>
            </a:r>
            <a:r>
              <a:rPr lang="en-US" sz="1600" dirty="0">
                <a:solidFill>
                  <a:schemeClr val="tx1"/>
                </a:solidFill>
              </a:rPr>
              <a:t>can be </a:t>
            </a:r>
            <a:r>
              <a:rPr lang="en-US" sz="1600" dirty="0">
                <a:solidFill>
                  <a:srgbClr val="FFC000"/>
                </a:solidFill>
              </a:rPr>
              <a:t>acquired at </a:t>
            </a:r>
            <a:r>
              <a:rPr lang="en-US" sz="1600" dirty="0" err="1">
                <a:solidFill>
                  <a:srgbClr val="FFC000"/>
                </a:solidFill>
              </a:rPr>
              <a:t>Robótica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 err="1">
                <a:solidFill>
                  <a:srgbClr val="FFC000"/>
                </a:solidFill>
              </a:rPr>
              <a:t>Fácil</a:t>
            </a:r>
            <a:r>
              <a:rPr lang="en-US" sz="1600" dirty="0">
                <a:solidFill>
                  <a:schemeClr val="tx1"/>
                </a:solidFill>
              </a:rPr>
              <a:t> store, a very small company, </a:t>
            </a:r>
            <a:r>
              <a:rPr lang="en-US" sz="1600" dirty="0">
                <a:solidFill>
                  <a:srgbClr val="FFC000"/>
                </a:solidFill>
              </a:rPr>
              <a:t>devoted to create and provide educational resources</a:t>
            </a:r>
            <a:r>
              <a:rPr lang="en-US" sz="1600" dirty="0">
                <a:solidFill>
                  <a:schemeClr val="tx1"/>
                </a:solidFill>
              </a:rPr>
              <a:t> in UPV MOOCs: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Facilino license </a:t>
            </a:r>
            <a:r>
              <a:rPr lang="en-US" sz="1600" dirty="0">
                <a:solidFill>
                  <a:srgbClr val="FFC000"/>
                </a:solidFill>
              </a:rPr>
              <a:t>allows code generation for advanced instructions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rgbClr val="FFC000"/>
                </a:solidFill>
              </a:rPr>
              <a:t>13-digit key</a:t>
            </a:r>
            <a:r>
              <a:rPr lang="en-US" sz="1600" dirty="0">
                <a:solidFill>
                  <a:schemeClr val="tx1"/>
                </a:solidFill>
              </a:rPr>
              <a:t> that can be used on any platform and several computers (after 5 min). No shipping costs.</a:t>
            </a:r>
          </a:p>
          <a:p>
            <a:r>
              <a:rPr lang="en-US" sz="1600" dirty="0">
                <a:solidFill>
                  <a:srgbClr val="FFC000"/>
                </a:solidFill>
              </a:rPr>
              <a:t>Uncountable</a:t>
            </a:r>
            <a:r>
              <a:rPr lang="en-US" sz="1600" dirty="0">
                <a:solidFill>
                  <a:schemeClr val="tx1"/>
                </a:solidFill>
              </a:rPr>
              <a:t> hours devoted to improve this software. </a:t>
            </a:r>
            <a:r>
              <a:rPr lang="en-US" sz="1600" dirty="0">
                <a:solidFill>
                  <a:srgbClr val="FFC000"/>
                </a:solidFill>
              </a:rPr>
              <a:t>Collected money </a:t>
            </a:r>
            <a:r>
              <a:rPr lang="en-US" sz="1600" dirty="0">
                <a:solidFill>
                  <a:schemeClr val="tx1"/>
                </a:solidFill>
              </a:rPr>
              <a:t>from the license is </a:t>
            </a:r>
            <a:r>
              <a:rPr lang="en-US" sz="1600" dirty="0">
                <a:solidFill>
                  <a:srgbClr val="FFC000"/>
                </a:solidFill>
              </a:rPr>
              <a:t>used</a:t>
            </a:r>
            <a:r>
              <a:rPr lang="en-US" sz="1600" dirty="0">
                <a:solidFill>
                  <a:schemeClr val="tx1"/>
                </a:solidFill>
              </a:rPr>
              <a:t> for buying new materials </a:t>
            </a:r>
            <a:r>
              <a:rPr lang="en-US" sz="1600" dirty="0">
                <a:solidFill>
                  <a:srgbClr val="FFC000"/>
                </a:solidFill>
              </a:rPr>
              <a:t>to create new resources</a:t>
            </a:r>
            <a:r>
              <a:rPr lang="en-US" sz="1600" dirty="0">
                <a:solidFill>
                  <a:schemeClr val="tx1"/>
                </a:solidFill>
              </a:rPr>
              <a:t>. Please contribute!</a:t>
            </a: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0297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How to get a free license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half" idx="1"/>
          </p:nvPr>
        </p:nvSpPr>
        <p:spPr>
          <a:xfrm>
            <a:off x="1115616" y="1059582"/>
            <a:ext cx="6840760" cy="3672408"/>
          </a:xfrm>
          <a:ln>
            <a:noFill/>
          </a:ln>
        </p:spPr>
        <p:txBody>
          <a:bodyPr anchor="t" anchorCtr="0"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We offer the license for </a:t>
            </a:r>
            <a:r>
              <a:rPr lang="en-US" sz="1600" dirty="0">
                <a:solidFill>
                  <a:srgbClr val="FFC000"/>
                </a:solidFill>
              </a:rPr>
              <a:t>free by purchasing materials </a:t>
            </a:r>
            <a:r>
              <a:rPr lang="en-US" sz="1600" dirty="0">
                <a:solidFill>
                  <a:schemeClr val="tx1"/>
                </a:solidFill>
              </a:rPr>
              <a:t>at </a:t>
            </a:r>
            <a:r>
              <a:rPr lang="en-US" sz="1600" dirty="0" err="1">
                <a:solidFill>
                  <a:schemeClr val="tx1"/>
                </a:solidFill>
              </a:rPr>
              <a:t>Robótica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Fácil</a:t>
            </a:r>
            <a:r>
              <a:rPr lang="en-US" sz="1600" dirty="0">
                <a:solidFill>
                  <a:schemeClr val="tx1"/>
                </a:solidFill>
              </a:rPr>
              <a:t> store.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Conditions to apply for a </a:t>
            </a:r>
            <a:r>
              <a:rPr lang="en-US" sz="1600" dirty="0">
                <a:solidFill>
                  <a:srgbClr val="FFC000"/>
                </a:solidFill>
              </a:rPr>
              <a:t>free license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What we ask in exchange? To help us improving and disseminating Facilino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Translate some instructions in your native language.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Document some instructions in your native language.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Create </a:t>
            </a:r>
            <a:r>
              <a:rPr lang="en-US" sz="1600" u="sng" dirty="0">
                <a:solidFill>
                  <a:schemeClr val="tx1"/>
                </a:solidFill>
              </a:rPr>
              <a:t>original &amp; educational</a:t>
            </a:r>
            <a:r>
              <a:rPr lang="en-US" sz="1600" dirty="0">
                <a:solidFill>
                  <a:schemeClr val="tx1"/>
                </a:solidFill>
              </a:rPr>
              <a:t> examples.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Create </a:t>
            </a:r>
            <a:r>
              <a:rPr lang="en-US" sz="1600" u="sng" dirty="0">
                <a:solidFill>
                  <a:schemeClr val="tx1"/>
                </a:solidFill>
              </a:rPr>
              <a:t>original &amp; educational</a:t>
            </a:r>
            <a:r>
              <a:rPr lang="en-US" sz="1600" dirty="0">
                <a:solidFill>
                  <a:schemeClr val="tx1"/>
                </a:solidFill>
              </a:rPr>
              <a:t> blog entries.</a:t>
            </a: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" name="5 CuadroTexto"/>
          <p:cNvSpPr txBox="1"/>
          <p:nvPr/>
        </p:nvSpPr>
        <p:spPr>
          <a:xfrm>
            <a:off x="2548201" y="1965682"/>
            <a:ext cx="3839192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457200"/>
            <a:r>
              <a:rPr lang="en-US" sz="1400" dirty="0">
                <a:latin typeface="Tempus Sans ITC" panose="04020404030D07020202" pitchFamily="82" charset="0"/>
              </a:rPr>
              <a:t>https://roboticafacil.es/en/prod/facilino-license/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empus Sans ITC" panose="04020404030D07020202" pitchFamily="82" charset="0"/>
              <a:sym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4046713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100" dirty="0"/>
              <a:t>Activating the license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half" idx="1"/>
          </p:nvPr>
        </p:nvSpPr>
        <p:spPr>
          <a:xfrm>
            <a:off x="1115616" y="1059582"/>
            <a:ext cx="6840760" cy="3672408"/>
          </a:xfrm>
          <a:ln>
            <a:noFill/>
          </a:ln>
        </p:spPr>
        <p:txBody>
          <a:bodyPr anchor="t" anchorCtr="0"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dirty="0">
                <a:solidFill>
                  <a:srgbClr val="FFC000"/>
                </a:solidFill>
              </a:rPr>
              <a:t>Facilino preferences</a:t>
            </a:r>
            <a:r>
              <a:rPr lang="en-US" sz="1600" dirty="0">
                <a:solidFill>
                  <a:schemeClr val="tx1"/>
                </a:solidFill>
              </a:rPr>
              <a:t>, introduce your </a:t>
            </a:r>
            <a:r>
              <a:rPr lang="en-US" sz="1600" dirty="0">
                <a:solidFill>
                  <a:srgbClr val="FFC000"/>
                </a:solidFill>
              </a:rPr>
              <a:t>license key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 err="1">
                <a:solidFill>
                  <a:schemeClr val="tx1"/>
                </a:solidFill>
              </a:rPr>
              <a:t>You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should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see</a:t>
            </a:r>
            <a:r>
              <a:rPr lang="es-ES" sz="1600" dirty="0">
                <a:solidFill>
                  <a:schemeClr val="tx1"/>
                </a:solidFill>
              </a:rPr>
              <a:t>: </a:t>
            </a:r>
          </a:p>
          <a:p>
            <a:r>
              <a:rPr lang="es-ES" sz="1600" dirty="0" err="1">
                <a:solidFill>
                  <a:schemeClr val="tx1"/>
                </a:solidFill>
              </a:rPr>
              <a:t>If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it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fails</a:t>
            </a:r>
            <a:r>
              <a:rPr lang="es-ES" sz="1600" dirty="0">
                <a:solidFill>
                  <a:schemeClr val="tx1"/>
                </a:solidFill>
              </a:rPr>
              <a:t>, </a:t>
            </a:r>
            <a:r>
              <a:rPr lang="es-ES" sz="1600" dirty="0" err="1">
                <a:solidFill>
                  <a:schemeClr val="tx1"/>
                </a:solidFill>
              </a:rPr>
              <a:t>reload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your</a:t>
            </a:r>
            <a:r>
              <a:rPr lang="es-ES" sz="1600" dirty="0">
                <a:solidFill>
                  <a:schemeClr val="tx1"/>
                </a:solidFill>
              </a:rPr>
              <a:t> page </a:t>
            </a:r>
            <a:r>
              <a:rPr lang="es-ES" sz="1600" dirty="0" err="1">
                <a:solidFill>
                  <a:schemeClr val="tx1"/>
                </a:solidFill>
              </a:rPr>
              <a:t>to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verify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again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the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license</a:t>
            </a:r>
            <a:r>
              <a:rPr lang="es-ES" sz="1600" dirty="0">
                <a:solidFill>
                  <a:schemeClr val="tx1"/>
                </a:solidFill>
              </a:rPr>
              <a:t>.</a:t>
            </a:r>
          </a:p>
          <a:p>
            <a:r>
              <a:rPr lang="es-ES" sz="1600" dirty="0" err="1">
                <a:solidFill>
                  <a:schemeClr val="tx1"/>
                </a:solidFill>
              </a:rPr>
              <a:t>If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your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license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is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not</a:t>
            </a:r>
            <a:r>
              <a:rPr lang="es-ES" sz="1600" dirty="0">
                <a:solidFill>
                  <a:schemeClr val="tx1"/>
                </a:solidFill>
              </a:rPr>
              <a:t> active, </a:t>
            </a:r>
            <a:r>
              <a:rPr lang="es-ES" sz="1600" dirty="0" err="1">
                <a:solidFill>
                  <a:schemeClr val="tx1"/>
                </a:solidFill>
              </a:rPr>
              <a:t>your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code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will</a:t>
            </a:r>
            <a:r>
              <a:rPr lang="es-ES" sz="1600" dirty="0">
                <a:solidFill>
                  <a:schemeClr val="tx1"/>
                </a:solidFill>
              </a:rPr>
              <a:t> show </a:t>
            </a:r>
            <a:r>
              <a:rPr lang="es-ES" sz="1600" dirty="0">
                <a:solidFill>
                  <a:srgbClr val="FFC000"/>
                </a:solidFill>
              </a:rPr>
              <a:t>‘//demo </a:t>
            </a:r>
            <a:r>
              <a:rPr lang="es-ES" sz="1600" dirty="0" err="1">
                <a:solidFill>
                  <a:srgbClr val="FFC000"/>
                </a:solidFill>
              </a:rPr>
              <a:t>version</a:t>
            </a:r>
            <a:r>
              <a:rPr lang="es-ES" sz="1600" dirty="0">
                <a:solidFill>
                  <a:schemeClr val="tx1"/>
                </a:solidFill>
              </a:rPr>
              <a:t>’ </a:t>
            </a:r>
            <a:r>
              <a:rPr lang="es-ES" sz="1600" dirty="0" err="1">
                <a:solidFill>
                  <a:schemeClr val="tx1"/>
                </a:solidFill>
              </a:rPr>
              <a:t>for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some</a:t>
            </a:r>
            <a:r>
              <a:rPr lang="es-ES" sz="1600" dirty="0">
                <a:solidFill>
                  <a:schemeClr val="tx1"/>
                </a:solidFill>
              </a:rPr>
              <a:t> blocks.</a:t>
            </a: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75" y="1419622"/>
            <a:ext cx="4570872" cy="114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27250"/>
            <a:ext cx="10572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36" y="3363131"/>
            <a:ext cx="504056" cy="5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835870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</Words>
  <Application>Microsoft Office PowerPoint</Application>
  <PresentationFormat>Bildschirmpräsentation (16:9)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Tempus Sans ITC</vt:lpstr>
      <vt:lpstr>Office</vt:lpstr>
      <vt:lpstr>Programming</vt:lpstr>
      <vt:lpstr>Outline</vt:lpstr>
      <vt:lpstr>About Facilino</vt:lpstr>
      <vt:lpstr>About Facilino</vt:lpstr>
      <vt:lpstr>About Facilino</vt:lpstr>
      <vt:lpstr>About Facilino</vt:lpstr>
      <vt:lpstr>License</vt:lpstr>
      <vt:lpstr>How to get a free license</vt:lpstr>
      <vt:lpstr>Activating the license</vt:lpstr>
      <vt:lpstr>Programming with Blocks</vt:lpstr>
      <vt:lpstr>Programming with Blocks</vt:lpstr>
      <vt:lpstr>Programming with Blocks</vt:lpstr>
      <vt:lpstr>Programming with Blocks</vt:lpstr>
      <vt:lpstr>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Internet of Things:</dc:title>
  <dc:creator>Leonard Schroven</dc:creator>
  <cp:lastModifiedBy>Leonard Schroven</cp:lastModifiedBy>
  <cp:revision>144</cp:revision>
  <dcterms:modified xsi:type="dcterms:W3CDTF">2019-07-03T10:00:55Z</dcterms:modified>
</cp:coreProperties>
</file>