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4" r:id="rId9"/>
    <p:sldId id="266" r:id="rId10"/>
    <p:sldId id="268" r:id="rId11"/>
    <p:sldId id="267" r:id="rId12"/>
    <p:sldId id="270" r:id="rId13"/>
    <p:sldId id="272" r:id="rId14"/>
    <p:sldId id="274" r:id="rId15"/>
    <p:sldId id="27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5" autoAdjust="0"/>
  </p:normalViewPr>
  <p:slideViewPr>
    <p:cSldViewPr>
      <p:cViewPr varScale="1">
        <p:scale>
          <a:sx n="92" d="100"/>
          <a:sy n="92" d="100"/>
        </p:scale>
        <p:origin x="-2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0DAC8-8060-464E-839D-9A35DC0309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9ED29-16E5-4CA9-A1C3-5489C14C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사전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D29-16E5-4CA9-A1C3-5489C14CBB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3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사전 </a:t>
            </a:r>
            <a:r>
              <a:rPr lang="ko-KR" altLang="en-US" dirty="0" err="1" smtClean="0"/>
              <a:t>세팅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D29-16E5-4CA9-A1C3-5489C14CBB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4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사전 </a:t>
            </a:r>
            <a:r>
              <a:rPr lang="ko-KR" altLang="en-US" dirty="0" err="1" smtClean="0"/>
              <a:t>세팅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D29-16E5-4CA9-A1C3-5489C14CBB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0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tty.softonic.kr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dcard.org/downloads/formatter/sd-memory-card-formatter-for-windows-download/" TargetMode="External"/><Relationship Id="rId5" Type="http://schemas.openxmlformats.org/officeDocument/2006/relationships/hyperlink" Target="https://etcher.balena.io/" TargetMode="External"/><Relationship Id="rId4" Type="http://schemas.openxmlformats.org/officeDocument/2006/relationships/hyperlink" Target="https://www.realvnc.com/en/connect/download/viewer/window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통신 준비 </a:t>
            </a:r>
            <a:r>
              <a:rPr lang="en-US" altLang="ko-KR" dirty="0" smtClean="0"/>
              <a:t>– Server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248472" cy="380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1700808"/>
            <a:ext cx="175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ipconfig</a:t>
            </a:r>
            <a:endParaRPr lang="en-US" altLang="ko-KR" sz="1200" dirty="0" smtClean="0"/>
          </a:p>
          <a:p>
            <a:r>
              <a:rPr lang="en-US" altLang="ko-KR" sz="1200" dirty="0" smtClean="0"/>
              <a:t>Server 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: IPv4 </a:t>
            </a:r>
            <a:r>
              <a:rPr lang="ko-KR" altLang="en-US" sz="1200" dirty="0" err="1" smtClean="0"/>
              <a:t>주소값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79512" y="4941168"/>
            <a:ext cx="367240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3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통신 준비 </a:t>
            </a:r>
            <a:r>
              <a:rPr lang="en-US" altLang="ko-KR" dirty="0" smtClean="0"/>
              <a:t>– Client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9512" y="1412776"/>
            <a:ext cx="4224550" cy="2592288"/>
            <a:chOff x="347450" y="1484784"/>
            <a:chExt cx="6264696" cy="3363501"/>
          </a:xfrm>
        </p:grpSpPr>
        <p:pic>
          <p:nvPicPr>
            <p:cNvPr id="1126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50" y="1484784"/>
              <a:ext cx="6264696" cy="3363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475656" y="2936610"/>
              <a:ext cx="2592288" cy="4598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86559" y="1700808"/>
              <a:ext cx="509377" cy="4598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62662" y="3803556"/>
            <a:ext cx="4501825" cy="1754326"/>
            <a:chOff x="4486088" y="4009155"/>
            <a:chExt cx="4501825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4486088" y="4009155"/>
              <a:ext cx="4501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     Run </a:t>
              </a:r>
              <a:r>
                <a:rPr lang="ko-KR" altLang="en-US" sz="1200" dirty="0" smtClean="0"/>
                <a:t>실행 시 </a:t>
              </a:r>
              <a:r>
                <a:rPr lang="en-US" altLang="ko-KR" sz="1200" dirty="0" smtClean="0"/>
                <a:t>server</a:t>
              </a:r>
              <a:r>
                <a:rPr lang="ko-KR" altLang="en-US" sz="1200" dirty="0" smtClean="0"/>
                <a:t>로 연결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* </a:t>
              </a:r>
              <a:r>
                <a:rPr lang="ko-KR" altLang="en-US" sz="1200" dirty="0" smtClean="0"/>
                <a:t>통신속도가 현저히 느리면 </a:t>
              </a:r>
              <a:r>
                <a:rPr lang="en-US" altLang="ko-KR" sz="1200" dirty="0" smtClean="0"/>
                <a:t>server, client  </a:t>
              </a:r>
              <a:r>
                <a:rPr lang="ko-KR" altLang="en-US" sz="1200" dirty="0" smtClean="0"/>
                <a:t>모두</a:t>
              </a:r>
              <a:r>
                <a:rPr lang="ko-KR" altLang="en-US" sz="1200" dirty="0"/>
                <a:t> </a:t>
              </a:r>
              <a:r>
                <a:rPr lang="ko-KR" altLang="en-US" sz="1200" dirty="0" smtClean="0"/>
                <a:t>종료 후 재</a:t>
              </a:r>
              <a:r>
                <a:rPr lang="ko-KR" altLang="en-US" sz="1200" dirty="0" smtClean="0"/>
                <a:t>시도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* </a:t>
              </a:r>
              <a:r>
                <a:rPr lang="ko-KR" altLang="en-US" sz="1200" dirty="0" smtClean="0"/>
                <a:t>연결이 안될 때</a:t>
              </a:r>
              <a:endParaRPr lang="en-US" altLang="ko-KR" sz="1200" dirty="0" smtClean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smtClean="0"/>
                <a:t>client.py</a:t>
              </a:r>
              <a:r>
                <a:rPr lang="ko-KR" altLang="en-US" sz="1200" dirty="0" smtClean="0"/>
                <a:t>코드내의 </a:t>
              </a:r>
              <a:r>
                <a:rPr lang="en-US" altLang="ko-KR" sz="1200" dirty="0" smtClean="0"/>
                <a:t>server </a:t>
              </a:r>
              <a:r>
                <a:rPr lang="en-US" altLang="ko-KR" sz="1200" dirty="0" err="1" smtClean="0"/>
                <a:t>ip</a:t>
              </a:r>
              <a:r>
                <a:rPr lang="ko-KR" altLang="en-US" sz="1200" dirty="0" smtClean="0"/>
                <a:t>가 정확한지 확인</a:t>
              </a:r>
              <a:endParaRPr lang="en-US" altLang="ko-KR" sz="1200" dirty="0" smtClean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smtClean="0"/>
                <a:t>client.py</a:t>
              </a:r>
              <a:r>
                <a:rPr lang="ko-KR" altLang="en-US" sz="1200" dirty="0" smtClean="0"/>
                <a:t>가 아닌 다른 파일을 연 채로 실행했는지 확인</a:t>
              </a:r>
              <a:endParaRPr lang="en-US" altLang="ko-KR" sz="1200" dirty="0" smtClean="0"/>
            </a:p>
          </p:txBody>
        </p:sp>
        <p:pic>
          <p:nvPicPr>
            <p:cNvPr id="11269" name="Picture 5" descr="종이 비행기 - 무료 교육개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88" y="4009155"/>
              <a:ext cx="276999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4427984" y="1517852"/>
            <a:ext cx="47702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client.py : server</a:t>
            </a:r>
            <a:r>
              <a:rPr lang="ko-KR" altLang="en-US" sz="1200" dirty="0" smtClean="0"/>
              <a:t>와의 통신을 수행하는 코드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client_socket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socket.socket</a:t>
            </a:r>
            <a:r>
              <a:rPr lang="en-US" altLang="ko-KR" sz="1200" dirty="0"/>
              <a:t>() : socket </a:t>
            </a:r>
            <a:r>
              <a:rPr lang="ko-KR" altLang="en-US" sz="1200" dirty="0"/>
              <a:t>통신을 위한 </a:t>
            </a:r>
            <a:r>
              <a:rPr lang="en-US" altLang="ko-KR" sz="1200" dirty="0"/>
              <a:t>socket </a:t>
            </a:r>
            <a:r>
              <a:rPr lang="ko-KR" altLang="en-US" sz="1200" dirty="0"/>
              <a:t>초기화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client_socket.connect</a:t>
            </a:r>
            <a:r>
              <a:rPr lang="en-US" altLang="ko-KR" sz="1200" dirty="0"/>
              <a:t>((‘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’, 8000)) : </a:t>
            </a:r>
            <a:r>
              <a:rPr lang="ko-KR" altLang="en-US" sz="1200" dirty="0"/>
              <a:t>해당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(server)</a:t>
            </a:r>
            <a:r>
              <a:rPr lang="ko-KR" altLang="en-US" sz="1200" dirty="0"/>
              <a:t>로 연결 시도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* 8000 : </a:t>
            </a:r>
            <a:r>
              <a:rPr lang="ko-KR" altLang="en-US" sz="1200" dirty="0"/>
              <a:t>기본 </a:t>
            </a:r>
            <a:r>
              <a:rPr lang="en-US" altLang="ko-KR" sz="1200" dirty="0"/>
              <a:t>HTTP </a:t>
            </a:r>
            <a:r>
              <a:rPr lang="ko-KR" altLang="en-US" sz="1200" dirty="0"/>
              <a:t>포트 번호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camera_test.py : </a:t>
            </a:r>
            <a:r>
              <a:rPr lang="ko-KR" altLang="en-US" sz="1200" dirty="0" smtClean="0"/>
              <a:t>카메라 테스트 코드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꼭 테스트 해보세요</a:t>
            </a:r>
            <a:r>
              <a:rPr lang="en-US" altLang="ko-KR" sz="1200" dirty="0" smtClean="0">
                <a:solidFill>
                  <a:srgbClr val="FF0000"/>
                </a:solidFill>
              </a:rPr>
              <a:t>!)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motor_cont.py : </a:t>
            </a:r>
            <a:r>
              <a:rPr lang="ko-KR" altLang="en-US" sz="1200" dirty="0" smtClean="0"/>
              <a:t>모터 제어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주행 및 </a:t>
            </a:r>
            <a:r>
              <a:rPr lang="ko-KR" altLang="en-US" sz="1200" dirty="0" err="1" smtClean="0"/>
              <a:t>조향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코드</a:t>
            </a:r>
            <a:endParaRPr lang="en-US" altLang="ko-KR" sz="1200" dirty="0" smtClean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7" y="4149080"/>
            <a:ext cx="4324017" cy="242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63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 학습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수동</a:t>
            </a:r>
            <a:r>
              <a:rPr lang="ko-KR" altLang="en-US" dirty="0" smtClean="0"/>
              <a:t> 주행 모드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33540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&lt;Server.py line 207&gt;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send_dirct</a:t>
            </a:r>
            <a:r>
              <a:rPr lang="en-US" altLang="ko-KR" sz="1200" dirty="0"/>
              <a:t>(connection):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global </a:t>
            </a:r>
            <a:r>
              <a:rPr lang="en-US" altLang="ko-KR" sz="1200" dirty="0" err="1"/>
              <a:t>shared_image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global </a:t>
            </a:r>
            <a:r>
              <a:rPr lang="en-US" altLang="ko-KR" sz="1200" dirty="0" err="1"/>
              <a:t>go_flag,left_flag,right_flag,back_flag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prediction = 3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# </a:t>
            </a:r>
            <a:r>
              <a:rPr lang="en-US" altLang="ko-KR" sz="1200" dirty="0" smtClean="0">
                <a:solidFill>
                  <a:srgbClr val="FF0000"/>
                </a:solidFill>
              </a:rPr>
              <a:t>0 </a:t>
            </a:r>
            <a:r>
              <a:rPr lang="en-US" altLang="ko-KR" sz="1200" dirty="0">
                <a:solidFill>
                  <a:srgbClr val="FF0000"/>
                </a:solidFill>
              </a:rPr>
              <a:t>: auto driving, 1: manual driving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manual =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012160" y="1340768"/>
            <a:ext cx="21900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*manual </a:t>
            </a:r>
            <a:r>
              <a:rPr lang="en-US" altLang="ko-KR" sz="1200" dirty="0"/>
              <a:t>= 1(</a:t>
            </a:r>
            <a:r>
              <a:rPr lang="ko-KR" altLang="en-US" sz="1200" dirty="0"/>
              <a:t>수동 주행 모드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i : </a:t>
            </a:r>
            <a:r>
              <a:rPr lang="ko-KR" altLang="en-US" sz="1200" dirty="0" smtClean="0"/>
              <a:t>전진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k : </a:t>
            </a:r>
            <a:r>
              <a:rPr lang="ko-KR" altLang="en-US" sz="1200" dirty="0" smtClean="0"/>
              <a:t>후진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j : </a:t>
            </a:r>
            <a:r>
              <a:rPr lang="ko-KR" altLang="en-US" sz="1200" dirty="0" smtClean="0"/>
              <a:t>좌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l : </a:t>
            </a:r>
            <a:r>
              <a:rPr lang="ko-KR" altLang="en-US" sz="1200" dirty="0" smtClean="0"/>
              <a:t>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s : </a:t>
            </a:r>
            <a:r>
              <a:rPr lang="ko-KR" altLang="en-US" sz="1200" dirty="0" smtClean="0"/>
              <a:t>실시간 이미지 저장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누르고 있으면 저장됨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863603" y="1587524"/>
            <a:ext cx="1884427" cy="1292552"/>
            <a:chOff x="935596" y="2070140"/>
            <a:chExt cx="3078074" cy="23297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96" y="2396528"/>
              <a:ext cx="2952328" cy="1823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965026" y="2396528"/>
              <a:ext cx="792088" cy="83973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67644" y="3236267"/>
              <a:ext cx="2304256" cy="83973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아래쪽 화살표 9"/>
            <p:cNvSpPr/>
            <p:nvPr/>
          </p:nvSpPr>
          <p:spPr>
            <a:xfrm rot="10800000">
              <a:off x="2217054" y="2070140"/>
              <a:ext cx="288032" cy="25149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아래쪽 화살표 10"/>
            <p:cNvSpPr/>
            <p:nvPr/>
          </p:nvSpPr>
          <p:spPr>
            <a:xfrm rot="16200000">
              <a:off x="3743908" y="3530389"/>
              <a:ext cx="288032" cy="25149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아래쪽 화살표 11"/>
            <p:cNvSpPr/>
            <p:nvPr/>
          </p:nvSpPr>
          <p:spPr>
            <a:xfrm rot="5400000">
              <a:off x="1050818" y="3530388"/>
              <a:ext cx="288032" cy="25149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2388629" y="4148429"/>
              <a:ext cx="288032" cy="25149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3528" y="3596823"/>
            <a:ext cx="3979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이미지 저장 경로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실행 파일 경로 내 </a:t>
            </a:r>
            <a:r>
              <a:rPr lang="en-US" altLang="ko-KR" sz="1200" dirty="0" smtClean="0"/>
              <a:t>/image~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이미지 이름 형식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방향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.jpg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방향 </a:t>
            </a:r>
            <a:r>
              <a:rPr lang="en-US" altLang="ko-KR" sz="1200" dirty="0" smtClean="0"/>
              <a:t>: go(1000), left(1100), right(1010), back(0001)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left, right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go</a:t>
            </a:r>
            <a:r>
              <a:rPr lang="ko-KR" altLang="en-US" sz="1200" dirty="0" smtClean="0"/>
              <a:t>와 함께 동작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직진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선회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28" y="4908156"/>
            <a:ext cx="2185628" cy="161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16464" y="3596823"/>
            <a:ext cx="37343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이미지 저장 간격 조절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&lt;server.py </a:t>
            </a:r>
            <a:r>
              <a:rPr lang="en-US" altLang="ko-KR" sz="1200" dirty="0" smtClean="0"/>
              <a:t>line </a:t>
            </a:r>
            <a:r>
              <a:rPr lang="en-US" altLang="ko-KR" sz="1200" dirty="0" smtClean="0"/>
              <a:t>110&gt;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handle_client_connection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video_stream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en-US" altLang="ko-KR" sz="1200" dirty="0" smtClean="0"/>
              <a:t>…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save_time_coef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1.0 :</a:t>
            </a:r>
            <a:r>
              <a:rPr lang="ko-KR" altLang="en-US" sz="1200" dirty="0" smtClean="0"/>
              <a:t> 촬영 간격과 반비례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ex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save_time_coef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1.0 </a:t>
            </a:r>
            <a:r>
              <a:rPr lang="en-US" altLang="ko-KR" sz="1200" dirty="0"/>
              <a:t>: 1</a:t>
            </a:r>
            <a:r>
              <a:rPr lang="ko-KR" altLang="en-US" sz="1200" dirty="0"/>
              <a:t>초에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ex) </a:t>
            </a:r>
            <a:r>
              <a:rPr lang="en-US" altLang="ko-KR" sz="1200" dirty="0" err="1" smtClean="0"/>
              <a:t>save_time_coef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 5.0 : 1</a:t>
            </a:r>
            <a:r>
              <a:rPr lang="ko-KR" altLang="en-US" sz="1200" dirty="0" smtClean="0"/>
              <a:t>초에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3324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 학습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학습 전략 </a:t>
            </a:r>
            <a:r>
              <a:rPr lang="ko-KR" altLang="en-US" dirty="0" smtClean="0"/>
              <a:t>수립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848" y="1268760"/>
            <a:ext cx="7859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‘</a:t>
            </a:r>
            <a:r>
              <a:rPr lang="ko-KR" altLang="en-US" sz="1200" dirty="0" smtClean="0"/>
              <a:t>양질의 데이터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‘</a:t>
            </a:r>
            <a:r>
              <a:rPr lang="ko-KR" altLang="en-US" sz="1200" dirty="0" smtClean="0"/>
              <a:t>많이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쌓는 것이 중요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최소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장 이상 필요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도로 중앙으로 정확히 주행하기 위해 직선 코스에서 좌우 </a:t>
            </a:r>
            <a:r>
              <a:rPr lang="ko-KR" altLang="en-US" sz="1200" dirty="0" err="1" smtClean="0"/>
              <a:t>조향을</a:t>
            </a:r>
            <a:r>
              <a:rPr lang="ko-KR" altLang="en-US" sz="1200" dirty="0" smtClean="0"/>
              <a:t> 많이 하면 오히려 학습에 불리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도로 내 정상 주행이지만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정중앙이</a:t>
            </a:r>
            <a:r>
              <a:rPr lang="ko-KR" altLang="en-US" sz="1200" dirty="0" smtClean="0"/>
              <a:t> 아닌 경우와 확실한 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우 커브코스를 동일한 라벨로 학습하게 됨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rgbClr val="FF0000"/>
                </a:solidFill>
              </a:rPr>
              <a:t>Q.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정중앙</a:t>
            </a:r>
            <a:r>
              <a:rPr lang="ko-KR" altLang="en-US" sz="1200" dirty="0" smtClean="0">
                <a:solidFill>
                  <a:srgbClr val="FF0000"/>
                </a:solidFill>
              </a:rPr>
              <a:t> 주행을 위해선 어떤 알고리즘이 필요할까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847" y="5375512"/>
            <a:ext cx="567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이미지의 어느 부분을 사용할 것인지</a:t>
            </a:r>
            <a:r>
              <a:rPr lang="en-US" altLang="ko-KR" sz="1200" dirty="0"/>
              <a:t>? : split_ratio1,2 </a:t>
            </a:r>
            <a:r>
              <a:rPr lang="ko-KR" altLang="en-US" sz="1200" dirty="0"/>
              <a:t>조절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ex) 2</a:t>
            </a:r>
            <a:r>
              <a:rPr lang="ko-KR" altLang="en-US" sz="1200" dirty="0"/>
              <a:t>분할 후 아랫부분 사용 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en-US" altLang="ko-KR" sz="1200" dirty="0"/>
              <a:t> split_ratio1 : 0.5, split_ratio2 : 1.0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ex) 10</a:t>
            </a:r>
            <a:r>
              <a:rPr lang="ko-KR" altLang="en-US" sz="1200" dirty="0"/>
              <a:t>분할 후 </a:t>
            </a:r>
            <a:r>
              <a:rPr lang="en-US" altLang="ko-KR" sz="1200" dirty="0"/>
              <a:t>4</a:t>
            </a:r>
            <a:r>
              <a:rPr lang="ko-KR" altLang="en-US" sz="1200" dirty="0"/>
              <a:t>에서 </a:t>
            </a:r>
            <a:r>
              <a:rPr lang="en-US" altLang="ko-KR" sz="1200" dirty="0"/>
              <a:t>9</a:t>
            </a:r>
            <a:r>
              <a:rPr lang="ko-KR" altLang="en-US" sz="1200" dirty="0"/>
              <a:t>까지 사용 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en-US" altLang="ko-KR" sz="1200" dirty="0"/>
              <a:t> split_ratio1 : 0.4, split_ratio2 : 0.9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비율 변경 시 </a:t>
            </a:r>
            <a:r>
              <a:rPr lang="en-US" altLang="ko-KR" sz="1200" dirty="0"/>
              <a:t>server.py(</a:t>
            </a:r>
            <a:r>
              <a:rPr lang="ko-KR" altLang="en-US" sz="1200" dirty="0"/>
              <a:t>모델 활용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&amp; model.py(</a:t>
            </a:r>
            <a:r>
              <a:rPr lang="ko-KR" altLang="en-US" sz="1200" dirty="0"/>
              <a:t>모델 학습</a:t>
            </a:r>
            <a:r>
              <a:rPr lang="en-US" altLang="ko-KR" sz="1200" dirty="0"/>
              <a:t>)</a:t>
            </a:r>
            <a:r>
              <a:rPr lang="ko-KR" altLang="en-US" sz="1200" dirty="0"/>
              <a:t> 동시 반영 필수</a:t>
            </a:r>
            <a:endParaRPr lang="en-US" altLang="ko-KR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39846" y="2941273"/>
            <a:ext cx="5671745" cy="2308324"/>
            <a:chOff x="339848" y="1268760"/>
            <a:chExt cx="5671745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339848" y="1268760"/>
              <a:ext cx="567174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smtClean="0"/>
                <a:t>저장할 이미지 기준 수립</a:t>
              </a:r>
              <a:endParaRPr lang="en-US" altLang="ko-KR" sz="1200" dirty="0" smtClean="0"/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smtClean="0"/>
                <a:t>카메라 각도 및 높이 조절 가능</a:t>
              </a:r>
              <a:endParaRPr lang="en-US" altLang="ko-KR" sz="1200" dirty="0" smtClean="0"/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smtClean="0"/>
                <a:t>3</a:t>
              </a:r>
              <a:r>
                <a:rPr lang="ko-KR" altLang="en-US" sz="1200" dirty="0" smtClean="0"/>
                <a:t>인칭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도로 내 차량 위치 파악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 주행 </a:t>
              </a:r>
              <a:r>
                <a:rPr lang="en-US" altLang="ko-KR" sz="1200" dirty="0" err="1" smtClean="0"/>
                <a:t>vs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인칭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수신 비디오 영상</a:t>
              </a:r>
              <a:r>
                <a:rPr lang="en-US" altLang="ko-KR" sz="1200" dirty="0" smtClean="0"/>
                <a:t>) </a:t>
              </a:r>
              <a:r>
                <a:rPr lang="ko-KR" altLang="en-US" sz="1200" dirty="0" smtClean="0"/>
                <a:t>주행</a:t>
              </a:r>
              <a:endParaRPr lang="en-US" altLang="ko-KR" sz="1200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2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200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2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200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200" dirty="0"/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35" t="10845" r="2747" b="11139"/>
            <a:stretch/>
          </p:blipFill>
          <p:spPr bwMode="auto">
            <a:xfrm>
              <a:off x="4300945" y="2183928"/>
              <a:ext cx="1083211" cy="1222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506" y="2171454"/>
              <a:ext cx="2203496" cy="123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75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 학습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학습 전략 </a:t>
            </a:r>
            <a:r>
              <a:rPr lang="ko-KR" altLang="en-US" dirty="0" smtClean="0"/>
              <a:t>수립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849" y="1196752"/>
            <a:ext cx="8480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&lt;model.py </a:t>
            </a:r>
            <a:r>
              <a:rPr lang="en-US" altLang="ko-KR" sz="1200" dirty="0" smtClean="0"/>
              <a:t>line 84</a:t>
            </a:r>
            <a:r>
              <a:rPr lang="en-US" altLang="ko-KR" sz="12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model.compile</a:t>
            </a:r>
            <a:r>
              <a:rPr lang="en-US" altLang="ko-KR" sz="1200" dirty="0" smtClean="0"/>
              <a:t>(loss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sparse_categorical_crossentropy</a:t>
            </a:r>
            <a:r>
              <a:rPr lang="en-US" altLang="ko-KR" sz="1200" dirty="0"/>
              <a:t>'</a:t>
            </a:r>
            <a:r>
              <a:rPr lang="en-US" altLang="ko-KR" sz="1200" b="1" dirty="0"/>
              <a:t>, </a:t>
            </a:r>
            <a:r>
              <a:rPr lang="en-US" altLang="ko-KR" sz="1200" dirty="0"/>
              <a:t>optimizer='</a:t>
            </a:r>
            <a:r>
              <a:rPr lang="en-US" altLang="ko-KR" sz="1200" dirty="0" err="1"/>
              <a:t>adam</a:t>
            </a:r>
            <a:r>
              <a:rPr lang="en-US" altLang="ko-KR" sz="1200" dirty="0"/>
              <a:t>'</a:t>
            </a:r>
            <a:r>
              <a:rPr lang="en-US" altLang="ko-KR" sz="1200" b="1" dirty="0"/>
              <a:t>, </a:t>
            </a:r>
            <a:r>
              <a:rPr lang="en-US" altLang="ko-KR" sz="1200" dirty="0"/>
              <a:t>metrics=['accuracy'])</a:t>
            </a:r>
            <a:br>
              <a:rPr lang="en-US" altLang="ko-KR" sz="1200" dirty="0"/>
            </a:br>
            <a:r>
              <a:rPr lang="en-US" altLang="ko-KR" sz="1200" dirty="0"/>
              <a:t>history = </a:t>
            </a:r>
            <a:r>
              <a:rPr lang="en-US" altLang="ko-KR" sz="1200" dirty="0" err="1"/>
              <a:t>model.fit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b="1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b="1" dirty="0"/>
              <a:t>, </a:t>
            </a:r>
            <a:r>
              <a:rPr lang="en-US" altLang="ko-KR" sz="1200" dirty="0" err="1"/>
              <a:t>validation_data</a:t>
            </a:r>
            <a:r>
              <a:rPr lang="en-US" altLang="ko-KR" sz="1200" dirty="0"/>
              <a:t>=(</a:t>
            </a:r>
            <a:r>
              <a:rPr lang="en-US" altLang="ko-KR" sz="1200" dirty="0" err="1"/>
              <a:t>X_valid</a:t>
            </a:r>
            <a:r>
              <a:rPr lang="en-US" altLang="ko-KR" sz="1200" b="1" dirty="0"/>
              <a:t>, </a:t>
            </a:r>
            <a:r>
              <a:rPr lang="en-US" altLang="ko-KR" sz="1200" dirty="0" err="1"/>
              <a:t>Y_valid</a:t>
            </a:r>
            <a:r>
              <a:rPr lang="en-US" altLang="ko-KR" sz="1200" dirty="0"/>
              <a:t>)</a:t>
            </a:r>
            <a:r>
              <a:rPr lang="en-US" altLang="ko-KR" sz="1200" b="1" dirty="0"/>
              <a:t>, </a:t>
            </a:r>
            <a:r>
              <a:rPr lang="en-US" altLang="ko-KR" sz="1200" dirty="0" smtClean="0"/>
              <a:t>epochs=</a:t>
            </a:r>
            <a:r>
              <a:rPr lang="en-US" altLang="ko-KR" sz="1200" b="1" dirty="0" smtClean="0"/>
              <a:t>50, </a:t>
            </a:r>
            <a:r>
              <a:rPr lang="en-US" altLang="ko-KR" sz="1200" dirty="0" err="1"/>
              <a:t>batch_size</a:t>
            </a:r>
            <a:r>
              <a:rPr lang="en-US" altLang="ko-KR" sz="1200" dirty="0"/>
              <a:t> = </a:t>
            </a:r>
            <a:r>
              <a:rPr lang="en-US" altLang="ko-KR" sz="1200" b="1" dirty="0"/>
              <a:t>50, </a:t>
            </a:r>
            <a:r>
              <a:rPr lang="en-US" altLang="ko-KR" sz="1200" dirty="0"/>
              <a:t>callbacks=[</a:t>
            </a:r>
            <a:r>
              <a:rPr lang="en-US" altLang="ko-KR" sz="1200" dirty="0" err="1"/>
              <a:t>callback_earlystopping</a:t>
            </a:r>
            <a:r>
              <a:rPr lang="en-US" altLang="ko-KR" sz="1200" b="1" dirty="0"/>
              <a:t>, </a:t>
            </a:r>
            <a:r>
              <a:rPr lang="en-US" altLang="ko-KR" sz="1200" dirty="0" err="1"/>
              <a:t>callback_save</a:t>
            </a:r>
            <a:r>
              <a:rPr lang="en-US" altLang="ko-KR" sz="1200" dirty="0" smtClean="0"/>
              <a:t>])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얼마만큼 학습을 반복할 것인지</a:t>
            </a:r>
            <a:r>
              <a:rPr lang="en-US" altLang="ko-KR" sz="1200" dirty="0"/>
              <a:t>? : epoch, batch </a:t>
            </a:r>
            <a:r>
              <a:rPr lang="ko-KR" altLang="en-US" sz="1200" dirty="0"/>
              <a:t>조절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Ex) </a:t>
            </a:r>
            <a:r>
              <a:rPr lang="ko-KR" altLang="en-US" sz="1200" dirty="0" smtClean="0"/>
              <a:t>총 반복 횟수를 늘리고 싶다 </a:t>
            </a:r>
            <a:r>
              <a:rPr lang="en-US" altLang="ko-KR" sz="1200" dirty="0" smtClean="0">
                <a:sym typeface="Wingdings" pitchFamily="2" charset="2"/>
              </a:rPr>
              <a:t> epoch </a:t>
            </a:r>
            <a:r>
              <a:rPr lang="ko-KR" altLang="en-US" sz="1200" dirty="0" smtClean="0">
                <a:sym typeface="Wingdings" pitchFamily="2" charset="2"/>
              </a:rPr>
              <a:t>증가</a:t>
            </a:r>
            <a:r>
              <a:rPr lang="en-US" altLang="ko-KR" sz="1200" dirty="0" smtClean="0">
                <a:sym typeface="Wingdings" pitchFamily="2" charset="2"/>
              </a:rPr>
              <a:t>(</a:t>
            </a:r>
            <a:r>
              <a:rPr lang="ko-KR" altLang="en-US" sz="1200" dirty="0" smtClean="0">
                <a:sym typeface="Wingdings" pitchFamily="2" charset="2"/>
              </a:rPr>
              <a:t>학습소요시간도 함께 증가</a:t>
            </a:r>
            <a:r>
              <a:rPr lang="en-US" altLang="ko-KR" sz="1200" dirty="0" smtClean="0">
                <a:sym typeface="Wingdings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Ex) 1</a:t>
            </a:r>
            <a:r>
              <a:rPr lang="ko-KR" altLang="en-US" sz="1200" dirty="0" smtClean="0"/>
              <a:t>회 </a:t>
            </a:r>
            <a:r>
              <a:rPr lang="en-US" altLang="ko-KR" sz="1200" dirty="0" smtClean="0"/>
              <a:t>epoch</a:t>
            </a:r>
            <a:r>
              <a:rPr lang="ko-KR" altLang="en-US" sz="1200" dirty="0" smtClean="0"/>
              <a:t>에 투입되는 </a:t>
            </a:r>
            <a:r>
              <a:rPr lang="ko-KR" altLang="en-US" sz="1200" dirty="0" err="1" smtClean="0"/>
              <a:t>데이터양을</a:t>
            </a:r>
            <a:r>
              <a:rPr lang="ko-KR" altLang="en-US" sz="1200" dirty="0" smtClean="0"/>
              <a:t> 늘리고 싶다 </a:t>
            </a:r>
            <a:r>
              <a:rPr lang="en-US" altLang="ko-KR" sz="1200" dirty="0" smtClean="0">
                <a:sym typeface="Wingdings" pitchFamily="2" charset="2"/>
              </a:rPr>
              <a:t> batch </a:t>
            </a:r>
            <a:r>
              <a:rPr lang="ko-KR" altLang="en-US" sz="1200" dirty="0" smtClean="0">
                <a:sym typeface="Wingdings" pitchFamily="2" charset="2"/>
              </a:rPr>
              <a:t>조절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무조건 데이터를 많이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여러 번 한다고 성능이 좋아지는 것은 아님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Accuracy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loss</a:t>
            </a:r>
            <a:r>
              <a:rPr lang="ko-KR" altLang="en-US" sz="1200" dirty="0" smtClean="0"/>
              <a:t>값의 변화에 유의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Test </a:t>
            </a:r>
            <a:r>
              <a:rPr lang="en-US" altLang="ko-KR" sz="1200" dirty="0"/>
              <a:t>accuracy</a:t>
            </a:r>
            <a:r>
              <a:rPr lang="ko-KR" altLang="en-US" sz="1200" dirty="0"/>
              <a:t>가 </a:t>
            </a:r>
            <a:r>
              <a:rPr lang="en-US" altLang="ko-KR" sz="1200" dirty="0"/>
              <a:t>0.9</a:t>
            </a:r>
            <a:r>
              <a:rPr lang="ko-KR" altLang="en-US" sz="1200" dirty="0"/>
              <a:t>내외 되어야 사용 </a:t>
            </a:r>
            <a:r>
              <a:rPr lang="ko-KR" altLang="en-US" sz="1200" dirty="0" smtClean="0"/>
              <a:t>가능</a:t>
            </a:r>
            <a:endParaRPr lang="ko-KR" altLang="en-US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99"/>
          <a:stretch/>
        </p:blipFill>
        <p:spPr bwMode="auto">
          <a:xfrm>
            <a:off x="285665" y="4797152"/>
            <a:ext cx="7068028" cy="152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t="979" r="6841" b="1"/>
          <a:stretch/>
        </p:blipFill>
        <p:spPr bwMode="auto">
          <a:xfrm>
            <a:off x="6372200" y="2348880"/>
            <a:ext cx="2601284" cy="21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00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모터 제어 전략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89" y="1412776"/>
            <a:ext cx="52434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모터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조절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차량 속도 및 </a:t>
            </a:r>
            <a:r>
              <a:rPr lang="ko-KR" altLang="en-US" sz="1200" dirty="0" err="1" smtClean="0"/>
              <a:t>조향각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&lt;motor_cont.py line 24&gt;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deg</a:t>
            </a:r>
            <a:r>
              <a:rPr lang="en-US" altLang="ko-KR" sz="1200" dirty="0" smtClean="0"/>
              <a:t> : 0~180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neutral_deg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100 : </a:t>
            </a:r>
            <a:r>
              <a:rPr lang="ko-KR" altLang="en-US" sz="1200" dirty="0" smtClean="0"/>
              <a:t>바퀴 방향 </a:t>
            </a:r>
            <a:r>
              <a:rPr lang="ko-KR" altLang="en-US" sz="1200" dirty="0" err="1" smtClean="0"/>
              <a:t>중간각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left_deg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80 : </a:t>
            </a:r>
            <a:r>
              <a:rPr lang="ko-KR" altLang="en-US" sz="1200" dirty="0" smtClean="0"/>
              <a:t>좌회전 방향각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right_deg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120 : </a:t>
            </a:r>
            <a:r>
              <a:rPr lang="ko-KR" altLang="en-US" sz="1200" dirty="0" smtClean="0"/>
              <a:t>우회전 방향각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#Output(</a:t>
            </a:r>
            <a:r>
              <a:rPr lang="en-US" altLang="ko-KR" sz="1200" dirty="0" err="1" smtClean="0"/>
              <a:t>pwm</a:t>
            </a:r>
            <a:r>
              <a:rPr lang="en-US" altLang="ko-KR" sz="1200" dirty="0" smtClean="0"/>
              <a:t>) : 0~100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go_output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100 : </a:t>
            </a:r>
            <a:r>
              <a:rPr lang="ko-KR" altLang="en-US" sz="1200" dirty="0" smtClean="0"/>
              <a:t>직진 모터 출력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turn_output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50 : </a:t>
            </a:r>
            <a:r>
              <a:rPr lang="ko-KR" altLang="en-US" sz="1200" dirty="0" smtClean="0"/>
              <a:t>회전 방향 모터 출력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회전하는 쪽 모터가 더 </a:t>
            </a:r>
            <a:r>
              <a:rPr lang="ko-KR" altLang="en-US" sz="1200" dirty="0" err="1" smtClean="0"/>
              <a:t>느려야함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*</a:t>
            </a:r>
            <a:r>
              <a:rPr lang="ko-KR" altLang="en-US" sz="1200" dirty="0" smtClean="0"/>
              <a:t>주행이 안될 때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모터 전원 배선에 문제가 있는지 확인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5" name="굽은 화살표 4"/>
          <p:cNvSpPr/>
          <p:nvPr/>
        </p:nvSpPr>
        <p:spPr>
          <a:xfrm>
            <a:off x="127805" y="2866667"/>
            <a:ext cx="216024" cy="21805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굽은 화살표 9"/>
          <p:cNvSpPr/>
          <p:nvPr/>
        </p:nvSpPr>
        <p:spPr>
          <a:xfrm flipH="1">
            <a:off x="110137" y="2565784"/>
            <a:ext cx="190484" cy="21805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5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 프로그램 다운로드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6555" y="3414734"/>
            <a:ext cx="3976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hlinkClick r:id="rId3"/>
              </a:rPr>
              <a:t>Putty(SSH </a:t>
            </a:r>
            <a:r>
              <a:rPr lang="ko-KR" altLang="en-US" sz="3200" dirty="0" smtClean="0">
                <a:hlinkClick r:id="rId3"/>
              </a:rPr>
              <a:t>연결</a:t>
            </a:r>
            <a:r>
              <a:rPr lang="en-US" altLang="ko-KR" sz="3200" dirty="0" smtClean="0">
                <a:hlinkClick r:id="rId3"/>
              </a:rPr>
              <a:t>)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526420" y="4149080"/>
            <a:ext cx="39213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hlinkClick r:id="rId4"/>
              </a:rPr>
              <a:t>VNC(</a:t>
            </a:r>
            <a:r>
              <a:rPr lang="ko-KR" altLang="en-US" sz="3200" dirty="0" smtClean="0">
                <a:hlinkClick r:id="rId4"/>
              </a:rPr>
              <a:t>원격 제어</a:t>
            </a:r>
            <a:r>
              <a:rPr lang="en-US" altLang="ko-KR" sz="3200" dirty="0" smtClean="0">
                <a:hlinkClick r:id="rId4"/>
              </a:rPr>
              <a:t>)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26420" y="2700209"/>
            <a:ext cx="6611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 smtClean="0">
                <a:hlinkClick r:id="rId5"/>
              </a:rPr>
              <a:t>balena</a:t>
            </a:r>
            <a:r>
              <a:rPr lang="en-US" altLang="ko-KR" sz="3200" dirty="0" smtClean="0">
                <a:hlinkClick r:id="rId5"/>
              </a:rPr>
              <a:t> etcher(</a:t>
            </a:r>
            <a:r>
              <a:rPr lang="ko-KR" altLang="en-US" sz="3200" dirty="0" smtClean="0">
                <a:hlinkClick r:id="rId5"/>
              </a:rPr>
              <a:t>디스크 생성</a:t>
            </a:r>
            <a:r>
              <a:rPr lang="en-US" altLang="ko-KR" sz="3200" dirty="0" smtClean="0">
                <a:hlinkClick r:id="rId5"/>
              </a:rPr>
              <a:t>)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526420" y="1988840"/>
            <a:ext cx="5972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 smtClean="0">
                <a:hlinkClick r:id="rId6"/>
              </a:rPr>
              <a:t>SDcard</a:t>
            </a:r>
            <a:r>
              <a:rPr lang="en-US" altLang="ko-KR" sz="3200" dirty="0" smtClean="0">
                <a:hlinkClick r:id="rId6"/>
              </a:rPr>
              <a:t> Formatter(</a:t>
            </a:r>
            <a:r>
              <a:rPr lang="ko-KR" altLang="en-US" sz="3200" dirty="0" smtClean="0">
                <a:hlinkClick r:id="rId6"/>
              </a:rPr>
              <a:t>디스크 포맷</a:t>
            </a:r>
            <a:r>
              <a:rPr lang="en-US" altLang="ko-KR" sz="3200" dirty="0" smtClean="0">
                <a:hlinkClick r:id="rId6"/>
              </a:rPr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600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부팅디스크 만들기</a:t>
            </a:r>
            <a:endParaRPr lang="ko-KR" altLang="en-US" dirty="0"/>
          </a:p>
        </p:txBody>
      </p:sp>
      <p:pic>
        <p:nvPicPr>
          <p:cNvPr id="1026" name="Picture 2" descr="https://blog.kakaocdn.net/dn/shZSP/btsnbJWDj3Z/8bjt3xnBVZNDVu7pfaWn8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1" y="1772816"/>
            <a:ext cx="3384376" cy="37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r2Hq8/btsngJhLbTM/4drfzxIjyQUGKrn5SoGf5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04864"/>
            <a:ext cx="4870169" cy="300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805264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Format </a:t>
            </a:r>
            <a:r>
              <a:rPr lang="en-US" altLang="ko-KR" dirty="0" smtClean="0">
                <a:sym typeface="Wingdings" pitchFamily="2" charset="2"/>
              </a:rPr>
              <a:t> Image flash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5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무선 연결 및 </a:t>
            </a:r>
            <a:r>
              <a:rPr lang="en-US" altLang="ko-KR" dirty="0" smtClean="0"/>
              <a:t>SSH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– </a:t>
            </a:r>
            <a:r>
              <a:rPr lang="ko-KR" altLang="en-US" dirty="0" smtClean="0"/>
              <a:t>부팅디스크 설정</a:t>
            </a:r>
            <a:endParaRPr lang="ko-KR" altLang="en-US" dirty="0"/>
          </a:p>
        </p:txBody>
      </p:sp>
      <p:pic>
        <p:nvPicPr>
          <p:cNvPr id="2050" name="Picture 2" descr="https://blog.kakaocdn.net/dn/792pj/btsDdB9Mpkx/4HkXoCiZ8egamWd8T5LQD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1675061" cy="44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1844824"/>
            <a:ext cx="626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새파일</a:t>
            </a:r>
            <a:r>
              <a:rPr lang="ko-KR" altLang="en-US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 &lt;SSH&gt; </a:t>
            </a:r>
            <a:r>
              <a:rPr lang="ko-KR" altLang="en-US" sz="1200" dirty="0" smtClean="0">
                <a:sym typeface="Wingdings" pitchFamily="2" charset="2"/>
              </a:rPr>
              <a:t>생성</a:t>
            </a:r>
            <a:r>
              <a:rPr lang="en-US" altLang="ko-KR" sz="1200" dirty="0" smtClean="0">
                <a:sym typeface="Wingdings" pitchFamily="2" charset="2"/>
              </a:rPr>
              <a:t>(</a:t>
            </a:r>
            <a:r>
              <a:rPr lang="ko-KR" altLang="en-US" sz="1200" dirty="0" err="1" smtClean="0">
                <a:sym typeface="Wingdings" pitchFamily="2" charset="2"/>
              </a:rPr>
              <a:t>확장자</a:t>
            </a:r>
            <a:r>
              <a:rPr lang="ko-KR" altLang="en-US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없음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내용 없음</a:t>
            </a:r>
            <a:r>
              <a:rPr lang="en-US" altLang="ko-KR" sz="1200" dirty="0" smtClean="0">
                <a:sym typeface="Wingdings" pitchFamily="2" charset="2"/>
              </a:rPr>
              <a:t>)</a:t>
            </a:r>
            <a:endParaRPr lang="en-US" altLang="ko-KR" sz="1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itchFamily="2" charset="2"/>
              </a:rPr>
              <a:t>- </a:t>
            </a:r>
            <a:r>
              <a:rPr lang="ko-KR" altLang="en-US" sz="1200" dirty="0" err="1" smtClean="0">
                <a:sym typeface="Wingdings" pitchFamily="2" charset="2"/>
              </a:rPr>
              <a:t>새파일</a:t>
            </a:r>
            <a:r>
              <a:rPr lang="ko-KR" altLang="en-US" sz="1200" dirty="0" smtClean="0">
                <a:sym typeface="Wingdings" pitchFamily="2" charset="2"/>
              </a:rPr>
              <a:t> </a:t>
            </a:r>
            <a:r>
              <a:rPr lang="en-US" altLang="ko-KR" sz="1200" dirty="0" smtClean="0">
                <a:sym typeface="Wingdings" pitchFamily="2" charset="2"/>
              </a:rPr>
              <a:t> &lt;</a:t>
            </a:r>
            <a:r>
              <a:rPr lang="en-US" altLang="ko-KR" sz="1200" dirty="0" err="1" smtClean="0">
                <a:sym typeface="Wingdings" pitchFamily="2" charset="2"/>
              </a:rPr>
              <a:t>wpa_supplicant.conf</a:t>
            </a:r>
            <a:r>
              <a:rPr lang="en-US" altLang="ko-KR" sz="1200" dirty="0" smtClean="0">
                <a:sym typeface="Wingdings" pitchFamily="2" charset="2"/>
              </a:rPr>
              <a:t>&gt; </a:t>
            </a:r>
            <a:r>
              <a:rPr lang="ko-KR" altLang="en-US" sz="1200" dirty="0" smtClean="0">
                <a:sym typeface="Wingdings" pitchFamily="2" charset="2"/>
              </a:rPr>
              <a:t>생성</a:t>
            </a:r>
            <a:endParaRPr lang="en-US" altLang="ko-KR" sz="1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ym typeface="Wingdings" pitchFamily="2" charset="2"/>
              </a:rPr>
              <a:t>파일 내용 </a:t>
            </a:r>
            <a:r>
              <a:rPr lang="en-US" altLang="ko-KR" sz="1200" dirty="0" smtClean="0">
                <a:sym typeface="Wingdings" pitchFamily="2" charset="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country=</a:t>
            </a:r>
            <a:r>
              <a:rPr lang="ko-KR" altLang="en-US" sz="1200" dirty="0"/>
              <a:t>국가</a:t>
            </a:r>
            <a:r>
              <a:rPr lang="en-US" altLang="ko-KR" sz="1200" dirty="0"/>
              <a:t>(US,KR,...) </a:t>
            </a:r>
            <a:r>
              <a:rPr lang="en-US" altLang="ko-KR" sz="1200" dirty="0" err="1"/>
              <a:t>ctrl_interface</a:t>
            </a:r>
            <a:r>
              <a:rPr lang="en-US" altLang="ko-KR" sz="1200" dirty="0"/>
              <a:t>=DIR=/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/run/</a:t>
            </a:r>
            <a:r>
              <a:rPr lang="en-US" altLang="ko-KR" sz="1200" dirty="0" err="1"/>
              <a:t>wpa_supplicant</a:t>
            </a:r>
            <a:r>
              <a:rPr lang="en-US" altLang="ko-KR" sz="1200" dirty="0"/>
              <a:t> GROUP=</a:t>
            </a:r>
            <a:r>
              <a:rPr lang="en-US" altLang="ko-KR" sz="1200" dirty="0" err="1"/>
              <a:t>netdev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update_config</a:t>
            </a:r>
            <a:r>
              <a:rPr lang="en-US" altLang="ko-KR" sz="1200" dirty="0" smtClean="0"/>
              <a:t>=1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network={    </a:t>
            </a:r>
            <a:r>
              <a:rPr lang="en-US" altLang="ko-KR" sz="1200" dirty="0" err="1" smtClean="0"/>
              <a:t>scan_ssid</a:t>
            </a:r>
            <a:r>
              <a:rPr lang="en-US" altLang="ko-KR" sz="1200" dirty="0" smtClean="0"/>
              <a:t>=1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ssid</a:t>
            </a:r>
            <a:r>
              <a:rPr lang="en-US" altLang="ko-KR" sz="1200" dirty="0"/>
              <a:t>="</a:t>
            </a:r>
            <a:r>
              <a:rPr lang="ko-KR" altLang="en-US" sz="1200" dirty="0" err="1"/>
              <a:t>와이파이</a:t>
            </a:r>
            <a:r>
              <a:rPr lang="ko-KR" altLang="en-US" sz="1200" dirty="0"/>
              <a:t> </a:t>
            </a:r>
            <a:r>
              <a:rPr lang="en-US" altLang="ko-KR" sz="1200" dirty="0"/>
              <a:t>ID"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psk</a:t>
            </a:r>
            <a:r>
              <a:rPr lang="en-US" altLang="ko-KR" sz="1200" dirty="0"/>
              <a:t>="</a:t>
            </a:r>
            <a:r>
              <a:rPr lang="ko-KR" altLang="en-US" sz="1200" dirty="0" err="1"/>
              <a:t>와이파이</a:t>
            </a:r>
            <a:r>
              <a:rPr lang="ko-KR" altLang="en-US" sz="1200" dirty="0"/>
              <a:t> 비밀번호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}</a:t>
            </a:r>
            <a:endParaRPr lang="en-US" altLang="ko-KR" sz="1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220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무선 연결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SSH</a:t>
            </a:r>
            <a:endParaRPr lang="ko-KR" altLang="en-US" dirty="0"/>
          </a:p>
        </p:txBody>
      </p:sp>
      <p:pic>
        <p:nvPicPr>
          <p:cNvPr id="3074" name="Picture 2" descr="https://blog.kakaocdn.net/dn/EMdXk/btsDh6ARXS2/ySWt3qu58Ey2wrRuxcHuq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7762" y="1772816"/>
            <a:ext cx="2163689" cy="24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blog.kakaocdn.net/dn/brdaYF/btsDh9En2BR/DCyLdx4P2j1iFk3Ek8zAa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8031" y="1859449"/>
            <a:ext cx="2427778" cy="22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7763" y="4436708"/>
            <a:ext cx="7610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연결도 </a:t>
            </a:r>
            <a:r>
              <a:rPr lang="en-US" altLang="ko-KR" dirty="0" smtClean="0"/>
              <a:t>: PC – </a:t>
            </a:r>
            <a:r>
              <a:rPr lang="en-US" altLang="ko-KR" dirty="0" err="1" smtClean="0"/>
              <a:t>Ctype</a:t>
            </a:r>
            <a:r>
              <a:rPr lang="en-US" altLang="ko-KR" dirty="0" smtClean="0"/>
              <a:t> – USB – Pi</a:t>
            </a:r>
          </a:p>
          <a:p>
            <a:endParaRPr lang="en-US" altLang="ko-KR" dirty="0" smtClean="0"/>
          </a:p>
          <a:p>
            <a:r>
              <a:rPr lang="en-US" altLang="ko-KR" sz="1100" dirty="0" smtClean="0"/>
              <a:t>* </a:t>
            </a:r>
            <a:r>
              <a:rPr lang="en-US" altLang="ko-KR" sz="1100" dirty="0"/>
              <a:t>PC – </a:t>
            </a:r>
            <a:r>
              <a:rPr lang="en-US" altLang="ko-KR" sz="1100" dirty="0" smtClean="0"/>
              <a:t>USB </a:t>
            </a:r>
            <a:r>
              <a:rPr lang="en-US" altLang="ko-KR" sz="1100" dirty="0"/>
              <a:t>– </a:t>
            </a:r>
            <a:r>
              <a:rPr lang="en-US" altLang="ko-KR" sz="1100" dirty="0" err="1" smtClean="0"/>
              <a:t>Ctype</a:t>
            </a:r>
            <a:r>
              <a:rPr lang="en-US" altLang="ko-KR" sz="1100" dirty="0" smtClean="0"/>
              <a:t> – Pi</a:t>
            </a:r>
            <a:r>
              <a:rPr lang="ko-KR" altLang="en-US" sz="1100" dirty="0" smtClean="0"/>
              <a:t>도 가능하나 </a:t>
            </a:r>
            <a:r>
              <a:rPr lang="en-US" altLang="ko-KR" sz="1100" dirty="0" smtClean="0"/>
              <a:t>Pi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Ctype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포트로는 </a:t>
            </a:r>
            <a:r>
              <a:rPr lang="ko-KR" altLang="en-US" sz="1100" dirty="0"/>
              <a:t>안정적인 </a:t>
            </a:r>
            <a:r>
              <a:rPr lang="ko-KR" altLang="en-US" sz="1100" dirty="0" smtClean="0"/>
              <a:t>전원공급을 위해 외부전원을 연결</a:t>
            </a:r>
            <a:endParaRPr lang="ko-KR" altLang="en-US" sz="1100" dirty="0"/>
          </a:p>
        </p:txBody>
      </p:sp>
      <p:cxnSp>
        <p:nvCxnSpPr>
          <p:cNvPr id="4" name="구부러진 연결선 3"/>
          <p:cNvCxnSpPr/>
          <p:nvPr/>
        </p:nvCxnSpPr>
        <p:spPr>
          <a:xfrm>
            <a:off x="2941451" y="2420888"/>
            <a:ext cx="1843211" cy="936104"/>
          </a:xfrm>
          <a:prstGeom prst="curvedConnector3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무선 연결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SSH</a:t>
            </a:r>
            <a:endParaRPr lang="ko-KR" altLang="en-US" dirty="0"/>
          </a:p>
        </p:txBody>
      </p:sp>
      <p:pic>
        <p:nvPicPr>
          <p:cNvPr id="4098" name="Picture 2" descr="https://blog.kakaocdn.net/dn/bXMghl/btsDdIA6v03/ATtwh7FdBYkkKEvtnpO9o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5356"/>
            <a:ext cx="2858137" cy="282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1700808"/>
            <a:ext cx="2080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&lt;Putty&gt;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Host Name : </a:t>
            </a:r>
            <a:r>
              <a:rPr lang="ko-KR" altLang="en-US" sz="1200" dirty="0" smtClean="0"/>
              <a:t>로그인</a:t>
            </a:r>
            <a:r>
              <a:rPr lang="en-US" altLang="ko-KR" sz="1200" dirty="0" err="1" smtClean="0"/>
              <a:t>ID.local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E</a:t>
            </a:r>
            <a:r>
              <a:rPr lang="en-US" altLang="ko-KR" sz="1200" dirty="0" smtClean="0"/>
              <a:t>x</a:t>
            </a:r>
            <a:r>
              <a:rPr lang="en-US" altLang="ko-KR" sz="1200" dirty="0"/>
              <a:t>)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pi.local</a:t>
            </a:r>
            <a:endParaRPr lang="en-US" altLang="ko-KR" sz="1200" dirty="0" smtClean="0"/>
          </a:p>
        </p:txBody>
      </p:sp>
      <p:pic>
        <p:nvPicPr>
          <p:cNvPr id="4100" name="Picture 4" descr="https://blog.kakaocdn.net/dn/bT4BYB/btsDdG4hG5L/JdgZOCLNl7mk9VpbG1dk3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502060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8144" y="4437112"/>
            <a:ext cx="1805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&lt;SSH</a:t>
            </a:r>
            <a:r>
              <a:rPr lang="en-US" altLang="ko-KR" sz="1200" dirty="0"/>
              <a:t>&gt;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ID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PW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기본값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pi/raspberry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9913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연결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Pi IP</a:t>
            </a:r>
            <a:endParaRPr lang="ko-KR" altLang="en-US" dirty="0"/>
          </a:p>
        </p:txBody>
      </p:sp>
      <p:pic>
        <p:nvPicPr>
          <p:cNvPr id="6146" name="Picture 2" descr="https://blog.kakaocdn.net/dn/u6vRM/btsDd4jV1ke/VhDXkTVRDCcZ0ZIEg5Ve5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412776"/>
            <a:ext cx="459969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4365103"/>
            <a:ext cx="2304256" cy="5760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146155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$ </a:t>
            </a:r>
            <a:r>
              <a:rPr lang="en-US" altLang="ko-KR" sz="1200" dirty="0" err="1" smtClean="0"/>
              <a:t>ifconfig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 wlan0</a:t>
            </a:r>
            <a:r>
              <a:rPr lang="ko-KR" altLang="en-US" sz="1200" dirty="0" smtClean="0">
                <a:sym typeface="Wingdings" pitchFamily="2" charset="2"/>
              </a:rPr>
              <a:t>의 </a:t>
            </a:r>
            <a:r>
              <a:rPr lang="en-US" altLang="ko-KR" sz="1200" dirty="0" err="1" smtClean="0">
                <a:sym typeface="Wingdings" pitchFamily="2" charset="2"/>
              </a:rPr>
              <a:t>inet</a:t>
            </a: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err="1" smtClean="0">
                <a:sym typeface="Wingdings" pitchFamily="2" charset="2"/>
              </a:rPr>
              <a:t>주소값</a:t>
            </a:r>
            <a:r>
              <a:rPr lang="ko-KR" altLang="en-US" sz="1200" dirty="0" smtClean="0">
                <a:sym typeface="Wingdings" pitchFamily="2" charset="2"/>
              </a:rPr>
              <a:t> 활용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843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무선 연결 설정 </a:t>
            </a:r>
            <a:r>
              <a:rPr lang="en-US" altLang="ko-KR" dirty="0" smtClean="0"/>
              <a:t>- VNC</a:t>
            </a:r>
            <a:endParaRPr lang="ko-KR" altLang="en-US" dirty="0"/>
          </a:p>
        </p:txBody>
      </p:sp>
      <p:pic>
        <p:nvPicPr>
          <p:cNvPr id="7170" name="Picture 2" descr="https://blog.kakaocdn.net/dn/TqbWa/btsDdHoDzaQ/FmWqtIlhNvIDoIVaVfJ1h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17089"/>
            <a:ext cx="3600400" cy="16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blog.kakaocdn.net/dn/AnLDl/btsDivf83Uc/oB6hogOA00VIeLU1kokqn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1104"/>
            <a:ext cx="3600400" cy="160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691" y="4972298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$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raspi-config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입력하여 설정화면 이동</a:t>
            </a:r>
            <a:endParaRPr lang="en-US" altLang="ko-KR" sz="1200" dirty="0" smtClean="0"/>
          </a:p>
          <a:p>
            <a:pPr marL="285750" indent="-285750">
              <a:buFont typeface="Wingdings"/>
              <a:buChar char="à"/>
            </a:pPr>
            <a:r>
              <a:rPr lang="en-US" altLang="ko-KR" sz="1200" dirty="0" smtClean="0">
                <a:sym typeface="Wingdings" pitchFamily="2" charset="2"/>
              </a:rPr>
              <a:t>3 interface</a:t>
            </a:r>
            <a:r>
              <a:rPr lang="ko-KR" altLang="en-US" sz="1200" dirty="0" smtClean="0">
                <a:sym typeface="Wingdings" pitchFamily="2" charset="2"/>
              </a:rPr>
              <a:t> </a:t>
            </a:r>
            <a:r>
              <a:rPr lang="en-US" altLang="ko-KR" sz="1200" dirty="0" smtClean="0">
                <a:sym typeface="Wingdings" pitchFamily="2" charset="2"/>
              </a:rPr>
              <a:t>Options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sz="1200" dirty="0" smtClean="0">
                <a:sym typeface="Wingdings" pitchFamily="2" charset="2"/>
              </a:rPr>
              <a:t>I3 VNC</a:t>
            </a:r>
            <a:r>
              <a:rPr lang="ko-KR" altLang="en-US" sz="1200" dirty="0" smtClean="0">
                <a:sym typeface="Wingdings" pitchFamily="2" charset="2"/>
              </a:rPr>
              <a:t> </a:t>
            </a:r>
            <a:r>
              <a:rPr lang="en-US" altLang="ko-KR" sz="1200" dirty="0" smtClean="0">
                <a:sym typeface="Wingdings" pitchFamily="2" charset="2"/>
              </a:rPr>
              <a:t>: Enable</a:t>
            </a:r>
            <a:r>
              <a:rPr lang="ko-KR" altLang="en-US" sz="1200" dirty="0" smtClean="0">
                <a:sym typeface="Wingdings" pitchFamily="2" charset="2"/>
              </a:rPr>
              <a:t>로 변경</a:t>
            </a:r>
            <a:endParaRPr lang="en-US" altLang="ko-KR" sz="1200" dirty="0" smtClean="0">
              <a:sym typeface="Wingdings" pitchFamily="2" charset="2"/>
            </a:endParaRPr>
          </a:p>
        </p:txBody>
      </p:sp>
      <p:pic>
        <p:nvPicPr>
          <p:cNvPr id="7" name="Picture 2" descr="https://blog.kakaocdn.net/dn/y9Jx9/btsC87Phtsd/rOkgXoLvZ1SHNYYkJnGjn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09" y="1877129"/>
            <a:ext cx="3062701" cy="125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blog.kakaocdn.net/dn/lQvLk/btsDhACe38y/HMqr5EwhWJmxtHITuhgAi1/im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8" b="49273"/>
          <a:stretch/>
        </p:blipFill>
        <p:spPr bwMode="auto">
          <a:xfrm>
            <a:off x="4977262" y="3226877"/>
            <a:ext cx="3030840" cy="105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39562" y="4972298"/>
            <a:ext cx="3122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ym typeface="Wingdings" pitchFamily="2" charset="2"/>
              </a:rPr>
              <a:t>- </a:t>
            </a:r>
            <a:r>
              <a:rPr lang="en-US" altLang="ko-KR" sz="1200" dirty="0" smtClean="0">
                <a:sym typeface="Wingdings" pitchFamily="2" charset="2"/>
              </a:rPr>
              <a:t>VNC </a:t>
            </a:r>
            <a:r>
              <a:rPr lang="ko-KR" altLang="en-US" sz="1200" dirty="0" smtClean="0">
                <a:sym typeface="Wingdings" pitchFamily="2" charset="2"/>
              </a:rPr>
              <a:t>상에서 </a:t>
            </a:r>
            <a:r>
              <a:rPr lang="en-US" altLang="ko-KR" sz="1200" dirty="0" smtClean="0">
                <a:sym typeface="Wingdings" pitchFamily="2" charset="2"/>
              </a:rPr>
              <a:t>Pi</a:t>
            </a:r>
            <a:r>
              <a:rPr lang="ko-KR" altLang="en-US" sz="1200" dirty="0" smtClean="0">
                <a:sym typeface="Wingdings" pitchFamily="2" charset="2"/>
              </a:rPr>
              <a:t>의 </a:t>
            </a:r>
            <a:r>
              <a:rPr lang="en-US" altLang="ko-KR" sz="1200" dirty="0" smtClean="0">
                <a:sym typeface="Wingdings" pitchFamily="2" charset="2"/>
              </a:rPr>
              <a:t>wlan0 </a:t>
            </a:r>
            <a:r>
              <a:rPr lang="en-US" altLang="ko-KR" sz="1200" dirty="0" err="1" smtClean="0">
                <a:sym typeface="Wingdings" pitchFamily="2" charset="2"/>
              </a:rPr>
              <a:t>inet</a:t>
            </a: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err="1" smtClean="0">
                <a:sym typeface="Wingdings" pitchFamily="2" charset="2"/>
              </a:rPr>
              <a:t>주소값</a:t>
            </a:r>
            <a:r>
              <a:rPr lang="ko-KR" altLang="en-US" sz="1200" dirty="0" smtClean="0">
                <a:sym typeface="Wingdings" pitchFamily="2" charset="2"/>
              </a:rPr>
              <a:t> 입력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035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통신 개요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9125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Client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Server(Host) 2</a:t>
            </a:r>
            <a:r>
              <a:rPr lang="ko-KR" altLang="en-US" sz="1200" dirty="0" smtClean="0"/>
              <a:t>개 역할로 구성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각자 특정 </a:t>
            </a:r>
            <a:r>
              <a:rPr lang="en-US" altLang="ko-KR" sz="1200" dirty="0" smtClean="0"/>
              <a:t>Port</a:t>
            </a:r>
            <a:r>
              <a:rPr lang="ko-KR" altLang="en-US" sz="1200" dirty="0" smtClean="0"/>
              <a:t>로 양방향 통신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데이터를 주고 받는 역할만 보면 </a:t>
            </a:r>
            <a:r>
              <a:rPr lang="en-US" altLang="ko-KR" sz="1200" dirty="0" smtClean="0"/>
              <a:t>Client</a:t>
            </a:r>
            <a:r>
              <a:rPr lang="ko-KR" altLang="en-US" sz="1200" dirty="0" smtClean="0"/>
              <a:t>와 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erver</a:t>
            </a:r>
            <a:r>
              <a:rPr lang="ko-KR" altLang="en-US" sz="1200" dirty="0" smtClean="0"/>
              <a:t>가 서로 동일한 기능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</a:t>
            </a:r>
            <a:r>
              <a:rPr lang="en-US" altLang="ko-KR" sz="1200" dirty="0" smtClean="0"/>
              <a:t>erver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개만 가능하고 </a:t>
            </a:r>
            <a:r>
              <a:rPr lang="en-US" altLang="ko-KR" sz="1200" dirty="0" err="1"/>
              <a:t>S</a:t>
            </a:r>
            <a:r>
              <a:rPr lang="en-US" altLang="ko-KR" sz="1200" dirty="0" err="1" smtClean="0"/>
              <a:t>lient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여러대가</a:t>
            </a:r>
            <a:r>
              <a:rPr lang="ko-KR" altLang="en-US" sz="1200" dirty="0" smtClean="0"/>
              <a:t> 동시 접속 가능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Server : PC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Client : </a:t>
            </a:r>
            <a:r>
              <a:rPr lang="en-US" altLang="ko-KR" sz="1200" dirty="0" err="1" smtClean="0"/>
              <a:t>RaspberryPi</a:t>
            </a:r>
            <a:endParaRPr lang="en-US" altLang="ko-KR" sz="1200" dirty="0" smtClean="0"/>
          </a:p>
        </p:txBody>
      </p:sp>
      <p:pic>
        <p:nvPicPr>
          <p:cNvPr id="9220" name="Picture 4" descr="네트워크/통신] 소켓이란? TCP와 UDP, 소켓통신의 흐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01008"/>
            <a:ext cx="2520280" cy="264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02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733</Words>
  <Application>Microsoft Office PowerPoint</Application>
  <PresentationFormat>화면 슬라이드 쇼(4:3)</PresentationFormat>
  <Paragraphs>135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필요 프로그램 다운로드</vt:lpstr>
      <vt:lpstr>부팅디스크 만들기</vt:lpstr>
      <vt:lpstr>무선 연결 및 SSH 설정  – 부팅디스크 설정</vt:lpstr>
      <vt:lpstr>무선 연결 설정 - SSH</vt:lpstr>
      <vt:lpstr>무선 연결 설정 - SSH</vt:lpstr>
      <vt:lpstr>무선 연결 설정 – Pi IP</vt:lpstr>
      <vt:lpstr>무선 연결 설정 - VNC</vt:lpstr>
      <vt:lpstr>Socket 통신 개요</vt:lpstr>
      <vt:lpstr>Socket 통신 준비 – Server ip 확인</vt:lpstr>
      <vt:lpstr>Socket 통신 준비 – Client 설정</vt:lpstr>
      <vt:lpstr>모델 학습 – 수동 주행 모드</vt:lpstr>
      <vt:lpstr>모델 학습 – 학습 전략 수립</vt:lpstr>
      <vt:lpstr>모델 학습 – 학습 전략 수립</vt:lpstr>
      <vt:lpstr>모터 제어 전략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71</cp:revision>
  <dcterms:created xsi:type="dcterms:W3CDTF">2006-10-05T04:04:58Z</dcterms:created>
  <dcterms:modified xsi:type="dcterms:W3CDTF">2024-01-19T09:38:59Z</dcterms:modified>
</cp:coreProperties>
</file>