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Lustria"/>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iJRPQlt3rGDXvj7NP/He3oJz7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Lustri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rive.google.com/file/d/1k4bVFm9eszw6IDoCDINYM6II19aMtiYY/view?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rive.google.com/file/d/1vCGxHU7xu-xTIHHwyvNXMDOt0xAXsHNZ/view?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txBox="1"/>
          <p:nvPr>
            <p:ph type="ctrTitle"/>
          </p:nvPr>
        </p:nvSpPr>
        <p:spPr>
          <a:xfrm>
            <a:off x="838199" y="1174819"/>
            <a:ext cx="4826795" cy="1406149"/>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lang="en-IN" sz="2800">
                <a:solidFill>
                  <a:schemeClr val="lt1"/>
                </a:solidFill>
              </a:rPr>
              <a:t>Introduction to Robot Modeling</a:t>
            </a:r>
            <a:br>
              <a:rPr lang="en-IN" sz="2800">
                <a:solidFill>
                  <a:schemeClr val="lt1"/>
                </a:solidFill>
              </a:rPr>
            </a:br>
            <a:br>
              <a:rPr lang="en-IN" sz="2800">
                <a:solidFill>
                  <a:schemeClr val="lt1"/>
                </a:solidFill>
              </a:rPr>
            </a:br>
            <a:r>
              <a:rPr lang="en-IN" sz="2800">
                <a:solidFill>
                  <a:schemeClr val="lt1"/>
                </a:solidFill>
              </a:rPr>
              <a:t>Project 2</a:t>
            </a:r>
            <a:br>
              <a:rPr lang="en-IN" sz="2800">
                <a:solidFill>
                  <a:schemeClr val="lt1"/>
                </a:solidFill>
              </a:rPr>
            </a:br>
            <a:endParaRPr sz="2800">
              <a:solidFill>
                <a:schemeClr val="lt1"/>
              </a:solidFill>
            </a:endParaRPr>
          </a:p>
        </p:txBody>
      </p:sp>
      <p:sp>
        <p:nvSpPr>
          <p:cNvPr id="86" name="Google Shape;86;p1"/>
          <p:cNvSpPr txBox="1"/>
          <p:nvPr>
            <p:ph idx="1" type="subTitle"/>
          </p:nvPr>
        </p:nvSpPr>
        <p:spPr>
          <a:xfrm>
            <a:off x="836454" y="2280886"/>
            <a:ext cx="4830283" cy="1594507"/>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lnSpc>
                <a:spcPct val="90000"/>
              </a:lnSpc>
              <a:spcBef>
                <a:spcPts val="0"/>
              </a:spcBef>
              <a:spcAft>
                <a:spcPts val="0"/>
              </a:spcAft>
              <a:buClr>
                <a:schemeClr val="dk1"/>
              </a:buClr>
              <a:buSzPct val="100000"/>
              <a:buNone/>
            </a:pPr>
            <a:r>
              <a:t/>
            </a:r>
            <a:endParaRPr sz="2800">
              <a:solidFill>
                <a:schemeClr val="lt1"/>
              </a:solidFill>
            </a:endParaRPr>
          </a:p>
          <a:p>
            <a:pPr indent="0" lvl="0" marL="0" rtl="0" algn="ctr">
              <a:lnSpc>
                <a:spcPct val="90000"/>
              </a:lnSpc>
              <a:spcBef>
                <a:spcPts val="1000"/>
              </a:spcBef>
              <a:spcAft>
                <a:spcPts val="0"/>
              </a:spcAft>
              <a:buClr>
                <a:schemeClr val="lt1"/>
              </a:buClr>
              <a:buSzPct val="100000"/>
              <a:buNone/>
            </a:pPr>
            <a:r>
              <a:rPr lang="en-IN" sz="4300" u="sng">
                <a:solidFill>
                  <a:schemeClr val="lt1"/>
                </a:solidFill>
                <a:latin typeface="Lustria"/>
                <a:ea typeface="Lustria"/>
                <a:cs typeface="Lustria"/>
                <a:sym typeface="Lustria"/>
              </a:rPr>
              <a:t>Cyberknife</a:t>
            </a:r>
            <a:endParaRPr sz="2800" u="sng">
              <a:solidFill>
                <a:schemeClr val="lt1"/>
              </a:solidFill>
              <a:latin typeface="Lustria"/>
              <a:ea typeface="Lustria"/>
              <a:cs typeface="Lustria"/>
              <a:sym typeface="Lustria"/>
            </a:endParaRPr>
          </a:p>
          <a:p>
            <a:pPr indent="0" lvl="0" marL="0" rtl="0" algn="ctr">
              <a:lnSpc>
                <a:spcPct val="90000"/>
              </a:lnSpc>
              <a:spcBef>
                <a:spcPts val="1000"/>
              </a:spcBef>
              <a:spcAft>
                <a:spcPts val="0"/>
              </a:spcAft>
              <a:buClr>
                <a:schemeClr val="lt1"/>
              </a:buClr>
              <a:buSzPct val="100000"/>
              <a:buNone/>
            </a:pPr>
            <a:r>
              <a:rPr lang="en-IN" sz="2800">
                <a:solidFill>
                  <a:schemeClr val="lt1"/>
                </a:solidFill>
                <a:latin typeface="Lustria"/>
                <a:ea typeface="Lustria"/>
                <a:cs typeface="Lustria"/>
                <a:sym typeface="Lustria"/>
              </a:rPr>
              <a:t>A non-invasive approach in modern radiosurgery  </a:t>
            </a:r>
            <a:endParaRPr sz="2800">
              <a:solidFill>
                <a:schemeClr val="lt1"/>
              </a:solidFill>
              <a:latin typeface="Lustria"/>
              <a:ea typeface="Lustria"/>
              <a:cs typeface="Lustria"/>
              <a:sym typeface="Lustria"/>
            </a:endParaRPr>
          </a:p>
        </p:txBody>
      </p:sp>
      <p:pic>
        <p:nvPicPr>
          <p:cNvPr descr="Sculptura is revolutionizing the treatment of tumors | KUKA AG" id="87" name="Google Shape;87;p1"/>
          <p:cNvPicPr preferRelativeResize="0"/>
          <p:nvPr/>
        </p:nvPicPr>
        <p:blipFill rotWithShape="1">
          <a:blip r:embed="rId3">
            <a:alphaModFix/>
          </a:blip>
          <a:srcRect b="-2" l="25404" r="-2" t="0"/>
          <a:stretch/>
        </p:blipFill>
        <p:spPr>
          <a:xfrm>
            <a:off x="6096000" y="841375"/>
            <a:ext cx="5260975" cy="4707593"/>
          </a:xfrm>
          <a:custGeom>
            <a:rect b="b" l="l" r="r" t="t"/>
            <a:pathLst>
              <a:path extrusionOk="0" h="4707593" w="5260975">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ln>
            <a:noFill/>
          </a:ln>
          <a:effectLst>
            <a:outerShdw blurRad="381000" rotWithShape="0" algn="t" dir="5400000" dist="152400">
              <a:srgbClr val="000000">
                <a:alpha val="9803"/>
              </a:srgbClr>
            </a:outerShdw>
          </a:effectLst>
        </p:spPr>
      </p:pic>
      <p:sp>
        <p:nvSpPr>
          <p:cNvPr id="88" name="Google Shape;88;p1"/>
          <p:cNvSpPr/>
          <p:nvPr/>
        </p:nvSpPr>
        <p:spPr>
          <a:xfrm>
            <a:off x="6096000" y="4138312"/>
            <a:ext cx="5260975" cy="1410656"/>
          </a:xfrm>
          <a:custGeom>
            <a:rect b="b" l="l" r="r" t="t"/>
            <a:pathLst>
              <a:path extrusionOk="0" h="1410656" w="5260975">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a:off x="6096000" y="4138312"/>
            <a:ext cx="5260975" cy="1410656"/>
          </a:xfrm>
          <a:custGeom>
            <a:rect b="b" l="l" r="r" t="t"/>
            <a:pathLst>
              <a:path extrusionOk="0" h="1410656" w="5260975">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rotWithShape="1">
            <a:blip r:embed="rId4">
              <a:alphaModFix amt="57000"/>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nvSpPr>
        <p:spPr>
          <a:xfrm>
            <a:off x="1053539" y="4663329"/>
            <a:ext cx="4611455"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Bharadwaj Chukkala | 118341705</a:t>
            </a:r>
            <a:endParaRPr/>
          </a:p>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Bhargav Kumar Soothram | 117041088</a:t>
            </a:r>
            <a:endParaRPr/>
          </a:p>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Joseph Pranadeer Reddy Katakam | 117517958</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0"/>
          <p:cNvSpPr txBox="1"/>
          <p:nvPr>
            <p:ph type="title"/>
          </p:nvPr>
        </p:nvSpPr>
        <p:spPr>
          <a:xfrm>
            <a:off x="513736" y="232390"/>
            <a:ext cx="10515600" cy="26905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IN" sz="2800"/>
              <a:t>Snippet of the code (for ref.)</a:t>
            </a:r>
            <a:endParaRPr b="1" sz="2800"/>
          </a:p>
        </p:txBody>
      </p:sp>
      <p:sp>
        <p:nvSpPr>
          <p:cNvPr id="205" name="Google Shape;205;p10"/>
          <p:cNvSpPr txBox="1"/>
          <p:nvPr>
            <p:ph idx="1" type="body"/>
          </p:nvPr>
        </p:nvSpPr>
        <p:spPr>
          <a:xfrm>
            <a:off x="838200" y="719085"/>
            <a:ext cx="10990006" cy="62090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AF00DB"/>
              </a:buClr>
              <a:buSzPts val="1500"/>
              <a:buNone/>
            </a:pPr>
            <a:r>
              <a:rPr b="0" lang="en-IN" sz="1500">
                <a:solidFill>
                  <a:srgbClr val="AF00DB"/>
                </a:solidFill>
                <a:latin typeface="Courier New"/>
                <a:ea typeface="Courier New"/>
                <a:cs typeface="Courier New"/>
                <a:sym typeface="Courier New"/>
              </a:rPr>
              <a:t>import</a:t>
            </a:r>
            <a:r>
              <a:rPr b="0" lang="en-IN" sz="1500">
                <a:solidFill>
                  <a:srgbClr val="000000"/>
                </a:solidFill>
                <a:latin typeface="Courier New"/>
                <a:ea typeface="Courier New"/>
                <a:cs typeface="Courier New"/>
                <a:sym typeface="Courier New"/>
              </a:rPr>
              <a:t> matplotlib.pyplot </a:t>
            </a:r>
            <a:r>
              <a:rPr b="0" lang="en-IN" sz="1500">
                <a:solidFill>
                  <a:srgbClr val="AF00DB"/>
                </a:solidFill>
                <a:latin typeface="Courier New"/>
                <a:ea typeface="Courier New"/>
                <a:cs typeface="Courier New"/>
                <a:sym typeface="Courier New"/>
              </a:rPr>
              <a:t>as</a:t>
            </a:r>
            <a:r>
              <a:rPr b="0" lang="en-IN" sz="1500">
                <a:solidFill>
                  <a:srgbClr val="000000"/>
                </a:solidFill>
                <a:latin typeface="Courier New"/>
                <a:ea typeface="Courier New"/>
                <a:cs typeface="Courier New"/>
                <a:sym typeface="Courier New"/>
              </a:rPr>
              <a:t> plt</a:t>
            </a:r>
            <a:endParaRPr b="0" sz="1500">
              <a:solidFill>
                <a:srgbClr val="000000"/>
              </a:solidFill>
              <a:latin typeface="Courier New"/>
              <a:ea typeface="Courier New"/>
              <a:cs typeface="Courier New"/>
              <a:sym typeface="Courier New"/>
            </a:endParaRPr>
          </a:p>
          <a:p>
            <a:pPr indent="0" lvl="0" marL="0" rtl="0" algn="l">
              <a:lnSpc>
                <a:spcPct val="90000"/>
              </a:lnSpc>
              <a:spcBef>
                <a:spcPts val="1000"/>
              </a:spcBef>
              <a:spcAft>
                <a:spcPts val="0"/>
              </a:spcAft>
              <a:buClr>
                <a:srgbClr val="000000"/>
              </a:buClr>
              <a:buSzPts val="1500"/>
              <a:buNone/>
            </a:pPr>
            <a:br>
              <a:rPr b="0" lang="en-IN" sz="1500">
                <a:solidFill>
                  <a:srgbClr val="000000"/>
                </a:solidFill>
                <a:latin typeface="Courier New"/>
                <a:ea typeface="Courier New"/>
                <a:cs typeface="Courier New"/>
                <a:sym typeface="Courier New"/>
              </a:rPr>
            </a:br>
            <a:r>
              <a:rPr b="0" lang="en-IN" sz="1500">
                <a:solidFill>
                  <a:srgbClr val="000000"/>
                </a:solidFill>
                <a:latin typeface="Courier New"/>
                <a:ea typeface="Courier New"/>
                <a:cs typeface="Courier New"/>
                <a:sym typeface="Courier New"/>
              </a:rPr>
              <a:t>figure, ax = plt.subplots()</a:t>
            </a:r>
            <a:endParaRPr/>
          </a:p>
          <a:p>
            <a:pPr indent="0" lvl="0" marL="0" rtl="0" algn="l">
              <a:lnSpc>
                <a:spcPct val="90000"/>
              </a:lnSpc>
              <a:spcBef>
                <a:spcPts val="1000"/>
              </a:spcBef>
              <a:spcAft>
                <a:spcPts val="0"/>
              </a:spcAft>
              <a:buClr>
                <a:srgbClr val="000000"/>
              </a:buClr>
              <a:buSzPts val="1500"/>
              <a:buNone/>
            </a:pPr>
            <a:r>
              <a:rPr b="0" lang="en-IN" sz="1500">
                <a:solidFill>
                  <a:srgbClr val="000000"/>
                </a:solidFill>
                <a:latin typeface="Courier New"/>
                <a:ea typeface="Courier New"/>
                <a:cs typeface="Courier New"/>
                <a:sym typeface="Courier New"/>
              </a:rPr>
              <a:t>ax.</a:t>
            </a:r>
            <a:r>
              <a:rPr b="0" lang="en-IN" sz="1500">
                <a:solidFill>
                  <a:srgbClr val="267F99"/>
                </a:solidFill>
                <a:latin typeface="Courier New"/>
                <a:ea typeface="Courier New"/>
                <a:cs typeface="Courier New"/>
                <a:sym typeface="Courier New"/>
              </a:rPr>
              <a:t>set</a:t>
            </a:r>
            <a:r>
              <a:rPr b="0" lang="en-IN" sz="1500">
                <a:solidFill>
                  <a:srgbClr val="000000"/>
                </a:solidFill>
                <a:latin typeface="Courier New"/>
                <a:ea typeface="Courier New"/>
                <a:cs typeface="Courier New"/>
                <a:sym typeface="Courier New"/>
              </a:rPr>
              <a:t>(xlim=(</a:t>
            </a:r>
            <a:r>
              <a:rPr b="0" lang="en-IN" sz="1500">
                <a:solidFill>
                  <a:srgbClr val="09885A"/>
                </a:solidFill>
                <a:latin typeface="Courier New"/>
                <a:ea typeface="Courier New"/>
                <a:cs typeface="Courier New"/>
                <a:sym typeface="Courier New"/>
              </a:rPr>
              <a:t>0</a:t>
            </a:r>
            <a:r>
              <a:rPr b="0" lang="en-IN" sz="1500">
                <a:solidFill>
                  <a:srgbClr val="000000"/>
                </a:solidFill>
                <a:latin typeface="Courier New"/>
                <a:ea typeface="Courier New"/>
                <a:cs typeface="Courier New"/>
                <a:sym typeface="Courier New"/>
              </a:rPr>
              <a:t>, </a:t>
            </a:r>
            <a:r>
              <a:rPr b="0" lang="en-IN" sz="1500">
                <a:solidFill>
                  <a:srgbClr val="09885A"/>
                </a:solidFill>
                <a:latin typeface="Courier New"/>
                <a:ea typeface="Courier New"/>
                <a:cs typeface="Courier New"/>
                <a:sym typeface="Courier New"/>
              </a:rPr>
              <a:t>800</a:t>
            </a:r>
            <a:r>
              <a:rPr b="0" lang="en-IN" sz="1500">
                <a:solidFill>
                  <a:srgbClr val="000000"/>
                </a:solidFill>
                <a:latin typeface="Courier New"/>
                <a:ea typeface="Courier New"/>
                <a:cs typeface="Courier New"/>
                <a:sym typeface="Courier New"/>
              </a:rPr>
              <a:t>), ylim = (</a:t>
            </a:r>
            <a:r>
              <a:rPr b="0" lang="en-IN" sz="1500">
                <a:solidFill>
                  <a:srgbClr val="09885A"/>
                </a:solidFill>
                <a:latin typeface="Courier New"/>
                <a:ea typeface="Courier New"/>
                <a:cs typeface="Courier New"/>
                <a:sym typeface="Courier New"/>
              </a:rPr>
              <a:t>0</a:t>
            </a:r>
            <a:r>
              <a:rPr b="0" lang="en-IN" sz="1500">
                <a:solidFill>
                  <a:srgbClr val="000000"/>
                </a:solidFill>
                <a:latin typeface="Courier New"/>
                <a:ea typeface="Courier New"/>
                <a:cs typeface="Courier New"/>
                <a:sym typeface="Courier New"/>
              </a:rPr>
              <a:t>,</a:t>
            </a:r>
            <a:r>
              <a:rPr b="0" lang="en-IN" sz="1500">
                <a:solidFill>
                  <a:srgbClr val="09885A"/>
                </a:solidFill>
                <a:latin typeface="Courier New"/>
                <a:ea typeface="Courier New"/>
                <a:cs typeface="Courier New"/>
                <a:sym typeface="Courier New"/>
              </a:rPr>
              <a:t>1000</a:t>
            </a:r>
            <a:r>
              <a:rPr b="0" lang="en-IN" sz="1500">
                <a:solidFill>
                  <a:srgbClr val="000000"/>
                </a:solidFill>
                <a:latin typeface="Courier New"/>
                <a:ea typeface="Courier New"/>
                <a:cs typeface="Courier New"/>
                <a:sym typeface="Courier New"/>
              </a:rPr>
              <a:t>))</a:t>
            </a:r>
            <a:endParaRPr/>
          </a:p>
          <a:p>
            <a:pPr indent="0" lvl="0" marL="0" rtl="0" algn="l">
              <a:lnSpc>
                <a:spcPct val="90000"/>
              </a:lnSpc>
              <a:spcBef>
                <a:spcPts val="1000"/>
              </a:spcBef>
              <a:spcAft>
                <a:spcPts val="0"/>
              </a:spcAft>
              <a:buClr>
                <a:srgbClr val="000000"/>
              </a:buClr>
              <a:buSzPts val="1500"/>
              <a:buNone/>
            </a:pPr>
            <a:br>
              <a:rPr b="0" lang="en-IN" sz="1500">
                <a:solidFill>
                  <a:srgbClr val="000000"/>
                </a:solidFill>
                <a:latin typeface="Courier New"/>
                <a:ea typeface="Courier New"/>
                <a:cs typeface="Courier New"/>
                <a:sym typeface="Courier New"/>
              </a:rPr>
            </a:br>
            <a:r>
              <a:rPr b="0" lang="en-IN" sz="1500">
                <a:solidFill>
                  <a:srgbClr val="AF00DB"/>
                </a:solidFill>
                <a:latin typeface="Courier New"/>
                <a:ea typeface="Courier New"/>
                <a:cs typeface="Courier New"/>
                <a:sym typeface="Courier New"/>
              </a:rPr>
              <a:t>for</a:t>
            </a:r>
            <a:r>
              <a:rPr b="0" lang="en-IN" sz="1500">
                <a:solidFill>
                  <a:srgbClr val="000000"/>
                </a:solidFill>
                <a:latin typeface="Courier New"/>
                <a:ea typeface="Courier New"/>
                <a:cs typeface="Courier New"/>
                <a:sym typeface="Courier New"/>
              </a:rPr>
              <a:t> i </a:t>
            </a:r>
            <a:r>
              <a:rPr b="0" lang="en-IN" sz="1500">
                <a:solidFill>
                  <a:srgbClr val="0000FF"/>
                </a:solidFill>
                <a:latin typeface="Courier New"/>
                <a:ea typeface="Courier New"/>
                <a:cs typeface="Courier New"/>
                <a:sym typeface="Courier New"/>
              </a:rPr>
              <a:t>in</a:t>
            </a:r>
            <a:r>
              <a:rPr b="0" lang="en-IN" sz="1500">
                <a:solidFill>
                  <a:srgbClr val="000000"/>
                </a:solidFill>
                <a:latin typeface="Courier New"/>
                <a:ea typeface="Courier New"/>
                <a:cs typeface="Courier New"/>
                <a:sym typeface="Courier New"/>
              </a:rPr>
              <a:t> </a:t>
            </a:r>
            <a:r>
              <a:rPr b="0" lang="en-IN" sz="1500">
                <a:solidFill>
                  <a:srgbClr val="795E26"/>
                </a:solidFill>
                <a:latin typeface="Courier New"/>
                <a:ea typeface="Courier New"/>
                <a:cs typeface="Courier New"/>
                <a:sym typeface="Courier New"/>
              </a:rPr>
              <a:t>range</a:t>
            </a:r>
            <a:r>
              <a:rPr b="0" lang="en-IN" sz="1500">
                <a:solidFill>
                  <a:srgbClr val="000000"/>
                </a:solidFill>
                <a:latin typeface="Courier New"/>
                <a:ea typeface="Courier New"/>
                <a:cs typeface="Courier New"/>
                <a:sym typeface="Courier New"/>
              </a:rPr>
              <a:t>(</a:t>
            </a:r>
            <a:r>
              <a:rPr b="0" lang="en-IN" sz="1500">
                <a:solidFill>
                  <a:srgbClr val="09885A"/>
                </a:solidFill>
                <a:latin typeface="Courier New"/>
                <a:ea typeface="Courier New"/>
                <a:cs typeface="Courier New"/>
                <a:sym typeface="Courier New"/>
              </a:rPr>
              <a:t>0</a:t>
            </a:r>
            <a:r>
              <a:rPr b="0" lang="en-IN" sz="1500">
                <a:solidFill>
                  <a:srgbClr val="000000"/>
                </a:solidFill>
                <a:latin typeface="Courier New"/>
                <a:ea typeface="Courier New"/>
                <a:cs typeface="Courier New"/>
                <a:sym typeface="Courier New"/>
              </a:rPr>
              <a:t>,N):</a:t>
            </a:r>
            <a:endParaRPr/>
          </a:p>
          <a:p>
            <a:pPr indent="0" lvl="0" marL="0" rtl="0" algn="l">
              <a:lnSpc>
                <a:spcPct val="90000"/>
              </a:lnSpc>
              <a:spcBef>
                <a:spcPts val="1000"/>
              </a:spcBef>
              <a:spcAft>
                <a:spcPts val="0"/>
              </a:spcAft>
              <a:buClr>
                <a:srgbClr val="000000"/>
              </a:buClr>
              <a:buSzPts val="1500"/>
              <a:buNone/>
            </a:pPr>
            <a:r>
              <a:rPr b="0" lang="en-IN" sz="1500">
                <a:solidFill>
                  <a:srgbClr val="000000"/>
                </a:solidFill>
                <a:latin typeface="Courier New"/>
                <a:ea typeface="Courier New"/>
                <a:cs typeface="Courier New"/>
                <a:sym typeface="Courier New"/>
              </a:rPr>
              <a:t>  x_dot = </a:t>
            </a:r>
            <a:r>
              <a:rPr b="0" lang="en-IN" sz="1500">
                <a:solidFill>
                  <a:srgbClr val="09885A"/>
                </a:solidFill>
                <a:latin typeface="Courier New"/>
                <a:ea typeface="Courier New"/>
                <a:cs typeface="Courier New"/>
                <a:sym typeface="Courier New"/>
              </a:rPr>
              <a:t>-100.0</a:t>
            </a:r>
            <a:r>
              <a:rPr b="0" lang="en-IN" sz="1500">
                <a:solidFill>
                  <a:srgbClr val="000000"/>
                </a:solidFill>
                <a:latin typeface="Courier New"/>
                <a:ea typeface="Courier New"/>
                <a:cs typeface="Courier New"/>
                <a:sym typeface="Courier New"/>
              </a:rPr>
              <a:t> * (</a:t>
            </a:r>
            <a:r>
              <a:rPr b="0" lang="en-IN" sz="1500">
                <a:solidFill>
                  <a:srgbClr val="09885A"/>
                </a:solidFill>
                <a:latin typeface="Courier New"/>
                <a:ea typeface="Courier New"/>
                <a:cs typeface="Courier New"/>
                <a:sym typeface="Courier New"/>
              </a:rPr>
              <a:t>2</a:t>
            </a:r>
            <a:r>
              <a:rPr b="0" lang="en-IN" sz="1500">
                <a:solidFill>
                  <a:srgbClr val="000000"/>
                </a:solidFill>
                <a:latin typeface="Courier New"/>
                <a:ea typeface="Courier New"/>
                <a:cs typeface="Courier New"/>
                <a:sym typeface="Courier New"/>
              </a:rPr>
              <a:t>*pi/</a:t>
            </a:r>
            <a:r>
              <a:rPr b="0" lang="en-IN" sz="1500">
                <a:solidFill>
                  <a:srgbClr val="09885A"/>
                </a:solidFill>
                <a:latin typeface="Courier New"/>
                <a:ea typeface="Courier New"/>
                <a:cs typeface="Courier New"/>
                <a:sym typeface="Courier New"/>
              </a:rPr>
              <a:t>5</a:t>
            </a:r>
            <a:r>
              <a:rPr b="0" lang="en-IN" sz="1500">
                <a:solidFill>
                  <a:srgbClr val="000000"/>
                </a:solidFill>
                <a:latin typeface="Courier New"/>
                <a:ea typeface="Courier New"/>
                <a:cs typeface="Courier New"/>
                <a:sym typeface="Courier New"/>
              </a:rPr>
              <a:t>)* sin(th[i])  </a:t>
            </a:r>
            <a:endParaRPr/>
          </a:p>
          <a:p>
            <a:pPr indent="0" lvl="0" marL="0" rtl="0" algn="l">
              <a:lnSpc>
                <a:spcPct val="90000"/>
              </a:lnSpc>
              <a:spcBef>
                <a:spcPts val="1000"/>
              </a:spcBef>
              <a:spcAft>
                <a:spcPts val="0"/>
              </a:spcAft>
              <a:buClr>
                <a:srgbClr val="000000"/>
              </a:buClr>
              <a:buSzPts val="1500"/>
              <a:buNone/>
            </a:pPr>
            <a:r>
              <a:rPr b="0" lang="en-IN" sz="1500">
                <a:solidFill>
                  <a:srgbClr val="000000"/>
                </a:solidFill>
                <a:latin typeface="Courier New"/>
                <a:ea typeface="Courier New"/>
                <a:cs typeface="Courier New"/>
                <a:sym typeface="Courier New"/>
              </a:rPr>
              <a:t>  z_dot = </a:t>
            </a:r>
            <a:r>
              <a:rPr b="0" lang="en-IN" sz="1500">
                <a:solidFill>
                  <a:srgbClr val="09885A"/>
                </a:solidFill>
                <a:latin typeface="Courier New"/>
                <a:ea typeface="Courier New"/>
                <a:cs typeface="Courier New"/>
                <a:sym typeface="Courier New"/>
              </a:rPr>
              <a:t>100.0</a:t>
            </a:r>
            <a:r>
              <a:rPr b="0" lang="en-IN" sz="1500">
                <a:solidFill>
                  <a:srgbClr val="000000"/>
                </a:solidFill>
                <a:latin typeface="Courier New"/>
                <a:ea typeface="Courier New"/>
                <a:cs typeface="Courier New"/>
                <a:sym typeface="Courier New"/>
              </a:rPr>
              <a:t> * (</a:t>
            </a:r>
            <a:r>
              <a:rPr b="0" lang="en-IN" sz="1500">
                <a:solidFill>
                  <a:srgbClr val="09885A"/>
                </a:solidFill>
                <a:latin typeface="Courier New"/>
                <a:ea typeface="Courier New"/>
                <a:cs typeface="Courier New"/>
                <a:sym typeface="Courier New"/>
              </a:rPr>
              <a:t>2</a:t>
            </a:r>
            <a:r>
              <a:rPr b="0" lang="en-IN" sz="1500">
                <a:solidFill>
                  <a:srgbClr val="000000"/>
                </a:solidFill>
                <a:latin typeface="Courier New"/>
                <a:ea typeface="Courier New"/>
                <a:cs typeface="Courier New"/>
                <a:sym typeface="Courier New"/>
              </a:rPr>
              <a:t>*pi/</a:t>
            </a:r>
            <a:r>
              <a:rPr b="0" lang="en-IN" sz="1500">
                <a:solidFill>
                  <a:srgbClr val="09885A"/>
                </a:solidFill>
                <a:latin typeface="Courier New"/>
                <a:ea typeface="Courier New"/>
                <a:cs typeface="Courier New"/>
                <a:sym typeface="Courier New"/>
              </a:rPr>
              <a:t>5</a:t>
            </a:r>
            <a:r>
              <a:rPr b="0" lang="en-IN" sz="1500">
                <a:solidFill>
                  <a:srgbClr val="000000"/>
                </a:solidFill>
                <a:latin typeface="Courier New"/>
                <a:ea typeface="Courier New"/>
                <a:cs typeface="Courier New"/>
                <a:sym typeface="Courier New"/>
              </a:rPr>
              <a:t>)* cos(th[i])</a:t>
            </a:r>
            <a:endParaRPr/>
          </a:p>
          <a:p>
            <a:pPr indent="0" lvl="0" marL="0" rtl="0" algn="l">
              <a:lnSpc>
                <a:spcPct val="90000"/>
              </a:lnSpc>
              <a:spcBef>
                <a:spcPts val="1000"/>
              </a:spcBef>
              <a:spcAft>
                <a:spcPts val="0"/>
              </a:spcAft>
              <a:buClr>
                <a:srgbClr val="000000"/>
              </a:buClr>
              <a:buSzPts val="1500"/>
              <a:buNone/>
            </a:pPr>
            <a:br>
              <a:rPr b="0" lang="en-IN" sz="1500">
                <a:solidFill>
                  <a:srgbClr val="000000"/>
                </a:solidFill>
                <a:latin typeface="Courier New"/>
                <a:ea typeface="Courier New"/>
                <a:cs typeface="Courier New"/>
                <a:sym typeface="Courier New"/>
              </a:rPr>
            </a:br>
            <a:r>
              <a:rPr b="0" lang="en-IN" sz="1500">
                <a:solidFill>
                  <a:srgbClr val="000000"/>
                </a:solidFill>
                <a:latin typeface="Courier New"/>
                <a:ea typeface="Courier New"/>
                <a:cs typeface="Courier New"/>
                <a:sym typeface="Courier New"/>
              </a:rPr>
              <a:t>  V = Matrix([x_dot,</a:t>
            </a:r>
            <a:r>
              <a:rPr b="0" lang="en-IN" sz="1500">
                <a:solidFill>
                  <a:srgbClr val="09885A"/>
                </a:solidFill>
                <a:latin typeface="Courier New"/>
                <a:ea typeface="Courier New"/>
                <a:cs typeface="Courier New"/>
                <a:sym typeface="Courier New"/>
              </a:rPr>
              <a:t>0.0</a:t>
            </a:r>
            <a:r>
              <a:rPr b="0" lang="en-IN" sz="1500">
                <a:solidFill>
                  <a:srgbClr val="000000"/>
                </a:solidFill>
                <a:latin typeface="Courier New"/>
                <a:ea typeface="Courier New"/>
                <a:cs typeface="Courier New"/>
                <a:sym typeface="Courier New"/>
              </a:rPr>
              <a:t>, z_dot, </a:t>
            </a:r>
            <a:r>
              <a:rPr b="0" lang="en-IN" sz="1500">
                <a:solidFill>
                  <a:srgbClr val="09885A"/>
                </a:solidFill>
                <a:latin typeface="Courier New"/>
                <a:ea typeface="Courier New"/>
                <a:cs typeface="Courier New"/>
                <a:sym typeface="Courier New"/>
              </a:rPr>
              <a:t>0.0</a:t>
            </a:r>
            <a:r>
              <a:rPr b="0" lang="en-IN" sz="1500">
                <a:solidFill>
                  <a:srgbClr val="000000"/>
                </a:solidFill>
                <a:latin typeface="Courier New"/>
                <a:ea typeface="Courier New"/>
                <a:cs typeface="Courier New"/>
                <a:sym typeface="Courier New"/>
              </a:rPr>
              <a:t>, </a:t>
            </a:r>
            <a:r>
              <a:rPr b="0" lang="en-IN" sz="1500">
                <a:solidFill>
                  <a:srgbClr val="09885A"/>
                </a:solidFill>
                <a:latin typeface="Courier New"/>
                <a:ea typeface="Courier New"/>
                <a:cs typeface="Courier New"/>
                <a:sym typeface="Courier New"/>
              </a:rPr>
              <a:t>0.0</a:t>
            </a:r>
            <a:r>
              <a:rPr b="0" lang="en-IN" sz="1500">
                <a:solidFill>
                  <a:srgbClr val="000000"/>
                </a:solidFill>
                <a:latin typeface="Courier New"/>
                <a:ea typeface="Courier New"/>
                <a:cs typeface="Courier New"/>
                <a:sym typeface="Courier New"/>
              </a:rPr>
              <a:t>, </a:t>
            </a:r>
            <a:r>
              <a:rPr b="0" lang="en-IN" sz="1500">
                <a:solidFill>
                  <a:srgbClr val="09885A"/>
                </a:solidFill>
                <a:latin typeface="Courier New"/>
                <a:ea typeface="Courier New"/>
                <a:cs typeface="Courier New"/>
                <a:sym typeface="Courier New"/>
              </a:rPr>
              <a:t>0.0</a:t>
            </a:r>
            <a:r>
              <a:rPr b="0" lang="en-IN" sz="1500">
                <a:solidFill>
                  <a:srgbClr val="000000"/>
                </a:solidFill>
                <a:latin typeface="Courier New"/>
                <a:ea typeface="Courier New"/>
                <a:cs typeface="Courier New"/>
                <a:sym typeface="Courier New"/>
              </a:rPr>
              <a:t>])</a:t>
            </a:r>
            <a:endParaRPr/>
          </a:p>
          <a:p>
            <a:pPr indent="0" lvl="0" marL="0" rtl="0" algn="l">
              <a:lnSpc>
                <a:spcPct val="90000"/>
              </a:lnSpc>
              <a:spcBef>
                <a:spcPts val="1000"/>
              </a:spcBef>
              <a:spcAft>
                <a:spcPts val="0"/>
              </a:spcAft>
              <a:buClr>
                <a:srgbClr val="000000"/>
              </a:buClr>
              <a:buSzPts val="1500"/>
              <a:buNone/>
            </a:pPr>
            <a:br>
              <a:rPr b="0" lang="en-IN" sz="1500">
                <a:solidFill>
                  <a:srgbClr val="000000"/>
                </a:solidFill>
                <a:latin typeface="Courier New"/>
                <a:ea typeface="Courier New"/>
                <a:cs typeface="Courier New"/>
                <a:sym typeface="Courier New"/>
              </a:rPr>
            </a:br>
            <a:r>
              <a:rPr b="0" lang="en-IN" sz="1500">
                <a:solidFill>
                  <a:srgbClr val="000000"/>
                </a:solidFill>
                <a:latin typeface="Courier New"/>
                <a:ea typeface="Courier New"/>
                <a:cs typeface="Courier New"/>
                <a:sym typeface="Courier New"/>
              </a:rPr>
              <a:t>  J_inv = J.evalf(</a:t>
            </a:r>
            <a:r>
              <a:rPr b="0" lang="en-IN" sz="1500">
                <a:solidFill>
                  <a:srgbClr val="09885A"/>
                </a:solidFill>
                <a:latin typeface="Courier New"/>
                <a:ea typeface="Courier New"/>
                <a:cs typeface="Courier New"/>
                <a:sym typeface="Courier New"/>
              </a:rPr>
              <a:t>3</a:t>
            </a:r>
            <a:r>
              <a:rPr b="0" lang="en-IN" sz="1500">
                <a:solidFill>
                  <a:srgbClr val="000000"/>
                </a:solidFill>
                <a:latin typeface="Courier New"/>
                <a:ea typeface="Courier New"/>
                <a:cs typeface="Courier New"/>
                <a:sym typeface="Courier New"/>
              </a:rPr>
              <a:t>, subs={theta1:theta_joint[</a:t>
            </a:r>
            <a:r>
              <a:rPr b="0" lang="en-IN" sz="1500">
                <a:solidFill>
                  <a:srgbClr val="09885A"/>
                </a:solidFill>
                <a:latin typeface="Courier New"/>
                <a:ea typeface="Courier New"/>
                <a:cs typeface="Courier New"/>
                <a:sym typeface="Courier New"/>
              </a:rPr>
              <a:t>0</a:t>
            </a:r>
            <a:r>
              <a:rPr b="0" lang="en-IN" sz="1500">
                <a:solidFill>
                  <a:srgbClr val="000000"/>
                </a:solidFill>
                <a:latin typeface="Courier New"/>
                <a:ea typeface="Courier New"/>
                <a:cs typeface="Courier New"/>
                <a:sym typeface="Courier New"/>
              </a:rPr>
              <a:t>],theta2:theta_joint[</a:t>
            </a:r>
            <a:r>
              <a:rPr b="0" lang="en-IN" sz="1500">
                <a:solidFill>
                  <a:srgbClr val="09885A"/>
                </a:solidFill>
                <a:latin typeface="Courier New"/>
                <a:ea typeface="Courier New"/>
                <a:cs typeface="Courier New"/>
                <a:sym typeface="Courier New"/>
              </a:rPr>
              <a:t>1</a:t>
            </a:r>
            <a:r>
              <a:rPr b="0" lang="en-IN" sz="1500">
                <a:solidFill>
                  <a:srgbClr val="000000"/>
                </a:solidFill>
                <a:latin typeface="Courier New"/>
                <a:ea typeface="Courier New"/>
                <a:cs typeface="Courier New"/>
                <a:sym typeface="Courier New"/>
              </a:rPr>
              <a:t>],theta4:theta_joint[</a:t>
            </a:r>
            <a:r>
              <a:rPr b="0" lang="en-IN" sz="1500">
                <a:solidFill>
                  <a:srgbClr val="09885A"/>
                </a:solidFill>
                <a:latin typeface="Courier New"/>
                <a:ea typeface="Courier New"/>
                <a:cs typeface="Courier New"/>
                <a:sym typeface="Courier New"/>
              </a:rPr>
              <a:t>2</a:t>
            </a:r>
            <a:r>
              <a:rPr b="0" lang="en-IN" sz="1500">
                <a:solidFill>
                  <a:srgbClr val="000000"/>
                </a:solidFill>
                <a:latin typeface="Courier New"/>
                <a:ea typeface="Courier New"/>
                <a:cs typeface="Courier New"/>
                <a:sym typeface="Courier New"/>
              </a:rPr>
              <a:t>],theta5:theta_joint[</a:t>
            </a:r>
            <a:r>
              <a:rPr b="0" lang="en-IN" sz="1500">
                <a:solidFill>
                  <a:srgbClr val="09885A"/>
                </a:solidFill>
                <a:latin typeface="Courier New"/>
                <a:ea typeface="Courier New"/>
                <a:cs typeface="Courier New"/>
                <a:sym typeface="Courier New"/>
              </a:rPr>
              <a:t>3</a:t>
            </a:r>
            <a:r>
              <a:rPr b="0" lang="en-IN" sz="1500">
                <a:solidFill>
                  <a:srgbClr val="000000"/>
                </a:solidFill>
                <a:latin typeface="Courier New"/>
                <a:ea typeface="Courier New"/>
                <a:cs typeface="Courier New"/>
                <a:sym typeface="Courier New"/>
              </a:rPr>
              <a:t>],theta6:theta_joint[</a:t>
            </a:r>
            <a:r>
              <a:rPr b="0" lang="en-IN" sz="1500">
                <a:solidFill>
                  <a:srgbClr val="09885A"/>
                </a:solidFill>
                <a:latin typeface="Courier New"/>
                <a:ea typeface="Courier New"/>
                <a:cs typeface="Courier New"/>
                <a:sym typeface="Courier New"/>
              </a:rPr>
              <a:t>4</a:t>
            </a:r>
            <a:r>
              <a:rPr b="0" lang="en-IN" sz="1500">
                <a:solidFill>
                  <a:srgbClr val="000000"/>
                </a:solidFill>
                <a:latin typeface="Courier New"/>
                <a:ea typeface="Courier New"/>
                <a:cs typeface="Courier New"/>
                <a:sym typeface="Courier New"/>
              </a:rPr>
              <a:t>],theta7:theta_joint[</a:t>
            </a:r>
            <a:r>
              <a:rPr b="0" lang="en-IN" sz="1500">
                <a:solidFill>
                  <a:srgbClr val="09885A"/>
                </a:solidFill>
                <a:latin typeface="Courier New"/>
                <a:ea typeface="Courier New"/>
                <a:cs typeface="Courier New"/>
                <a:sym typeface="Courier New"/>
              </a:rPr>
              <a:t>5</a:t>
            </a:r>
            <a:r>
              <a:rPr b="0" lang="en-IN" sz="1500">
                <a:solidFill>
                  <a:srgbClr val="000000"/>
                </a:solidFill>
                <a:latin typeface="Courier New"/>
                <a:ea typeface="Courier New"/>
                <a:cs typeface="Courier New"/>
                <a:sym typeface="Courier New"/>
              </a:rPr>
              <a:t>]}).inv()</a:t>
            </a:r>
            <a:endParaRPr/>
          </a:p>
          <a:p>
            <a:pPr indent="0" lvl="0" marL="0" rtl="0" algn="l">
              <a:lnSpc>
                <a:spcPct val="90000"/>
              </a:lnSpc>
              <a:spcBef>
                <a:spcPts val="1000"/>
              </a:spcBef>
              <a:spcAft>
                <a:spcPts val="0"/>
              </a:spcAft>
              <a:buClr>
                <a:srgbClr val="000000"/>
              </a:buClr>
              <a:buSzPts val="1500"/>
              <a:buNone/>
            </a:pPr>
            <a:r>
              <a:rPr b="0" lang="en-IN" sz="1500">
                <a:solidFill>
                  <a:srgbClr val="000000"/>
                </a:solidFill>
                <a:latin typeface="Courier New"/>
                <a:ea typeface="Courier New"/>
                <a:cs typeface="Courier New"/>
                <a:sym typeface="Courier New"/>
              </a:rPr>
              <a:t>  </a:t>
            </a:r>
            <a:endParaRPr/>
          </a:p>
          <a:p>
            <a:pPr indent="0" lvl="0" marL="0" rtl="0" algn="l">
              <a:lnSpc>
                <a:spcPct val="90000"/>
              </a:lnSpc>
              <a:spcBef>
                <a:spcPts val="1000"/>
              </a:spcBef>
              <a:spcAft>
                <a:spcPts val="0"/>
              </a:spcAft>
              <a:buClr>
                <a:srgbClr val="000000"/>
              </a:buClr>
              <a:buSzPts val="1500"/>
              <a:buNone/>
            </a:pPr>
            <a:r>
              <a:rPr b="0" lang="en-IN" sz="1500">
                <a:solidFill>
                  <a:srgbClr val="000000"/>
                </a:solidFill>
                <a:latin typeface="Courier New"/>
                <a:ea typeface="Courier New"/>
                <a:cs typeface="Courier New"/>
                <a:sym typeface="Courier New"/>
              </a:rPr>
              <a:t>  theta_dot = J_inv*V</a:t>
            </a:r>
            <a:endParaRPr/>
          </a:p>
          <a:p>
            <a:pPr indent="0" lvl="0" marL="0" rtl="0" algn="l">
              <a:lnSpc>
                <a:spcPct val="90000"/>
              </a:lnSpc>
              <a:spcBef>
                <a:spcPts val="1000"/>
              </a:spcBef>
              <a:spcAft>
                <a:spcPts val="0"/>
              </a:spcAft>
              <a:buClr>
                <a:srgbClr val="000000"/>
              </a:buClr>
              <a:buSzPts val="1500"/>
              <a:buNone/>
            </a:pPr>
            <a:br>
              <a:rPr b="0" lang="en-IN" sz="1500">
                <a:solidFill>
                  <a:srgbClr val="000000"/>
                </a:solidFill>
                <a:latin typeface="Courier New"/>
                <a:ea typeface="Courier New"/>
                <a:cs typeface="Courier New"/>
                <a:sym typeface="Courier New"/>
              </a:rPr>
            </a:br>
            <a:r>
              <a:rPr b="0" lang="en-IN" sz="1500">
                <a:solidFill>
                  <a:srgbClr val="000000"/>
                </a:solidFill>
                <a:latin typeface="Courier New"/>
                <a:ea typeface="Courier New"/>
                <a:cs typeface="Courier New"/>
                <a:sym typeface="Courier New"/>
              </a:rPr>
              <a:t>  theta_joint = theta_joint + (theta_dot*(</a:t>
            </a:r>
            <a:r>
              <a:rPr b="0" lang="en-IN" sz="1500">
                <a:solidFill>
                  <a:srgbClr val="09885A"/>
                </a:solidFill>
                <a:latin typeface="Courier New"/>
                <a:ea typeface="Courier New"/>
                <a:cs typeface="Courier New"/>
                <a:sym typeface="Courier New"/>
              </a:rPr>
              <a:t>5</a:t>
            </a:r>
            <a:r>
              <a:rPr b="0" lang="en-IN" sz="1500">
                <a:solidFill>
                  <a:srgbClr val="000000"/>
                </a:solidFill>
                <a:latin typeface="Courier New"/>
                <a:ea typeface="Courier New"/>
                <a:cs typeface="Courier New"/>
                <a:sym typeface="Courier New"/>
              </a:rPr>
              <a:t>/N))</a:t>
            </a:r>
            <a:endParaRPr/>
          </a:p>
          <a:p>
            <a:pPr indent="0" lvl="0" marL="0" rtl="0" algn="l">
              <a:lnSpc>
                <a:spcPct val="90000"/>
              </a:lnSpc>
              <a:spcBef>
                <a:spcPts val="1000"/>
              </a:spcBef>
              <a:spcAft>
                <a:spcPts val="0"/>
              </a:spcAft>
              <a:buClr>
                <a:srgbClr val="000000"/>
              </a:buClr>
              <a:buSzPts val="1500"/>
              <a:buNone/>
            </a:pPr>
            <a:br>
              <a:rPr b="0" lang="en-IN" sz="1500">
                <a:solidFill>
                  <a:srgbClr val="000000"/>
                </a:solidFill>
                <a:latin typeface="Courier New"/>
                <a:ea typeface="Courier New"/>
                <a:cs typeface="Courier New"/>
                <a:sym typeface="Courier New"/>
              </a:rPr>
            </a:br>
            <a:r>
              <a:rPr b="0" lang="en-IN" sz="1500">
                <a:solidFill>
                  <a:srgbClr val="000000"/>
                </a:solidFill>
                <a:latin typeface="Courier New"/>
                <a:ea typeface="Courier New"/>
                <a:cs typeface="Courier New"/>
                <a:sym typeface="Courier New"/>
              </a:rPr>
              <a:t>  T = A.evalf(</a:t>
            </a:r>
            <a:r>
              <a:rPr b="0" lang="en-IN" sz="1500">
                <a:solidFill>
                  <a:srgbClr val="09885A"/>
                </a:solidFill>
                <a:latin typeface="Courier New"/>
                <a:ea typeface="Courier New"/>
                <a:cs typeface="Courier New"/>
                <a:sym typeface="Courier New"/>
              </a:rPr>
              <a:t>3</a:t>
            </a:r>
            <a:r>
              <a:rPr b="0" lang="en-IN" sz="1500">
                <a:solidFill>
                  <a:srgbClr val="000000"/>
                </a:solidFill>
                <a:latin typeface="Courier New"/>
                <a:ea typeface="Courier New"/>
                <a:cs typeface="Courier New"/>
                <a:sym typeface="Courier New"/>
              </a:rPr>
              <a:t>, subs={theta1:theta_joint[</a:t>
            </a:r>
            <a:r>
              <a:rPr b="0" lang="en-IN" sz="1500">
                <a:solidFill>
                  <a:srgbClr val="09885A"/>
                </a:solidFill>
                <a:latin typeface="Courier New"/>
                <a:ea typeface="Courier New"/>
                <a:cs typeface="Courier New"/>
                <a:sym typeface="Courier New"/>
              </a:rPr>
              <a:t>0</a:t>
            </a:r>
            <a:r>
              <a:rPr b="0" lang="en-IN" sz="1500">
                <a:solidFill>
                  <a:srgbClr val="000000"/>
                </a:solidFill>
                <a:latin typeface="Courier New"/>
                <a:ea typeface="Courier New"/>
                <a:cs typeface="Courier New"/>
                <a:sym typeface="Courier New"/>
              </a:rPr>
              <a:t>],theta2:theta_joint[</a:t>
            </a:r>
            <a:r>
              <a:rPr b="0" lang="en-IN" sz="1500">
                <a:solidFill>
                  <a:srgbClr val="09885A"/>
                </a:solidFill>
                <a:latin typeface="Courier New"/>
                <a:ea typeface="Courier New"/>
                <a:cs typeface="Courier New"/>
                <a:sym typeface="Courier New"/>
              </a:rPr>
              <a:t>1</a:t>
            </a:r>
            <a:r>
              <a:rPr b="0" lang="en-IN" sz="1500">
                <a:solidFill>
                  <a:srgbClr val="000000"/>
                </a:solidFill>
                <a:latin typeface="Courier New"/>
                <a:ea typeface="Courier New"/>
                <a:cs typeface="Courier New"/>
                <a:sym typeface="Courier New"/>
              </a:rPr>
              <a:t>],theta4:theta_joint[</a:t>
            </a:r>
            <a:r>
              <a:rPr b="0" lang="en-IN" sz="1500">
                <a:solidFill>
                  <a:srgbClr val="09885A"/>
                </a:solidFill>
                <a:latin typeface="Courier New"/>
                <a:ea typeface="Courier New"/>
                <a:cs typeface="Courier New"/>
                <a:sym typeface="Courier New"/>
              </a:rPr>
              <a:t>2</a:t>
            </a:r>
            <a:r>
              <a:rPr b="0" lang="en-IN" sz="1500">
                <a:solidFill>
                  <a:srgbClr val="000000"/>
                </a:solidFill>
                <a:latin typeface="Courier New"/>
                <a:ea typeface="Courier New"/>
                <a:cs typeface="Courier New"/>
                <a:sym typeface="Courier New"/>
              </a:rPr>
              <a:t>],theta5:theta_joint[</a:t>
            </a:r>
            <a:r>
              <a:rPr b="0" lang="en-IN" sz="1500">
                <a:solidFill>
                  <a:srgbClr val="09885A"/>
                </a:solidFill>
                <a:latin typeface="Courier New"/>
                <a:ea typeface="Courier New"/>
                <a:cs typeface="Courier New"/>
                <a:sym typeface="Courier New"/>
              </a:rPr>
              <a:t>3</a:t>
            </a:r>
            <a:r>
              <a:rPr b="0" lang="en-IN" sz="1500">
                <a:solidFill>
                  <a:srgbClr val="000000"/>
                </a:solidFill>
                <a:latin typeface="Courier New"/>
                <a:ea typeface="Courier New"/>
                <a:cs typeface="Courier New"/>
                <a:sym typeface="Courier New"/>
              </a:rPr>
              <a:t>],theta6:theta_joint[</a:t>
            </a:r>
            <a:r>
              <a:rPr b="0" lang="en-IN" sz="1500">
                <a:solidFill>
                  <a:srgbClr val="09885A"/>
                </a:solidFill>
                <a:latin typeface="Courier New"/>
                <a:ea typeface="Courier New"/>
                <a:cs typeface="Courier New"/>
                <a:sym typeface="Courier New"/>
              </a:rPr>
              <a:t>4</a:t>
            </a:r>
            <a:r>
              <a:rPr b="0" lang="en-IN" sz="1500">
                <a:solidFill>
                  <a:srgbClr val="000000"/>
                </a:solidFill>
                <a:latin typeface="Courier New"/>
                <a:ea typeface="Courier New"/>
                <a:cs typeface="Courier New"/>
                <a:sym typeface="Courier New"/>
              </a:rPr>
              <a:t>],theta7:theta_joint[</a:t>
            </a:r>
            <a:r>
              <a:rPr b="0" lang="en-IN" sz="1500">
                <a:solidFill>
                  <a:srgbClr val="09885A"/>
                </a:solidFill>
                <a:latin typeface="Courier New"/>
                <a:ea typeface="Courier New"/>
                <a:cs typeface="Courier New"/>
                <a:sym typeface="Courier New"/>
              </a:rPr>
              <a:t>5</a:t>
            </a:r>
            <a:r>
              <a:rPr b="0" lang="en-IN" sz="1500">
                <a:solidFill>
                  <a:srgbClr val="000000"/>
                </a:solidFill>
                <a:latin typeface="Courier New"/>
                <a:ea typeface="Courier New"/>
                <a:cs typeface="Courier New"/>
                <a:sym typeface="Courier New"/>
              </a:rPr>
              <a:t>]})</a:t>
            </a:r>
            <a:endParaRPr b="0" sz="1200">
              <a:solidFill>
                <a:srgbClr val="00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200"/>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txBox="1"/>
          <p:nvPr>
            <p:ph type="title"/>
          </p:nvPr>
        </p:nvSpPr>
        <p:spPr>
          <a:xfrm>
            <a:off x="838200" y="365126"/>
            <a:ext cx="10515600" cy="7557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IN" sz="2800"/>
              <a:t>Problems faced during the project:</a:t>
            </a:r>
            <a:endParaRPr b="1" sz="2800"/>
          </a:p>
        </p:txBody>
      </p:sp>
      <p:sp>
        <p:nvSpPr>
          <p:cNvPr id="211" name="Google Shape;211;p11"/>
          <p:cNvSpPr txBox="1"/>
          <p:nvPr>
            <p:ph idx="1" type="body"/>
          </p:nvPr>
        </p:nvSpPr>
        <p:spPr>
          <a:xfrm>
            <a:off x="838200" y="1436789"/>
            <a:ext cx="10515600" cy="505608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latin typeface="Calibri"/>
                <a:ea typeface="Calibri"/>
                <a:cs typeface="Calibri"/>
                <a:sym typeface="Calibri"/>
              </a:rPr>
              <a:t>Conversion of STL files to Solidworks part files*</a:t>
            </a:r>
            <a:endParaRPr/>
          </a:p>
          <a:p>
            <a:pPr indent="-228600" lvl="0" marL="228600" rtl="0" algn="l">
              <a:lnSpc>
                <a:spcPct val="90000"/>
              </a:lnSpc>
              <a:spcBef>
                <a:spcPts val="1000"/>
              </a:spcBef>
              <a:spcAft>
                <a:spcPts val="0"/>
              </a:spcAft>
              <a:buClr>
                <a:schemeClr val="dk1"/>
              </a:buClr>
              <a:buSzPts val="2400"/>
              <a:buChar char="•"/>
            </a:pPr>
            <a:r>
              <a:rPr lang="en-IN" sz="2400">
                <a:latin typeface="Calibri"/>
                <a:ea typeface="Calibri"/>
                <a:cs typeface="Calibri"/>
                <a:sym typeface="Calibri"/>
              </a:rPr>
              <a:t>Coordinate system assignment to joints of the robot manipulator**</a:t>
            </a:r>
            <a:endParaRPr/>
          </a:p>
          <a:p>
            <a:pPr indent="-228600" lvl="0" marL="228600" rtl="0" algn="l">
              <a:lnSpc>
                <a:spcPct val="90000"/>
              </a:lnSpc>
              <a:spcBef>
                <a:spcPts val="1000"/>
              </a:spcBef>
              <a:spcAft>
                <a:spcPts val="0"/>
              </a:spcAft>
              <a:buClr>
                <a:schemeClr val="dk1"/>
              </a:buClr>
              <a:buSzPts val="2400"/>
              <a:buChar char="•"/>
            </a:pPr>
            <a:r>
              <a:rPr lang="en-IN" sz="2400">
                <a:latin typeface="Calibri"/>
                <a:ea typeface="Calibri"/>
                <a:cs typeface="Calibri"/>
                <a:sym typeface="Calibri"/>
              </a:rPr>
              <a:t>Spawning the robot in the Gazebo environment where the robot was completely dismantled due to issues with physics engine ***</a:t>
            </a:r>
            <a:endParaRPr/>
          </a:p>
          <a:p>
            <a:pPr indent="-228600" lvl="0" marL="228600" rtl="0" algn="l">
              <a:lnSpc>
                <a:spcPct val="90000"/>
              </a:lnSpc>
              <a:spcBef>
                <a:spcPts val="1000"/>
              </a:spcBef>
              <a:spcAft>
                <a:spcPts val="0"/>
              </a:spcAft>
              <a:buClr>
                <a:schemeClr val="dk1"/>
              </a:buClr>
              <a:buSzPts val="2400"/>
              <a:buChar char="•"/>
            </a:pPr>
            <a:r>
              <a:rPr lang="en-IN" sz="2400">
                <a:latin typeface="Calibri"/>
                <a:ea typeface="Calibri"/>
                <a:cs typeface="Calibri"/>
                <a:sym typeface="Calibri"/>
              </a:rPr>
              <a:t>Assigning the right controllers to each joint **</a:t>
            </a:r>
            <a:endParaRPr/>
          </a:p>
          <a:p>
            <a:pPr indent="-228600" lvl="0" marL="228600" rtl="0" algn="l">
              <a:lnSpc>
                <a:spcPct val="90000"/>
              </a:lnSpc>
              <a:spcBef>
                <a:spcPts val="1000"/>
              </a:spcBef>
              <a:spcAft>
                <a:spcPts val="0"/>
              </a:spcAft>
              <a:buClr>
                <a:schemeClr val="dk1"/>
              </a:buClr>
              <a:buSzPts val="2400"/>
              <a:buChar char="•"/>
            </a:pPr>
            <a:r>
              <a:rPr lang="en-IN" sz="2400">
                <a:latin typeface="Calibri"/>
                <a:ea typeface="Calibri"/>
                <a:cs typeface="Calibri"/>
                <a:sym typeface="Calibri"/>
              </a:rPr>
              <a:t>Joint control using publisher and subscriber ****</a:t>
            </a:r>
            <a:endParaRPr/>
          </a:p>
          <a:p>
            <a:pPr indent="-228600" lvl="0" marL="228600" rtl="0" algn="l">
              <a:lnSpc>
                <a:spcPct val="90000"/>
              </a:lnSpc>
              <a:spcBef>
                <a:spcPts val="1000"/>
              </a:spcBef>
              <a:spcAft>
                <a:spcPts val="0"/>
              </a:spcAft>
              <a:buClr>
                <a:schemeClr val="dk1"/>
              </a:buClr>
              <a:buSzPts val="2400"/>
              <a:buChar char="•"/>
            </a:pPr>
            <a:r>
              <a:rPr lang="en-IN" sz="2400">
                <a:latin typeface="Calibri"/>
                <a:ea typeface="Calibri"/>
                <a:cs typeface="Calibri"/>
                <a:sym typeface="Calibri"/>
              </a:rPr>
              <a:t>Constrained angular freedom in the workspace due to moment restriction *</a:t>
            </a:r>
            <a:endParaRPr/>
          </a:p>
          <a:p>
            <a:pPr indent="-228600" lvl="0" marL="228600" rtl="0" algn="l">
              <a:lnSpc>
                <a:spcPct val="90000"/>
              </a:lnSpc>
              <a:spcBef>
                <a:spcPts val="1000"/>
              </a:spcBef>
              <a:spcAft>
                <a:spcPts val="0"/>
              </a:spcAft>
              <a:buClr>
                <a:schemeClr val="dk1"/>
              </a:buClr>
              <a:buSzPts val="2400"/>
              <a:buChar char="•"/>
            </a:pPr>
            <a:r>
              <a:rPr lang="en-IN" sz="2400">
                <a:latin typeface="Calibri"/>
                <a:ea typeface="Calibri"/>
                <a:cs typeface="Calibri"/>
                <a:sym typeface="Calibri"/>
              </a:rPr>
              <a:t>Managing the gravity acting on robot which topples the spawned robot **</a:t>
            </a:r>
            <a:endParaRPr/>
          </a:p>
          <a:p>
            <a:pPr indent="-228600" lvl="0" marL="228600" rtl="0" algn="l">
              <a:lnSpc>
                <a:spcPct val="90000"/>
              </a:lnSpc>
              <a:spcBef>
                <a:spcPts val="1000"/>
              </a:spcBef>
              <a:spcAft>
                <a:spcPts val="0"/>
              </a:spcAft>
              <a:buClr>
                <a:schemeClr val="dk1"/>
              </a:buClr>
              <a:buSzPts val="2400"/>
              <a:buChar char="•"/>
            </a:pPr>
            <a:r>
              <a:rPr lang="en-IN" sz="2400">
                <a:latin typeface="Calibri"/>
                <a:ea typeface="Calibri"/>
                <a:cs typeface="Calibri"/>
                <a:sym typeface="Calibri"/>
              </a:rPr>
              <a:t>Setting the correct PID values **</a:t>
            </a:r>
            <a:endParaRPr/>
          </a:p>
          <a:p>
            <a:pPr indent="-76200" lvl="0" marL="228600" rtl="0" algn="l">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p:txBody>
      </p:sp>
      <p:sp>
        <p:nvSpPr>
          <p:cNvPr id="212" name="Google Shape;212;p11"/>
          <p:cNvSpPr txBox="1"/>
          <p:nvPr/>
        </p:nvSpPr>
        <p:spPr>
          <a:xfrm>
            <a:off x="10161639" y="5752359"/>
            <a:ext cx="172556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Simple problems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Relatively difficult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Very Difficult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Extremely difficult  ****</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Result: Simulation of the Robot in Gazebo</a:t>
            </a:r>
            <a:endParaRPr/>
          </a:p>
        </p:txBody>
      </p:sp>
      <p:sp>
        <p:nvSpPr>
          <p:cNvPr id="218" name="Google Shape;218;p12"/>
          <p:cNvSpPr txBox="1"/>
          <p:nvPr>
            <p:ph idx="1" type="body"/>
          </p:nvPr>
        </p:nvSpPr>
        <p:spPr>
          <a:xfrm>
            <a:off x="298925" y="1937550"/>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Link to video</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u="sng">
                <a:solidFill>
                  <a:schemeClr val="hlink"/>
                </a:solidFill>
                <a:hlinkClick r:id="rId3"/>
              </a:rPr>
              <a:t>https://drive.google.com/file/d/1k4bVFm9eszw6IDoCDINYM6II19aMtiYY/view?usp=sharing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Validation</a:t>
            </a:r>
            <a:endParaRPr/>
          </a:p>
        </p:txBody>
      </p:sp>
      <p:sp>
        <p:nvSpPr>
          <p:cNvPr id="224" name="Google Shape;22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plotting of the circle can be validated by running the Inverse Kinematics algorithm that we have written in python3</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Link to the algorithm</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u="sng">
                <a:solidFill>
                  <a:schemeClr val="hlink"/>
                </a:solidFill>
                <a:hlinkClick r:id="rId3"/>
              </a:rPr>
              <a:t>https://drive.google.com/file/d/1vCGxHU7xu-xTIHHwyvNXMDOt0xAXsHNZ/view?usp=sharing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Learnings: </a:t>
            </a:r>
            <a:endParaRPr/>
          </a:p>
        </p:txBody>
      </p:sp>
      <p:sp>
        <p:nvSpPr>
          <p:cNvPr id="230" name="Google Shape;23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Detailed Description will be given in the final report.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Ambitious Goals</a:t>
            </a:r>
            <a:endParaRPr/>
          </a:p>
        </p:txBody>
      </p:sp>
      <p:sp>
        <p:nvSpPr>
          <p:cNvPr id="236" name="Google Shape;23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1615" lvl="0" marL="221615" rtl="0" algn="l">
              <a:lnSpc>
                <a:spcPct val="90000"/>
              </a:lnSpc>
              <a:spcBef>
                <a:spcPts val="0"/>
              </a:spcBef>
              <a:spcAft>
                <a:spcPts val="0"/>
              </a:spcAft>
              <a:buClr>
                <a:srgbClr val="000000"/>
              </a:buClr>
              <a:buSzPts val="3200"/>
              <a:buFont typeface="Arial"/>
              <a:buChar char="•"/>
            </a:pPr>
            <a:r>
              <a:rPr b="0" i="0" lang="en-IN" sz="3200" u="none" strike="noStrike">
                <a:solidFill>
                  <a:srgbClr val="000000"/>
                </a:solidFill>
                <a:latin typeface="Calibri"/>
                <a:ea typeface="Calibri"/>
                <a:cs typeface="Calibri"/>
                <a:sym typeface="Calibri"/>
              </a:rPr>
              <a:t>Building a medical surgery room world in a gazebo to exactly demonstrate the process.</a:t>
            </a:r>
            <a:endParaRPr/>
          </a:p>
          <a:p>
            <a:pPr indent="-221615" lvl="0" marL="221615" rtl="0" algn="l">
              <a:lnSpc>
                <a:spcPct val="90000"/>
              </a:lnSpc>
              <a:spcBef>
                <a:spcPts val="0"/>
              </a:spcBef>
              <a:spcAft>
                <a:spcPts val="0"/>
              </a:spcAft>
              <a:buClr>
                <a:srgbClr val="000000"/>
              </a:buClr>
              <a:buSzPts val="3200"/>
              <a:buFont typeface="Arial"/>
              <a:buChar char="•"/>
            </a:pPr>
            <a:r>
              <a:rPr b="0" i="0" lang="en-IN" sz="3200" u="none" strike="noStrike">
                <a:solidFill>
                  <a:srgbClr val="000000"/>
                </a:solidFill>
                <a:latin typeface="Calibri"/>
                <a:ea typeface="Calibri"/>
                <a:cs typeface="Calibri"/>
                <a:sym typeface="Calibri"/>
              </a:rPr>
              <a:t>Optimizing the robot to move along the desired trajectory with an enhanced speed.</a:t>
            </a:r>
            <a:endParaRPr/>
          </a:p>
          <a:p>
            <a:pPr indent="-221615" lvl="0" marL="221615" rtl="0" algn="l">
              <a:lnSpc>
                <a:spcPct val="90000"/>
              </a:lnSpc>
              <a:spcBef>
                <a:spcPts val="0"/>
              </a:spcBef>
              <a:spcAft>
                <a:spcPts val="0"/>
              </a:spcAft>
              <a:buClr>
                <a:srgbClr val="000000"/>
              </a:buClr>
              <a:buSzPts val="3200"/>
              <a:buFont typeface="Arial"/>
              <a:buChar char="•"/>
            </a:pPr>
            <a:r>
              <a:rPr b="0" i="0" lang="en-IN" sz="3200" u="none" strike="noStrike">
                <a:solidFill>
                  <a:srgbClr val="000000"/>
                </a:solidFill>
                <a:latin typeface="Calibri"/>
                <a:ea typeface="Calibri"/>
                <a:cs typeface="Calibri"/>
                <a:sym typeface="Calibri"/>
              </a:rPr>
              <a:t>Simulation of the tumor cells getting destroyed by using the KUKA LBR with </a:t>
            </a:r>
            <a:r>
              <a:rPr lang="en-IN" sz="3200">
                <a:solidFill>
                  <a:srgbClr val="000000"/>
                </a:solidFill>
                <a:latin typeface="Calibri"/>
                <a:ea typeface="Calibri"/>
                <a:cs typeface="Calibri"/>
                <a:sym typeface="Calibri"/>
              </a:rPr>
              <a:t>an inb</a:t>
            </a:r>
            <a:r>
              <a:rPr b="0" i="0" lang="en-IN" sz="3200" u="none" strike="noStrike">
                <a:solidFill>
                  <a:srgbClr val="000000"/>
                </a:solidFill>
                <a:latin typeface="Calibri"/>
                <a:ea typeface="Calibri"/>
                <a:cs typeface="Calibri"/>
                <a:sym typeface="Calibri"/>
              </a:rPr>
              <a:t>uilt</a:t>
            </a:r>
            <a:r>
              <a:rPr lang="en-IN" sz="3200">
                <a:solidFill>
                  <a:srgbClr val="000000"/>
                </a:solidFill>
                <a:latin typeface="Calibri"/>
                <a:ea typeface="Calibri"/>
                <a:cs typeface="Calibri"/>
                <a:sym typeface="Calibri"/>
              </a:rPr>
              <a:t> linear accelerator as end effector module.</a:t>
            </a:r>
            <a:endParaRPr b="0" i="0" sz="3200" u="none" strike="noStrike">
              <a:solidFill>
                <a:srgbClr val="000000"/>
              </a:solidFill>
              <a:latin typeface="Calibri"/>
              <a:ea typeface="Calibri"/>
              <a:cs typeface="Calibri"/>
              <a:sym typeface="Calibri"/>
            </a:endParaRPr>
          </a:p>
          <a:p>
            <a:pPr indent="-221615" lvl="0" marL="221615" rtl="0" algn="l">
              <a:lnSpc>
                <a:spcPct val="90000"/>
              </a:lnSpc>
              <a:spcBef>
                <a:spcPts val="0"/>
              </a:spcBef>
              <a:spcAft>
                <a:spcPts val="0"/>
              </a:spcAft>
              <a:buClr>
                <a:srgbClr val="000000"/>
              </a:buClr>
              <a:buSzPts val="3200"/>
              <a:buFont typeface="Arial"/>
              <a:buChar char="•"/>
            </a:pPr>
            <a:r>
              <a:rPr b="0" i="0" lang="en-IN" sz="3200" u="none" strike="noStrike">
                <a:solidFill>
                  <a:srgbClr val="000000"/>
                </a:solidFill>
                <a:latin typeface="Calibri"/>
                <a:ea typeface="Calibri"/>
                <a:cs typeface="Calibri"/>
                <a:sym typeface="Calibri"/>
              </a:rPr>
              <a:t>Automating the simulation process.</a:t>
            </a:r>
            <a:endParaRPr/>
          </a:p>
          <a:p>
            <a:pPr indent="0" lvl="0" marL="228600" rtl="0" algn="l">
              <a:lnSpc>
                <a:spcPct val="90000"/>
              </a:lnSpc>
              <a:spcBef>
                <a:spcPts val="1000"/>
              </a:spcBef>
              <a:spcAft>
                <a:spcPts val="0"/>
              </a:spcAft>
              <a:buClr>
                <a:schemeClr val="dk1"/>
              </a:buClr>
              <a:buSzPts val="4400"/>
              <a:buNone/>
            </a:pPr>
            <a:r>
              <a:t/>
            </a:r>
            <a:endParaRPr sz="4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6"/>
          <p:cNvSpPr txBox="1"/>
          <p:nvPr>
            <p:ph type="title"/>
          </p:nvPr>
        </p:nvSpPr>
        <p:spPr>
          <a:xfrm>
            <a:off x="3979606" y="11164"/>
            <a:ext cx="6241026" cy="9769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IN" sz="2400"/>
              <a:t>Hardware implementation</a:t>
            </a:r>
            <a:endParaRPr b="1" sz="2400"/>
          </a:p>
        </p:txBody>
      </p:sp>
      <p:sp>
        <p:nvSpPr>
          <p:cNvPr id="242" name="Google Shape;24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43" name="Google Shape;243;p16"/>
          <p:cNvPicPr preferRelativeResize="0"/>
          <p:nvPr/>
        </p:nvPicPr>
        <p:blipFill rotWithShape="1">
          <a:blip r:embed="rId3">
            <a:alphaModFix/>
          </a:blip>
          <a:srcRect b="0" l="0" r="0" t="0"/>
          <a:stretch/>
        </p:blipFill>
        <p:spPr>
          <a:xfrm>
            <a:off x="1260969" y="1073457"/>
            <a:ext cx="9876540" cy="56079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Final slide</a:t>
            </a:r>
            <a:endParaRPr/>
          </a:p>
        </p:txBody>
      </p:sp>
      <p:sp>
        <p:nvSpPr>
          <p:cNvPr id="249" name="Google Shape;24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IN"/>
              <a:t>Contribution:</a:t>
            </a:r>
            <a:endParaRPr/>
          </a:p>
          <a:p>
            <a:pPr indent="-228600" lvl="1" marL="685800" rtl="0" algn="l">
              <a:lnSpc>
                <a:spcPct val="90000"/>
              </a:lnSpc>
              <a:spcBef>
                <a:spcPts val="500"/>
              </a:spcBef>
              <a:spcAft>
                <a:spcPts val="0"/>
              </a:spcAft>
              <a:buClr>
                <a:schemeClr val="dk1"/>
              </a:buClr>
              <a:buSzPct val="100000"/>
              <a:buChar char="•"/>
            </a:pPr>
            <a:r>
              <a:rPr lang="en-IN"/>
              <a:t>Project ideation: B2,B1, J</a:t>
            </a:r>
            <a:endParaRPr/>
          </a:p>
          <a:p>
            <a:pPr indent="-228600" lvl="1" marL="685800" rtl="0" algn="l">
              <a:lnSpc>
                <a:spcPct val="90000"/>
              </a:lnSpc>
              <a:spcBef>
                <a:spcPts val="500"/>
              </a:spcBef>
              <a:spcAft>
                <a:spcPts val="0"/>
              </a:spcAft>
              <a:buClr>
                <a:schemeClr val="dk1"/>
              </a:buClr>
              <a:buSzPct val="100000"/>
              <a:buChar char="•"/>
            </a:pPr>
            <a:r>
              <a:rPr lang="en-IN"/>
              <a:t>Solidworks model – B2, J, B1</a:t>
            </a:r>
            <a:endParaRPr/>
          </a:p>
          <a:p>
            <a:pPr indent="-228600" lvl="1" marL="685800" rtl="0" algn="l">
              <a:lnSpc>
                <a:spcPct val="90000"/>
              </a:lnSpc>
              <a:spcBef>
                <a:spcPts val="500"/>
              </a:spcBef>
              <a:spcAft>
                <a:spcPts val="0"/>
              </a:spcAft>
              <a:buClr>
                <a:schemeClr val="dk1"/>
              </a:buClr>
              <a:buSzPct val="100000"/>
              <a:buChar char="•"/>
            </a:pPr>
            <a:r>
              <a:rPr lang="en-IN"/>
              <a:t>URDF Exporting – B1 and B2</a:t>
            </a:r>
            <a:endParaRPr/>
          </a:p>
          <a:p>
            <a:pPr indent="-228600" lvl="1" marL="685800" rtl="0" algn="l">
              <a:lnSpc>
                <a:spcPct val="90000"/>
              </a:lnSpc>
              <a:spcBef>
                <a:spcPts val="500"/>
              </a:spcBef>
              <a:spcAft>
                <a:spcPts val="0"/>
              </a:spcAft>
              <a:buClr>
                <a:schemeClr val="dk1"/>
              </a:buClr>
              <a:buSzPct val="100000"/>
              <a:buChar char="•"/>
            </a:pPr>
            <a:r>
              <a:rPr lang="en-IN"/>
              <a:t>Gazebo test Launch- B1, B2, J</a:t>
            </a:r>
            <a:endParaRPr/>
          </a:p>
          <a:p>
            <a:pPr indent="-228600" lvl="1" marL="685800" rtl="0" algn="l">
              <a:lnSpc>
                <a:spcPct val="90000"/>
              </a:lnSpc>
              <a:spcBef>
                <a:spcPts val="500"/>
              </a:spcBef>
              <a:spcAft>
                <a:spcPts val="0"/>
              </a:spcAft>
              <a:buClr>
                <a:schemeClr val="dk1"/>
              </a:buClr>
              <a:buSzPct val="100000"/>
              <a:buChar char="•"/>
            </a:pPr>
            <a:r>
              <a:rPr lang="en-IN"/>
              <a:t>Transmission block and controller assignment- B1 and J</a:t>
            </a:r>
            <a:endParaRPr/>
          </a:p>
          <a:p>
            <a:pPr indent="-228600" lvl="1" marL="685800" rtl="0" algn="l">
              <a:lnSpc>
                <a:spcPct val="90000"/>
              </a:lnSpc>
              <a:spcBef>
                <a:spcPts val="500"/>
              </a:spcBef>
              <a:spcAft>
                <a:spcPts val="0"/>
              </a:spcAft>
              <a:buClr>
                <a:schemeClr val="dk1"/>
              </a:buClr>
              <a:buSzPct val="100000"/>
              <a:buChar char="•"/>
            </a:pPr>
            <a:r>
              <a:rPr lang="en-IN"/>
              <a:t>TeleOP – B1</a:t>
            </a:r>
            <a:endParaRPr/>
          </a:p>
          <a:p>
            <a:pPr indent="-228600" lvl="1" marL="685800" rtl="0" algn="l">
              <a:lnSpc>
                <a:spcPct val="90000"/>
              </a:lnSpc>
              <a:spcBef>
                <a:spcPts val="500"/>
              </a:spcBef>
              <a:spcAft>
                <a:spcPts val="0"/>
              </a:spcAft>
              <a:buClr>
                <a:schemeClr val="dk1"/>
              </a:buClr>
              <a:buSzPct val="100000"/>
              <a:buChar char="•"/>
            </a:pPr>
            <a:r>
              <a:rPr lang="en-IN"/>
              <a:t>Publisher and Subscriber -  J and B2</a:t>
            </a:r>
            <a:endParaRPr/>
          </a:p>
          <a:p>
            <a:pPr indent="-228600" lvl="1" marL="685800" rtl="0" algn="l">
              <a:lnSpc>
                <a:spcPct val="90000"/>
              </a:lnSpc>
              <a:spcBef>
                <a:spcPts val="500"/>
              </a:spcBef>
              <a:spcAft>
                <a:spcPts val="0"/>
              </a:spcAft>
              <a:buClr>
                <a:schemeClr val="dk1"/>
              </a:buClr>
              <a:buSzPct val="100000"/>
              <a:buChar char="•"/>
            </a:pPr>
            <a:r>
              <a:rPr lang="en-IN"/>
              <a:t>Hardware Implementation – J, B2, B1</a:t>
            </a:r>
            <a:endParaRPr/>
          </a:p>
          <a:p>
            <a:pPr indent="-7747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Acknowledgment:  We would like to thank Professor Reza for the opportunity to work on this project. Our hearty gratitude is extended to the Professor for being immensely kind and cooperative. We would like to thank our TAs Ajinkya and Karan for lending a hand to help us in the end and the start of our project, respectively.  </a:t>
            </a:r>
            <a:endParaRPr/>
          </a:p>
          <a:p>
            <a:pPr indent="0" lvl="0" marL="0" rtl="0" algn="l">
              <a:lnSpc>
                <a:spcPct val="90000"/>
              </a:lnSpc>
              <a:spcBef>
                <a:spcPts val="1000"/>
              </a:spcBef>
              <a:spcAft>
                <a:spcPts val="0"/>
              </a:spcAft>
              <a:buClr>
                <a:schemeClr val="dk1"/>
              </a:buClr>
              <a:buSzPct val="100000"/>
              <a:buNone/>
            </a:pPr>
            <a:r>
              <a:t/>
            </a:r>
            <a:endParaRPr/>
          </a:p>
        </p:txBody>
      </p:sp>
      <p:sp>
        <p:nvSpPr>
          <p:cNvPr id="250" name="Google Shape;250;p17"/>
          <p:cNvSpPr txBox="1"/>
          <p:nvPr/>
        </p:nvSpPr>
        <p:spPr>
          <a:xfrm>
            <a:off x="9173496" y="566241"/>
            <a:ext cx="154311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J- Joseph</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B1- Bhargav</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B2- Bharadwaj</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4" name="Shape 254"/>
        <p:cNvGrpSpPr/>
        <p:nvPr/>
      </p:nvGrpSpPr>
      <p:grpSpPr>
        <a:xfrm>
          <a:off x="0" y="0"/>
          <a:ext cx="0" cy="0"/>
          <a:chOff x="0" y="0"/>
          <a:chExt cx="0" cy="0"/>
        </a:xfrm>
      </p:grpSpPr>
      <p:sp>
        <p:nvSpPr>
          <p:cNvPr id="255" name="Google Shape;255;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18"/>
          <p:cNvSpPr txBox="1"/>
          <p:nvPr>
            <p:ph type="title"/>
          </p:nvPr>
        </p:nvSpPr>
        <p:spPr>
          <a:xfrm>
            <a:off x="838199" y="1174819"/>
            <a:ext cx="4826795" cy="28583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7200"/>
              <a:buFont typeface="Calibri"/>
              <a:buNone/>
            </a:pPr>
            <a:r>
              <a:rPr lang="en-IN" sz="7200">
                <a:solidFill>
                  <a:schemeClr val="lt1"/>
                </a:solidFill>
              </a:rPr>
              <a:t>THANK YOU</a:t>
            </a:r>
            <a:endParaRPr/>
          </a:p>
        </p:txBody>
      </p:sp>
      <p:pic>
        <p:nvPicPr>
          <p:cNvPr descr="How Do Robots Say Goodbye Bye Nary for Robot&amp;#39; Sticker | Spreadshirt" id="257" name="Google Shape;257;p18"/>
          <p:cNvPicPr preferRelativeResize="0"/>
          <p:nvPr/>
        </p:nvPicPr>
        <p:blipFill rotWithShape="1">
          <a:blip r:embed="rId3">
            <a:alphaModFix/>
          </a:blip>
          <a:srcRect b="0" l="20451" r="20877" t="0"/>
          <a:stretch/>
        </p:blipFill>
        <p:spPr>
          <a:xfrm>
            <a:off x="6096000" y="841375"/>
            <a:ext cx="5260975" cy="4707593"/>
          </a:xfrm>
          <a:custGeom>
            <a:rect b="b" l="l" r="r" t="t"/>
            <a:pathLst>
              <a:path extrusionOk="0" h="4707593" w="5260975">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ln>
            <a:noFill/>
          </a:ln>
          <a:effectLst>
            <a:outerShdw blurRad="381000" rotWithShape="0" algn="t" dir="5400000" dist="152400">
              <a:srgbClr val="000000">
                <a:alpha val="9803"/>
              </a:srgbClr>
            </a:outerShdw>
          </a:effectLst>
        </p:spPr>
      </p:pic>
      <p:sp>
        <p:nvSpPr>
          <p:cNvPr id="258" name="Google Shape;258;p18"/>
          <p:cNvSpPr/>
          <p:nvPr/>
        </p:nvSpPr>
        <p:spPr>
          <a:xfrm>
            <a:off x="6096000" y="4138312"/>
            <a:ext cx="5260975" cy="1410656"/>
          </a:xfrm>
          <a:custGeom>
            <a:rect b="b" l="l" r="r" t="t"/>
            <a:pathLst>
              <a:path extrusionOk="0" h="1410656" w="5260975">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18"/>
          <p:cNvSpPr/>
          <p:nvPr/>
        </p:nvSpPr>
        <p:spPr>
          <a:xfrm>
            <a:off x="6096000" y="4138312"/>
            <a:ext cx="5260975" cy="1410656"/>
          </a:xfrm>
          <a:custGeom>
            <a:rect b="b" l="l" r="r" t="t"/>
            <a:pathLst>
              <a:path extrusionOk="0" h="1410656" w="5260975">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rotWithShape="1">
            <a:blip r:embed="rId4">
              <a:alphaModFix amt="57000"/>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56"/>
                                        </p:tgtEl>
                                        <p:attrNameLst>
                                          <p:attrName>style.visibility</p:attrName>
                                        </p:attrNameLst>
                                      </p:cBhvr>
                                      <p:to>
                                        <p:strVal val="visible"/>
                                      </p:to>
                                    </p:set>
                                    <p:animEffect filter="fade" transition="in">
                                      <p:cBhvr>
                                        <p:cTn dur="4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2"/>
          <p:cNvSpPr txBox="1"/>
          <p:nvPr>
            <p:ph type="title"/>
          </p:nvPr>
        </p:nvSpPr>
        <p:spPr>
          <a:xfrm>
            <a:off x="572493" y="238539"/>
            <a:ext cx="11018520" cy="14344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5400"/>
              <a:t>Introduction </a:t>
            </a:r>
            <a:endParaRPr sz="5400"/>
          </a:p>
        </p:txBody>
      </p:sp>
      <p:sp>
        <p:nvSpPr>
          <p:cNvPr id="97" name="Google Shape;97;p2"/>
          <p:cNvSpPr/>
          <p:nvPr/>
        </p:nvSpPr>
        <p:spPr>
          <a:xfrm>
            <a:off x="572493" y="1681544"/>
            <a:ext cx="10972800" cy="18288"/>
          </a:xfrm>
          <a:custGeom>
            <a:rect b="b" l="l" r="r" t="t"/>
            <a:pathLst>
              <a:path extrusionOk="0" fill="none" h="18288" w="1097280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extrusionOk="0" h="18288" w="1097280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cap="rnd" cmpd="sng" w="44450">
            <a:solidFill>
              <a:schemeClr val="accent2">
                <a:alpha val="74901"/>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txBox="1"/>
          <p:nvPr>
            <p:ph idx="1" type="body"/>
          </p:nvPr>
        </p:nvSpPr>
        <p:spPr>
          <a:xfrm>
            <a:off x="572493" y="2071316"/>
            <a:ext cx="6713552" cy="411917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200"/>
              <a:buChar char="•"/>
            </a:pPr>
            <a:r>
              <a:rPr lang="en-IN" sz="2200"/>
              <a:t>Cyberknife is 6DOF robotic arm manipulator coupled with a 4MeV linear accelerator as the end effector.</a:t>
            </a:r>
            <a:endParaRPr/>
          </a:p>
          <a:p>
            <a:pPr indent="-228600" lvl="0" marL="228600" rtl="0" algn="l">
              <a:lnSpc>
                <a:spcPct val="90000"/>
              </a:lnSpc>
              <a:spcBef>
                <a:spcPts val="1000"/>
              </a:spcBef>
              <a:spcAft>
                <a:spcPts val="0"/>
              </a:spcAft>
              <a:buClr>
                <a:schemeClr val="dk1"/>
              </a:buClr>
              <a:buSzPts val="2200"/>
              <a:buChar char="•"/>
            </a:pPr>
            <a:r>
              <a:rPr lang="en-IN" sz="2200"/>
              <a:t>It is a frameless, image-guided robotic technology used to deliver stereotactic radiosurgery and radiotherapy anywhere in the body where it is clinically indicated.</a:t>
            </a:r>
            <a:endParaRPr/>
          </a:p>
          <a:p>
            <a:pPr indent="-228600" lvl="0" marL="228600" rtl="0" algn="l">
              <a:lnSpc>
                <a:spcPct val="90000"/>
              </a:lnSpc>
              <a:spcBef>
                <a:spcPts val="1000"/>
              </a:spcBef>
              <a:spcAft>
                <a:spcPts val="0"/>
              </a:spcAft>
              <a:buClr>
                <a:schemeClr val="dk1"/>
              </a:buClr>
              <a:buSzPts val="2200"/>
              <a:buChar char="•"/>
            </a:pPr>
            <a:r>
              <a:rPr lang="en-IN" sz="2200"/>
              <a:t>The target pose is localized into a common reference frame using a combination of image registration algorithms and precisely calibrated coordinate transformations.</a:t>
            </a:r>
            <a:endParaRPr/>
          </a:p>
          <a:p>
            <a:pPr indent="-228600" lvl="0" marL="228600" marR="102235" rtl="0" algn="l">
              <a:lnSpc>
                <a:spcPct val="90000"/>
              </a:lnSpc>
              <a:spcBef>
                <a:spcPts val="465"/>
              </a:spcBef>
              <a:spcAft>
                <a:spcPts val="0"/>
              </a:spcAft>
              <a:buClr>
                <a:srgbClr val="000000"/>
              </a:buClr>
              <a:buSzPts val="2200"/>
              <a:buChar char="•"/>
            </a:pPr>
            <a:r>
              <a:rPr b="0" i="0" lang="en-IN" sz="2200" u="none" strike="noStrike">
                <a:solidFill>
                  <a:srgbClr val="000000"/>
                </a:solidFill>
              </a:rPr>
              <a:t>The Manipulator with its 6DOF can traverse easily in its widespread workspace without creating a singularity and deliver accuracy and precision in the surgical process.</a:t>
            </a:r>
            <a:endParaRPr b="0" sz="1900"/>
          </a:p>
          <a:p>
            <a:pPr indent="0" lvl="0" marL="0" rtl="0" algn="l">
              <a:lnSpc>
                <a:spcPct val="90000"/>
              </a:lnSpc>
              <a:spcBef>
                <a:spcPts val="1000"/>
              </a:spcBef>
              <a:spcAft>
                <a:spcPts val="0"/>
              </a:spcAft>
              <a:buClr>
                <a:schemeClr val="dk1"/>
              </a:buClr>
              <a:buSzPts val="2200"/>
              <a:buNone/>
            </a:pPr>
            <a:r>
              <a:t/>
            </a:r>
            <a:endParaRPr sz="2200"/>
          </a:p>
        </p:txBody>
      </p:sp>
      <p:pic>
        <p:nvPicPr>
          <p:cNvPr descr="RobotWorx - KUKA LBR IIWA 7 R800" id="99" name="Google Shape;99;p2"/>
          <p:cNvPicPr preferRelativeResize="0"/>
          <p:nvPr/>
        </p:nvPicPr>
        <p:blipFill rotWithShape="1">
          <a:blip r:embed="rId3">
            <a:alphaModFix/>
          </a:blip>
          <a:srcRect b="2" l="19573" r="16210" t="0"/>
          <a:stretch/>
        </p:blipFill>
        <p:spPr>
          <a:xfrm>
            <a:off x="7675658" y="2093976"/>
            <a:ext cx="3941064" cy="40965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Motivation </a:t>
            </a:r>
            <a:endParaRPr/>
          </a:p>
        </p:txBody>
      </p:sp>
      <p:sp>
        <p:nvSpPr>
          <p:cNvPr id="105" name="Google Shape;10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Char char="•"/>
            </a:pPr>
            <a:r>
              <a:rPr b="0" i="0" lang="en-IN" sz="2000" u="none" strike="noStrike">
                <a:solidFill>
                  <a:srgbClr val="000000"/>
                </a:solidFill>
                <a:latin typeface="Calibri"/>
                <a:ea typeface="Calibri"/>
                <a:cs typeface="Calibri"/>
                <a:sym typeface="Calibri"/>
              </a:rPr>
              <a:t>Radiosurgery is a precision-based technique that doesn’t involve actual surgery, but highly focused beams of radiation are used to treat cancerous tissues (tumours) without surgical incision.</a:t>
            </a:r>
            <a:endParaRPr/>
          </a:p>
          <a:p>
            <a:pPr indent="-228600" lvl="0" marL="228600" rtl="0" algn="l">
              <a:lnSpc>
                <a:spcPct val="90000"/>
              </a:lnSpc>
              <a:spcBef>
                <a:spcPts val="1000"/>
              </a:spcBef>
              <a:spcAft>
                <a:spcPts val="0"/>
              </a:spcAft>
              <a:buClr>
                <a:srgbClr val="000000"/>
              </a:buClr>
              <a:buSzPts val="2000"/>
              <a:buChar char="•"/>
            </a:pPr>
            <a:r>
              <a:rPr b="0" i="0" lang="en-IN" sz="2000" u="none" strike="noStrike">
                <a:solidFill>
                  <a:srgbClr val="000000"/>
                </a:solidFill>
                <a:latin typeface="Calibri"/>
                <a:ea typeface="Calibri"/>
                <a:cs typeface="Calibri"/>
                <a:sym typeface="Calibri"/>
              </a:rPr>
              <a:t>Treating tumours is often a very tough task that involves very precise focusing of beams, we have collimators to narrow the beam,</a:t>
            </a:r>
            <a:r>
              <a:rPr lang="en-IN" sz="2000">
                <a:solidFill>
                  <a:srgbClr val="000000"/>
                </a:solidFill>
                <a:latin typeface="Calibri"/>
                <a:ea typeface="Calibri"/>
                <a:cs typeface="Calibri"/>
                <a:sym typeface="Calibri"/>
              </a:rPr>
              <a:t> but accurately pointing the beam at the cancerous tumour and not healthy tissue is what will be needed.</a:t>
            </a:r>
            <a:endParaRPr/>
          </a:p>
          <a:p>
            <a:pPr indent="-228600" lvl="0" marL="228600" rtl="0" algn="l">
              <a:lnSpc>
                <a:spcPct val="90000"/>
              </a:lnSpc>
              <a:spcBef>
                <a:spcPts val="1000"/>
              </a:spcBef>
              <a:spcAft>
                <a:spcPts val="0"/>
              </a:spcAft>
              <a:buClr>
                <a:srgbClr val="000000"/>
              </a:buClr>
              <a:buSzPts val="2000"/>
              <a:buChar char="•"/>
            </a:pPr>
            <a:r>
              <a:rPr lang="en-IN" sz="2000">
                <a:solidFill>
                  <a:srgbClr val="000000"/>
                </a:solidFill>
                <a:latin typeface="Calibri"/>
                <a:ea typeface="Calibri"/>
                <a:cs typeface="Calibri"/>
                <a:sym typeface="Calibri"/>
              </a:rPr>
              <a:t>There have been many incidents  where the radio beam has done more harm than good.</a:t>
            </a:r>
            <a:endParaRPr/>
          </a:p>
          <a:p>
            <a:pPr indent="-228600" lvl="1" marL="685800" rtl="0" algn="l">
              <a:lnSpc>
                <a:spcPct val="90000"/>
              </a:lnSpc>
              <a:spcBef>
                <a:spcPts val="500"/>
              </a:spcBef>
              <a:spcAft>
                <a:spcPts val="0"/>
              </a:spcAft>
              <a:buClr>
                <a:srgbClr val="000000"/>
              </a:buClr>
              <a:buSzPts val="1600"/>
              <a:buChar char="•"/>
            </a:pPr>
            <a:r>
              <a:rPr lang="en-IN" sz="1600">
                <a:solidFill>
                  <a:srgbClr val="000000"/>
                </a:solidFill>
                <a:latin typeface="Calibri"/>
                <a:ea typeface="Calibri"/>
                <a:cs typeface="Calibri"/>
                <a:sym typeface="Calibri"/>
              </a:rPr>
              <a:t>The clinic of Zaragoza radiotherapy accident, overexposure to radiation.</a:t>
            </a:r>
            <a:endParaRPr/>
          </a:p>
          <a:p>
            <a:pPr indent="-228600" lvl="1" marL="685800" rtl="0" algn="l">
              <a:lnSpc>
                <a:spcPct val="90000"/>
              </a:lnSpc>
              <a:spcBef>
                <a:spcPts val="500"/>
              </a:spcBef>
              <a:spcAft>
                <a:spcPts val="0"/>
              </a:spcAft>
              <a:buClr>
                <a:srgbClr val="000000"/>
              </a:buClr>
              <a:buSzPts val="1600"/>
              <a:buChar char="•"/>
            </a:pPr>
            <a:r>
              <a:rPr lang="en-IN" sz="1600">
                <a:solidFill>
                  <a:srgbClr val="000000"/>
                </a:solidFill>
                <a:latin typeface="Calibri"/>
                <a:ea typeface="Calibri"/>
                <a:cs typeface="Calibri"/>
                <a:sym typeface="Calibri"/>
              </a:rPr>
              <a:t>In the year 2018, there was a bizarre accident that happened when performing surgery using a gamma knife, which is another radiosurgery method. </a:t>
            </a:r>
            <a:endParaRPr/>
          </a:p>
          <a:p>
            <a:pPr indent="-228600" lvl="1" marL="685800" rtl="0" algn="l">
              <a:lnSpc>
                <a:spcPct val="90000"/>
              </a:lnSpc>
              <a:spcBef>
                <a:spcPts val="500"/>
              </a:spcBef>
              <a:spcAft>
                <a:spcPts val="0"/>
              </a:spcAft>
              <a:buClr>
                <a:srgbClr val="000000"/>
              </a:buClr>
              <a:buSzPts val="1600"/>
              <a:buChar char="•"/>
            </a:pPr>
            <a:r>
              <a:rPr lang="en-IN" sz="1600">
                <a:solidFill>
                  <a:srgbClr val="000000"/>
                </a:solidFill>
                <a:latin typeface="Calibri"/>
                <a:ea typeface="Calibri"/>
                <a:cs typeface="Calibri"/>
                <a:sym typeface="Calibri"/>
              </a:rPr>
              <a:t>This adds on to prove that the need of the hour is a precise machine that can perform the surgery with minimum to no errors.</a:t>
            </a:r>
            <a:endParaRPr/>
          </a:p>
          <a:p>
            <a:pPr indent="-228600" lvl="0" marL="228600" rtl="0" algn="l">
              <a:lnSpc>
                <a:spcPct val="90000"/>
              </a:lnSpc>
              <a:spcBef>
                <a:spcPts val="1000"/>
              </a:spcBef>
              <a:spcAft>
                <a:spcPts val="0"/>
              </a:spcAft>
              <a:buClr>
                <a:srgbClr val="000000"/>
              </a:buClr>
              <a:buSzPts val="2000"/>
              <a:buChar char="•"/>
            </a:pPr>
            <a:r>
              <a:rPr lang="en-IN" sz="2000">
                <a:solidFill>
                  <a:srgbClr val="000000"/>
                </a:solidFill>
                <a:latin typeface="Calibri"/>
                <a:ea typeface="Calibri"/>
                <a:cs typeface="Calibri"/>
                <a:sym typeface="Calibri"/>
              </a:rPr>
              <a:t>A Robotic surgical method here would prove to eliminate the possibility of such accidents tremendously. </a:t>
            </a:r>
            <a:endParaRPr/>
          </a:p>
          <a:p>
            <a:pPr indent="-101600" lvl="0" marL="228600" rtl="0" algn="l">
              <a:lnSpc>
                <a:spcPct val="90000"/>
              </a:lnSpc>
              <a:spcBef>
                <a:spcPts val="1000"/>
              </a:spcBef>
              <a:spcAft>
                <a:spcPts val="0"/>
              </a:spcAft>
              <a:buClr>
                <a:schemeClr val="dk1"/>
              </a:buClr>
              <a:buSzPts val="2000"/>
              <a:buNone/>
            </a:pPr>
            <a:r>
              <a:t/>
            </a:r>
            <a:endParaRPr sz="2000">
              <a:solidFill>
                <a:srgbClr val="000000"/>
              </a:solidFill>
              <a:latin typeface="Calibri"/>
              <a:ea typeface="Calibri"/>
              <a:cs typeface="Calibri"/>
              <a:sym typeface="Calibri"/>
            </a:endParaRPr>
          </a:p>
          <a:p>
            <a:pPr indent="-127000" lvl="1" marL="685800" rtl="0" algn="l">
              <a:lnSpc>
                <a:spcPct val="90000"/>
              </a:lnSpc>
              <a:spcBef>
                <a:spcPts val="500"/>
              </a:spcBef>
              <a:spcAft>
                <a:spcPts val="0"/>
              </a:spcAft>
              <a:buClr>
                <a:schemeClr val="dk1"/>
              </a:buClr>
              <a:buSzPts val="1600"/>
              <a:buNone/>
            </a:pPr>
            <a:r>
              <a:t/>
            </a:r>
            <a:endParaRPr sz="16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Process Pipeline</a:t>
            </a:r>
            <a:endParaRPr/>
          </a:p>
        </p:txBody>
      </p:sp>
      <p:grpSp>
        <p:nvGrpSpPr>
          <p:cNvPr id="111" name="Google Shape;111;p4"/>
          <p:cNvGrpSpPr/>
          <p:nvPr/>
        </p:nvGrpSpPr>
        <p:grpSpPr>
          <a:xfrm>
            <a:off x="1249671" y="1505318"/>
            <a:ext cx="9692656" cy="4670661"/>
            <a:chOff x="411471" y="983"/>
            <a:chExt cx="9692656" cy="4670661"/>
          </a:xfrm>
        </p:grpSpPr>
        <p:sp>
          <p:nvSpPr>
            <p:cNvPr id="112" name="Google Shape;112;p4"/>
            <p:cNvSpPr/>
            <p:nvPr/>
          </p:nvSpPr>
          <p:spPr>
            <a:xfrm>
              <a:off x="2476336" y="575262"/>
              <a:ext cx="444732"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txBox="1"/>
            <p:nvPr/>
          </p:nvSpPr>
          <p:spPr>
            <a:xfrm>
              <a:off x="2686819" y="618605"/>
              <a:ext cx="23766" cy="475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14" name="Google Shape;114;p4"/>
            <p:cNvSpPr/>
            <p:nvPr/>
          </p:nvSpPr>
          <p:spPr>
            <a:xfrm>
              <a:off x="411471" y="983"/>
              <a:ext cx="2066664" cy="123999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txBox="1"/>
            <p:nvPr/>
          </p:nvSpPr>
          <p:spPr>
            <a:xfrm>
              <a:off x="411471" y="983"/>
              <a:ext cx="2066664" cy="1239998"/>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Calibri"/>
                <a:buNone/>
              </a:pPr>
              <a:r>
                <a:rPr b="0" i="0" lang="en-IN" sz="1700" u="none" cap="none" strike="noStrike">
                  <a:solidFill>
                    <a:schemeClr val="lt1"/>
                  </a:solidFill>
                  <a:latin typeface="Calibri"/>
                  <a:ea typeface="Calibri"/>
                  <a:cs typeface="Calibri"/>
                  <a:sym typeface="Calibri"/>
                </a:rPr>
                <a:t>Basic Research about Cyberknife system</a:t>
              </a:r>
              <a:endParaRPr b="0" i="0" sz="1700" u="none" cap="none" strike="noStrike">
                <a:solidFill>
                  <a:schemeClr val="lt1"/>
                </a:solidFill>
                <a:latin typeface="Calibri"/>
                <a:ea typeface="Calibri"/>
                <a:cs typeface="Calibri"/>
                <a:sym typeface="Calibri"/>
              </a:endParaRPr>
            </a:p>
          </p:txBody>
        </p:sp>
        <p:sp>
          <p:nvSpPr>
            <p:cNvPr id="116" name="Google Shape;116;p4"/>
            <p:cNvSpPr/>
            <p:nvPr/>
          </p:nvSpPr>
          <p:spPr>
            <a:xfrm>
              <a:off x="5018333" y="575262"/>
              <a:ext cx="444732"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txBox="1"/>
            <p:nvPr/>
          </p:nvSpPr>
          <p:spPr>
            <a:xfrm>
              <a:off x="5228816" y="618605"/>
              <a:ext cx="23766" cy="475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18" name="Google Shape;118;p4"/>
            <p:cNvSpPr/>
            <p:nvPr/>
          </p:nvSpPr>
          <p:spPr>
            <a:xfrm>
              <a:off x="2953469" y="983"/>
              <a:ext cx="2066664" cy="123999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txBox="1"/>
            <p:nvPr/>
          </p:nvSpPr>
          <p:spPr>
            <a:xfrm>
              <a:off x="2953469" y="983"/>
              <a:ext cx="2066664" cy="1239998"/>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Calibri"/>
                <a:buNone/>
              </a:pPr>
              <a:r>
                <a:rPr b="0" i="0" lang="en-IN" sz="1700" u="none" cap="none" strike="noStrike">
                  <a:solidFill>
                    <a:schemeClr val="lt1"/>
                  </a:solidFill>
                  <a:latin typeface="Calibri"/>
                  <a:ea typeface="Calibri"/>
                  <a:cs typeface="Calibri"/>
                  <a:sym typeface="Calibri"/>
                </a:rPr>
                <a:t>Choosing  KUKA LBR iiwa R800 robot as the base for the system.</a:t>
              </a:r>
              <a:endParaRPr b="0" i="0" sz="1700" u="none" cap="none" strike="noStrike">
                <a:solidFill>
                  <a:schemeClr val="lt1"/>
                </a:solidFill>
                <a:latin typeface="Calibri"/>
                <a:ea typeface="Calibri"/>
                <a:cs typeface="Calibri"/>
                <a:sym typeface="Calibri"/>
              </a:endParaRPr>
            </a:p>
          </p:txBody>
        </p:sp>
        <p:sp>
          <p:nvSpPr>
            <p:cNvPr id="120" name="Google Shape;120;p4"/>
            <p:cNvSpPr/>
            <p:nvPr/>
          </p:nvSpPr>
          <p:spPr>
            <a:xfrm>
              <a:off x="7560330" y="575262"/>
              <a:ext cx="444732"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txBox="1"/>
            <p:nvPr/>
          </p:nvSpPr>
          <p:spPr>
            <a:xfrm>
              <a:off x="7770814" y="618605"/>
              <a:ext cx="23766" cy="475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22" name="Google Shape;122;p4"/>
            <p:cNvSpPr/>
            <p:nvPr/>
          </p:nvSpPr>
          <p:spPr>
            <a:xfrm>
              <a:off x="5495466" y="983"/>
              <a:ext cx="2066664" cy="123999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txBox="1"/>
            <p:nvPr/>
          </p:nvSpPr>
          <p:spPr>
            <a:xfrm>
              <a:off x="5495466" y="983"/>
              <a:ext cx="2066664" cy="1239998"/>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Calibri"/>
                <a:buNone/>
              </a:pPr>
              <a:r>
                <a:rPr b="0" i="0" lang="en-IN" sz="1700" u="none" cap="none" strike="noStrike">
                  <a:solidFill>
                    <a:schemeClr val="lt1"/>
                  </a:solidFill>
                  <a:latin typeface="Calibri"/>
                  <a:ea typeface="Calibri"/>
                  <a:cs typeface="Calibri"/>
                  <a:sym typeface="Calibri"/>
                </a:rPr>
                <a:t>CAD Model in Solidworks</a:t>
              </a:r>
              <a:endParaRPr b="0" i="0" sz="1700" u="none" cap="none" strike="noStrike">
                <a:solidFill>
                  <a:schemeClr val="lt1"/>
                </a:solidFill>
                <a:latin typeface="Calibri"/>
                <a:ea typeface="Calibri"/>
                <a:cs typeface="Calibri"/>
                <a:sym typeface="Calibri"/>
              </a:endParaRPr>
            </a:p>
          </p:txBody>
        </p:sp>
        <p:sp>
          <p:nvSpPr>
            <p:cNvPr id="124" name="Google Shape;124;p4"/>
            <p:cNvSpPr/>
            <p:nvPr/>
          </p:nvSpPr>
          <p:spPr>
            <a:xfrm>
              <a:off x="1444803" y="1239181"/>
              <a:ext cx="7625992" cy="444732"/>
            </a:xfrm>
            <a:custGeom>
              <a:rect b="b" l="l" r="r" t="t"/>
              <a:pathLst>
                <a:path extrusionOk="0" h="120000" w="120000">
                  <a:moveTo>
                    <a:pt x="120000" y="0"/>
                  </a:moveTo>
                  <a:lnTo>
                    <a:pt x="120000" y="64614"/>
                  </a:lnTo>
                  <a:lnTo>
                    <a:pt x="0" y="64614"/>
                  </a:lnTo>
                  <a:lnTo>
                    <a:pt x="0" y="12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txBox="1"/>
            <p:nvPr/>
          </p:nvSpPr>
          <p:spPr>
            <a:xfrm>
              <a:off x="5066780" y="1459171"/>
              <a:ext cx="382039" cy="475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26" name="Google Shape;126;p4"/>
            <p:cNvSpPr/>
            <p:nvPr/>
          </p:nvSpPr>
          <p:spPr>
            <a:xfrm>
              <a:off x="8037463" y="983"/>
              <a:ext cx="2066664" cy="123999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8037463" y="983"/>
              <a:ext cx="2066664" cy="1239998"/>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Calibri"/>
                <a:buNone/>
              </a:pPr>
              <a:r>
                <a:rPr b="0" i="0" lang="en-IN" sz="1700" u="none" cap="none" strike="noStrike">
                  <a:solidFill>
                    <a:schemeClr val="lt1"/>
                  </a:solidFill>
                  <a:latin typeface="Calibri"/>
                  <a:ea typeface="Calibri"/>
                  <a:cs typeface="Calibri"/>
                  <a:sym typeface="Calibri"/>
                </a:rPr>
                <a:t>Exporting URDF and assigning joint angle limits</a:t>
              </a:r>
              <a:endParaRPr b="0" i="0" sz="1700" u="none" cap="none" strike="noStrike">
                <a:solidFill>
                  <a:schemeClr val="lt1"/>
                </a:solidFill>
                <a:latin typeface="Calibri"/>
                <a:ea typeface="Calibri"/>
                <a:cs typeface="Calibri"/>
                <a:sym typeface="Calibri"/>
              </a:endParaRPr>
            </a:p>
          </p:txBody>
        </p:sp>
        <p:sp>
          <p:nvSpPr>
            <p:cNvPr id="128" name="Google Shape;128;p4"/>
            <p:cNvSpPr/>
            <p:nvPr/>
          </p:nvSpPr>
          <p:spPr>
            <a:xfrm>
              <a:off x="2476336" y="2290594"/>
              <a:ext cx="444732"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txBox="1"/>
            <p:nvPr/>
          </p:nvSpPr>
          <p:spPr>
            <a:xfrm>
              <a:off x="2686819" y="2333937"/>
              <a:ext cx="23766" cy="475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30" name="Google Shape;130;p4"/>
            <p:cNvSpPr/>
            <p:nvPr/>
          </p:nvSpPr>
          <p:spPr>
            <a:xfrm>
              <a:off x="411471" y="1716314"/>
              <a:ext cx="2066664" cy="123999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txBox="1"/>
            <p:nvPr/>
          </p:nvSpPr>
          <p:spPr>
            <a:xfrm>
              <a:off x="411471" y="1716314"/>
              <a:ext cx="2066664" cy="1239998"/>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Calibri"/>
                <a:buNone/>
              </a:pPr>
              <a:r>
                <a:rPr b="0" i="0" lang="en-IN" sz="1700" u="none" cap="none" strike="noStrike">
                  <a:solidFill>
                    <a:schemeClr val="lt1"/>
                  </a:solidFill>
                  <a:latin typeface="Calibri"/>
                  <a:ea typeface="Calibri"/>
                  <a:cs typeface="Calibri"/>
                  <a:sym typeface="Calibri"/>
                </a:rPr>
                <a:t>Test Spawning model in Gazebo</a:t>
              </a:r>
              <a:endParaRPr b="0" i="0" sz="1700" u="none" cap="none" strike="noStrike">
                <a:solidFill>
                  <a:schemeClr val="lt1"/>
                </a:solidFill>
                <a:latin typeface="Calibri"/>
                <a:ea typeface="Calibri"/>
                <a:cs typeface="Calibri"/>
                <a:sym typeface="Calibri"/>
              </a:endParaRPr>
            </a:p>
          </p:txBody>
        </p:sp>
        <p:sp>
          <p:nvSpPr>
            <p:cNvPr id="132" name="Google Shape;132;p4"/>
            <p:cNvSpPr/>
            <p:nvPr/>
          </p:nvSpPr>
          <p:spPr>
            <a:xfrm>
              <a:off x="5018333" y="2290594"/>
              <a:ext cx="444732"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txBox="1"/>
            <p:nvPr/>
          </p:nvSpPr>
          <p:spPr>
            <a:xfrm>
              <a:off x="5228816" y="2333937"/>
              <a:ext cx="23766" cy="475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34" name="Google Shape;134;p4"/>
            <p:cNvSpPr/>
            <p:nvPr/>
          </p:nvSpPr>
          <p:spPr>
            <a:xfrm>
              <a:off x="2953469" y="1716314"/>
              <a:ext cx="2066664" cy="123999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txBox="1"/>
            <p:nvPr/>
          </p:nvSpPr>
          <p:spPr>
            <a:xfrm>
              <a:off x="2953469" y="1716314"/>
              <a:ext cx="2066664" cy="1239998"/>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Calibri"/>
                <a:buNone/>
              </a:pPr>
              <a:r>
                <a:rPr b="0" i="0" lang="en-IN" sz="1700" u="none" cap="none" strike="noStrike">
                  <a:solidFill>
                    <a:schemeClr val="lt1"/>
                  </a:solidFill>
                  <a:latin typeface="Calibri"/>
                  <a:ea typeface="Calibri"/>
                  <a:cs typeface="Calibri"/>
                  <a:sym typeface="Calibri"/>
                </a:rPr>
                <a:t>Calculating FK, IK using programmed algorithm</a:t>
              </a:r>
              <a:endParaRPr b="0" i="0" sz="1700" u="none" cap="none" strike="noStrike">
                <a:solidFill>
                  <a:schemeClr val="lt1"/>
                </a:solidFill>
                <a:latin typeface="Calibri"/>
                <a:ea typeface="Calibri"/>
                <a:cs typeface="Calibri"/>
                <a:sym typeface="Calibri"/>
              </a:endParaRPr>
            </a:p>
          </p:txBody>
        </p:sp>
        <p:sp>
          <p:nvSpPr>
            <p:cNvPr id="136" name="Google Shape;136;p4"/>
            <p:cNvSpPr/>
            <p:nvPr/>
          </p:nvSpPr>
          <p:spPr>
            <a:xfrm>
              <a:off x="7560330" y="2290594"/>
              <a:ext cx="444732"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txBox="1"/>
            <p:nvPr/>
          </p:nvSpPr>
          <p:spPr>
            <a:xfrm>
              <a:off x="7770814" y="2333937"/>
              <a:ext cx="23766" cy="475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38" name="Google Shape;138;p4"/>
            <p:cNvSpPr/>
            <p:nvPr/>
          </p:nvSpPr>
          <p:spPr>
            <a:xfrm>
              <a:off x="5495466" y="1716314"/>
              <a:ext cx="2066664" cy="123999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txBox="1"/>
            <p:nvPr/>
          </p:nvSpPr>
          <p:spPr>
            <a:xfrm>
              <a:off x="5495466" y="1716314"/>
              <a:ext cx="2066664" cy="1239998"/>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Calibri"/>
                <a:buNone/>
              </a:pPr>
              <a:r>
                <a:rPr b="0" i="0" lang="en-IN" sz="1700" u="none" cap="none" strike="noStrike">
                  <a:solidFill>
                    <a:schemeClr val="lt1"/>
                  </a:solidFill>
                  <a:latin typeface="Calibri"/>
                  <a:ea typeface="Calibri"/>
                  <a:cs typeface="Calibri"/>
                  <a:sym typeface="Calibri"/>
                </a:rPr>
                <a:t>Adding Transmission blocks for independent joint control</a:t>
              </a:r>
              <a:endParaRPr b="0" i="0" sz="1700" u="none" cap="none" strike="noStrike">
                <a:solidFill>
                  <a:schemeClr val="lt1"/>
                </a:solidFill>
                <a:latin typeface="Calibri"/>
                <a:ea typeface="Calibri"/>
                <a:cs typeface="Calibri"/>
                <a:sym typeface="Calibri"/>
              </a:endParaRPr>
            </a:p>
          </p:txBody>
        </p:sp>
        <p:sp>
          <p:nvSpPr>
            <p:cNvPr id="140" name="Google Shape;140;p4"/>
            <p:cNvSpPr/>
            <p:nvPr/>
          </p:nvSpPr>
          <p:spPr>
            <a:xfrm>
              <a:off x="1444803" y="2954513"/>
              <a:ext cx="7625992" cy="444732"/>
            </a:xfrm>
            <a:custGeom>
              <a:rect b="b" l="l" r="r" t="t"/>
              <a:pathLst>
                <a:path extrusionOk="0" h="120000" w="120000">
                  <a:moveTo>
                    <a:pt x="120000" y="0"/>
                  </a:moveTo>
                  <a:lnTo>
                    <a:pt x="120000" y="64614"/>
                  </a:lnTo>
                  <a:lnTo>
                    <a:pt x="0" y="64614"/>
                  </a:lnTo>
                  <a:lnTo>
                    <a:pt x="0" y="12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txBox="1"/>
            <p:nvPr/>
          </p:nvSpPr>
          <p:spPr>
            <a:xfrm>
              <a:off x="5066780" y="3174503"/>
              <a:ext cx="382039" cy="475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42" name="Google Shape;142;p4"/>
            <p:cNvSpPr/>
            <p:nvPr/>
          </p:nvSpPr>
          <p:spPr>
            <a:xfrm>
              <a:off x="8037463" y="1716314"/>
              <a:ext cx="2066664" cy="123999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txBox="1"/>
            <p:nvPr/>
          </p:nvSpPr>
          <p:spPr>
            <a:xfrm>
              <a:off x="8037463" y="1716314"/>
              <a:ext cx="2066664" cy="1239998"/>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Calibri"/>
                <a:buNone/>
              </a:pPr>
              <a:r>
                <a:rPr b="0" i="0" lang="en-IN" sz="1700" u="none" cap="none" strike="noStrike">
                  <a:solidFill>
                    <a:schemeClr val="lt1"/>
                  </a:solidFill>
                  <a:latin typeface="Calibri"/>
                  <a:ea typeface="Calibri"/>
                  <a:cs typeface="Calibri"/>
                  <a:sym typeface="Calibri"/>
                </a:rPr>
                <a:t>Configuring the joint controllers and assigning PID values</a:t>
              </a:r>
              <a:endParaRPr b="0" i="0" sz="1700" u="none" cap="none" strike="noStrike">
                <a:solidFill>
                  <a:schemeClr val="lt1"/>
                </a:solidFill>
                <a:latin typeface="Calibri"/>
                <a:ea typeface="Calibri"/>
                <a:cs typeface="Calibri"/>
                <a:sym typeface="Calibri"/>
              </a:endParaRPr>
            </a:p>
          </p:txBody>
        </p:sp>
        <p:sp>
          <p:nvSpPr>
            <p:cNvPr id="144" name="Google Shape;144;p4"/>
            <p:cNvSpPr/>
            <p:nvPr/>
          </p:nvSpPr>
          <p:spPr>
            <a:xfrm>
              <a:off x="2476336" y="4005925"/>
              <a:ext cx="444732"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txBox="1"/>
            <p:nvPr/>
          </p:nvSpPr>
          <p:spPr>
            <a:xfrm>
              <a:off x="2686819" y="4049268"/>
              <a:ext cx="23766" cy="475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46" name="Google Shape;146;p4"/>
            <p:cNvSpPr/>
            <p:nvPr/>
          </p:nvSpPr>
          <p:spPr>
            <a:xfrm>
              <a:off x="411471" y="3431646"/>
              <a:ext cx="2066664" cy="123999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txBox="1"/>
            <p:nvPr/>
          </p:nvSpPr>
          <p:spPr>
            <a:xfrm>
              <a:off x="411471" y="3431646"/>
              <a:ext cx="2066664" cy="1239998"/>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Calibri"/>
                <a:buNone/>
              </a:pPr>
              <a:r>
                <a:rPr b="0" i="0" lang="en-IN" sz="1700" u="none" cap="none" strike="noStrike">
                  <a:solidFill>
                    <a:schemeClr val="lt1"/>
                  </a:solidFill>
                  <a:latin typeface="Calibri"/>
                  <a:ea typeface="Calibri"/>
                  <a:cs typeface="Calibri"/>
                  <a:sym typeface="Calibri"/>
                </a:rPr>
                <a:t>Launching the prepared model in gazebo</a:t>
              </a:r>
              <a:endParaRPr b="0" i="0" sz="1700" u="none" cap="none" strike="noStrike">
                <a:solidFill>
                  <a:schemeClr val="lt1"/>
                </a:solidFill>
                <a:latin typeface="Calibri"/>
                <a:ea typeface="Calibri"/>
                <a:cs typeface="Calibri"/>
                <a:sym typeface="Calibri"/>
              </a:endParaRPr>
            </a:p>
          </p:txBody>
        </p:sp>
        <p:sp>
          <p:nvSpPr>
            <p:cNvPr id="148" name="Google Shape;148;p4"/>
            <p:cNvSpPr/>
            <p:nvPr/>
          </p:nvSpPr>
          <p:spPr>
            <a:xfrm>
              <a:off x="5018333" y="4005925"/>
              <a:ext cx="444732"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txBox="1"/>
            <p:nvPr/>
          </p:nvSpPr>
          <p:spPr>
            <a:xfrm>
              <a:off x="5228816" y="4049268"/>
              <a:ext cx="23766" cy="475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50" name="Google Shape;150;p4"/>
            <p:cNvSpPr/>
            <p:nvPr/>
          </p:nvSpPr>
          <p:spPr>
            <a:xfrm>
              <a:off x="2953469" y="3431646"/>
              <a:ext cx="2066664" cy="123999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txBox="1"/>
            <p:nvPr/>
          </p:nvSpPr>
          <p:spPr>
            <a:xfrm>
              <a:off x="2953469" y="3431646"/>
              <a:ext cx="2066664" cy="1239998"/>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Calibri"/>
                <a:buNone/>
              </a:pPr>
              <a:r>
                <a:rPr b="0" i="0" lang="en-IN" sz="1700" u="none" cap="none" strike="noStrike">
                  <a:solidFill>
                    <a:schemeClr val="lt1"/>
                  </a:solidFill>
                  <a:latin typeface="Calibri"/>
                  <a:ea typeface="Calibri"/>
                  <a:cs typeface="Calibri"/>
                  <a:sym typeface="Calibri"/>
                </a:rPr>
                <a:t>Performing TeleOP to check the DOF of the manipulator.</a:t>
              </a:r>
              <a:endParaRPr b="0" i="0" sz="1700" u="none" cap="none" strike="noStrike">
                <a:solidFill>
                  <a:schemeClr val="lt1"/>
                </a:solidFill>
                <a:latin typeface="Calibri"/>
                <a:ea typeface="Calibri"/>
                <a:cs typeface="Calibri"/>
                <a:sym typeface="Calibri"/>
              </a:endParaRPr>
            </a:p>
          </p:txBody>
        </p:sp>
        <p:sp>
          <p:nvSpPr>
            <p:cNvPr id="152" name="Google Shape;152;p4"/>
            <p:cNvSpPr/>
            <p:nvPr/>
          </p:nvSpPr>
          <p:spPr>
            <a:xfrm>
              <a:off x="7560330" y="4005925"/>
              <a:ext cx="444732"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txBox="1"/>
            <p:nvPr/>
          </p:nvSpPr>
          <p:spPr>
            <a:xfrm>
              <a:off x="7770814" y="4049268"/>
              <a:ext cx="23766" cy="475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54" name="Google Shape;154;p4"/>
            <p:cNvSpPr/>
            <p:nvPr/>
          </p:nvSpPr>
          <p:spPr>
            <a:xfrm>
              <a:off x="5495466" y="3431646"/>
              <a:ext cx="2066664" cy="123999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txBox="1"/>
            <p:nvPr/>
          </p:nvSpPr>
          <p:spPr>
            <a:xfrm>
              <a:off x="5495466" y="3431646"/>
              <a:ext cx="2066664" cy="1239998"/>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Calibri"/>
                <a:buNone/>
              </a:pPr>
              <a:r>
                <a:rPr b="0" i="0" lang="en-IN" sz="1700" u="none" cap="none" strike="noStrike">
                  <a:solidFill>
                    <a:schemeClr val="lt1"/>
                  </a:solidFill>
                  <a:latin typeface="Calibri"/>
                  <a:ea typeface="Calibri"/>
                  <a:cs typeface="Calibri"/>
                  <a:sym typeface="Calibri"/>
                </a:rPr>
                <a:t>Programming the Publisher and Subscriber nodes for drawing a circle.</a:t>
              </a:r>
              <a:endParaRPr b="0" i="0" sz="1700" u="none" cap="none" strike="noStrike">
                <a:solidFill>
                  <a:schemeClr val="lt1"/>
                </a:solidFill>
                <a:latin typeface="Calibri"/>
                <a:ea typeface="Calibri"/>
                <a:cs typeface="Calibri"/>
                <a:sym typeface="Calibri"/>
              </a:endParaRPr>
            </a:p>
          </p:txBody>
        </p:sp>
        <p:sp>
          <p:nvSpPr>
            <p:cNvPr id="156" name="Google Shape;156;p4"/>
            <p:cNvSpPr/>
            <p:nvPr/>
          </p:nvSpPr>
          <p:spPr>
            <a:xfrm>
              <a:off x="8037463" y="3431646"/>
              <a:ext cx="2066664" cy="123999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txBox="1"/>
            <p:nvPr/>
          </p:nvSpPr>
          <p:spPr>
            <a:xfrm>
              <a:off x="8037463" y="3431646"/>
              <a:ext cx="2066664" cy="1239998"/>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Calibri"/>
                <a:buNone/>
              </a:pPr>
              <a:r>
                <a:rPr b="0" i="0" lang="en-IN" sz="1700" u="none" cap="none" strike="noStrike">
                  <a:solidFill>
                    <a:schemeClr val="lt1"/>
                  </a:solidFill>
                  <a:latin typeface="Calibri"/>
                  <a:ea typeface="Calibri"/>
                  <a:cs typeface="Calibri"/>
                  <a:sym typeface="Calibri"/>
                </a:rPr>
                <a:t>Using rosrun to launch the nodes and perform desired action.</a:t>
              </a:r>
              <a:endParaRPr b="0" i="0" sz="1700" u="none" cap="none" strike="noStrike">
                <a:solidFill>
                  <a:schemeClr val="lt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5"/>
          <p:cNvSpPr txBox="1"/>
          <p:nvPr>
            <p:ph type="title"/>
          </p:nvPr>
        </p:nvSpPr>
        <p:spPr>
          <a:xfrm>
            <a:off x="5297762" y="329184"/>
            <a:ext cx="6251110" cy="1783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lang="en-IN" sz="5000"/>
              <a:t>DH parameters and the Coordinate frames</a:t>
            </a:r>
            <a:endParaRPr sz="5000"/>
          </a:p>
        </p:txBody>
      </p:sp>
      <p:pic>
        <p:nvPicPr>
          <p:cNvPr id="164" name="Google Shape;164;p5"/>
          <p:cNvPicPr preferRelativeResize="0"/>
          <p:nvPr/>
        </p:nvPicPr>
        <p:blipFill rotWithShape="1">
          <a:blip r:embed="rId3">
            <a:alphaModFix/>
          </a:blip>
          <a:srcRect b="0" l="0" r="12373" t="0"/>
          <a:stretch/>
        </p:blipFill>
        <p:spPr>
          <a:xfrm>
            <a:off x="1" y="10"/>
            <a:ext cx="4657344" cy="6857990"/>
          </a:xfrm>
          <a:custGeom>
            <a:rect b="b" l="l" r="r" t="t"/>
            <a:pathLst>
              <a:path extrusionOk="0" h="6858000" w="4657344">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
        <p:nvSpPr>
          <p:cNvPr id="165" name="Google Shape;165;p5"/>
          <p:cNvSpPr/>
          <p:nvPr/>
        </p:nvSpPr>
        <p:spPr>
          <a:xfrm>
            <a:off x="5297762" y="2374947"/>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6" name="Google Shape;166;p5"/>
          <p:cNvPicPr preferRelativeResize="0"/>
          <p:nvPr>
            <p:ph idx="1" type="body"/>
          </p:nvPr>
        </p:nvPicPr>
        <p:blipFill rotWithShape="1">
          <a:blip r:embed="rId4">
            <a:alphaModFix/>
          </a:blip>
          <a:srcRect b="0" l="0" r="0" t="0"/>
          <a:stretch/>
        </p:blipFill>
        <p:spPr>
          <a:xfrm>
            <a:off x="4726770" y="2655892"/>
            <a:ext cx="6734700" cy="349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6"/>
          <p:cNvSpPr/>
          <p:nvPr/>
        </p:nvSpPr>
        <p:spPr>
          <a:xfrm>
            <a:off x="396882" y="280374"/>
            <a:ext cx="11438793" cy="1844256"/>
          </a:xfrm>
          <a:prstGeom prst="rect">
            <a:avLst/>
          </a:prstGeom>
          <a:solidFill>
            <a:srgbClr val="404040"/>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6"/>
          <p:cNvSpPr txBox="1"/>
          <p:nvPr>
            <p:ph type="title"/>
          </p:nvPr>
        </p:nvSpPr>
        <p:spPr>
          <a:xfrm>
            <a:off x="546351" y="433545"/>
            <a:ext cx="11139854" cy="93044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400"/>
              <a:buFont typeface="Calibri"/>
              <a:buNone/>
            </a:pPr>
            <a:r>
              <a:rPr lang="en-IN" sz="5400">
                <a:solidFill>
                  <a:srgbClr val="FFFFFF"/>
                </a:solidFill>
              </a:rPr>
              <a:t>CAD Model</a:t>
            </a:r>
            <a:endParaRPr/>
          </a:p>
        </p:txBody>
      </p:sp>
      <p:cxnSp>
        <p:nvCxnSpPr>
          <p:cNvPr id="173" name="Google Shape;173;p6"/>
          <p:cNvCxnSpPr/>
          <p:nvPr/>
        </p:nvCxnSpPr>
        <p:spPr>
          <a:xfrm>
            <a:off x="2230078" y="1522292"/>
            <a:ext cx="7772400" cy="0"/>
          </a:xfrm>
          <a:prstGeom prst="straightConnector1">
            <a:avLst/>
          </a:prstGeom>
          <a:noFill/>
          <a:ln cap="flat" cmpd="sng" w="22225">
            <a:solidFill>
              <a:srgbClr val="D9D9D9"/>
            </a:solidFill>
            <a:prstDash val="solid"/>
            <a:miter lim="800000"/>
            <a:headEnd len="sm" w="sm" type="none"/>
            <a:tailEnd len="sm" w="sm" type="none"/>
          </a:ln>
        </p:spPr>
      </p:cxnSp>
      <p:pic>
        <p:nvPicPr>
          <p:cNvPr descr="Diagram&#10;&#10;Description automatically generated" id="174" name="Google Shape;174;p6"/>
          <p:cNvPicPr preferRelativeResize="0"/>
          <p:nvPr/>
        </p:nvPicPr>
        <p:blipFill rotWithShape="1">
          <a:blip r:embed="rId3">
            <a:alphaModFix/>
          </a:blip>
          <a:srcRect b="0" l="0" r="0" t="0"/>
          <a:stretch/>
        </p:blipFill>
        <p:spPr>
          <a:xfrm rot="10800000">
            <a:off x="1770288" y="2426818"/>
            <a:ext cx="2578475" cy="3997637"/>
          </a:xfrm>
          <a:prstGeom prst="rect">
            <a:avLst/>
          </a:prstGeom>
          <a:noFill/>
          <a:ln>
            <a:noFill/>
          </a:ln>
        </p:spPr>
      </p:pic>
      <p:cxnSp>
        <p:nvCxnSpPr>
          <p:cNvPr id="175" name="Google Shape;175;p6"/>
          <p:cNvCxnSpPr/>
          <p:nvPr/>
        </p:nvCxnSpPr>
        <p:spPr>
          <a:xfrm>
            <a:off x="6116278" y="2596836"/>
            <a:ext cx="0" cy="3657600"/>
          </a:xfrm>
          <a:prstGeom prst="straightConnector1">
            <a:avLst/>
          </a:prstGeom>
          <a:noFill/>
          <a:ln cap="flat" cmpd="dbl" w="101600">
            <a:solidFill>
              <a:srgbClr val="595959"/>
            </a:solidFill>
            <a:prstDash val="solid"/>
            <a:miter lim="800000"/>
            <a:headEnd len="sm" w="sm" type="none"/>
            <a:tailEnd len="sm" w="sm" type="none"/>
          </a:ln>
        </p:spPr>
      </p:cxnSp>
      <p:pic>
        <p:nvPicPr>
          <p:cNvPr descr="Diagram&#10;&#10;Description automatically generated" id="176" name="Google Shape;176;p6"/>
          <p:cNvPicPr preferRelativeResize="0"/>
          <p:nvPr>
            <p:ph idx="1" type="body"/>
          </p:nvPr>
        </p:nvPicPr>
        <p:blipFill rotWithShape="1">
          <a:blip r:embed="rId4">
            <a:alphaModFix/>
          </a:blip>
          <a:srcRect b="0" l="0" r="0" t="0"/>
          <a:stretch/>
        </p:blipFill>
        <p:spPr>
          <a:xfrm>
            <a:off x="6490053" y="2426818"/>
            <a:ext cx="5365956" cy="3997637"/>
          </a:xfrm>
          <a:prstGeom prst="rect">
            <a:avLst/>
          </a:prstGeom>
          <a:noFill/>
          <a:ln>
            <a:noFill/>
          </a:ln>
        </p:spPr>
      </p:pic>
      <p:sp>
        <p:nvSpPr>
          <p:cNvPr id="177" name="Google Shape;177;p6"/>
          <p:cNvSpPr txBox="1"/>
          <p:nvPr/>
        </p:nvSpPr>
        <p:spPr>
          <a:xfrm>
            <a:off x="2458527" y="1757022"/>
            <a:ext cx="12019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lt1"/>
                </a:solidFill>
                <a:latin typeface="Calibri"/>
                <a:ea typeface="Calibri"/>
                <a:cs typeface="Calibri"/>
                <a:sym typeface="Calibri"/>
              </a:rPr>
              <a:t>Front View</a:t>
            </a:r>
            <a:endParaRPr sz="1800">
              <a:solidFill>
                <a:schemeClr val="lt1"/>
              </a:solidFill>
              <a:latin typeface="Calibri"/>
              <a:ea typeface="Calibri"/>
              <a:cs typeface="Calibri"/>
              <a:sym typeface="Calibri"/>
            </a:endParaRPr>
          </a:p>
        </p:txBody>
      </p:sp>
      <p:sp>
        <p:nvSpPr>
          <p:cNvPr id="178" name="Google Shape;178;p6"/>
          <p:cNvSpPr txBox="1"/>
          <p:nvPr/>
        </p:nvSpPr>
        <p:spPr>
          <a:xfrm>
            <a:off x="8384577" y="1721726"/>
            <a:ext cx="15769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Isometric View</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Forward Kinematics</a:t>
            </a:r>
            <a:endParaRPr/>
          </a:p>
        </p:txBody>
      </p:sp>
      <p:sp>
        <p:nvSpPr>
          <p:cNvPr id="184" name="Google Shape;18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Step 1: Calculated the Transformation matrices for all the joints using the formula</a:t>
            </a:r>
            <a:endParaRPr/>
          </a:p>
          <a:p>
            <a:pPr indent="-228600" lvl="0" marL="228600" rtl="0" algn="l">
              <a:lnSpc>
                <a:spcPct val="90000"/>
              </a:lnSpc>
              <a:spcBef>
                <a:spcPts val="1000"/>
              </a:spcBef>
              <a:spcAft>
                <a:spcPts val="0"/>
              </a:spcAft>
              <a:buClr>
                <a:schemeClr val="dk1"/>
              </a:buClr>
              <a:buSzPts val="2800"/>
              <a:buChar char="•"/>
            </a:pPr>
            <a:r>
              <a:rPr lang="en-IN"/>
              <a:t>Step 2: Selected a desired pose to place the end effector on the plane of action.</a:t>
            </a:r>
            <a:endParaRPr/>
          </a:p>
          <a:p>
            <a:pPr indent="-228600" lvl="0" marL="228600" rtl="0" algn="l">
              <a:lnSpc>
                <a:spcPct val="90000"/>
              </a:lnSpc>
              <a:spcBef>
                <a:spcPts val="1000"/>
              </a:spcBef>
              <a:spcAft>
                <a:spcPts val="0"/>
              </a:spcAft>
              <a:buClr>
                <a:schemeClr val="dk1"/>
              </a:buClr>
              <a:buSzPts val="2800"/>
              <a:buChar char="•"/>
            </a:pPr>
            <a:r>
              <a:rPr lang="en-IN"/>
              <a:t>Step 3: Substituted the joint angles and other DH parameters in the transformation matrices to move the robot into the desired pose.</a:t>
            </a:r>
            <a:endParaRPr/>
          </a:p>
          <a:p>
            <a:pPr indent="0" lvl="0" marL="0" rtl="0" algn="l">
              <a:lnSpc>
                <a:spcPct val="90000"/>
              </a:lnSpc>
              <a:spcBef>
                <a:spcPts val="1000"/>
              </a:spcBef>
              <a:spcAft>
                <a:spcPts val="0"/>
              </a:spcAft>
              <a:buClr>
                <a:schemeClr val="dk1"/>
              </a:buClr>
              <a:buSzPts val="2800"/>
              <a:buNone/>
            </a:pPr>
            <a:r>
              <a:rPr lang="en-IN"/>
              <a:t>        q= </a:t>
            </a:r>
            <a:r>
              <a:rPr b="0" lang="en-IN">
                <a:solidFill>
                  <a:srgbClr val="000000"/>
                </a:solidFill>
                <a:latin typeface="Courier New"/>
                <a:ea typeface="Courier New"/>
                <a:cs typeface="Courier New"/>
                <a:sym typeface="Courier New"/>
              </a:rPr>
              <a:t>[</a:t>
            </a:r>
            <a:r>
              <a:rPr b="0" lang="en-IN">
                <a:solidFill>
                  <a:srgbClr val="09885A"/>
                </a:solidFill>
                <a:latin typeface="Courier New"/>
                <a:ea typeface="Courier New"/>
                <a:cs typeface="Courier New"/>
                <a:sym typeface="Courier New"/>
              </a:rPr>
              <a:t>0</a:t>
            </a:r>
            <a:r>
              <a:rPr b="0" lang="en-IN">
                <a:solidFill>
                  <a:srgbClr val="000000"/>
                </a:solidFill>
                <a:latin typeface="Courier New"/>
                <a:ea typeface="Courier New"/>
                <a:cs typeface="Courier New"/>
                <a:sym typeface="Courier New"/>
              </a:rPr>
              <a:t>,</a:t>
            </a:r>
            <a:r>
              <a:rPr b="0" lang="en-IN">
                <a:solidFill>
                  <a:srgbClr val="09885A"/>
                </a:solidFill>
                <a:latin typeface="Courier New"/>
                <a:ea typeface="Courier New"/>
                <a:cs typeface="Courier New"/>
                <a:sym typeface="Courier New"/>
              </a:rPr>
              <a:t>30</a:t>
            </a:r>
            <a:r>
              <a:rPr b="0" lang="en-IN">
                <a:solidFill>
                  <a:srgbClr val="000000"/>
                </a:solidFill>
                <a:latin typeface="Courier New"/>
                <a:ea typeface="Courier New"/>
                <a:cs typeface="Courier New"/>
                <a:sym typeface="Courier New"/>
              </a:rPr>
              <a:t>,</a:t>
            </a:r>
            <a:r>
              <a:rPr b="0" lang="en-IN">
                <a:solidFill>
                  <a:srgbClr val="09885A"/>
                </a:solidFill>
                <a:latin typeface="Courier New"/>
                <a:ea typeface="Courier New"/>
                <a:cs typeface="Courier New"/>
                <a:sym typeface="Courier New"/>
              </a:rPr>
              <a:t>-45</a:t>
            </a:r>
            <a:r>
              <a:rPr b="0" lang="en-IN">
                <a:solidFill>
                  <a:srgbClr val="000000"/>
                </a:solidFill>
                <a:latin typeface="Courier New"/>
                <a:ea typeface="Courier New"/>
                <a:cs typeface="Courier New"/>
                <a:sym typeface="Courier New"/>
              </a:rPr>
              <a:t>,</a:t>
            </a:r>
            <a:r>
              <a:rPr b="0" lang="en-IN">
                <a:solidFill>
                  <a:srgbClr val="09885A"/>
                </a:solidFill>
                <a:latin typeface="Courier New"/>
                <a:ea typeface="Courier New"/>
                <a:cs typeface="Courier New"/>
                <a:sym typeface="Courier New"/>
              </a:rPr>
              <a:t>0</a:t>
            </a:r>
            <a:r>
              <a:rPr b="0" lang="en-IN">
                <a:solidFill>
                  <a:srgbClr val="000000"/>
                </a:solidFill>
                <a:latin typeface="Courier New"/>
                <a:ea typeface="Courier New"/>
                <a:cs typeface="Courier New"/>
                <a:sym typeface="Courier New"/>
              </a:rPr>
              <a:t>,</a:t>
            </a:r>
            <a:r>
              <a:rPr b="0" lang="en-IN">
                <a:solidFill>
                  <a:srgbClr val="09885A"/>
                </a:solidFill>
                <a:latin typeface="Courier New"/>
                <a:ea typeface="Courier New"/>
                <a:cs typeface="Courier New"/>
                <a:sym typeface="Courier New"/>
              </a:rPr>
              <a:t>75</a:t>
            </a:r>
            <a:r>
              <a:rPr b="0" lang="en-IN">
                <a:solidFill>
                  <a:srgbClr val="000000"/>
                </a:solidFill>
                <a:latin typeface="Courier New"/>
                <a:ea typeface="Courier New"/>
                <a:cs typeface="Courier New"/>
                <a:sym typeface="Courier New"/>
              </a:rPr>
              <a:t>,</a:t>
            </a:r>
            <a:r>
              <a:rPr b="0" lang="en-IN">
                <a:solidFill>
                  <a:srgbClr val="09885A"/>
                </a:solidFill>
                <a:latin typeface="Courier New"/>
                <a:ea typeface="Courier New"/>
                <a:cs typeface="Courier New"/>
                <a:sym typeface="Courier New"/>
              </a:rPr>
              <a:t>0</a:t>
            </a:r>
            <a:r>
              <a:rPr b="0" lang="en-IN">
                <a:solidFill>
                  <a:srgbClr val="000000"/>
                </a:solidFill>
                <a:latin typeface="Courier New"/>
                <a:ea typeface="Courier New"/>
                <a:cs typeface="Courier New"/>
                <a:sym typeface="Courier New"/>
              </a:rPr>
              <a:t>]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85" name="Google Shape;185;p7"/>
          <p:cNvPicPr preferRelativeResize="0"/>
          <p:nvPr/>
        </p:nvPicPr>
        <p:blipFill rotWithShape="1">
          <a:blip r:embed="rId3">
            <a:alphaModFix/>
          </a:blip>
          <a:srcRect b="0" l="0" r="0" t="0"/>
          <a:stretch/>
        </p:blipFill>
        <p:spPr>
          <a:xfrm>
            <a:off x="2970963" y="2202270"/>
            <a:ext cx="4196754" cy="561958"/>
          </a:xfrm>
          <a:prstGeom prst="rect">
            <a:avLst/>
          </a:prstGeom>
          <a:noFill/>
          <a:ln>
            <a:noFill/>
          </a:ln>
        </p:spPr>
      </p:pic>
      <p:sp>
        <p:nvSpPr>
          <p:cNvPr id="186" name="Google Shape;186;p7"/>
          <p:cNvSpPr txBox="1"/>
          <p:nvPr/>
        </p:nvSpPr>
        <p:spPr>
          <a:xfrm>
            <a:off x="5958347" y="4515736"/>
            <a:ext cx="2315497"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rgbClr val="000000"/>
                </a:solidFill>
                <a:latin typeface="Courier New"/>
                <a:ea typeface="Courier New"/>
                <a:cs typeface="Courier New"/>
                <a:sym typeface="Courier New"/>
              </a:rPr>
              <a:t>d1 = </a:t>
            </a:r>
            <a:r>
              <a:rPr b="0" lang="en-IN" sz="2400">
                <a:solidFill>
                  <a:srgbClr val="09885A"/>
                </a:solidFill>
                <a:latin typeface="Courier New"/>
                <a:ea typeface="Courier New"/>
                <a:cs typeface="Courier New"/>
                <a:sym typeface="Courier New"/>
              </a:rPr>
              <a:t>360</a:t>
            </a:r>
            <a:endParaRPr b="0" sz="2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IN" sz="2400">
                <a:solidFill>
                  <a:srgbClr val="000000"/>
                </a:solidFill>
                <a:latin typeface="Courier New"/>
                <a:ea typeface="Courier New"/>
                <a:cs typeface="Courier New"/>
                <a:sym typeface="Courier New"/>
              </a:rPr>
              <a:t>d3 = </a:t>
            </a:r>
            <a:r>
              <a:rPr b="0" lang="en-IN" sz="2400">
                <a:solidFill>
                  <a:srgbClr val="09885A"/>
                </a:solidFill>
                <a:latin typeface="Courier New"/>
                <a:ea typeface="Courier New"/>
                <a:cs typeface="Courier New"/>
                <a:sym typeface="Courier New"/>
              </a:rPr>
              <a:t>420</a:t>
            </a:r>
            <a:endParaRPr b="0" sz="2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IN" sz="2400">
                <a:solidFill>
                  <a:srgbClr val="000000"/>
                </a:solidFill>
                <a:latin typeface="Courier New"/>
                <a:ea typeface="Courier New"/>
                <a:cs typeface="Courier New"/>
                <a:sym typeface="Courier New"/>
              </a:rPr>
              <a:t>d5 = </a:t>
            </a:r>
            <a:r>
              <a:rPr b="0" lang="en-IN" sz="2400">
                <a:solidFill>
                  <a:srgbClr val="09885A"/>
                </a:solidFill>
                <a:latin typeface="Courier New"/>
                <a:ea typeface="Courier New"/>
                <a:cs typeface="Courier New"/>
                <a:sym typeface="Courier New"/>
              </a:rPr>
              <a:t>399.5</a:t>
            </a:r>
            <a:endParaRPr b="0" sz="2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IN" sz="2400">
                <a:solidFill>
                  <a:srgbClr val="000000"/>
                </a:solidFill>
                <a:latin typeface="Courier New"/>
                <a:ea typeface="Courier New"/>
                <a:cs typeface="Courier New"/>
                <a:sym typeface="Courier New"/>
              </a:rPr>
              <a:t>d7 = </a:t>
            </a:r>
            <a:r>
              <a:rPr b="0" lang="en-IN" sz="2400">
                <a:solidFill>
                  <a:srgbClr val="09885A"/>
                </a:solidFill>
                <a:latin typeface="Courier New"/>
                <a:ea typeface="Courier New"/>
                <a:cs typeface="Courier New"/>
                <a:sym typeface="Courier New"/>
              </a:rPr>
              <a:t>205.5</a:t>
            </a:r>
            <a:endParaRPr b="0" sz="24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Inverse Kinematics </a:t>
            </a:r>
            <a:endParaRPr/>
          </a:p>
        </p:txBody>
      </p:sp>
      <p:sp>
        <p:nvSpPr>
          <p:cNvPr id="192" name="Google Shape;19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lang="en-IN" sz="2000"/>
              <a:t>We will need an inverse Jacobian here to calculate the joint velocities from the planar velocities.</a:t>
            </a:r>
            <a:endParaRPr/>
          </a:p>
          <a:p>
            <a:pPr indent="-228600" lvl="0" marL="228600" rtl="0" algn="l">
              <a:lnSpc>
                <a:spcPct val="90000"/>
              </a:lnSpc>
              <a:spcBef>
                <a:spcPts val="1000"/>
              </a:spcBef>
              <a:spcAft>
                <a:spcPts val="0"/>
              </a:spcAft>
              <a:buClr>
                <a:schemeClr val="dk1"/>
              </a:buClr>
              <a:buSzPts val="2000"/>
              <a:buChar char="•"/>
            </a:pPr>
            <a:r>
              <a:rPr lang="en-IN" sz="2000"/>
              <a:t>In this case we calculate the planar velocity by taking the position of end effector’s initial pose in cylindrical coordinates.</a:t>
            </a:r>
            <a:endParaRPr/>
          </a:p>
          <a:p>
            <a:pPr indent="-228600" lvl="0" marL="228600" rtl="0" algn="l">
              <a:lnSpc>
                <a:spcPct val="90000"/>
              </a:lnSpc>
              <a:spcBef>
                <a:spcPts val="1000"/>
              </a:spcBef>
              <a:spcAft>
                <a:spcPts val="0"/>
              </a:spcAft>
              <a:buClr>
                <a:schemeClr val="dk1"/>
              </a:buClr>
              <a:buSzPts val="2000"/>
              <a:buChar char="•"/>
            </a:pPr>
            <a:r>
              <a:rPr lang="en-IN" sz="2000"/>
              <a:t>Calculating the Jacobian using the second (differentiation) method.</a:t>
            </a:r>
            <a:endParaRPr/>
          </a:p>
          <a:p>
            <a:pPr indent="-228600" lvl="0" marL="228600" rtl="0" algn="l">
              <a:lnSpc>
                <a:spcPct val="90000"/>
              </a:lnSpc>
              <a:spcBef>
                <a:spcPts val="1000"/>
              </a:spcBef>
              <a:spcAft>
                <a:spcPts val="0"/>
              </a:spcAft>
              <a:buClr>
                <a:schemeClr val="dk1"/>
              </a:buClr>
              <a:buSzPts val="2000"/>
              <a:buChar char="•"/>
            </a:pPr>
            <a:r>
              <a:rPr lang="en-IN" sz="2000"/>
              <a:t>To do that we need to calculate the Zs by singling out the third column from the individual transformation matrices.</a:t>
            </a:r>
            <a:endParaRPr/>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IN" sz="2000"/>
              <a:t>Calculation Formula for Jacobian (second method) -----&gt;&gt;&gt;</a:t>
            </a:r>
            <a:endParaRPr/>
          </a:p>
          <a:p>
            <a:pPr indent="0" lvl="0" marL="0" rtl="0" algn="l">
              <a:lnSpc>
                <a:spcPct val="90000"/>
              </a:lnSpc>
              <a:spcBef>
                <a:spcPts val="1000"/>
              </a:spcBef>
              <a:spcAft>
                <a:spcPts val="0"/>
              </a:spcAft>
              <a:buClr>
                <a:schemeClr val="dk1"/>
              </a:buClr>
              <a:buSzPts val="2000"/>
              <a:buNone/>
            </a:pPr>
            <a:r>
              <a:rPr lang="en-IN" sz="2000"/>
              <a:t>PS: The calculations  can be referred from our algorithm programmed in python3 </a:t>
            </a:r>
            <a:endParaRPr/>
          </a:p>
        </p:txBody>
      </p:sp>
      <p:pic>
        <p:nvPicPr>
          <p:cNvPr id="193" name="Google Shape;193;p8"/>
          <p:cNvPicPr preferRelativeResize="0"/>
          <p:nvPr/>
        </p:nvPicPr>
        <p:blipFill rotWithShape="1">
          <a:blip r:embed="rId3">
            <a:alphaModFix/>
          </a:blip>
          <a:srcRect b="0" l="0" r="0" t="0"/>
          <a:stretch/>
        </p:blipFill>
        <p:spPr>
          <a:xfrm>
            <a:off x="6983975" y="723106"/>
            <a:ext cx="2324100" cy="609600"/>
          </a:xfrm>
          <a:prstGeom prst="rect">
            <a:avLst/>
          </a:prstGeom>
          <a:noFill/>
          <a:ln>
            <a:noFill/>
          </a:ln>
        </p:spPr>
      </p:pic>
      <p:sp>
        <p:nvSpPr>
          <p:cNvPr id="194" name="Google Shape;194;p8"/>
          <p:cNvSpPr txBox="1"/>
          <p:nvPr/>
        </p:nvSpPr>
        <p:spPr>
          <a:xfrm>
            <a:off x="3535042" y="4001294"/>
            <a:ext cx="5121915"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600">
                <a:solidFill>
                  <a:srgbClr val="000000"/>
                </a:solidFill>
                <a:latin typeface="Courier New"/>
                <a:ea typeface="Courier New"/>
                <a:cs typeface="Courier New"/>
                <a:sym typeface="Courier New"/>
              </a:rPr>
              <a:t>x_dot = </a:t>
            </a:r>
            <a:r>
              <a:rPr b="0" lang="en-IN" sz="1600">
                <a:solidFill>
                  <a:srgbClr val="09885A"/>
                </a:solidFill>
                <a:latin typeface="Courier New"/>
                <a:ea typeface="Courier New"/>
                <a:cs typeface="Courier New"/>
                <a:sym typeface="Courier New"/>
              </a:rPr>
              <a:t>-100.0</a:t>
            </a:r>
            <a:r>
              <a:rPr b="0" lang="en-IN" sz="1600">
                <a:solidFill>
                  <a:srgbClr val="000000"/>
                </a:solidFill>
                <a:latin typeface="Courier New"/>
                <a:ea typeface="Courier New"/>
                <a:cs typeface="Courier New"/>
                <a:sym typeface="Courier New"/>
              </a:rPr>
              <a:t> * (</a:t>
            </a:r>
            <a:r>
              <a:rPr b="0" lang="en-IN" sz="1600">
                <a:solidFill>
                  <a:srgbClr val="09885A"/>
                </a:solidFill>
                <a:latin typeface="Courier New"/>
                <a:ea typeface="Courier New"/>
                <a:cs typeface="Courier New"/>
                <a:sym typeface="Courier New"/>
              </a:rPr>
              <a:t>2</a:t>
            </a:r>
            <a:r>
              <a:rPr b="0" lang="en-IN" sz="1600">
                <a:solidFill>
                  <a:srgbClr val="000000"/>
                </a:solidFill>
                <a:latin typeface="Courier New"/>
                <a:ea typeface="Courier New"/>
                <a:cs typeface="Courier New"/>
                <a:sym typeface="Courier New"/>
              </a:rPr>
              <a:t>*pi/</a:t>
            </a:r>
            <a:r>
              <a:rPr b="0" lang="en-IN" sz="1600">
                <a:solidFill>
                  <a:srgbClr val="09885A"/>
                </a:solidFill>
                <a:latin typeface="Courier New"/>
                <a:ea typeface="Courier New"/>
                <a:cs typeface="Courier New"/>
                <a:sym typeface="Courier New"/>
              </a:rPr>
              <a:t>5</a:t>
            </a:r>
            <a:r>
              <a:rPr b="0" lang="en-IN" sz="1600">
                <a:solidFill>
                  <a:srgbClr val="000000"/>
                </a:solidFill>
                <a:latin typeface="Courier New"/>
                <a:ea typeface="Courier New"/>
                <a:cs typeface="Courier New"/>
                <a:sym typeface="Courier New"/>
              </a:rPr>
              <a:t>)* sin(th[i])  </a:t>
            </a:r>
            <a:endParaRPr/>
          </a:p>
          <a:p>
            <a:pPr indent="0" lvl="0" marL="0" marR="0" rtl="0" algn="l">
              <a:spcBef>
                <a:spcPts val="0"/>
              </a:spcBef>
              <a:spcAft>
                <a:spcPts val="0"/>
              </a:spcAft>
              <a:buNone/>
            </a:pPr>
            <a:r>
              <a:rPr b="0" lang="en-IN" sz="1600">
                <a:solidFill>
                  <a:srgbClr val="000000"/>
                </a:solidFill>
                <a:latin typeface="Courier New"/>
                <a:ea typeface="Courier New"/>
                <a:cs typeface="Courier New"/>
                <a:sym typeface="Courier New"/>
              </a:rPr>
              <a:t>z_dot = </a:t>
            </a:r>
            <a:r>
              <a:rPr b="0" lang="en-IN" sz="1600">
                <a:solidFill>
                  <a:srgbClr val="09885A"/>
                </a:solidFill>
                <a:latin typeface="Courier New"/>
                <a:ea typeface="Courier New"/>
                <a:cs typeface="Courier New"/>
                <a:sym typeface="Courier New"/>
              </a:rPr>
              <a:t>100.0</a:t>
            </a:r>
            <a:r>
              <a:rPr b="0" lang="en-IN" sz="1600">
                <a:solidFill>
                  <a:srgbClr val="000000"/>
                </a:solidFill>
                <a:latin typeface="Courier New"/>
                <a:ea typeface="Courier New"/>
                <a:cs typeface="Courier New"/>
                <a:sym typeface="Courier New"/>
              </a:rPr>
              <a:t> * (</a:t>
            </a:r>
            <a:r>
              <a:rPr b="0" lang="en-IN" sz="1600">
                <a:solidFill>
                  <a:srgbClr val="09885A"/>
                </a:solidFill>
                <a:latin typeface="Courier New"/>
                <a:ea typeface="Courier New"/>
                <a:cs typeface="Courier New"/>
                <a:sym typeface="Courier New"/>
              </a:rPr>
              <a:t>2</a:t>
            </a:r>
            <a:r>
              <a:rPr b="0" lang="en-IN" sz="1600">
                <a:solidFill>
                  <a:srgbClr val="000000"/>
                </a:solidFill>
                <a:latin typeface="Courier New"/>
                <a:ea typeface="Courier New"/>
                <a:cs typeface="Courier New"/>
                <a:sym typeface="Courier New"/>
              </a:rPr>
              <a:t>*pi/</a:t>
            </a:r>
            <a:r>
              <a:rPr b="0" lang="en-IN" sz="1600">
                <a:solidFill>
                  <a:srgbClr val="09885A"/>
                </a:solidFill>
                <a:latin typeface="Courier New"/>
                <a:ea typeface="Courier New"/>
                <a:cs typeface="Courier New"/>
                <a:sym typeface="Courier New"/>
              </a:rPr>
              <a:t>5</a:t>
            </a:r>
            <a:r>
              <a:rPr b="0" lang="en-IN" sz="1600">
                <a:solidFill>
                  <a:srgbClr val="000000"/>
                </a:solidFill>
                <a:latin typeface="Courier New"/>
                <a:ea typeface="Courier New"/>
                <a:cs typeface="Courier New"/>
                <a:sym typeface="Courier New"/>
              </a:rPr>
              <a:t>)* cos(th[i])</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0" lang="en-IN" sz="1600">
                <a:solidFill>
                  <a:srgbClr val="000000"/>
                </a:solidFill>
                <a:latin typeface="Courier New"/>
                <a:ea typeface="Courier New"/>
                <a:cs typeface="Courier New"/>
                <a:sym typeface="Courier New"/>
              </a:rPr>
              <a:t>V = [x_dot,</a:t>
            </a:r>
            <a:r>
              <a:rPr b="0" lang="en-IN" sz="1600">
                <a:solidFill>
                  <a:srgbClr val="09885A"/>
                </a:solidFill>
                <a:latin typeface="Courier New"/>
                <a:ea typeface="Courier New"/>
                <a:cs typeface="Courier New"/>
                <a:sym typeface="Courier New"/>
              </a:rPr>
              <a:t>0.0</a:t>
            </a:r>
            <a:r>
              <a:rPr b="0" lang="en-IN" sz="1600">
                <a:solidFill>
                  <a:srgbClr val="000000"/>
                </a:solidFill>
                <a:latin typeface="Courier New"/>
                <a:ea typeface="Courier New"/>
                <a:cs typeface="Courier New"/>
                <a:sym typeface="Courier New"/>
              </a:rPr>
              <a:t>, z_dot, </a:t>
            </a:r>
            <a:r>
              <a:rPr b="0" lang="en-IN" sz="1600">
                <a:solidFill>
                  <a:srgbClr val="09885A"/>
                </a:solidFill>
                <a:latin typeface="Courier New"/>
                <a:ea typeface="Courier New"/>
                <a:cs typeface="Courier New"/>
                <a:sym typeface="Courier New"/>
              </a:rPr>
              <a:t>0.0</a:t>
            </a:r>
            <a:r>
              <a:rPr b="0" lang="en-IN" sz="1600">
                <a:solidFill>
                  <a:srgbClr val="000000"/>
                </a:solidFill>
                <a:latin typeface="Courier New"/>
                <a:ea typeface="Courier New"/>
                <a:cs typeface="Courier New"/>
                <a:sym typeface="Courier New"/>
              </a:rPr>
              <a:t>, </a:t>
            </a:r>
            <a:r>
              <a:rPr b="0" lang="en-IN" sz="1600">
                <a:solidFill>
                  <a:srgbClr val="09885A"/>
                </a:solidFill>
                <a:latin typeface="Courier New"/>
                <a:ea typeface="Courier New"/>
                <a:cs typeface="Courier New"/>
                <a:sym typeface="Courier New"/>
              </a:rPr>
              <a:t>0.0</a:t>
            </a:r>
            <a:r>
              <a:rPr b="0" lang="en-IN" sz="1600">
                <a:solidFill>
                  <a:srgbClr val="000000"/>
                </a:solidFill>
                <a:latin typeface="Courier New"/>
                <a:ea typeface="Courier New"/>
                <a:cs typeface="Courier New"/>
                <a:sym typeface="Courier New"/>
              </a:rPr>
              <a:t>, </a:t>
            </a:r>
            <a:r>
              <a:rPr b="0" lang="en-IN" sz="1600">
                <a:solidFill>
                  <a:srgbClr val="09885A"/>
                </a:solidFill>
                <a:latin typeface="Courier New"/>
                <a:ea typeface="Courier New"/>
                <a:cs typeface="Courier New"/>
                <a:sym typeface="Courier New"/>
              </a:rPr>
              <a:t>0.0</a:t>
            </a:r>
            <a:r>
              <a:rPr b="0" lang="en-IN" sz="16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Inverse Kinematics&#10; 6 DOF Robot&#10; " id="199" name="Google Shape;199;p9"/>
          <p:cNvPicPr preferRelativeResize="0"/>
          <p:nvPr>
            <p:ph idx="1" type="body"/>
          </p:nvPr>
        </p:nvPicPr>
        <p:blipFill rotWithShape="1">
          <a:blip r:embed="rId3">
            <a:alphaModFix/>
          </a:blip>
          <a:srcRect b="0" l="0" r="0" t="0"/>
          <a:stretch/>
        </p:blipFill>
        <p:spPr>
          <a:xfrm>
            <a:off x="1032387" y="340518"/>
            <a:ext cx="10220632" cy="61769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2021-12-07T03:52:09Z</dcterms:created>
  <dc:creator>Bharadwaj Chukkala</dc:creator>
</cp:coreProperties>
</file>