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7" r:id="rId14"/>
    <p:sldId id="288" r:id="rId15"/>
    <p:sldId id="289" r:id="rId16"/>
    <p:sldId id="290" r:id="rId17"/>
    <p:sldId id="291" r:id="rId18"/>
    <p:sldId id="292" r:id="rId19"/>
    <p:sldId id="293" r:id="rId20"/>
    <p:sldId id="295" r:id="rId21"/>
    <p:sldId id="294" r:id="rId22"/>
    <p:sldId id="296" r:id="rId23"/>
    <p:sldId id="297" r:id="rId24"/>
    <p:sldId id="262" r:id="rId25"/>
    <p:sldId id="264" r:id="rId26"/>
    <p:sldId id="265" r:id="rId27"/>
    <p:sldId id="267" r:id="rId28"/>
  </p:sldIdLst>
  <p:sldSz cx="12192000" cy="6858000"/>
  <p:notesSz cx="6858000" cy="9144000"/>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190" autoAdjust="0"/>
  </p:normalViewPr>
  <p:slideViewPr>
    <p:cSldViewPr snapToGrid="0">
      <p:cViewPr varScale="1">
        <p:scale>
          <a:sx n="76" d="100"/>
          <a:sy n="76" d="100"/>
        </p:scale>
        <p:origin x="1908"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2" d="100"/>
          <a:sy n="62" d="100"/>
        </p:scale>
        <p:origin x="3226" y="34"/>
      </p:cViewPr>
      <p:guideLst/>
    </p:cSldViewPr>
  </p:notesViewPr>
  <p:gridSpacing cx="228600" cy="2286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836EDD-1C48-2027-3153-74720B96CC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618FE8-983E-12B7-4031-C17093686C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0FD51-AF75-449D-97C4-1E1AB33BA9D4}" type="datetimeFigureOut">
              <a:rPr lang="en-US" smtClean="0"/>
              <a:t>1/10/2024</a:t>
            </a:fld>
            <a:endParaRPr lang="en-US" dirty="0"/>
          </a:p>
        </p:txBody>
      </p:sp>
      <p:sp>
        <p:nvSpPr>
          <p:cNvPr id="4" name="Footer Placeholder 3">
            <a:extLst>
              <a:ext uri="{FF2B5EF4-FFF2-40B4-BE49-F238E27FC236}">
                <a16:creationId xmlns:a16="http://schemas.microsoft.com/office/drawing/2014/main" id="{380A6284-C465-D042-E1B1-658735051F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770A64-F610-48DD-7D6B-FE60482D01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0FA9D-8843-4007-A076-25702776B4AB}" type="slidenum">
              <a:rPr lang="en-US" smtClean="0"/>
              <a:t>‹#›</a:t>
            </a:fld>
            <a:endParaRPr lang="en-US" dirty="0"/>
          </a:p>
        </p:txBody>
      </p:sp>
    </p:spTree>
    <p:extLst>
      <p:ext uri="{BB962C8B-B14F-4D97-AF65-F5344CB8AC3E}">
        <p14:creationId xmlns:p14="http://schemas.microsoft.com/office/powerpoint/2010/main" val="39858569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0A7E7-395E-4681-B233-C3EFC26F7A87}"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
              <a:t>Click to edit Master text styles</a:t>
            </a:r>
          </a:p>
          <a:p>
            <a:pPr lvl="1"/>
            <a:r>
              <a:rPr lang="en"/>
              <a:t>Second level</a:t>
            </a:r>
          </a:p>
          <a:p>
            <a:pPr lvl="2"/>
            <a:r>
              <a:rPr lang="en"/>
              <a:t>Third level</a:t>
            </a:r>
          </a:p>
          <a:p>
            <a:pPr lvl="3"/>
            <a:r>
              <a:rPr lang="en"/>
              <a:t>Fourth level</a:t>
            </a:r>
          </a:p>
          <a:p>
            <a:pPr lvl="4"/>
            <a:r>
              <a:rPr lang="en"/>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D6966-520B-4655-B62A-80520BC4E951}" type="slidenum">
              <a:rPr lang="en-US" smtClean="0"/>
              <a:t>‹#›</a:t>
            </a:fld>
            <a:endParaRPr lang="en-US" dirty="0"/>
          </a:p>
        </p:txBody>
      </p:sp>
    </p:spTree>
    <p:extLst>
      <p:ext uri="{BB962C8B-B14F-4D97-AF65-F5344CB8AC3E}">
        <p14:creationId xmlns:p14="http://schemas.microsoft.com/office/powerpoint/2010/main" val="41037794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 dirty="0"/>
          </a:p>
        </p:txBody>
      </p:sp>
      <p:sp>
        <p:nvSpPr>
          <p:cNvPr id="4" name="Slide Number Placeholder 3"/>
          <p:cNvSpPr>
            <a:spLocks noGrp="1"/>
          </p:cNvSpPr>
          <p:nvPr>
            <p:ph type="sldNum" sz="quarter" idx="5"/>
          </p:nvPr>
        </p:nvSpPr>
        <p:spPr/>
        <p:txBody>
          <a:bodyPr/>
          <a:lstStyle/>
          <a:p>
            <a:fld id="{368D6966-520B-4655-B62A-80520BC4E951}" type="slidenum">
              <a:rPr lang="en-US" smtClean="0"/>
              <a:t>1</a:t>
            </a:fld>
            <a:endParaRPr lang="en-US" dirty="0"/>
          </a:p>
        </p:txBody>
      </p:sp>
    </p:spTree>
    <p:extLst>
      <p:ext uri="{BB962C8B-B14F-4D97-AF65-F5344CB8AC3E}">
        <p14:creationId xmlns:p14="http://schemas.microsoft.com/office/powerpoint/2010/main" val="390582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When it comes to swipes, the process of extracting and selecting features was simpler. Each gesture in the BrainRun is stored as a feature set. Using these features, more features were calculated. As before, several characteristics were initially calculated, but then with correlation tables the ones shown in the table on the right were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It is noted that the table also shows the taps which have a unique characteristic. Research was conducted only on swipes , however to examine the behavior of the system in games that also contain taps , an additional classifier based on this unique feature was constructed.</a:t>
            </a:r>
          </a:p>
        </p:txBody>
      </p:sp>
      <p:sp>
        <p:nvSpPr>
          <p:cNvPr id="4" name="Slide Number Placeholder 3"/>
          <p:cNvSpPr>
            <a:spLocks noGrp="1"/>
          </p:cNvSpPr>
          <p:nvPr>
            <p:ph type="sldNum" sz="quarter" idx="5"/>
          </p:nvPr>
        </p:nvSpPr>
        <p:spPr/>
        <p:txBody>
          <a:bodyPr/>
          <a:lstStyle/>
          <a:p>
            <a:fld id="{368D6966-520B-4655-B62A-80520BC4E951}" type="slidenum">
              <a:rPr lang="en-US" smtClean="0"/>
              <a:t>10</a:t>
            </a:fld>
            <a:endParaRPr lang="en-US" dirty="0"/>
          </a:p>
        </p:txBody>
      </p:sp>
    </p:spTree>
    <p:extLst>
      <p:ext uri="{BB962C8B-B14F-4D97-AF65-F5344CB8AC3E}">
        <p14:creationId xmlns:p14="http://schemas.microsoft.com/office/powerpoint/2010/main" val="225322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Classifiers should be able to accept features and then extract the probability that the sample is from the owner or not. In the literature, One Class SVM algorithms with RBF kernel have been shown to be effective in one-class classification problems and thus were chosen for our system. Briefly, what they do is use the training data to define a region of observations and then derive the probability for each new sample by calculating the sample's distance from that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However, in our case the final system should have a high generalizability. Every user is different and thus it is impossible to achieve the goals using a unique OCSVM for each classifier. A solution is to use multiple OCSVMs with different parameters ( nu and gamma ) for each classifier. The training data will be used to train all models, and the final probability will be averaged.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But the questions that need an answer in this case are: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What will be the range of parameters, for each data type?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How many final models will be making the final decision, for each type of data?</a:t>
            </a:r>
          </a:p>
        </p:txBody>
      </p:sp>
      <p:sp>
        <p:nvSpPr>
          <p:cNvPr id="4" name="Slide Number Placeholder 3"/>
          <p:cNvSpPr>
            <a:spLocks noGrp="1"/>
          </p:cNvSpPr>
          <p:nvPr>
            <p:ph type="sldNum" sz="quarter" idx="5"/>
          </p:nvPr>
        </p:nvSpPr>
        <p:spPr/>
        <p:txBody>
          <a:bodyPr/>
          <a:lstStyle/>
          <a:p>
            <a:fld id="{368D6966-520B-4655-B62A-80520BC4E951}" type="slidenum">
              <a:rPr lang="en-US" smtClean="0"/>
              <a:t>11</a:t>
            </a:fld>
            <a:endParaRPr lang="en-US" dirty="0"/>
          </a:p>
        </p:txBody>
      </p:sp>
    </p:spTree>
    <p:extLst>
      <p:ext uri="{BB962C8B-B14F-4D97-AF65-F5344CB8AC3E}">
        <p14:creationId xmlns:p14="http://schemas.microsoft.com/office/powerpoint/2010/main" val="2243028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In RBF-OCSVMs the main parameters are nu and gamma. (The gamma defines the influence that a training sample has on the partition function , while nu defines the percentage of outliers in the data and thus the hardness of the hyperplane around the data.) To select an appropriate range grid searches were again performed for each data type and for every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The figures above are for the accelerometer for the Mathisis game. From left to right, first we see the change in the FRR metric which shows us the percentage of times the owner was locked out, then the change in the FAR metric which shows us the percentage of times a malicious user went unnoticed, and finally the absolute difference of the first two. As can be seen here too, the metrics change in the opposite direction. The selection of the range was made by selecting those areas where the FRR and FAR metrics have the smallest difference. In this way, the values shown in the table were obtained.</a:t>
            </a:r>
          </a:p>
        </p:txBody>
      </p:sp>
      <p:sp>
        <p:nvSpPr>
          <p:cNvPr id="4" name="Slide Number Placeholder 3"/>
          <p:cNvSpPr>
            <a:spLocks noGrp="1"/>
          </p:cNvSpPr>
          <p:nvPr>
            <p:ph type="sldNum" sz="quarter" idx="5"/>
          </p:nvPr>
        </p:nvSpPr>
        <p:spPr/>
        <p:txBody>
          <a:bodyPr/>
          <a:lstStyle/>
          <a:p>
            <a:fld id="{368D6966-520B-4655-B62A-80520BC4E951}" type="slidenum">
              <a:rPr lang="en-US" smtClean="0"/>
              <a:t>12</a:t>
            </a:fld>
            <a:endParaRPr lang="en-US" dirty="0"/>
          </a:p>
        </p:txBody>
      </p:sp>
    </p:spTree>
    <p:extLst>
      <p:ext uri="{BB962C8B-B14F-4D97-AF65-F5344CB8AC3E}">
        <p14:creationId xmlns:p14="http://schemas.microsoft.com/office/powerpoint/2010/main" val="2002158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A similar procedure was used to select the number of models. Experiments were run for different populations of models and the same metrics were recorded, creating bar graphs. The final numbers are presented in the table.</a:t>
            </a:r>
          </a:p>
        </p:txBody>
      </p:sp>
      <p:sp>
        <p:nvSpPr>
          <p:cNvPr id="4" name="Slide Number Placeholder 3"/>
          <p:cNvSpPr>
            <a:spLocks noGrp="1"/>
          </p:cNvSpPr>
          <p:nvPr>
            <p:ph type="sldNum" sz="quarter" idx="5"/>
          </p:nvPr>
        </p:nvSpPr>
        <p:spPr/>
        <p:txBody>
          <a:bodyPr/>
          <a:lstStyle/>
          <a:p>
            <a:fld id="{368D6966-520B-4655-B62A-80520BC4E951}" type="slidenum">
              <a:rPr lang="en-US" smtClean="0"/>
              <a:t>13</a:t>
            </a:fld>
            <a:endParaRPr lang="en-US" dirty="0"/>
          </a:p>
        </p:txBody>
      </p:sp>
    </p:spTree>
    <p:extLst>
      <p:ext uri="{BB962C8B-B14F-4D97-AF65-F5344CB8AC3E}">
        <p14:creationId xmlns:p14="http://schemas.microsoft.com/office/powerpoint/2010/main" val="33495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The trust subsystem takes some chances and decides to lock the device. </a:t>
            </a:r>
            <a:r>
              <a:rPr lang="en" sz="1200" b="0" i="0" u="none" strike="noStrike" baseline="0" dirty="0">
                <a:solidFill>
                  <a:srgbClr val="000000"/>
                </a:solidFill>
                <a:latin typeface="+mn-lt"/>
              </a:rPr>
              <a:t>More specifically, the trust system defines an initial trust level and a threshold. As shown in the figure, each classifier returns the probability that a sample belongs to the owner's class or not, in the interval [-1, 1]. Then, from the equation, it can be seen that this probability is multiplied by a constant, proportional to the game and a number that expresses the confidence of the system in each classifier. The final number obtained is added to the trust level and if it falls below the threshold then the device is locked. The initial confidence value, the threshold as well as the increment and decrement steps were chosen after several experiments and are presented in the table below. On the contrary, the weights related to the type of data are automatically defined by the system, based on metrics obtained during the training of the classifiers.</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14</a:t>
            </a:fld>
            <a:endParaRPr lang="en-US" dirty="0"/>
          </a:p>
        </p:txBody>
      </p:sp>
    </p:spTree>
    <p:extLst>
      <p:ext uri="{BB962C8B-B14F-4D97-AF65-F5344CB8AC3E}">
        <p14:creationId xmlns:p14="http://schemas.microsoft.com/office/powerpoint/2010/main" val="57432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Connecting all the above elements results in the final system. The figure above shows the final layout incorporating the final system and examining its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Points that need attention are: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separation of each user's data into training and evaluation sets, with percentages of 70 – 30 respectively.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training data goes through a pre-processing stage before being fed to the classifiers. Specifically, a Local Outlier Factor algorithm is applied , in order to remove extreme samples. Its integration into the final system was decided after experiments, the results of which we will see below.</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Finally, it is noted that, after the integration of the trust system, it is necessary to calculate new, more representative, metrics. So together with the FRR and FAR metrics, 3 additional metrics are calculated that describe the final performance of the system. These metrics express the percentage that the device locked while there was interaction from the owner, as well as the number of gestures and the number of measurement packets from sensors that the system needed to detect the presence of an unauthorized user.</a:t>
            </a:r>
          </a:p>
        </p:txBody>
      </p:sp>
      <p:sp>
        <p:nvSpPr>
          <p:cNvPr id="4" name="Slide Number Placeholder 3"/>
          <p:cNvSpPr>
            <a:spLocks noGrp="1"/>
          </p:cNvSpPr>
          <p:nvPr>
            <p:ph type="sldNum" sz="quarter" idx="5"/>
          </p:nvPr>
        </p:nvSpPr>
        <p:spPr/>
        <p:txBody>
          <a:bodyPr/>
          <a:lstStyle/>
          <a:p>
            <a:fld id="{368D6966-520B-4655-B62A-80520BC4E951}" type="slidenum">
              <a:rPr lang="en-US" smtClean="0"/>
              <a:t>15</a:t>
            </a:fld>
            <a:endParaRPr lang="en-US" dirty="0"/>
          </a:p>
        </p:txBody>
      </p:sp>
    </p:spTree>
    <p:extLst>
      <p:ext uri="{BB962C8B-B14F-4D97-AF65-F5344CB8AC3E}">
        <p14:creationId xmlns:p14="http://schemas.microsoft.com/office/powerpoint/2010/main" val="1822271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In this slide we see 4 experiments performed on the training user set. On the left bar graph are the metrics expressed as a percentage, while on the right are the metrics expressed as a number of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So looking at the bar graphs we see: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effect that the trust system has. On the left, we notice that the gray bars are much smaller than the blue ones.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In the right figure, in the first two experiments it appears that using multiple SVMs can provide better security.</a:t>
            </a:r>
          </a:p>
        </p:txBody>
      </p:sp>
      <p:sp>
        <p:nvSpPr>
          <p:cNvPr id="4" name="Slide Number Placeholder 3"/>
          <p:cNvSpPr>
            <a:spLocks noGrp="1"/>
          </p:cNvSpPr>
          <p:nvPr>
            <p:ph type="sldNum" sz="quarter" idx="5"/>
          </p:nvPr>
        </p:nvSpPr>
        <p:spPr/>
        <p:txBody>
          <a:bodyPr/>
          <a:lstStyle/>
          <a:p>
            <a:fld id="{368D6966-520B-4655-B62A-80520BC4E951}" type="slidenum">
              <a:rPr lang="en-US" smtClean="0"/>
              <a:t>16</a:t>
            </a:fld>
            <a:endParaRPr lang="en-US" dirty="0"/>
          </a:p>
        </p:txBody>
      </p:sp>
    </p:spTree>
    <p:extLst>
      <p:ext uri="{BB962C8B-B14F-4D97-AF65-F5344CB8AC3E}">
        <p14:creationId xmlns:p14="http://schemas.microsoft.com/office/powerpoint/2010/main" val="1734188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Here we see experiments performed on the set of completely unknown users. The bar graphs show its metrics after the trust subsystem.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From these figures it can be made more clearly: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importance of LOF in preprocessing. Between the first two experiments, we see that the second one applying LOF presents significantly better security metrics.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importance of nu-gamma in the final result. Experiments 2, 3 and 4 were performed in exactly the same way but with different nu-gamma ranges. Experiment 2 aimed at </a:t>
            </a:r>
            <a:r>
              <a:rPr lang="en" sz="1200" baseline="30000" dirty="0">
                <a:effectLst/>
                <a:latin typeface="+mn-lt"/>
                <a:ea typeface="Calibri" panose="020F0502020204030204" pitchFamily="34" charset="0"/>
                <a:cs typeface="Arial" panose="020B0604020202020204" pitchFamily="34" charset="0"/>
              </a:rPr>
              <a:t>a </a:t>
            </a:r>
            <a:r>
              <a:rPr lang="en" sz="1200" dirty="0">
                <a:effectLst/>
                <a:latin typeface="+mn-lt"/>
                <a:ea typeface="Calibri" panose="020F0502020204030204" pitchFamily="34" charset="0"/>
                <a:cs typeface="Arial" panose="020B0604020202020204" pitchFamily="34" charset="0"/>
              </a:rPr>
              <a:t>balanced system, while Experiments 3 and 4 aimed at systems with greater transparency and security respectively.</a:t>
            </a:r>
          </a:p>
        </p:txBody>
      </p:sp>
      <p:sp>
        <p:nvSpPr>
          <p:cNvPr id="4" name="Slide Number Placeholder 3"/>
          <p:cNvSpPr>
            <a:spLocks noGrp="1"/>
          </p:cNvSpPr>
          <p:nvPr>
            <p:ph type="sldNum" sz="quarter" idx="5"/>
          </p:nvPr>
        </p:nvSpPr>
        <p:spPr/>
        <p:txBody>
          <a:bodyPr/>
          <a:lstStyle/>
          <a:p>
            <a:fld id="{368D6966-520B-4655-B62A-80520BC4E951}" type="slidenum">
              <a:rPr lang="en-US" smtClean="0"/>
              <a:t>17</a:t>
            </a:fld>
            <a:endParaRPr lang="en-US" dirty="0"/>
          </a:p>
        </p:txBody>
      </p:sp>
    </p:spTree>
    <p:extLst>
      <p:ext uri="{BB962C8B-B14F-4D97-AF65-F5344CB8AC3E}">
        <p14:creationId xmlns:p14="http://schemas.microsoft.com/office/powerpoint/2010/main" val="240197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In this slide, we see the results of the 2nd </a:t>
            </a:r>
            <a:r>
              <a:rPr lang="en" sz="1200" baseline="30000" dirty="0">
                <a:effectLst/>
                <a:latin typeface="+mn-lt"/>
                <a:ea typeface="Calibri" panose="020F0502020204030204" pitchFamily="34" charset="0"/>
                <a:cs typeface="Arial" panose="020B0604020202020204" pitchFamily="34" charset="0"/>
              </a:rPr>
              <a:t>experiment </a:t>
            </a:r>
            <a:r>
              <a:rPr lang="en" sz="1200" dirty="0">
                <a:effectLst/>
                <a:latin typeface="+mn-lt"/>
                <a:ea typeface="Calibri" panose="020F0502020204030204" pitchFamily="34" charset="0"/>
                <a:cs typeface="Arial" panose="020B0604020202020204" pitchFamily="34" charset="0"/>
              </a:rPr>
              <a:t>of the previous slide per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We observe: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Satisfactory results for </a:t>
            </a:r>
            <a:r>
              <a:rPr lang="en" sz="1200" dirty="0" err="1">
                <a:effectLst/>
                <a:latin typeface="+mn-lt"/>
                <a:ea typeface="Calibri" panose="020F0502020204030204" pitchFamily="34" charset="0"/>
                <a:cs typeface="Arial" panose="020B0604020202020204" pitchFamily="34" charset="0"/>
              </a:rPr>
              <a:t>Mathisis games</a:t>
            </a:r>
            <a:r>
              <a:rPr lang="en" sz="1200" dirty="0">
                <a:effectLst/>
                <a:latin typeface="+mn-lt"/>
                <a:ea typeface="Calibri" panose="020F0502020204030204" pitchFamily="34" charset="0"/>
                <a:cs typeface="Arial" panose="020B0604020202020204" pitchFamily="34" charset="0"/>
              </a:rPr>
              <a:t> and Focus.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That the games </a:t>
            </a:r>
            <a:r>
              <a:rPr lang="en" sz="1200" dirty="0" err="1">
                <a:effectLst/>
                <a:latin typeface="+mn-lt"/>
                <a:ea typeface="Calibri" panose="020F0502020204030204" pitchFamily="34" charset="0"/>
                <a:cs typeface="Arial" panose="020B0604020202020204" pitchFamily="34" charset="0"/>
              </a:rPr>
              <a:t>Reacton </a:t>
            </a:r>
            <a:r>
              <a:rPr lang="en" sz="1200" dirty="0">
                <a:effectLst/>
                <a:latin typeface="+mn-lt"/>
                <a:ea typeface="Calibri" panose="020F0502020204030204" pitchFamily="34" charset="0"/>
                <a:cs typeface="Arial" panose="020B0604020202020204" pitchFamily="34" charset="0"/>
              </a:rPr>
              <a:t>, </a:t>
            </a:r>
            <a:r>
              <a:rPr lang="en" sz="1200" dirty="0" err="1">
                <a:effectLst/>
                <a:latin typeface="+mn-lt"/>
                <a:ea typeface="Calibri" panose="020F0502020204030204" pitchFamily="34" charset="0"/>
                <a:cs typeface="Arial" panose="020B0604020202020204" pitchFamily="34" charset="0"/>
              </a:rPr>
              <a:t>Memoria </a:t>
            </a:r>
            <a:r>
              <a:rPr lang="en" sz="1200" dirty="0">
                <a:effectLst/>
                <a:latin typeface="+mn-lt"/>
                <a:ea typeface="Calibri" panose="020F0502020204030204" pitchFamily="34" charset="0"/>
                <a:cs typeface="Arial" panose="020B0604020202020204" pitchFamily="34" charset="0"/>
              </a:rPr>
              <a:t>and </a:t>
            </a:r>
            <a:r>
              <a:rPr lang="en" sz="1200" dirty="0" err="1">
                <a:effectLst/>
                <a:latin typeface="+mn-lt"/>
                <a:ea typeface="Calibri" panose="020F0502020204030204" pitchFamily="34" charset="0"/>
                <a:cs typeface="Arial" panose="020B0604020202020204" pitchFamily="34" charset="0"/>
              </a:rPr>
              <a:t>Speedy </a:t>
            </a:r>
            <a:r>
              <a:rPr lang="en" sz="1200" dirty="0">
                <a:effectLst/>
                <a:latin typeface="+mn-lt"/>
                <a:ea typeface="Calibri" panose="020F0502020204030204" pitchFamily="34" charset="0"/>
                <a:cs typeface="Arial" panose="020B0604020202020204" pitchFamily="34" charset="0"/>
              </a:rPr>
              <a:t>have a high number of gestures, which is justified by the existence of </a:t>
            </a:r>
            <a:r>
              <a:rPr lang="en" sz="1200" dirty="0" err="1">
                <a:effectLst/>
                <a:latin typeface="+mn-lt"/>
                <a:ea typeface="Calibri" panose="020F0502020204030204" pitchFamily="34" charset="0"/>
                <a:cs typeface="Arial" panose="020B0604020202020204" pitchFamily="34" charset="0"/>
              </a:rPr>
              <a:t>taps </a:t>
            </a:r>
            <a:r>
              <a:rPr lang="en" sz="1200" dirty="0">
                <a:effectLst/>
                <a:latin typeface="+mn-lt"/>
                <a:ea typeface="Calibri" panose="020F050202020403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368D6966-520B-4655-B62A-80520BC4E951}" type="slidenum">
              <a:rPr lang="en-US" smtClean="0"/>
              <a:t>18</a:t>
            </a:fld>
            <a:endParaRPr lang="en-US" dirty="0"/>
          </a:p>
        </p:txBody>
      </p:sp>
    </p:spTree>
    <p:extLst>
      <p:ext uri="{BB962C8B-B14F-4D97-AF65-F5344CB8AC3E}">
        <p14:creationId xmlns:p14="http://schemas.microsoft.com/office/powerpoint/2010/main" val="1095113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This slide shows the results for the </a:t>
            </a:r>
            <a:r>
              <a:rPr lang="en" sz="1200" dirty="0" err="1">
                <a:effectLst/>
                <a:latin typeface="+mn-lt"/>
                <a:ea typeface="Calibri" panose="020F0502020204030204" pitchFamily="34" charset="0"/>
                <a:cs typeface="Arial" panose="020B0604020202020204" pitchFamily="34" charset="0"/>
              </a:rPr>
              <a:t>Mathisis game </a:t>
            </a:r>
            <a:r>
              <a:rPr lang="en" sz="1200" dirty="0">
                <a:effectLst/>
                <a:latin typeface="+mn-lt"/>
                <a:ea typeface="Calibri" panose="020F0502020204030204" pitchFamily="34" charset="0"/>
                <a:cs typeface="Arial" panose="020B0604020202020204" pitchFamily="34" charset="0"/>
              </a:rPr>
              <a:t>in more detail, comparing it to systems based on one data type. The 3 figures correspond to the 3 metrics, while the different systems are expressed with colors. Our system shows better and more stable results, as it has smaller average and extreme values but also less variance. Similar behavior exists in other games.</a:t>
            </a:r>
          </a:p>
        </p:txBody>
      </p:sp>
      <p:sp>
        <p:nvSpPr>
          <p:cNvPr id="4" name="Slide Number Placeholder 3"/>
          <p:cNvSpPr>
            <a:spLocks noGrp="1"/>
          </p:cNvSpPr>
          <p:nvPr>
            <p:ph type="sldNum" sz="quarter" idx="5"/>
          </p:nvPr>
        </p:nvSpPr>
        <p:spPr/>
        <p:txBody>
          <a:bodyPr/>
          <a:lstStyle/>
          <a:p>
            <a:fld id="{368D6966-520B-4655-B62A-80520BC4E951}" type="slidenum">
              <a:rPr lang="en-US" smtClean="0"/>
              <a:t>19</a:t>
            </a:fld>
            <a:endParaRPr lang="en-US" dirty="0"/>
          </a:p>
        </p:txBody>
      </p:sp>
    </p:spTree>
    <p:extLst>
      <p:ext uri="{BB962C8B-B14F-4D97-AF65-F5344CB8AC3E}">
        <p14:creationId xmlns:p14="http://schemas.microsoft.com/office/powerpoint/2010/main" val="159564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a:t>In this presentation, I will refer to the motivation and objectives of the work. I will talk about important parts of the design process</a:t>
            </a:r>
            <a:r>
              <a:rPr lang="el-GR" dirty="0"/>
              <a:t> </a:t>
            </a:r>
            <a:r>
              <a:rPr lang="en-US" dirty="0"/>
              <a:t>by </a:t>
            </a:r>
            <a:r>
              <a:rPr lang="en" dirty="0"/>
              <a:t>showing some results, and finally I will talk about the conclusions I reached as well as some ideas for future research.</a:t>
            </a:r>
            <a:endParaRPr lang="en-US" dirty="0"/>
          </a:p>
        </p:txBody>
      </p:sp>
      <p:sp>
        <p:nvSpPr>
          <p:cNvPr id="4" name="Slide Number Placeholder 3"/>
          <p:cNvSpPr>
            <a:spLocks noGrp="1"/>
          </p:cNvSpPr>
          <p:nvPr>
            <p:ph type="sldNum" sz="quarter" idx="5"/>
          </p:nvPr>
        </p:nvSpPr>
        <p:spPr/>
        <p:txBody>
          <a:bodyPr/>
          <a:lstStyle/>
          <a:p>
            <a:fld id="{368D6966-520B-4655-B62A-80520BC4E951}" type="slidenum">
              <a:rPr lang="en-US" smtClean="0"/>
              <a:t>2</a:t>
            </a:fld>
            <a:endParaRPr lang="en-US" dirty="0"/>
          </a:p>
        </p:txBody>
      </p:sp>
    </p:spTree>
    <p:extLst>
      <p:ext uri="{BB962C8B-B14F-4D97-AF65-F5344CB8AC3E}">
        <p14:creationId xmlns:p14="http://schemas.microsoft.com/office/powerpoint/2010/main" val="261371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These tables summarize the results for each game, compared to previous works that used the same data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First, in relation to the sensor system, it is noted that the sensor system does not use a trust subsystem and therefore the comparison is not absolute. For FRR we see that they are better in the main interest games and similar in the rest. While for the safety metrics what is worth noting is that in the sensor system the FAR values presented are achieved with windows of 500 samples while in the present system the window contains at most 50 samples. So, assuming for example a sampling frequency of 50 Hz, the sensor system needs at least 10 seconds to make a check, as opposed to the present system which needs only about 5 seconds to recognize the user in each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In relation to the gesture system, what we can comment on is that they show similar results in the games of main interest and that the system we propose shows a smoother behavior in the rest of the games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However, what is noted is that the system we propose, unlike both other systems, is based on a variety of data and can cope with cases where there are errors or lack of measurements.</a:t>
            </a:r>
          </a:p>
        </p:txBody>
      </p:sp>
      <p:sp>
        <p:nvSpPr>
          <p:cNvPr id="4" name="Slide Number Placeholder 3"/>
          <p:cNvSpPr>
            <a:spLocks noGrp="1"/>
          </p:cNvSpPr>
          <p:nvPr>
            <p:ph type="sldNum" sz="quarter" idx="5"/>
          </p:nvPr>
        </p:nvSpPr>
        <p:spPr/>
        <p:txBody>
          <a:bodyPr/>
          <a:lstStyle/>
          <a:p>
            <a:fld id="{368D6966-520B-4655-B62A-80520BC4E951}" type="slidenum">
              <a:rPr lang="en-US" smtClean="0"/>
              <a:t>20</a:t>
            </a:fld>
            <a:endParaRPr lang="en-US" dirty="0"/>
          </a:p>
        </p:txBody>
      </p:sp>
    </p:spTree>
    <p:extLst>
      <p:ext uri="{BB962C8B-B14F-4D97-AF65-F5344CB8AC3E}">
        <p14:creationId xmlns:p14="http://schemas.microsoft.com/office/powerpoint/2010/main" val="719872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Summarizing: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Using multiple SVMs and denoising the training data helps to achieve better security.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trust system adds a lot of functionality to the final system.</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parameters nu and gamma play a decisive role in the final result.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The system that was finally formed: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It presents satisfactory results, even using a wide range of qualitative data.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It can perform fast and fault-tolerant checks.</a:t>
            </a:r>
          </a:p>
        </p:txBody>
      </p:sp>
      <p:sp>
        <p:nvSpPr>
          <p:cNvPr id="4" name="Slide Number Placeholder 3"/>
          <p:cNvSpPr>
            <a:spLocks noGrp="1"/>
          </p:cNvSpPr>
          <p:nvPr>
            <p:ph type="sldNum" sz="quarter" idx="5"/>
          </p:nvPr>
        </p:nvSpPr>
        <p:spPr/>
        <p:txBody>
          <a:bodyPr/>
          <a:lstStyle/>
          <a:p>
            <a:fld id="{368D6966-520B-4655-B62A-80520BC4E951}" type="slidenum">
              <a:rPr lang="en-US" smtClean="0"/>
              <a:t>21</a:t>
            </a:fld>
            <a:endParaRPr lang="en-US" dirty="0"/>
          </a:p>
        </p:txBody>
      </p:sp>
    </p:spTree>
    <p:extLst>
      <p:ext uri="{BB962C8B-B14F-4D97-AF65-F5344CB8AC3E}">
        <p14:creationId xmlns:p14="http://schemas.microsoft.com/office/powerpoint/2010/main" val="120974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Improvements that could be made are: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configuration of better weights to the classifiers when making the decision.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creation of an environment where the user will be able to choose for himself the nu-gamma areas that meet his needs.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Apply screen content awareness techniques.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Ability to evolve and adapt to user behavior.</a:t>
            </a:r>
          </a:p>
        </p:txBody>
      </p:sp>
      <p:sp>
        <p:nvSpPr>
          <p:cNvPr id="4" name="Slide Number Placeholder 3"/>
          <p:cNvSpPr>
            <a:spLocks noGrp="1"/>
          </p:cNvSpPr>
          <p:nvPr>
            <p:ph type="sldNum" sz="quarter" idx="5"/>
          </p:nvPr>
        </p:nvSpPr>
        <p:spPr/>
        <p:txBody>
          <a:bodyPr/>
          <a:lstStyle/>
          <a:p>
            <a:fld id="{368D6966-520B-4655-B62A-80520BC4E951}" type="slidenum">
              <a:rPr lang="en-US" smtClean="0"/>
              <a:t>22</a:t>
            </a:fld>
            <a:endParaRPr lang="en-US" dirty="0"/>
          </a:p>
        </p:txBody>
      </p:sp>
    </p:spTree>
    <p:extLst>
      <p:ext uri="{BB962C8B-B14F-4D97-AF65-F5344CB8AC3E}">
        <p14:creationId xmlns:p14="http://schemas.microsoft.com/office/powerpoint/2010/main" val="1104788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Thank you. Any questions?</a:t>
            </a:r>
          </a:p>
        </p:txBody>
      </p:sp>
      <p:sp>
        <p:nvSpPr>
          <p:cNvPr id="4" name="Slide Number Placeholder 3"/>
          <p:cNvSpPr>
            <a:spLocks noGrp="1"/>
          </p:cNvSpPr>
          <p:nvPr>
            <p:ph type="sldNum" sz="quarter" idx="5"/>
          </p:nvPr>
        </p:nvSpPr>
        <p:spPr/>
        <p:txBody>
          <a:bodyPr/>
          <a:lstStyle/>
          <a:p>
            <a:fld id="{368D6966-520B-4655-B62A-80520BC4E951}" type="slidenum">
              <a:rPr lang="en-US" smtClean="0"/>
              <a:t>23</a:t>
            </a:fld>
            <a:endParaRPr lang="en-US" dirty="0"/>
          </a:p>
        </p:txBody>
      </p:sp>
    </p:spTree>
    <p:extLst>
      <p:ext uri="{BB962C8B-B14F-4D97-AF65-F5344CB8AC3E}">
        <p14:creationId xmlns:p14="http://schemas.microsoft.com/office/powerpoint/2010/main" val="424618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rPr>
              <a:t>The problem we have to solve in this particular case is whether a new measurement from the sensors comes from the real user of the device. More general problems that consider whether an observation belongs to some set of initial observations belong to the category of anomaly detection. In this case, it is assumed that the training data belongs to a single class and the algorithm must be able to distinguish whether a new observation belongs to it or not, and for this reason the specific problem is also referred to as single-class classification.</a:t>
            </a:r>
          </a:p>
          <a:p>
            <a:endParaRPr lang="el-GR" sz="1200" dirty="0">
              <a:effectLst/>
              <a:latin typeface="+mn-lt"/>
              <a:ea typeface="Calibri" panose="020F0502020204030204" pitchFamily="34" charset="0"/>
            </a:endParaRPr>
          </a:p>
          <a:p>
            <a:r>
              <a:rPr lang="en" sz="1200" dirty="0">
                <a:effectLst/>
                <a:latin typeface="+mn-lt"/>
                <a:ea typeface="Calibri" panose="020F0502020204030204" pitchFamily="34" charset="0"/>
              </a:rPr>
              <a:t>However, two different approaches can be applied to such problems.</a:t>
            </a:r>
            <a:endParaRPr lang="en-US" sz="1200" dirty="0">
              <a:effectLst/>
              <a:latin typeface="+mn-lt"/>
              <a:ea typeface="Calibri" panose="020F0502020204030204" pitchFamily="34" charset="0"/>
            </a:endParaRPr>
          </a:p>
          <a:p>
            <a:endParaRPr lang="en-US" sz="1200" dirty="0">
              <a:effectLst/>
              <a:latin typeface="+mn-lt"/>
              <a:ea typeface="Calibri" panose="020F0502020204030204" pitchFamily="34" charset="0"/>
            </a:endParaRPr>
          </a:p>
          <a:p>
            <a:r>
              <a:rPr lang="en" sz="1200" dirty="0">
                <a:effectLst/>
                <a:latin typeface="+mn-lt"/>
                <a:ea typeface="Calibri" panose="020F0502020204030204" pitchFamily="34" charset="0"/>
              </a:rPr>
              <a:t>The first approach, known as Outlier Detection, is based on unsupervised learning algorithms which </a:t>
            </a:r>
            <a:r>
              <a:rPr lang="en" sz="1200" dirty="0">
                <a:latin typeface="+mn-lt"/>
              </a:rPr>
              <a:t>attempt to detect areas of high sample density and then exclude those not in them. They are often used for denoising datasets and some of them are isolation forest, </a:t>
            </a:r>
            <a:r>
              <a:rPr lang="en" sz="1200" dirty="0" err="1">
                <a:latin typeface="+mn-lt"/>
              </a:rPr>
              <a:t>elliptic</a:t>
            </a:r>
            <a:r>
              <a:rPr lang="en" sz="1200" dirty="0">
                <a:latin typeface="+mn-lt"/>
              </a:rPr>
              <a:t> </a:t>
            </a:r>
            <a:r>
              <a:rPr lang="en" sz="1200" dirty="0" err="1">
                <a:latin typeface="+mn-lt"/>
              </a:rPr>
              <a:t>envelope </a:t>
            </a:r>
            <a:r>
              <a:rPr lang="en" sz="1200" dirty="0">
                <a:latin typeface="+mn-lt"/>
              </a:rPr>
              <a:t>and the </a:t>
            </a:r>
            <a:r>
              <a:rPr lang="en" sz="1200" dirty="0" err="1">
                <a:latin typeface="+mn-lt"/>
              </a:rPr>
              <a:t>local</a:t>
            </a:r>
            <a:r>
              <a:rPr lang="en" sz="1200" dirty="0">
                <a:latin typeface="+mn-lt"/>
              </a:rPr>
              <a:t> </a:t>
            </a:r>
            <a:r>
              <a:rPr lang="en" sz="1200" dirty="0" err="1">
                <a:latin typeface="+mn-lt"/>
              </a:rPr>
              <a:t>outlier</a:t>
            </a:r>
            <a:r>
              <a:rPr lang="en" sz="1200" dirty="0">
                <a:latin typeface="+mn-lt"/>
              </a:rPr>
              <a:t> </a:t>
            </a:r>
            <a:r>
              <a:rPr lang="en" sz="1200" dirty="0" err="1">
                <a:latin typeface="+mn-lt"/>
              </a:rPr>
              <a:t>factor </a:t>
            </a:r>
            <a:r>
              <a:rPr lang="en" sz="1200" dirty="0">
                <a:latin typeface="+mn-lt"/>
              </a:rPr>
              <a:t>.</a:t>
            </a:r>
          </a:p>
          <a:p>
            <a:endParaRPr lang="el-GR" sz="1200" dirty="0">
              <a:effectLst/>
              <a:latin typeface="+mn-lt"/>
              <a:ea typeface="Calibri" panose="020F0502020204030204" pitchFamily="34" charset="0"/>
            </a:endParaRPr>
          </a:p>
          <a:p>
            <a:r>
              <a:rPr lang="en" sz="1200" dirty="0">
                <a:effectLst/>
                <a:latin typeface="+mn-lt"/>
                <a:ea typeface="Calibri" panose="020F0502020204030204" pitchFamily="34" charset="0"/>
              </a:rPr>
              <a:t>In the second approach, known as Novelty Detection, are semi-supervised algorithms </a:t>
            </a:r>
            <a:r>
              <a:rPr lang="en" sz="1200" dirty="0">
                <a:latin typeface="+mn-lt"/>
              </a:rPr>
              <a:t>that use the training set to delineate some regions. Only when a new observation is found outside these areas can it be considered unusual. The most common mechanisms that are called upon to solve such problems are </a:t>
            </a:r>
            <a:r>
              <a:rPr lang="en" sz="1200" dirty="0" err="1">
                <a:latin typeface="+mn-lt"/>
              </a:rPr>
              <a:t>One</a:t>
            </a:r>
            <a:r>
              <a:rPr lang="en" sz="1200" dirty="0">
                <a:latin typeface="+mn-lt"/>
              </a:rPr>
              <a:t> </a:t>
            </a:r>
            <a:r>
              <a:rPr lang="en" sz="1200" dirty="0" err="1">
                <a:latin typeface="+mn-lt"/>
              </a:rPr>
              <a:t>Class</a:t>
            </a:r>
            <a:r>
              <a:rPr lang="en" sz="1200" dirty="0">
                <a:latin typeface="+mn-lt"/>
              </a:rPr>
              <a:t> </a:t>
            </a:r>
            <a:r>
              <a:rPr lang="en" sz="1200" dirty="0" err="1">
                <a:latin typeface="+mn-lt"/>
              </a:rPr>
              <a:t>Support</a:t>
            </a:r>
            <a:r>
              <a:rPr lang="en" sz="1200" dirty="0">
                <a:latin typeface="+mn-lt"/>
              </a:rPr>
              <a:t> </a:t>
            </a:r>
            <a:r>
              <a:rPr lang="en" sz="1200" dirty="0" err="1">
                <a:latin typeface="+mn-lt"/>
              </a:rPr>
              <a:t>Vector</a:t>
            </a:r>
            <a:r>
              <a:rPr lang="en" sz="1200" dirty="0">
                <a:latin typeface="+mn-lt"/>
              </a:rPr>
              <a:t> </a:t>
            </a:r>
            <a:r>
              <a:rPr lang="en" sz="1200" dirty="0" err="1">
                <a:latin typeface="+mn-lt"/>
              </a:rPr>
              <a:t>Machine </a:t>
            </a:r>
            <a:r>
              <a:rPr lang="en" sz="1200" dirty="0">
                <a:latin typeface="+mn-lt"/>
              </a:rPr>
              <a:t>.</a:t>
            </a:r>
            <a:endParaRPr lang="el-GR" sz="1200" dirty="0">
              <a:effectLst/>
              <a:latin typeface="+mn-lt"/>
              <a:ea typeface="Calibri" panose="020F050202020403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24</a:t>
            </a:fld>
            <a:endParaRPr lang="en-US" dirty="0"/>
          </a:p>
        </p:txBody>
      </p:sp>
    </p:spTree>
    <p:extLst>
      <p:ext uri="{BB962C8B-B14F-4D97-AF65-F5344CB8AC3E}">
        <p14:creationId xmlns:p14="http://schemas.microsoft.com/office/powerpoint/2010/main" val="446369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rPr>
              <a:t>LOF algorithm characterizes a sample as an outlier by considering the density of its neighborhood and therefore performs well when the density of observations is not the same throughout the dataset. It is based on concepts such as k-distance, Reachability Distance, Local Reachability Density whose equations are written on the transparency.</a:t>
            </a:r>
          </a:p>
          <a:p>
            <a:endParaRPr lang="el-GR" sz="1200" dirty="0">
              <a:effectLst/>
              <a:latin typeface="+mn-lt"/>
              <a:ea typeface="Calibri" panose="020F0502020204030204" pitchFamily="34" charset="0"/>
            </a:endParaRPr>
          </a:p>
          <a:p>
            <a:r>
              <a:rPr lang="en" sz="1200" dirty="0">
                <a:effectLst/>
                <a:latin typeface="+mn-lt"/>
                <a:ea typeface="Calibri" panose="020F0502020204030204" pitchFamily="34" charset="0"/>
              </a:rPr>
              <a:t>Generally, if LOF&gt;1, the point is considered an outlier, however sometimes its LOF value needs to be compared with the maximum LOF value of all points.</a:t>
            </a:r>
          </a:p>
          <a:p>
            <a:endParaRPr lang="el-GR" sz="1200" dirty="0">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An important advantage is the ability to identify local outliers. It can detect outliers that are very close to a cluster of points when other approaches fail.</a:t>
            </a:r>
          </a:p>
        </p:txBody>
      </p:sp>
      <p:sp>
        <p:nvSpPr>
          <p:cNvPr id="4" name="Slide Number Placeholder 3"/>
          <p:cNvSpPr>
            <a:spLocks noGrp="1"/>
          </p:cNvSpPr>
          <p:nvPr>
            <p:ph type="sldNum" sz="quarter" idx="5"/>
          </p:nvPr>
        </p:nvSpPr>
        <p:spPr/>
        <p:txBody>
          <a:bodyPr/>
          <a:lstStyle/>
          <a:p>
            <a:fld id="{368D6966-520B-4655-B62A-80520BC4E951}" type="slidenum">
              <a:rPr lang="en-US" smtClean="0"/>
              <a:t>25</a:t>
            </a:fld>
            <a:endParaRPr lang="en-US" dirty="0"/>
          </a:p>
        </p:txBody>
      </p:sp>
    </p:spTree>
    <p:extLst>
      <p:ext uri="{BB962C8B-B14F-4D97-AF65-F5344CB8AC3E}">
        <p14:creationId xmlns:p14="http://schemas.microsoft.com/office/powerpoint/2010/main" val="122511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rPr>
              <a:t>Classical 2- class SVM algorithms try to find a decision boundary that separates the observations of the two classes and are characterized by the property </a:t>
            </a:r>
            <a:r>
              <a:rPr lang="en" sz="1200" dirty="0">
                <a:effectLst/>
                <a:latin typeface="+mn-lt"/>
                <a:ea typeface="Calibri" panose="020F0502020204030204" pitchFamily="34" charset="0"/>
                <a:cs typeface="Arial" panose="020B0604020202020204" pitchFamily="34" charset="0"/>
              </a:rPr>
              <a:t>of generating non-linear decision boundaries by projecting the data into higher dimensions with the help of kernel functions or otherwise Kernel .</a:t>
            </a:r>
          </a:p>
          <a:p>
            <a:endParaRPr lang="el-GR" sz="120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For one-class problems, the logic is similar with the difference that the algorithm tries to find a bound on the observations of the one class. In this logic, the two most basic approaches are the creation of a hyperplane that separates the regions that do not contain data and the creation of a hypersphere that </a:t>
            </a:r>
            <a:r>
              <a:rPr lang="en" sz="1200" dirty="0">
                <a:effectLst/>
                <a:latin typeface="+mn-lt"/>
                <a:ea typeface="Calibri" panose="020F0502020204030204" pitchFamily="34" charset="0"/>
              </a:rPr>
              <a:t>encloses almost all the data of the positive class ( Tax, SVDD ).</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26</a:t>
            </a:fld>
            <a:endParaRPr lang="en-US" dirty="0"/>
          </a:p>
        </p:txBody>
      </p:sp>
    </p:spTree>
    <p:extLst>
      <p:ext uri="{BB962C8B-B14F-4D97-AF65-F5344CB8AC3E}">
        <p14:creationId xmlns:p14="http://schemas.microsoft.com/office/powerpoint/2010/main" val="1013490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cs typeface="Arial" panose="020B0604020202020204" pitchFamily="34" charset="0"/>
                  </a:rPr>
                  <a:t>Choosing the right evaluation metrics is also an important part.</a:t>
                </a:r>
              </a:p>
              <a:p>
                <a:endParaRPr lang="el-GR" sz="120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In authentication problems, common metrics are the </a:t>
                </a:r>
                <a:r>
                  <a:rPr lang="en" sz="1200" i="1" dirty="0">
                    <a:effectLst/>
                    <a:latin typeface="+mn-lt"/>
                    <a:ea typeface="Calibri" panose="020F0502020204030204" pitchFamily="34" charset="0"/>
                  </a:rPr>
                  <a:t>False Acceptance Rate ( FAR ), that is, </a:t>
                </a:r>
                <a:r>
                  <a:rPr lang="en" sz="1200" dirty="0">
                    <a:effectLst/>
                    <a:latin typeface="+mn-lt"/>
                    <a:ea typeface="Calibri" panose="020F0502020204030204" pitchFamily="34" charset="0"/>
                  </a:rPr>
                  <a:t>the percentage of times the system granted access to an unauthorized person, and the </a:t>
                </a:r>
                <a:r>
                  <a:rPr lang="en" sz="1200" i="1" dirty="0">
                    <a:effectLst/>
                    <a:latin typeface="+mn-lt"/>
                    <a:ea typeface="Calibri" panose="020F0502020204030204" pitchFamily="34" charset="0"/>
                  </a:rPr>
                  <a:t>False Rejection Rate ( FRR ), that is, </a:t>
                </a:r>
                <a:r>
                  <a:rPr lang="en" sz="1200" dirty="0">
                    <a:effectLst/>
                    <a:latin typeface="+mn-lt"/>
                    <a:ea typeface="Calibri" panose="020F0502020204030204" pitchFamily="34" charset="0"/>
                  </a:rPr>
                  <a:t>the percentage of times the system did not grant access to an authorized person.</a:t>
                </a:r>
              </a:p>
              <a:p>
                <a:endParaRPr lang="el-GR" sz="120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FN =</a:t>
                </a:r>
                <a14:m>
                  <m:oMath xmlns:m="http://schemas.openxmlformats.org/officeDocument/2006/math">
                    <m:r>
                      <a:rPr lang="el-GR" sz="1200" i="1" smtClean="0">
                        <a:effectLst/>
                        <a:latin typeface="Cambria Math" panose="02040503050406030204" pitchFamily="18" charset="0"/>
                        <a:ea typeface="Calibri" panose="020F0502020204030204" pitchFamily="34" charset="0"/>
                        <a:cs typeface="Arial" panose="020B0604020202020204" pitchFamily="34" charset="0"/>
                      </a:rPr>
                      <m:t>𝛢𝜌𝜄𝜃𝜇</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𝜇𝜂</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𝛼𝜋𝜊𝛿𝜀𝜅𝜏</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ώ</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𝜀𝜈𝜀𝜌𝛾𝜀𝛺𝜔𝜈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𝜋𝜌𝛼𝛾𝜇𝛼𝜏𝜄𝜅𝜊</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b="0" i="1" smtClean="0">
                        <a:effectLst/>
                        <a:latin typeface="Cambria Math" panose="02040503050406030204" pitchFamily="18" charset="0"/>
                        <a:ea typeface="Calibri" panose="020F0502020204030204" pitchFamily="34" charset="0"/>
                        <a:cs typeface="Arial" panose="020B0604020202020204" pitchFamily="34" charset="0"/>
                      </a:rPr>
                      <m:t>𝜒𝜌𝜂𝜎𝜏𝜂</m:t>
                    </m:r>
                  </m:oMath>
                </a14:m>
                <a:endParaRPr lang="el-GR" sz="1200" b="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TP</a:t>
                </a:r>
                <a:r>
                  <a:rPr lang="en" sz="1200" baseline="0" dirty="0">
                    <a:effectLst/>
                    <a:latin typeface="+mn-lt"/>
                    <a:ea typeface="Calibri" panose="020F0502020204030204" pitchFamily="34" charset="0"/>
                    <a:cs typeface="Arial" panose="020B0604020202020204" pitchFamily="34" charset="0"/>
                  </a:rPr>
                  <a:t> </a:t>
                </a:r>
                <a:r>
                  <a:rPr lang="en" sz="1200" dirty="0">
                    <a:effectLst/>
                    <a:latin typeface="+mn-lt"/>
                    <a:ea typeface="Calibri" panose="020F0502020204030204" pitchFamily="34" charset="0"/>
                    <a:cs typeface="Arial" panose="020B0604020202020204" pitchFamily="34" charset="0"/>
                  </a:rPr>
                  <a:t>+ FN =</a:t>
                </a:r>
                <a14:m>
                  <m:oMath xmlns:m="http://schemas.openxmlformats.org/officeDocument/2006/math">
                    <m:r>
                      <a:rPr lang="el-GR" sz="1200" i="1" smtClean="0">
                        <a:effectLst/>
                        <a:latin typeface="Cambria Math" panose="02040503050406030204" pitchFamily="18" charset="0"/>
                        <a:ea typeface="Calibri" panose="020F0502020204030204" pitchFamily="34" charset="0"/>
                        <a:cs typeface="Arial" panose="020B0604020202020204" pitchFamily="34" charset="0"/>
                      </a:rPr>
                      <m:t>𝛴𝜐𝜈𝜊𝜆𝜄𝜅</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𝛼𝜌𝜄𝜃𝜇</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ό</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𝜀𝜈𝜀𝜌𝛾𝜀𝜄</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ώ</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𝜈</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𝜋𝜌𝛼𝛾𝜇𝛼𝜏𝜄𝜅𝜊</m:t>
                    </m:r>
                    <m:r>
                      <m:rPr>
                        <m:sty m:val="p"/>
                      </m:rPr>
                      <a:rPr lang="el-GR" sz="1200" i="1" smtClean="0">
                        <a:effectLst/>
                        <a:latin typeface="Cambria Math" panose="02040503050406030204" pitchFamily="18" charset="0"/>
                        <a:ea typeface="Calibri" panose="020F0502020204030204" pitchFamily="34" charset="0"/>
                        <a:cs typeface="Arial" panose="020B0604020202020204" pitchFamily="34" charset="0"/>
                      </a:rPr>
                      <m:t>ύ</m:t>
                    </m:r>
                    <m:r>
                      <a:rPr lang="el-GR" sz="1200" i="1" smtClean="0">
                        <a:effectLst/>
                        <a:latin typeface="Cambria Math" panose="02040503050406030204" pitchFamily="18" charset="0"/>
                        <a:ea typeface="Calibri" panose="020F0502020204030204" pitchFamily="34" charset="0"/>
                        <a:cs typeface="Arial" panose="020B0604020202020204" pitchFamily="34" charset="0"/>
                      </a:rPr>
                      <m:t> </m:t>
                    </m:r>
                    <m:r>
                      <a:rPr lang="el-GR" sz="1200" i="1" smtClean="0">
                        <a:effectLst/>
                        <a:latin typeface="Cambria Math" panose="02040503050406030204" pitchFamily="18" charset="0"/>
                        <a:ea typeface="Calibri" panose="020F0502020204030204" pitchFamily="34" charset="0"/>
                        <a:cs typeface="Arial" panose="020B0604020202020204" pitchFamily="34" charset="0"/>
                      </a:rPr>
                      <m:t>𝜒𝜌𝜂𝜎𝜏𝜂</m:t>
                    </m:r>
                  </m:oMath>
                </a14:m>
                <a:endParaRPr lang="en-US" sz="1200" b="0" dirty="0">
                  <a:effectLst/>
                  <a:latin typeface="+mn-lt"/>
                  <a:ea typeface="Calibri" panose="020F0502020204030204" pitchFamily="34" charset="0"/>
                  <a:cs typeface="Arial" panose="020B0604020202020204" pitchFamily="34" charset="0"/>
                </a:endParaRPr>
              </a:p>
              <a:p>
                <a:endParaRPr lang="en-US" sz="1200" b="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FP = </a:t>
                </a:r>
                <a14:m>
                  <m:oMath xmlns:m="http://schemas.openxmlformats.org/officeDocument/2006/math">
                    <m:r>
                      <a:rPr lang="el-GR" sz="1200" i="1" kern="1200" smtClean="0">
                        <a:solidFill>
                          <a:schemeClr val="tx1"/>
                        </a:solidFill>
                        <a:effectLst/>
                        <a:latin typeface="Cambria Math" panose="02040503050406030204" pitchFamily="18" charset="0"/>
                        <a:ea typeface="+mn-ea"/>
                        <a:cs typeface="+mn-cs"/>
                      </a:rPr>
                      <m:t>𝛢𝜌𝜄𝜃𝜇</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𝛼𝜋𝜊𝛿𝜀𝜅𝜏</m:t>
                    </m:r>
                    <m:r>
                      <m:rPr>
                        <m:sty m:val="p"/>
                      </m:rPr>
                      <a:rPr lang="el-GR" sz="1200" i="1" kern="1200" smtClean="0">
                        <a:solidFill>
                          <a:schemeClr val="tx1"/>
                        </a:solidFill>
                        <a:effectLst/>
                        <a:latin typeface="Cambria Math" panose="02040503050406030204" pitchFamily="18" charset="0"/>
                        <a:ea typeface="+mn-ea"/>
                        <a:cs typeface="+mn-cs"/>
                      </a:rPr>
                      <m:t>ώ</m:t>
                    </m:r>
                    <m:r>
                      <a:rPr lang="el-GR" sz="1200" i="1" kern="1200" smtClean="0">
                        <a:solidFill>
                          <a:schemeClr val="tx1"/>
                        </a:solidFill>
                        <a:effectLst/>
                        <a:latin typeface="Cambria Math" panose="02040503050406030204" pitchFamily="18" charset="0"/>
                        <a:ea typeface="+mn-ea"/>
                        <a:cs typeface="+mn-cs"/>
                      </a:rPr>
                      <m:t>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𝜀𝜈𝜀𝜌𝛾𝜀𝜄𝜔𝜈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𝜅𝛼𝜅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𝛽𝜊𝜐𝜆𝜊𝜐</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𝜒𝜌𝜂𝜎𝜏𝜂</m:t>
                    </m:r>
                  </m:oMath>
                </a14:m>
                <a:endParaRPr lang="el-GR" sz="1200" b="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TN</a:t>
                </a:r>
                <a:r>
                  <a:rPr lang="en" sz="1200" baseline="0" dirty="0">
                    <a:effectLst/>
                    <a:latin typeface="+mn-lt"/>
                    <a:ea typeface="Calibri" panose="020F0502020204030204" pitchFamily="34" charset="0"/>
                    <a:cs typeface="Arial" panose="020B0604020202020204" pitchFamily="34" charset="0"/>
                  </a:rPr>
                  <a:t> </a:t>
                </a:r>
                <a:r>
                  <a:rPr lang="en" sz="1200" dirty="0">
                    <a:effectLst/>
                    <a:latin typeface="+mn-lt"/>
                    <a:ea typeface="Calibri" panose="020F0502020204030204" pitchFamily="34" charset="0"/>
                    <a:cs typeface="Arial" panose="020B0604020202020204" pitchFamily="34" charset="0"/>
                  </a:rPr>
                  <a:t>+ FP = S</a:t>
                </a:r>
                <a14:m>
                  <m:oMath xmlns:m="http://schemas.openxmlformats.org/officeDocument/2006/math">
                    <m:r>
                      <a:rPr lang="el-GR" sz="1200" i="1" kern="1200" smtClean="0">
                        <a:solidFill>
                          <a:schemeClr val="tx1"/>
                        </a:solidFill>
                        <a:effectLst/>
                        <a:latin typeface="Cambria Math" panose="02040503050406030204" pitchFamily="18" charset="0"/>
                        <a:ea typeface="+mn-ea"/>
                        <a:cs typeface="+mn-cs"/>
                      </a:rPr>
                      <m:t>𝜐𝜈𝜊𝜆𝜄𝜅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𝛼𝜌𝜄𝜃𝜇</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𝜍</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𝜀𝜈𝜀𝜌𝛾𝜀𝜄</m:t>
                    </m:r>
                    <m:r>
                      <m:rPr>
                        <m:sty m:val="p"/>
                      </m:rPr>
                      <a:rPr lang="el-GR" sz="1200" i="1" kern="1200" smtClean="0">
                        <a:solidFill>
                          <a:schemeClr val="tx1"/>
                        </a:solidFill>
                        <a:effectLst/>
                        <a:latin typeface="Cambria Math" panose="02040503050406030204" pitchFamily="18" charset="0"/>
                        <a:ea typeface="+mn-ea"/>
                        <a:cs typeface="+mn-cs"/>
                      </a:rPr>
                      <m:t>ώ</m:t>
                    </m:r>
                    <m:r>
                      <a:rPr lang="el-GR" sz="1200" i="1" kern="1200" smtClean="0">
                        <a:solidFill>
                          <a:schemeClr val="tx1"/>
                        </a:solidFill>
                        <a:effectLst/>
                        <a:latin typeface="Cambria Math" panose="02040503050406030204" pitchFamily="18" charset="0"/>
                        <a:ea typeface="+mn-ea"/>
                        <a:cs typeface="+mn-cs"/>
                      </a:rPr>
                      <m:t>𝜈</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𝜅𝛼𝜅</m:t>
                    </m:r>
                    <m:r>
                      <m:rPr>
                        <m:sty m:val="p"/>
                      </m:rPr>
                      <a:rPr lang="el-GR" sz="1200" i="1" kern="1200" smtClean="0">
                        <a:solidFill>
                          <a:schemeClr val="tx1"/>
                        </a:solidFill>
                        <a:effectLst/>
                        <a:latin typeface="Cambria Math" panose="02040503050406030204" pitchFamily="18" charset="0"/>
                        <a:ea typeface="+mn-ea"/>
                        <a:cs typeface="+mn-cs"/>
                      </a:rPr>
                      <m:t>ό</m:t>
                    </m:r>
                    <m:r>
                      <a:rPr lang="el-GR" sz="1200" i="1" kern="1200" smtClean="0">
                        <a:solidFill>
                          <a:schemeClr val="tx1"/>
                        </a:solidFill>
                        <a:effectLst/>
                        <a:latin typeface="Cambria Math" panose="02040503050406030204" pitchFamily="18" charset="0"/>
                        <a:ea typeface="+mn-ea"/>
                        <a:cs typeface="+mn-cs"/>
                      </a:rPr>
                      <m:t>𝛽𝜊𝜐𝜆𝜊𝜐</m:t>
                    </m:r>
                    <m:r>
                      <a:rPr lang="el-GR" sz="1200" i="1" kern="1200" smtClean="0">
                        <a:solidFill>
                          <a:schemeClr val="tx1"/>
                        </a:solidFill>
                        <a:effectLst/>
                        <a:latin typeface="Cambria Math" panose="02040503050406030204" pitchFamily="18" charset="0"/>
                        <a:ea typeface="+mn-ea"/>
                        <a:cs typeface="+mn-cs"/>
                      </a:rPr>
                      <m:t> </m:t>
                    </m:r>
                    <m:r>
                      <a:rPr lang="el-GR" sz="1200" i="1" kern="1200" smtClean="0">
                        <a:solidFill>
                          <a:schemeClr val="tx1"/>
                        </a:solidFill>
                        <a:effectLst/>
                        <a:latin typeface="Cambria Math" panose="02040503050406030204" pitchFamily="18" charset="0"/>
                        <a:ea typeface="+mn-ea"/>
                        <a:cs typeface="+mn-cs"/>
                      </a:rPr>
                      <m:t>𝜒𝜌𝜂𝜎𝜏𝜂</m:t>
                    </m:r>
                  </m:oMath>
                </a14:m>
                <a:endParaRPr lang="el-GR" sz="1200" dirty="0">
                  <a:effectLst/>
                  <a:latin typeface="+mn-lt"/>
                  <a:ea typeface="Calibri" panose="020F050202020403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Choosing the right evaluation metrics is also an important part.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In authentication problems, common metrics are the </a:t>
                </a:r>
                <a:r xmlns:a="http://schemas.openxmlformats.org/drawingml/2006/main">
                  <a:rPr lang="en" sz="1800" i="1" dirty="0">
                    <a:effectLst/>
                    <a:latin typeface="Arial" panose="020B0604020202020204" pitchFamily="34" charset="0"/>
                    <a:ea typeface="Calibri" panose="020F0502020204030204" pitchFamily="34" charset="0"/>
                  </a:rPr>
                  <a:t>False </a:t>
                </a:r>
                <a:r xmlns:a="http://schemas.openxmlformats.org/drawingml/2006/main">
                  <a:rPr lang="en" sz="1800" i="1" dirty="0">
                    <a:effectLst/>
                    <a:latin typeface="Arial" panose="020B0604020202020204" pitchFamily="34" charset="0"/>
                    <a:ea typeface="Calibri" panose="020F0502020204030204" pitchFamily="34" charset="0"/>
                  </a:rPr>
                  <a:t>Acceptance Rate </a:t>
                </a:r>
                <a:r xmlns:a="http://schemas.openxmlformats.org/drawingml/2006/main">
                  <a:rPr lang="en" sz="1800" i="1" dirty="0">
                    <a:effectLst/>
                    <a:latin typeface="Arial" panose="020B0604020202020204" pitchFamily="34" charset="0"/>
                    <a:ea typeface="Calibri" panose="020F0502020204030204" pitchFamily="34" charset="0"/>
                  </a:rPr>
                  <a:t>( </a:t>
                </a:r>
                <a:r xmlns:a="http://schemas.openxmlformats.org/drawingml/2006/main">
                  <a:rPr lang="en" sz="1800" i="1" dirty="0">
                    <a:effectLst/>
                    <a:latin typeface="Arial" panose="020B0604020202020204" pitchFamily="34" charset="0"/>
                    <a:ea typeface="Calibri" panose="020F0502020204030204" pitchFamily="34" charset="0"/>
                  </a:rPr>
                  <a:t>FAR </a:t>
                </a:r>
                <a:r xmlns:a="http://schemas.openxmlformats.org/drawingml/2006/main">
                  <a:rPr lang="en" sz="1800" i="1" dirty="0">
                    <a:effectLst/>
                    <a:latin typeface="Arial" panose="020B0604020202020204" pitchFamily="34" charset="0"/>
                    <a:ea typeface="Calibri" panose="020F0502020204030204" pitchFamily="34" charset="0"/>
                  </a:rPr>
                  <a:t>), that is, </a:t>
                </a:r>
                <a:r xmlns:a="http://schemas.openxmlformats.org/drawingml/2006/main">
                  <a:rPr lang="en" sz="1800" dirty="0">
                    <a:effectLst/>
                    <a:latin typeface="Arial" panose="020B0604020202020204" pitchFamily="34" charset="0"/>
                    <a:ea typeface="Calibri" panose="020F0502020204030204" pitchFamily="34" charset="0"/>
                  </a:rPr>
                  <a:t>the percentage of times the system granted access to an unauthorized person, and the </a:t>
                </a:r>
                <a:r xmlns:a="http://schemas.openxmlformats.org/drawingml/2006/main">
                  <a:rPr lang="en" sz="1800" i="1" dirty="0">
                    <a:effectLst/>
                    <a:latin typeface="Arial" panose="020B0604020202020204" pitchFamily="34" charset="0"/>
                    <a:ea typeface="Calibri" panose="020F0502020204030204" pitchFamily="34" charset="0"/>
                  </a:rPr>
                  <a:t>False </a:t>
                </a:r>
                <a:r xmlns:a="http://schemas.openxmlformats.org/drawingml/2006/main">
                  <a:rPr lang="en" sz="1800" i="1" dirty="0">
                    <a:effectLst/>
                    <a:latin typeface="Arial" panose="020B0604020202020204" pitchFamily="34" charset="0"/>
                    <a:ea typeface="Calibri" panose="020F0502020204030204" pitchFamily="34" charset="0"/>
                  </a:rPr>
                  <a:t>Rejection Rate </a:t>
                </a:r>
                <a:r xmlns:a="http://schemas.openxmlformats.org/drawingml/2006/main">
                  <a:rPr lang="en" sz="1800" i="1" dirty="0">
                    <a:effectLst/>
                    <a:latin typeface="Arial" panose="020B0604020202020204" pitchFamily="34" charset="0"/>
                    <a:ea typeface="Calibri" panose="020F0502020204030204" pitchFamily="34" charset="0"/>
                  </a:rPr>
                  <a:t>( </a:t>
                </a:r>
                <a:r xmlns:a="http://schemas.openxmlformats.org/drawingml/2006/main">
                  <a:rPr lang="en" sz="1800" i="1" dirty="0">
                    <a:effectLst/>
                    <a:latin typeface="Arial" panose="020B0604020202020204" pitchFamily="34" charset="0"/>
                    <a:ea typeface="Calibri" panose="020F0502020204030204" pitchFamily="34" charset="0"/>
                  </a:rPr>
                  <a:t>FRR </a:t>
                </a:r>
                <a:r xmlns:a="http://schemas.openxmlformats.org/drawingml/2006/main">
                  <a:rPr lang="en" sz="1800" i="1" dirty="0">
                    <a:effectLst/>
                    <a:latin typeface="Arial" panose="020B0604020202020204" pitchFamily="34" charset="0"/>
                    <a:ea typeface="Calibri" panose="020F0502020204030204" pitchFamily="34" charset="0"/>
                  </a:rPr>
                  <a:t>), that is, </a:t>
                </a:r>
                <a:r xmlns:a="http://schemas.openxmlformats.org/drawingml/2006/main">
                  <a:rPr lang="en" sz="1800" dirty="0">
                    <a:effectLst/>
                    <a:latin typeface="Arial" panose="020B0604020202020204" pitchFamily="34" charset="0"/>
                    <a:ea typeface="Calibri" panose="020F0502020204030204" pitchFamily="34" charset="0"/>
                  </a:rPr>
                  <a:t>the percentage of times the system did not grant access to an authorized person.</a:t>
                </a:r>
              </a:p>
              <a:p>
                <a:endParaRPr lang="el-GR" sz="1800" dirty="0">
                  <a:effectLst/>
                  <a:latin typeface="Arial" panose="020B0604020202020204" pitchFamily="34" charset="0"/>
                  <a:ea typeface="Calibri" panose="020F0502020204030204" pitchFamily="34" charset="0"/>
                  <a:cs typeface="Arial" panose="020B0604020202020204" pitchFamily="34" charset="0"/>
                </a:endParaRPr>
              </a:p>
              <a:p>
                <a:r xmlns:a="http://schemas.openxmlformats.org/drawingml/2006/main">
                  <a:rPr lang="en" sz="1800" dirty="0">
                    <a:effectLst/>
                    <a:latin typeface="Arial" panose="020B0604020202020204" pitchFamily="34" charset="0"/>
                    <a:ea typeface="Calibri" panose="020F0502020204030204" pitchFamily="34" charset="0"/>
                    <a:cs typeface="Arial" panose="020B0604020202020204" pitchFamily="34" charset="0"/>
                  </a:rPr>
                  <a:t>Fn = </a:t>
                </a:r>
                <a:r xmlns:a="http://schemas.openxmlformats.org/drawingml/2006/main">
                  <a:rPr lang="en" sz="1800" i="0">
                    <a:effectLst/>
                    <a:latin typeface="Cambria Math" panose="02040503050406030204" pitchFamily="18" charset="0"/>
                    <a:ea typeface="Calibri" panose="020F0502020204030204" pitchFamily="34" charset="0"/>
                    <a:cs typeface="Arial" panose="020B0604020202020204" pitchFamily="34" charset="0"/>
                  </a:rPr>
                  <a:t>𝛢𝜌𝜄𝜃𝜇 𝜇𝜂 𝛼𝜋𝜊𝛿𝜀𝜅𝜏 𝛼𝜋𝜊𝛿𝜀𝜅𝜏 𝜀𝜈𝜀𝜌𝛾𝜀𝛺𝜔𝜈 𝜋𝜌𝛼𝛾𝜇𝛼𝜏𝜄𝜅𝜊 𝜋𝜌𝛼𝛾𝜇𝛼𝜏𝜄𝜅𝜊 </a:t>
                </a:r>
                <a:r xmlns:a="http://schemas.openxmlformats.org/drawingml/2006/main">
                  <a:rPr lang="en" sz="1800" b="0" i="0">
                    <a:effectLst/>
                    <a:latin typeface="Cambria Math" panose="02040503050406030204" pitchFamily="18" charset="0"/>
                    <a:ea typeface="Calibri" panose="020F0502020204030204" pitchFamily="34" charset="0"/>
                    <a:cs typeface="Arial" panose="020B0604020202020204" pitchFamily="34" charset="0"/>
                  </a:rPr>
                  <a:t>𝜒𝜌𝜂𝜎𝜏𝜂</a:t>
                </a:r>
                <a:endParaRPr xmlns:a="http://schemas.openxmlformats.org/drawingml/2006/main" lang="el-GR" sz="1800" b="0" dirty="0">
                  <a:effectLst/>
                  <a:latin typeface="Arial" panose="020B0604020202020204" pitchFamily="34" charset="0"/>
                  <a:ea typeface="Calibri" panose="020F0502020204030204" pitchFamily="34" charset="0"/>
                  <a:cs typeface="Arial" panose="020B0604020202020204" pitchFamily="34" charset="0"/>
                </a:endParaRPr>
              </a:p>
              <a:p>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TP</a:t>
                </a:r>
                <a:r xmlns:a="http://schemas.openxmlformats.org/drawingml/2006/main">
                  <a:rPr lang="en" sz="1800" baseline="0" dirty="0">
                    <a:effectLst/>
                    <a:latin typeface="Calibri" panose="020F0502020204030204" pitchFamily="34" charset="0"/>
                    <a:ea typeface="Calibri" panose="020F0502020204030204" pitchFamily="34" charset="0"/>
                    <a:cs typeface="Arial" panose="020B0604020202020204" pitchFamily="34" charset="0"/>
                  </a:rPr>
                  <a:t> </a:t>
                </a:r>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 Fn = </a:t>
                </a:r>
                <a:r xmlns:a="http://schemas.openxmlformats.org/drawingml/2006/main">
                  <a:rPr lang="en" sz="1800" i="0">
                    <a:effectLst/>
                    <a:latin typeface="Cambria Math" panose="02040503050406030204" pitchFamily="18" charset="0"/>
                    <a:ea typeface="Calibri" panose="020F0502020204030204" pitchFamily="34" charset="0"/>
                    <a:cs typeface="Arial" panose="020B0604020202020204" pitchFamily="34" charset="0"/>
                  </a:rPr>
                  <a:t>𝛴𝜐𝜈𝜊𝜆𝜄𝜅 𝛼𝜌𝜄𝜃𝜇 𝜀𝜈𝜀𝜌𝛾𝜀𝜄 </a:t>
                </a:r>
                <a:r xmlns:a="http://schemas.openxmlformats.org/drawingml/2006/main">
                  <a:rPr lang="en" sz="1800" b="0" i="0">
                    <a:effectLst/>
                    <a:latin typeface="Cambria Math" panose="02040503050406030204" pitchFamily="18" charset="0"/>
                    <a:ea typeface="Calibri" panose="020F0502020204030204" pitchFamily="34" charset="0"/>
                    <a:cs typeface="Arial" panose="020B0604020202020204" pitchFamily="34" charset="0"/>
                  </a:rPr>
                  <a:t>𝜀𝜈𝜀𝜌𝛾𝜀𝜄 𝜋𝜌𝛼𝛾𝜇𝛼𝜏𝜄𝜅𝜊 𝜋𝜌𝛼𝛾𝜇𝛼𝜏𝜄𝜅𝜊 𝜒𝜌 𝜒𝜌 𝜂𝜎𝜏𝜂</a:t>
                </a:r>
                <a:endParaRPr xmlns:a="http://schemas.openxmlformats.org/drawingml/2006/main" lang="en-US" sz="1800" b="0" dirty="0">
                  <a:effectLst/>
                  <a:latin typeface="Calibri" panose="020F0502020204030204" pitchFamily="34" charset="0"/>
                  <a:ea typeface="Calibri" panose="020F0502020204030204" pitchFamily="34" charset="0"/>
                  <a:cs typeface="Arial" panose="020B0604020202020204" pitchFamily="34" charset="0"/>
                </a:endParaRPr>
              </a:p>
              <a:p>
                <a:endParaRPr lang="en-US" sz="1800" b="0" dirty="0">
                  <a:effectLst/>
                  <a:latin typeface="Calibri" panose="020F0502020204030204" pitchFamily="34" charset="0"/>
                  <a:ea typeface="Calibri" panose="020F0502020204030204" pitchFamily="34" charset="0"/>
                  <a:cs typeface="Arial" panose="020B0604020202020204" pitchFamily="34" charset="0"/>
                </a:endParaRPr>
              </a:p>
              <a:p>
                <a:r xmlns:a="http://schemas.openxmlformats.org/drawingml/2006/main">
                  <a:rPr lang="en" sz="1800" dirty="0">
                    <a:effectLst/>
                    <a:latin typeface="Arial" panose="020B0604020202020204" pitchFamily="34" charset="0"/>
                    <a:ea typeface="Calibri" panose="020F0502020204030204" pitchFamily="34" charset="0"/>
                    <a:cs typeface="Arial" panose="020B0604020202020204" pitchFamily="34" charset="0"/>
                  </a:rPr>
                  <a:t>Fp = 𝛢𝜌𝜄𝜃𝜇 𝛼𝜋𝜊𝛿𝜀𝜅𝜏 </a:t>
                </a:r>
                <a:r xmlns:a="http://schemas.openxmlformats.org/drawingml/2006/main">
                  <a:rPr lang="en" sz="1200" i="0" kern="1200">
                    <a:solidFill>
                      <a:schemeClr val="tx1"/>
                    </a:solidFill>
                    <a:effectLst/>
                    <a:latin typeface="+mn-lt"/>
                    <a:ea typeface="+mn-ea"/>
                    <a:cs typeface="+mn-cs"/>
                  </a:rPr>
                  <a:t>𝛼𝜋𝜊𝛿𝜀𝜅𝜏 𝜀𝜈𝜀𝜌𝛾𝜀 𝜔𝜈 </a:t>
                </a:r>
                <a:r xmlns:a="http://schemas.openxmlformats.org/drawingml/2006/main">
                  <a:rPr lang="en" sz="1200" b="0" i="0" kern="1200">
                    <a:solidFill>
                      <a:schemeClr val="tx1"/>
                    </a:solidFill>
                    <a:effectLst/>
                    <a:latin typeface="Cambria Math" panose="02040503050406030204" pitchFamily="18" charset="0"/>
                    <a:ea typeface="+mn-ea"/>
                    <a:cs typeface="+mn-cs"/>
                  </a:rPr>
                  <a:t>𝜅𝛼𝜅 𝜅𝛼𝜅 𝛽𝜊𝜐𝜆𝜊𝜐 </a:t>
                </a:r>
                <a:r xmlns:a="http://schemas.openxmlformats.org/drawingml/2006/main">
                  <a:rPr lang="en" sz="1200" i="0" kern="1200">
                    <a:solidFill>
                      <a:schemeClr val="tx1"/>
                    </a:solidFill>
                    <a:effectLst/>
                    <a:latin typeface="+mn-lt"/>
                    <a:ea typeface="+mn-ea"/>
                    <a:cs typeface="+mn-cs"/>
                  </a:rPr>
                  <a:t>𝜒 </a:t>
                </a:r>
                <a:r xmlns:a="http://schemas.openxmlformats.org/drawingml/2006/main">
                  <a:rPr lang="en" sz="1200" b="0" i="0" kern="1200">
                    <a:solidFill>
                      <a:schemeClr val="tx1"/>
                    </a:solidFill>
                    <a:effectLst/>
                    <a:latin typeface="Cambria Math" panose="02040503050406030204" pitchFamily="18" charset="0"/>
                    <a:ea typeface="+mn-ea"/>
                    <a:cs typeface="+mn-cs"/>
                  </a:rPr>
                  <a:t>𝜌𝜂𝜎𝜏𝜂 𝜌𝜂𝜎𝜏𝜂</a:t>
                </a:r>
                <a:endParaRPr xmlns:a="http://schemas.openxmlformats.org/drawingml/2006/main" lang="el-GR" sz="1800" b="0" dirty="0">
                  <a:effectLst/>
                  <a:latin typeface="Arial" panose="020B0604020202020204" pitchFamily="34" charset="0"/>
                  <a:ea typeface="Calibri" panose="020F0502020204030204" pitchFamily="34" charset="0"/>
                  <a:cs typeface="Arial" panose="020B0604020202020204" pitchFamily="34" charset="0"/>
                </a:endParaRPr>
              </a:p>
              <a:p>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TN</a:t>
                </a:r>
                <a:r xmlns:a="http://schemas.openxmlformats.org/drawingml/2006/main">
                  <a:rPr lang="en" sz="1800" baseline="0" dirty="0">
                    <a:effectLst/>
                    <a:latin typeface="Calibri" panose="020F0502020204030204" pitchFamily="34" charset="0"/>
                    <a:ea typeface="Calibri" panose="020F0502020204030204" pitchFamily="34" charset="0"/>
                    <a:cs typeface="Arial" panose="020B0604020202020204" pitchFamily="34" charset="0"/>
                  </a:rPr>
                  <a:t> </a:t>
                </a:r>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 Fp = </a:t>
                </a:r>
                <a:r xmlns:a="http://schemas.openxmlformats.org/drawingml/2006/main">
                  <a:rPr lang="en" sz="1800" dirty="0">
                    <a:effectLst/>
                    <a:latin typeface="Calibri" panose="020F0502020204030204" pitchFamily="34" charset="0"/>
                    <a:ea typeface="Calibri" panose="020F0502020204030204" pitchFamily="34" charset="0"/>
                    <a:cs typeface="Arial" panose="020B0604020202020204" pitchFamily="34" charset="0"/>
                  </a:rPr>
                  <a:t>𝜐𝜈𝜊𝜆𝜄𝜅 𝛼𝜌𝜄𝜃𝜇 𝛼𝜌𝜄𝜃𝜇 𝜀𝜈𝜀𝜌𝛾𝜀𝜄 𝜅𝛼𝜅 𝜅𝛼𝜅 𝜅𝛼𝜅 𝜒𝜌 </a:t>
                </a:r>
                <a:r xmlns:a="http://schemas.openxmlformats.org/drawingml/2006/main">
                  <a:rPr lang="en" sz="1200" i="0" kern="1200">
                    <a:solidFill>
                      <a:schemeClr val="tx1"/>
                    </a:solidFill>
                    <a:effectLst/>
                    <a:latin typeface="+mn-lt"/>
                    <a:ea typeface="+mn-ea"/>
                    <a:cs typeface="+mn-cs"/>
                  </a:rPr>
                  <a:t>𝜂𝜎𝜏𝜂 </a:t>
                </a:r>
                <a:r xmlns:a="http://schemas.openxmlformats.org/drawingml/2006/main">
                  <a:rPr lang="en" sz="1200" b="0" i="0" kern="1200">
                    <a:solidFill>
                      <a:schemeClr val="tx1"/>
                    </a:solidFill>
                    <a:effectLst/>
                    <a:latin typeface="Cambria Math" panose="02040503050406030204" pitchFamily="18" charset="0"/>
                    <a:ea typeface="+mn-ea"/>
                    <a:cs typeface="+mn-cs"/>
                  </a:rPr>
                  <a:t>𝜂𝜎𝜏𝜂 𝜂𝜎𝜏𝜂 𝜂𝜎𝜏𝜂</a:t>
                </a:r>
                <a:endParaRPr xmlns:a="http://schemas.openxmlformats.org/drawingml/2006/main" lang="el-GR" sz="1800" dirty="0">
                  <a:effectLst/>
                  <a:latin typeface="Calibri" panose="020F0502020204030204" pitchFamily="34" charset="0"/>
                  <a:ea typeface="Calibri" panose="020F0502020204030204" pitchFamily="34" charset="0"/>
                  <a:cs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368D6966-520B-4655-B62A-80520BC4E951}" type="slidenum">
              <a:rPr lang="en-US" smtClean="0"/>
              <a:t>27</a:t>
            </a:fld>
            <a:endParaRPr lang="en-US" dirty="0"/>
          </a:p>
        </p:txBody>
      </p:sp>
    </p:spTree>
    <p:extLst>
      <p:ext uri="{BB962C8B-B14F-4D97-AF65-F5344CB8AC3E}">
        <p14:creationId xmlns:p14="http://schemas.microsoft.com/office/powerpoint/2010/main" val="238449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rPr>
              <a:t>Today, most of us, if not all, use a smartphone and we tend to store on it photos, documents and in general information that would be dangerous to find in the hands of a </a:t>
            </a:r>
            <a:r>
              <a:rPr lang="en-US" sz="1200" dirty="0">
                <a:effectLst/>
                <a:latin typeface="+mn-lt"/>
                <a:ea typeface="Calibri" panose="020F0502020204030204" pitchFamily="34" charset="0"/>
              </a:rPr>
              <a:t>cunning</a:t>
            </a:r>
            <a:r>
              <a:rPr lang="en" sz="1200" dirty="0">
                <a:effectLst/>
                <a:latin typeface="+mn-lt"/>
                <a:ea typeface="Calibri" panose="020F0502020204030204" pitchFamily="34" charset="0"/>
              </a:rPr>
              <a:t> person. It is therefore important that we use ways to keep this data safe. A PIN or a Pattern PIN offer a level of security, however research has shown that these methods do not meet all the needs of users, mainly because after unlocking the device there is no additional control and also because the control requires continuous actions from the user. Therefore, there is a need to develop new, </a:t>
            </a:r>
            <a:r>
              <a:rPr lang="en" sz="1200" dirty="0">
                <a:effectLst/>
                <a:latin typeface="+mn-lt"/>
                <a:ea typeface="Calibri" panose="020F0502020204030204" pitchFamily="34" charset="0"/>
                <a:cs typeface="Arial" panose="020B0604020202020204" pitchFamily="34" charset="0"/>
              </a:rPr>
              <a:t>safer and more discreet ways of authentication.</a:t>
            </a:r>
          </a:p>
        </p:txBody>
      </p:sp>
      <p:sp>
        <p:nvSpPr>
          <p:cNvPr id="4" name="Slide Number Placeholder 3"/>
          <p:cNvSpPr>
            <a:spLocks noGrp="1"/>
          </p:cNvSpPr>
          <p:nvPr>
            <p:ph type="sldNum" sz="quarter" idx="5"/>
          </p:nvPr>
        </p:nvSpPr>
        <p:spPr/>
        <p:txBody>
          <a:bodyPr/>
          <a:lstStyle/>
          <a:p>
            <a:fld id="{368D6966-520B-4655-B62A-80520BC4E951}" type="slidenum">
              <a:rPr lang="en-US" smtClean="0"/>
              <a:t>3</a:t>
            </a:fld>
            <a:endParaRPr lang="en-US" dirty="0"/>
          </a:p>
        </p:txBody>
      </p:sp>
    </p:spTree>
    <p:extLst>
      <p:ext uri="{BB962C8B-B14F-4D97-AF65-F5344CB8AC3E}">
        <p14:creationId xmlns:p14="http://schemas.microsoft.com/office/powerpoint/2010/main" val="215249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dirty="0">
                <a:effectLst/>
                <a:latin typeface="+mn-lt"/>
                <a:ea typeface="Calibri" panose="020F0502020204030204" pitchFamily="34" charset="0"/>
                <a:cs typeface="Arial" panose="020B0604020202020204" pitchFamily="34" charset="0"/>
              </a:rPr>
              <a:t>In this direction, several researches have shown interest in the development of continuous and implicit authentication methodologies. That is, systems that provide continuous control even after unlocking the screen, while at the same time not interfering with the way the user interacts with the device.</a:t>
            </a:r>
          </a:p>
          <a:p>
            <a:endParaRPr lang="el-GR" sz="1200" dirty="0">
              <a:effectLst/>
              <a:latin typeface="+mn-lt"/>
              <a:ea typeface="Calibri" panose="020F0502020204030204" pitchFamily="34" charset="0"/>
              <a:cs typeface="Arial" panose="020B0604020202020204" pitchFamily="34" charset="0"/>
            </a:endParaRPr>
          </a:p>
          <a:p>
            <a:r>
              <a:rPr lang="en" sz="1200" dirty="0">
                <a:effectLst/>
                <a:latin typeface="+mn-lt"/>
                <a:ea typeface="Calibri" panose="020F0502020204030204" pitchFamily="34" charset="0"/>
                <a:cs typeface="Arial" panose="020B0604020202020204" pitchFamily="34" charset="0"/>
              </a:rPr>
              <a:t>These systems have the potential to constitute a supplementary level of control ( MFA ) and thus:</a:t>
            </a:r>
          </a:p>
          <a:p>
            <a:pPr marL="171450" indent="-171450">
              <a:buFontTx/>
              <a:buChar char="-"/>
            </a:pPr>
            <a:r>
              <a:rPr lang="en" sz="1200" dirty="0">
                <a:effectLst/>
                <a:latin typeface="+mn-lt"/>
                <a:ea typeface="Calibri" panose="020F0502020204030204" pitchFamily="34" charset="0"/>
                <a:cs typeface="Arial" panose="020B0604020202020204" pitchFamily="34" charset="0"/>
              </a:rPr>
              <a:t>They enhance the security level</a:t>
            </a:r>
          </a:p>
          <a:p>
            <a:pPr marL="171450" indent="-171450">
              <a:buFontTx/>
              <a:buChar char="-"/>
            </a:pPr>
            <a:r>
              <a:rPr lang="en" sz="1200" dirty="0">
                <a:effectLst/>
                <a:latin typeface="+mn-lt"/>
                <a:ea typeface="Calibri" panose="020F0502020204030204" pitchFamily="34" charset="0"/>
                <a:cs typeface="Arial" panose="020B0604020202020204" pitchFamily="34" charset="0"/>
              </a:rPr>
              <a:t>And at the same time they do not burden the user</a:t>
            </a:r>
          </a:p>
          <a:p>
            <a:pPr marL="171450" indent="-171450">
              <a:buFontTx/>
              <a:buChar char="-"/>
            </a:pPr>
            <a:r>
              <a:rPr lang="en" sz="1200" dirty="0">
                <a:effectLst/>
                <a:latin typeface="+mn-lt"/>
                <a:ea typeface="Calibri" panose="020F0502020204030204" pitchFamily="34" charset="0"/>
                <a:cs typeface="Arial" panose="020B0604020202020204" pitchFamily="34" charset="0"/>
              </a:rPr>
              <a:t>In addition, they can take advantage of behavioral characteristics ( such as how someone holds the device or operates the screen ) and therefore can be easily adapted to smartphones , as most already have the necessary hardware.</a:t>
            </a:r>
            <a:endParaRPr lang="el-GR" sz="1200" dirty="0">
              <a:effectLst/>
              <a:latin typeface="+mn-lt"/>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However, the problems arising from the various studies concern functionality and the balance between security and transparency to the user. For example: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Systems with high sampling rates reduce device performance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Systems that rely solely on a sensor can actually underperform.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The use of </a:t>
            </a:r>
            <a:r>
              <a:rPr lang="en" sz="1200" dirty="0" err="1">
                <a:effectLst/>
                <a:latin typeface="+mn-lt"/>
                <a:ea typeface="Calibri" panose="020F0502020204030204" pitchFamily="34" charset="0"/>
                <a:cs typeface="Arial" panose="020B0604020202020204" pitchFamily="34" charset="0"/>
              </a:rPr>
              <a:t>wearables </a:t>
            </a:r>
            <a:r>
              <a:rPr lang="en" sz="1200" dirty="0">
                <a:effectLst/>
                <a:latin typeface="+mn-lt"/>
                <a:ea typeface="Calibri" panose="020F0502020204030204" pitchFamily="34" charset="0"/>
                <a:cs typeface="Arial" panose="020B0604020202020204" pitchFamily="34" charset="0"/>
              </a:rPr>
              <a:t>is not desirable in some cases.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And furthermore the lack of qualitative data or metrics does not help to generalize the conclusions.</a:t>
            </a:r>
          </a:p>
        </p:txBody>
      </p:sp>
      <p:sp>
        <p:nvSpPr>
          <p:cNvPr id="4" name="Slide Number Placeholder 3"/>
          <p:cNvSpPr>
            <a:spLocks noGrp="1"/>
          </p:cNvSpPr>
          <p:nvPr>
            <p:ph type="sldNum" sz="quarter" idx="5"/>
          </p:nvPr>
        </p:nvSpPr>
        <p:spPr/>
        <p:txBody>
          <a:bodyPr/>
          <a:lstStyle/>
          <a:p>
            <a:fld id="{368D6966-520B-4655-B62A-80520BC4E951}" type="slidenum">
              <a:rPr lang="en-US" smtClean="0"/>
              <a:t>4</a:t>
            </a:fld>
            <a:endParaRPr lang="en-US" dirty="0"/>
          </a:p>
        </p:txBody>
      </p:sp>
    </p:spTree>
    <p:extLst>
      <p:ext uri="{BB962C8B-B14F-4D97-AF65-F5344CB8AC3E}">
        <p14:creationId xmlns:p14="http://schemas.microsoft.com/office/powerpoint/2010/main" val="19917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Our idea is based on the development of a system consisting of 3 independent classifiers communicating with a trust system. The figure shows that the system takes advantage of accelerometer, gyroscope and swipes data . The respective classifiers generate the probability that the measurement they accept is from the owner of the device, and the trust subsystem locks the device when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In this way, we want to achieve: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Satisfactory levels of security and transparency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Easy implementation and customization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Tolerance to sensors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But to achieve these, we must first answer the following: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What dataset will we use?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What is the best way to use the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What will be the structure of the classifiers?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How will the trust system 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 sz="1200" dirty="0">
                <a:effectLst/>
                <a:latin typeface="+mn-lt"/>
                <a:ea typeface="Calibri" panose="020F0502020204030204" pitchFamily="34" charset="0"/>
                <a:cs typeface="Arial" panose="020B0604020202020204" pitchFamily="34" charset="0"/>
              </a:rPr>
              <a:t>How will we objectively evaluate the system?</a:t>
            </a:r>
          </a:p>
        </p:txBody>
      </p:sp>
      <p:sp>
        <p:nvSpPr>
          <p:cNvPr id="4" name="Slide Number Placeholder 3"/>
          <p:cNvSpPr>
            <a:spLocks noGrp="1"/>
          </p:cNvSpPr>
          <p:nvPr>
            <p:ph type="sldNum" sz="quarter" idx="5"/>
          </p:nvPr>
        </p:nvSpPr>
        <p:spPr/>
        <p:txBody>
          <a:bodyPr/>
          <a:lstStyle/>
          <a:p>
            <a:fld id="{368D6966-520B-4655-B62A-80520BC4E951}" type="slidenum">
              <a:rPr lang="en-US" smtClean="0"/>
              <a:t>5</a:t>
            </a:fld>
            <a:endParaRPr lang="en-US" dirty="0"/>
          </a:p>
        </p:txBody>
      </p:sp>
    </p:spTree>
    <p:extLst>
      <p:ext uri="{BB962C8B-B14F-4D97-AF65-F5344CB8AC3E}">
        <p14:creationId xmlns:p14="http://schemas.microsoft.com/office/powerpoint/2010/main" val="333523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BrainRun dataset was chosen. A large set of behavioral data from various users, which stands out because its collection was not done under laboratory conditions and thus there is the possibility of generalizing the conclusions. More specifically, for the collection of the data, an application for smartphones was implemented that includes 5 different games, which examine different behaviors and focus on the collection of different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Although the set is quite large, </a:t>
            </a:r>
            <a:r>
              <a:rPr lang="en" sz="1200" b="0" i="0" u="none" strike="noStrike" baseline="0" dirty="0">
                <a:solidFill>
                  <a:srgbClr val="000000"/>
                </a:solidFill>
                <a:effectLst/>
                <a:latin typeface="+mn-lt"/>
                <a:ea typeface="Calibri" panose="020F0502020204030204" pitchFamily="34" charset="0"/>
                <a:cs typeface="Arial" panose="020B0604020202020204" pitchFamily="34" charset="0"/>
              </a:rPr>
              <a:t>using </a:t>
            </a:r>
            <a:r>
              <a:rPr lang="en" sz="1200" b="0" i="0" u="none" strike="noStrike" baseline="0" dirty="0">
                <a:solidFill>
                  <a:srgbClr val="000000"/>
                </a:solidFill>
                <a:latin typeface="+mn-lt"/>
              </a:rPr>
              <a:t>all the data for the design, optimization and evaluation of the system was impossible (lack of resources). Thus, after recording the requirements and performing tests, some selection criteria were formulated and suitable sets of users were created to train and evaluate the final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i="0" u="none" strike="noStrike" baseline="0" dirty="0">
              <a:solidFill>
                <a:srgbClr val="000000"/>
              </a:solidFill>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b="0" i="0" u="none" strike="noStrike" baseline="0" dirty="0">
                <a:solidFill>
                  <a:srgbClr val="000000"/>
                </a:solidFill>
                <a:effectLst/>
                <a:latin typeface="+mn-lt"/>
                <a:ea typeface="Calibri" panose="020F0502020204030204" pitchFamily="34" charset="0"/>
                <a:cs typeface="Arial" panose="020B0604020202020204" pitchFamily="34" charset="0"/>
              </a:rPr>
              <a:t>The table shows the number of users for each set, in each game separately.</a:t>
            </a:r>
            <a:endParaRPr lang="el-GR" sz="1200" dirty="0">
              <a:effectLst/>
              <a:latin typeface="+mn-lt"/>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68D6966-520B-4655-B62A-80520BC4E951}" type="slidenum">
              <a:rPr lang="en-US" smtClean="0"/>
              <a:t>6</a:t>
            </a:fld>
            <a:endParaRPr lang="en-US" dirty="0"/>
          </a:p>
        </p:txBody>
      </p:sp>
    </p:spTree>
    <p:extLst>
      <p:ext uri="{BB962C8B-B14F-4D97-AF65-F5344CB8AC3E}">
        <p14:creationId xmlns:p14="http://schemas.microsoft.com/office/powerpoint/2010/main" val="12639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After the selection of the set, it is time to select the right features. The accelerometer and gyroscope measure the acceleration and rotation values in the 3 axes, respectively. The selection of all 3 values can lead to undesirable results and so for the selection of the appropriate features, some boxplots and some correlation tables were created, which as you can see also contain some additional features. (Boxplots helped to understand user variation, while correlation matrices visualized the correlations of all traits.)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These diagrams are for the accelerometer in the Mathisis game, but identical diagrams were created for both sensors for each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Utilizing the above information and performing various experiments the x, y and magnitude features were selected for both sensors.</a:t>
            </a:r>
          </a:p>
        </p:txBody>
      </p:sp>
      <p:sp>
        <p:nvSpPr>
          <p:cNvPr id="4" name="Slide Number Placeholder 3"/>
          <p:cNvSpPr>
            <a:spLocks noGrp="1"/>
          </p:cNvSpPr>
          <p:nvPr>
            <p:ph type="sldNum" sz="quarter" idx="5"/>
          </p:nvPr>
        </p:nvSpPr>
        <p:spPr/>
        <p:txBody>
          <a:bodyPr/>
          <a:lstStyle/>
          <a:p>
            <a:fld id="{368D6966-520B-4655-B62A-80520BC4E951}" type="slidenum">
              <a:rPr lang="en-US" smtClean="0"/>
              <a:t>7</a:t>
            </a:fld>
            <a:endParaRPr lang="en-US" dirty="0"/>
          </a:p>
        </p:txBody>
      </p:sp>
    </p:spTree>
    <p:extLst>
      <p:ext uri="{BB962C8B-B14F-4D97-AF65-F5344CB8AC3E}">
        <p14:creationId xmlns:p14="http://schemas.microsoft.com/office/powerpoint/2010/main" val="242409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However, these measurements are produced based on a specific frequency (for example 50 Hz ) and may contain errors. To address this problem, a rolling window partitioning technique was used. In essence, this technique creates sequences of values for each feature selected in the previous step and thus the calculation of features that will constitute the input of the classifiers is then achieved.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For the implementation of the technique, the size of the sequences is required, as well as the overlap percentage of the consecutive sequences. For this reason grid searches were performed for various values of the two parameters and the transparency ( FRR ) and safety metrics ( FAR ) were calculated, using an early system and training user set. The above tables show the metrics for the accelerometer in the Mathisis game, and as you can see the two metrics behave inversely. (Smaller window sizes yield better usability but less security, and the opposite for larger window sizes.) Running searches for both sensors and for each game, the sequences were chosen to consist of at most 50 measurements and have 60% overlap. (However, it is noted that during the operation of the system these sizes can be changed to some extent so that sequences can be created in cases where there are fewer or more measurements.)</a:t>
            </a:r>
          </a:p>
        </p:txBody>
      </p:sp>
      <p:sp>
        <p:nvSpPr>
          <p:cNvPr id="4" name="Slide Number Placeholder 3"/>
          <p:cNvSpPr>
            <a:spLocks noGrp="1"/>
          </p:cNvSpPr>
          <p:nvPr>
            <p:ph type="sldNum" sz="quarter" idx="5"/>
          </p:nvPr>
        </p:nvSpPr>
        <p:spPr/>
        <p:txBody>
          <a:bodyPr/>
          <a:lstStyle/>
          <a:p>
            <a:fld id="{368D6966-520B-4655-B62A-80520BC4E951}" type="slidenum">
              <a:rPr lang="en-US" smtClean="0"/>
              <a:t>8</a:t>
            </a:fld>
            <a:endParaRPr lang="en-US" dirty="0"/>
          </a:p>
        </p:txBody>
      </p:sp>
    </p:spTree>
    <p:extLst>
      <p:ext uri="{BB962C8B-B14F-4D97-AF65-F5344CB8AC3E}">
        <p14:creationId xmlns:p14="http://schemas.microsoft.com/office/powerpoint/2010/main" val="444794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effectLst/>
                <a:latin typeface="+mn-lt"/>
                <a:ea typeface="Calibri" panose="020F0502020204030204" pitchFamily="34" charset="0"/>
                <a:cs typeface="Arial" panose="020B0604020202020204" pitchFamily="34" charset="0"/>
              </a:rPr>
              <a:t>To select the final features, a large number of features were first calculated and then correlation tables were used and various experiments were performed. The finally selected features are presented in the table.</a:t>
            </a:r>
          </a:p>
        </p:txBody>
      </p:sp>
      <p:sp>
        <p:nvSpPr>
          <p:cNvPr id="4" name="Slide Number Placeholder 3"/>
          <p:cNvSpPr>
            <a:spLocks noGrp="1"/>
          </p:cNvSpPr>
          <p:nvPr>
            <p:ph type="sldNum" sz="quarter" idx="5"/>
          </p:nvPr>
        </p:nvSpPr>
        <p:spPr/>
        <p:txBody>
          <a:bodyPr/>
          <a:lstStyle/>
          <a:p>
            <a:fld id="{368D6966-520B-4655-B62A-80520BC4E951}" type="slidenum">
              <a:rPr lang="en-US" smtClean="0"/>
              <a:t>9</a:t>
            </a:fld>
            <a:endParaRPr lang="en-US" dirty="0"/>
          </a:p>
        </p:txBody>
      </p:sp>
    </p:spTree>
    <p:extLst>
      <p:ext uri="{BB962C8B-B14F-4D97-AF65-F5344CB8AC3E}">
        <p14:creationId xmlns:p14="http://schemas.microsoft.com/office/powerpoint/2010/main" val="416015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3AAD-6614-BB1B-6378-298F8906C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A26B3-5AA5-CFE2-DE8E-9C7D1BA42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E18B1B-561C-A0FE-0615-79BC56EA8910}"/>
              </a:ext>
            </a:extLst>
          </p:cNvPr>
          <p:cNvSpPr>
            <a:spLocks noGrp="1"/>
          </p:cNvSpPr>
          <p:nvPr>
            <p:ph type="dt" sz="half" idx="10"/>
          </p:nvPr>
        </p:nvSpPr>
        <p:spPr/>
        <p:txBody>
          <a:bodyPr/>
          <a:lstStyle/>
          <a:p>
            <a:fld id="{9D0468E2-22BE-45BE-A900-CBC43C162717}"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C603C990-8F80-23E6-5545-5914AE034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BDF64-B8B1-6E78-00FB-FD9ECB32D427}"/>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77601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8DC5-B5B5-1A7F-5193-FE52F0A6B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64251-BC5A-7211-D904-EAC7B5313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CE19B-D9B8-D98C-8F93-E380F216F405}"/>
              </a:ext>
            </a:extLst>
          </p:cNvPr>
          <p:cNvSpPr>
            <a:spLocks noGrp="1"/>
          </p:cNvSpPr>
          <p:nvPr>
            <p:ph type="dt" sz="half" idx="10"/>
          </p:nvPr>
        </p:nvSpPr>
        <p:spPr/>
        <p:txBody>
          <a:bodyPr/>
          <a:lstStyle/>
          <a:p>
            <a:fld id="{88AD493D-E91E-4199-84C6-C2B63C2A6250}"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ADC91E86-F6F0-CD1F-A33E-CA643588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0DC7-AE9A-9C79-E246-520FFBB55A1C}"/>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168281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86B17-EDF8-1DED-7B49-851277673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F17D7-40CB-F632-1360-E19F738E7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2435-3BBA-340F-C377-D868DCB1F744}"/>
              </a:ext>
            </a:extLst>
          </p:cNvPr>
          <p:cNvSpPr>
            <a:spLocks noGrp="1"/>
          </p:cNvSpPr>
          <p:nvPr>
            <p:ph type="dt" sz="half" idx="10"/>
          </p:nvPr>
        </p:nvSpPr>
        <p:spPr/>
        <p:txBody>
          <a:bodyPr/>
          <a:lstStyle/>
          <a:p>
            <a:fld id="{F3672F20-256F-4FAC-BE2D-A50BDFFFB6FD}"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2C9059DD-2A63-263E-57E1-5BEBF273F6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0C3DB2-7497-6ACB-B4EE-9B0D8D401F63}"/>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326826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4D82-9E4E-1721-708A-D6A0DAAFF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9EBD3-8E9B-E3F1-B8CC-4BD258858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12262-6A8C-77D7-FA13-2E025B6282FA}"/>
              </a:ext>
            </a:extLst>
          </p:cNvPr>
          <p:cNvSpPr>
            <a:spLocks noGrp="1"/>
          </p:cNvSpPr>
          <p:nvPr>
            <p:ph type="dt" sz="half" idx="10"/>
          </p:nvPr>
        </p:nvSpPr>
        <p:spPr/>
        <p:txBody>
          <a:bodyPr/>
          <a:lstStyle/>
          <a:p>
            <a:fld id="{92DF1B7F-D7FB-4F37-8E0B-966A01016563}"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070E92D8-3F6B-25B2-56F4-1042510246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E6D735-D8E5-8CA3-A30E-21FA6CFCFC3E}"/>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31266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2021-AA66-B199-469F-F8097C45D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D6653-E046-522D-D70F-C7C255F78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13390-8F95-9C1D-8D26-C63D949FD97F}"/>
              </a:ext>
            </a:extLst>
          </p:cNvPr>
          <p:cNvSpPr>
            <a:spLocks noGrp="1"/>
          </p:cNvSpPr>
          <p:nvPr>
            <p:ph type="dt" sz="half" idx="10"/>
          </p:nvPr>
        </p:nvSpPr>
        <p:spPr/>
        <p:txBody>
          <a:bodyPr/>
          <a:lstStyle/>
          <a:p>
            <a:fld id="{B2AF0EF2-EC28-4EFF-91BD-743430E8FE42}"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09E25F9E-442D-BB51-C24F-303A32E412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B26F6-3E49-FA97-A652-0AF00F3C205B}"/>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284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2BB3-AE61-CF03-BCEE-8D21E8A88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2D3D4-DE34-C486-48D3-3D6C79A70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61281-2835-CACF-D3CA-8C860FB94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90D1D-DD1D-BF0A-A3F6-7C87CA6813D6}"/>
              </a:ext>
            </a:extLst>
          </p:cNvPr>
          <p:cNvSpPr>
            <a:spLocks noGrp="1"/>
          </p:cNvSpPr>
          <p:nvPr>
            <p:ph type="dt" sz="half" idx="10"/>
          </p:nvPr>
        </p:nvSpPr>
        <p:spPr/>
        <p:txBody>
          <a:bodyPr/>
          <a:lstStyle/>
          <a:p>
            <a:fld id="{C83DCE15-9F83-4642-9707-57C25CE4E0FE}"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B7E61E39-5F09-4565-C71A-A41598A47A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6ADEE2-3E36-792F-F0E5-44302C74A029}"/>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91180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163B-159C-36F1-C9DE-ED8953408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1C424-7D2F-2788-D945-698FBBC0D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21EBD-BC87-7A6A-2CB4-8624CE44A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38F1BA-363D-A4DE-9660-054C1784D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D86B4-961E-8589-F824-F19E0DEF9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51A11-00EC-0598-660E-66B495CF426E}"/>
              </a:ext>
            </a:extLst>
          </p:cNvPr>
          <p:cNvSpPr>
            <a:spLocks noGrp="1"/>
          </p:cNvSpPr>
          <p:nvPr>
            <p:ph type="dt" sz="half" idx="10"/>
          </p:nvPr>
        </p:nvSpPr>
        <p:spPr/>
        <p:txBody>
          <a:bodyPr/>
          <a:lstStyle/>
          <a:p>
            <a:fld id="{4DE5D208-654C-43BF-A759-FA6722884E5F}" type="datetime2">
              <a:rPr lang="el-GR" smtClean="0"/>
              <a:t>Τετάρτη, 10 Ιανουαρίου 2024</a:t>
            </a:fld>
            <a:endParaRPr lang="en-US" dirty="0"/>
          </a:p>
        </p:txBody>
      </p:sp>
      <p:sp>
        <p:nvSpPr>
          <p:cNvPr id="8" name="Footer Placeholder 7">
            <a:extLst>
              <a:ext uri="{FF2B5EF4-FFF2-40B4-BE49-F238E27FC236}">
                <a16:creationId xmlns:a16="http://schemas.microsoft.com/office/drawing/2014/main" id="{8D80C00D-66A0-9986-1378-86332B7549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18926F9-6F04-51E6-A3DF-804AEF58616D}"/>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66426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EB27-27B9-7583-D401-DCA218921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A272F-9097-CED4-24EB-BD777B1349FD}"/>
              </a:ext>
            </a:extLst>
          </p:cNvPr>
          <p:cNvSpPr>
            <a:spLocks noGrp="1"/>
          </p:cNvSpPr>
          <p:nvPr>
            <p:ph type="dt" sz="half" idx="10"/>
          </p:nvPr>
        </p:nvSpPr>
        <p:spPr/>
        <p:txBody>
          <a:bodyPr/>
          <a:lstStyle/>
          <a:p>
            <a:fld id="{47DCA027-8D89-4F5A-B81E-6770066044DA}" type="datetime2">
              <a:rPr lang="el-GR" smtClean="0"/>
              <a:t>Τετάρτη, 10 Ιανουαρίου 2024</a:t>
            </a:fld>
            <a:endParaRPr lang="en-US" dirty="0"/>
          </a:p>
        </p:txBody>
      </p:sp>
      <p:sp>
        <p:nvSpPr>
          <p:cNvPr id="4" name="Footer Placeholder 3">
            <a:extLst>
              <a:ext uri="{FF2B5EF4-FFF2-40B4-BE49-F238E27FC236}">
                <a16:creationId xmlns:a16="http://schemas.microsoft.com/office/drawing/2014/main" id="{67B47A73-ADBA-8839-EA9B-9A5B0D898D8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2D160F-F384-8BA3-BF17-7300C1A99822}"/>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07739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88708-FDA2-AD7C-2DA4-78E58B47E679}"/>
              </a:ext>
            </a:extLst>
          </p:cNvPr>
          <p:cNvSpPr>
            <a:spLocks noGrp="1"/>
          </p:cNvSpPr>
          <p:nvPr>
            <p:ph type="dt" sz="half" idx="10"/>
          </p:nvPr>
        </p:nvSpPr>
        <p:spPr/>
        <p:txBody>
          <a:bodyPr/>
          <a:lstStyle/>
          <a:p>
            <a:fld id="{B8BE5717-CD20-40DB-9044-82EBA75D3265}" type="datetime2">
              <a:rPr lang="el-GR" smtClean="0"/>
              <a:t>Τετάρτη, 10 Ιανουαρίου 2024</a:t>
            </a:fld>
            <a:endParaRPr lang="en-US" dirty="0"/>
          </a:p>
        </p:txBody>
      </p:sp>
      <p:sp>
        <p:nvSpPr>
          <p:cNvPr id="3" name="Footer Placeholder 2">
            <a:extLst>
              <a:ext uri="{FF2B5EF4-FFF2-40B4-BE49-F238E27FC236}">
                <a16:creationId xmlns:a16="http://schemas.microsoft.com/office/drawing/2014/main" id="{5E3CA573-F0F5-D722-3701-90AD2D011DE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A3F95D-1D53-65E7-289C-557836FC35DB}"/>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87431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E11F-F871-5AA1-940C-6E44565D2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CA5874-54BC-0CAF-A08B-460692657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298DE-F8FC-2A37-7DB0-3036F2729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B8C38-5E37-B642-C577-A514AFA670D9}"/>
              </a:ext>
            </a:extLst>
          </p:cNvPr>
          <p:cNvSpPr>
            <a:spLocks noGrp="1"/>
          </p:cNvSpPr>
          <p:nvPr>
            <p:ph type="dt" sz="half" idx="10"/>
          </p:nvPr>
        </p:nvSpPr>
        <p:spPr/>
        <p:txBody>
          <a:bodyPr/>
          <a:lstStyle/>
          <a:p>
            <a:fld id="{B1D5D88B-DE61-40CA-9C8D-8C0AE5B743A9}"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4554A5A1-EE50-64E7-6E1C-756DF254DA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CC1E49-D921-4CA9-E297-AEBD7585B35E}"/>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267206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18E4-CA72-CE8E-F25C-48324F07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B1C77-22E9-C576-AE7E-2A1FCFDDA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A953B-16D5-B54C-9CD6-6D42F434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986D7-92A1-27BE-E8DF-E13FD0276507}"/>
              </a:ext>
            </a:extLst>
          </p:cNvPr>
          <p:cNvSpPr>
            <a:spLocks noGrp="1"/>
          </p:cNvSpPr>
          <p:nvPr>
            <p:ph type="dt" sz="half" idx="10"/>
          </p:nvPr>
        </p:nvSpPr>
        <p:spPr/>
        <p:txBody>
          <a:bodyPr/>
          <a:lstStyle/>
          <a:p>
            <a:fld id="{E936839C-8B95-4DAD-B05B-FE4A353AF2E0}" type="datetime2">
              <a:rPr lang="el-GR" smtClean="0"/>
              <a:t>Τετάρτη, 10 Ιανουαρίου 2024</a:t>
            </a:fld>
            <a:endParaRPr lang="en-US" dirty="0"/>
          </a:p>
        </p:txBody>
      </p:sp>
      <p:sp>
        <p:nvSpPr>
          <p:cNvPr id="6" name="Footer Placeholder 5">
            <a:extLst>
              <a:ext uri="{FF2B5EF4-FFF2-40B4-BE49-F238E27FC236}">
                <a16:creationId xmlns:a16="http://schemas.microsoft.com/office/drawing/2014/main" id="{93D37549-F6DA-7EBB-A3C5-2EE2A41AF1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DC7AD-192F-61A2-BDAF-176FB5D7AF79}"/>
              </a:ext>
            </a:extLst>
          </p:cNvPr>
          <p:cNvSpPr>
            <a:spLocks noGrp="1"/>
          </p:cNvSpPr>
          <p:nvPr>
            <p:ph type="sldNum" sz="quarter" idx="12"/>
          </p:nvPr>
        </p:nvSpPr>
        <p:spPr/>
        <p:txBody>
          <a:bodyPr/>
          <a:lstStyle/>
          <a:p>
            <a:fld id="{3DD21889-EA29-4DB3-A541-FBF4AD3FEA91}" type="slidenum">
              <a:rPr lang="en-US" smtClean="0"/>
              <a:t>‹#›</a:t>
            </a:fld>
            <a:endParaRPr lang="en-US" dirty="0"/>
          </a:p>
        </p:txBody>
      </p:sp>
    </p:spTree>
    <p:extLst>
      <p:ext uri="{BB962C8B-B14F-4D97-AF65-F5344CB8AC3E}">
        <p14:creationId xmlns:p14="http://schemas.microsoft.com/office/powerpoint/2010/main" val="48632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F82C6-F899-467D-AD80-B9B31D05F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
              <a:t>Click to edit Master title style</a:t>
            </a:r>
          </a:p>
        </p:txBody>
      </p:sp>
      <p:sp>
        <p:nvSpPr>
          <p:cNvPr id="3" name="Text Placeholder 2">
            <a:extLst>
              <a:ext uri="{FF2B5EF4-FFF2-40B4-BE49-F238E27FC236}">
                <a16:creationId xmlns:a16="http://schemas.microsoft.com/office/drawing/2014/main" id="{689E035C-79B2-FECA-AAA9-6107F6F89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
              <a:t>Click to edit Master text styles</a:t>
            </a:r>
          </a:p>
          <a:p>
            <a:pPr lvl="1"/>
            <a:r>
              <a:rPr lang="en"/>
              <a:t>Second level</a:t>
            </a:r>
          </a:p>
          <a:p>
            <a:pPr lvl="2"/>
            <a:r>
              <a:rPr lang="en"/>
              <a:t>Third level</a:t>
            </a:r>
          </a:p>
          <a:p>
            <a:pPr lvl="3"/>
            <a:r>
              <a:rPr lang="en"/>
              <a:t>Fourth level</a:t>
            </a:r>
          </a:p>
          <a:p>
            <a:pPr lvl="4"/>
            <a:r>
              <a:rPr lang="en"/>
              <a:t>Fifth level</a:t>
            </a:r>
          </a:p>
        </p:txBody>
      </p:sp>
      <p:sp>
        <p:nvSpPr>
          <p:cNvPr id="4" name="Date Placeholder 3">
            <a:extLst>
              <a:ext uri="{FF2B5EF4-FFF2-40B4-BE49-F238E27FC236}">
                <a16:creationId xmlns:a16="http://schemas.microsoft.com/office/drawing/2014/main" id="{1C875421-9705-49DC-F319-9F5B3C0E7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088E7-6A85-4BD3-86E9-AE12B9A6DC0D}" type="datetime2">
              <a:rPr lang="el-GR" smtClean="0"/>
              <a:t>Τετάρτη, 10 Ιανουαρίου 2024</a:t>
            </a:fld>
            <a:endParaRPr lang="en-US" dirty="0"/>
          </a:p>
        </p:txBody>
      </p:sp>
      <p:sp>
        <p:nvSpPr>
          <p:cNvPr id="5" name="Footer Placeholder 4">
            <a:extLst>
              <a:ext uri="{FF2B5EF4-FFF2-40B4-BE49-F238E27FC236}">
                <a16:creationId xmlns:a16="http://schemas.microsoft.com/office/drawing/2014/main" id="{212AC7CF-993D-897A-DE8B-80780F63A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2BDFD-E983-CA75-6737-8FA8EB3D3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21889-EA29-4DB3-A541-FBF4AD3FEA91}" type="slidenum">
              <a:rPr lang="en-US" smtClean="0"/>
              <a:t>‹#›</a:t>
            </a:fld>
            <a:endParaRPr lang="en-US" dirty="0"/>
          </a:p>
        </p:txBody>
      </p:sp>
    </p:spTree>
    <p:extLst>
      <p:ext uri="{BB962C8B-B14F-4D97-AF65-F5344CB8AC3E}">
        <p14:creationId xmlns:p14="http://schemas.microsoft.com/office/powerpoint/2010/main" val="128369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6.png"/><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36.emf"/><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0.emf"/><Relationship Id="rId7"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emf"/><Relationship Id="rId7"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1BE606-5273-C8F0-8B1E-0B2952979AB5}"/>
              </a:ext>
            </a:extLst>
          </p:cNvPr>
          <p:cNvSpPr txBox="1"/>
          <p:nvPr/>
        </p:nvSpPr>
        <p:spPr>
          <a:xfrm>
            <a:off x="3421425" y="420465"/>
            <a:ext cx="4719919" cy="954107"/>
          </a:xfrm>
          <a:prstGeom prst="rect">
            <a:avLst/>
          </a:prstGeom>
          <a:noFill/>
        </p:spPr>
        <p:txBody>
          <a:bodyPr wrap="square" rtlCol="0">
            <a:spAutoFit/>
          </a:bodyPr>
          <a:lstStyle/>
          <a:p>
            <a:r>
              <a:rPr lang="en" sz="1400" dirty="0">
                <a:effectLst/>
                <a:latin typeface="+mj-lt"/>
                <a:ea typeface="Calibri" panose="020F0502020204030204" pitchFamily="34" charset="0"/>
              </a:rPr>
              <a:t>Aristotle University of Thessaloniki </a:t>
            </a:r>
            <a:br>
              <a:rPr lang="en-US" sz="1400" dirty="0">
                <a:effectLst/>
                <a:latin typeface="+mj-lt"/>
                <a:ea typeface="Calibri" panose="020F0502020204030204" pitchFamily="34" charset="0"/>
              </a:rPr>
            </a:br>
            <a:r>
              <a:rPr lang="en" sz="1400" dirty="0">
                <a:effectLst/>
                <a:latin typeface="+mj-lt"/>
                <a:ea typeface="Calibri" panose="020F0502020204030204" pitchFamily="34" charset="0"/>
                <a:cs typeface="Arial" panose="020B0604020202020204" pitchFamily="34" charset="0"/>
              </a:rPr>
              <a:t>Polytechnic School </a:t>
            </a:r>
            <a:br>
              <a:rPr lang="en-US" sz="1400" dirty="0">
                <a:effectLst/>
                <a:latin typeface="+mj-lt"/>
                <a:ea typeface="Calibri" panose="020F0502020204030204" pitchFamily="34" charset="0"/>
                <a:cs typeface="Arial" panose="020B0604020202020204" pitchFamily="34" charset="0"/>
              </a:rPr>
            </a:br>
            <a:r>
              <a:rPr lang="en" sz="1400" dirty="0">
                <a:effectLst/>
                <a:latin typeface="+mj-lt"/>
                <a:ea typeface="Calibri" panose="020F0502020204030204" pitchFamily="34" charset="0"/>
              </a:rPr>
              <a:t>Department of Electrical and Computer Engineering </a:t>
            </a:r>
            <a:br>
              <a:rPr lang="en-US" sz="1400" dirty="0">
                <a:effectLst/>
                <a:latin typeface="+mj-lt"/>
                <a:ea typeface="Calibri" panose="020F0502020204030204" pitchFamily="34" charset="0"/>
              </a:rPr>
            </a:br>
            <a:r>
              <a:rPr lang="en" sz="1400" dirty="0">
                <a:effectLst/>
                <a:latin typeface="+mj-lt"/>
                <a:ea typeface="Calibri" panose="020F0502020204030204" pitchFamily="34" charset="0"/>
              </a:rPr>
              <a:t>Intelligent Systems and Software Engineering Labgroup</a:t>
            </a:r>
            <a:endParaRPr lang="en-US" sz="1400" dirty="0">
              <a:effectLst/>
              <a:latin typeface="+mj-lt"/>
              <a:ea typeface="Calibri" panose="020F050202020403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6716545E-6F99-93D7-4114-25FBC282F9B3}"/>
              </a:ext>
            </a:extLst>
          </p:cNvPr>
          <p:cNvCxnSpPr/>
          <p:nvPr/>
        </p:nvCxnSpPr>
        <p:spPr>
          <a:xfrm>
            <a:off x="3124200" y="420465"/>
            <a:ext cx="0" cy="914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6FC59C-161C-31B6-3C5B-DA193568F4E9}"/>
              </a:ext>
            </a:extLst>
          </p:cNvPr>
          <p:cNvSpPr txBox="1"/>
          <p:nvPr/>
        </p:nvSpPr>
        <p:spPr>
          <a:xfrm>
            <a:off x="2438401" y="2251586"/>
            <a:ext cx="7315197" cy="1384995"/>
          </a:xfrm>
          <a:prstGeom prst="rect">
            <a:avLst/>
          </a:prstGeom>
          <a:noFill/>
          <a:effectLst/>
        </p:spPr>
        <p:txBody>
          <a:bodyPr wrap="square" rtlCol="0">
            <a:spAutoFit/>
          </a:bodyPr>
          <a:lstStyle/>
          <a:p>
            <a:pPr algn="ctr"/>
            <a:r>
              <a:rPr lang="en" sz="2800" spc="300" dirty="0">
                <a:solidFill>
                  <a:schemeClr val="accent1"/>
                </a:solidFill>
                <a:effectLst>
                  <a:outerShdw blurRad="50800" dist="38100" dir="5400000" algn="t" rotWithShape="0">
                    <a:prstClr val="black">
                      <a:alpha val="40000"/>
                    </a:prstClr>
                  </a:outerShdw>
                </a:effectLst>
                <a:latin typeface="+mj-lt"/>
                <a:ea typeface="Calibri" panose="020F0502020204030204" pitchFamily="34" charset="0"/>
                <a:cs typeface="Arial" panose="020B0604020202020204" pitchFamily="34" charset="0"/>
              </a:rPr>
              <a:t>Continuous implicit authentication of smartphone users by navigational and behavioral data</a:t>
            </a:r>
            <a:endParaRPr lang="en-US" sz="2800" spc="300" dirty="0">
              <a:solidFill>
                <a:schemeClr val="accent1"/>
              </a:solidFill>
              <a:effectLst>
                <a:outerShdw blurRad="50800" dist="38100" dir="5400000" algn="t" rotWithShape="0">
                  <a:prstClr val="black">
                    <a:alpha val="40000"/>
                  </a:prstClr>
                </a:outerShdw>
              </a:effectLst>
              <a:latin typeface="+mj-lt"/>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6B764C8-F39E-7875-B0B1-5BF1A94EF350}"/>
              </a:ext>
            </a:extLst>
          </p:cNvPr>
          <p:cNvSpPr txBox="1"/>
          <p:nvPr/>
        </p:nvSpPr>
        <p:spPr>
          <a:xfrm>
            <a:off x="4267200" y="3941962"/>
            <a:ext cx="3657600" cy="407035"/>
          </a:xfrm>
          <a:prstGeom prst="rect">
            <a:avLst/>
          </a:prstGeom>
          <a:noFill/>
        </p:spPr>
        <p:txBody>
          <a:bodyPr wrap="square" rtlCol="0">
            <a:spAutoFit/>
          </a:bodyPr>
          <a:lstStyle/>
          <a:p>
            <a:pPr marL="0" marR="0" algn="ctr">
              <a:lnSpc>
                <a:spcPct val="107000"/>
              </a:lnSpc>
              <a:spcBef>
                <a:spcPts val="0"/>
              </a:spcBef>
              <a:spcAft>
                <a:spcPts val="800"/>
              </a:spcAft>
            </a:pPr>
            <a:r>
              <a:rPr lang="en" sz="2000" b="1" dirty="0">
                <a:effectLst/>
                <a:ea typeface="Calibri" panose="020F0502020204030204" pitchFamily="34" charset="0"/>
                <a:cs typeface="Arial" panose="020B0604020202020204" pitchFamily="34" charset="0"/>
              </a:rPr>
              <a:t>Christos Emmanouil</a:t>
            </a:r>
            <a:endParaRPr lang="en-US" sz="2000" dirty="0">
              <a:effectLst/>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A45CAF7-AC68-46E9-C53D-A709AC8D63B6}"/>
              </a:ext>
            </a:extLst>
          </p:cNvPr>
          <p:cNvSpPr txBox="1"/>
          <p:nvPr/>
        </p:nvSpPr>
        <p:spPr>
          <a:xfrm>
            <a:off x="601884" y="5391672"/>
            <a:ext cx="5494116" cy="768287"/>
          </a:xfrm>
          <a:prstGeom prst="rect">
            <a:avLst/>
          </a:prstGeom>
          <a:noFill/>
        </p:spPr>
        <p:txBody>
          <a:bodyPr wrap="square" rtlCol="0">
            <a:spAutoFit/>
          </a:bodyPr>
          <a:lstStyle/>
          <a:p>
            <a:pPr marL="0" marR="0">
              <a:lnSpc>
                <a:spcPct val="107000"/>
              </a:lnSpc>
              <a:spcBef>
                <a:spcPts val="0"/>
              </a:spcBef>
              <a:spcAft>
                <a:spcPts val="800"/>
              </a:spcAft>
            </a:pPr>
            <a:r>
              <a:rPr lang="en" sz="1800" dirty="0">
                <a:effectLst/>
                <a:ea typeface="Calibri" panose="020F0502020204030204" pitchFamily="34" charset="0"/>
                <a:cs typeface="Arial" panose="020B0604020202020204" pitchFamily="34" charset="0"/>
              </a:rPr>
              <a:t>Professor Supervisor: </a:t>
            </a:r>
            <a:r>
              <a:rPr lang="en" sz="1800" b="1" dirty="0">
                <a:effectLst/>
                <a:ea typeface="Calibri" panose="020F0502020204030204" pitchFamily="34" charset="0"/>
                <a:cs typeface="Arial" panose="020B0604020202020204" pitchFamily="34" charset="0"/>
              </a:rPr>
              <a:t>Andreas Symeonidis</a:t>
            </a:r>
            <a:endParaRPr lang="en-US" sz="1800" dirty="0">
              <a:effectLst/>
              <a:ea typeface="Calibri" panose="020F0502020204030204" pitchFamily="34" charset="0"/>
              <a:cs typeface="Arial" panose="020B0604020202020204" pitchFamily="34" charset="0"/>
            </a:endParaRPr>
          </a:p>
          <a:p>
            <a:r>
              <a:rPr lang="en" sz="1800" dirty="0">
                <a:effectLst/>
                <a:ea typeface="Calibri" panose="020F0502020204030204" pitchFamily="34" charset="0"/>
              </a:rPr>
              <a:t>PhD </a:t>
            </a:r>
            <a:r>
              <a:rPr lang="en" dirty="0">
                <a:ea typeface="Calibri" panose="020F0502020204030204" pitchFamily="34" charset="0"/>
              </a:rPr>
              <a:t>S</a:t>
            </a:r>
            <a:r>
              <a:rPr lang="en" sz="1800" dirty="0">
                <a:effectLst/>
                <a:ea typeface="Calibri" panose="020F0502020204030204" pitchFamily="34" charset="0"/>
              </a:rPr>
              <a:t>upervisor: </a:t>
            </a:r>
            <a:r>
              <a:rPr lang="en" sz="1800" b="1" dirty="0">
                <a:effectLst/>
                <a:ea typeface="Calibri" panose="020F0502020204030204" pitchFamily="34" charset="0"/>
              </a:rPr>
              <a:t>Thomas Karanikiotis</a:t>
            </a:r>
            <a:endParaRPr lang="en-US" dirty="0"/>
          </a:p>
        </p:txBody>
      </p:sp>
      <p:pic>
        <p:nvPicPr>
          <p:cNvPr id="3" name="Picture 2">
            <a:extLst>
              <a:ext uri="{FF2B5EF4-FFF2-40B4-BE49-F238E27FC236}">
                <a16:creationId xmlns:a16="http://schemas.microsoft.com/office/drawing/2014/main" id="{329810B0-D772-79D1-D954-C398FA0AC79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830661" y="207105"/>
            <a:ext cx="1005840" cy="1341120"/>
          </a:xfrm>
          <a:prstGeom prst="rect">
            <a:avLst/>
          </a:prstGeom>
        </p:spPr>
      </p:pic>
      <p:pic>
        <p:nvPicPr>
          <p:cNvPr id="5" name="Picture 4">
            <a:extLst>
              <a:ext uri="{FF2B5EF4-FFF2-40B4-BE49-F238E27FC236}">
                <a16:creationId xmlns:a16="http://schemas.microsoft.com/office/drawing/2014/main" id="{E7529163-AD0B-6585-AD37-2B1A6C052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84" y="257955"/>
            <a:ext cx="1005840" cy="1299210"/>
          </a:xfrm>
          <a:prstGeom prst="rect">
            <a:avLst/>
          </a:prstGeom>
        </p:spPr>
      </p:pic>
    </p:spTree>
    <p:extLst>
      <p:ext uri="{BB962C8B-B14F-4D97-AF65-F5344CB8AC3E}">
        <p14:creationId xmlns:p14="http://schemas.microsoft.com/office/powerpoint/2010/main" val="84841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10</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609600" y="687095"/>
            <a:ext cx="3886200" cy="861774"/>
          </a:xfrm>
          <a:prstGeom prst="rect">
            <a:avLst/>
          </a:prstGeom>
          <a:noFill/>
          <a:effectLst/>
        </p:spPr>
        <p:txBody>
          <a:bodyPr wrap="square" rtlCol="0">
            <a:spAutoFit/>
          </a:bodyPr>
          <a:lstStyle/>
          <a:p>
            <a:r>
              <a:rPr lang="en" sz="1400" spc="300" dirty="0">
                <a:solidFill>
                  <a:schemeClr val="accent1"/>
                </a:solidFill>
                <a:effectLst>
                  <a:outerShdw blurRad="50800" dist="38100" dir="5400000" algn="t" rotWithShape="0">
                    <a:prstClr val="black">
                      <a:alpha val="40000"/>
                    </a:prstClr>
                  </a:outerShdw>
                </a:effectLst>
                <a:latin typeface="+mj-lt"/>
              </a:rPr>
              <a:t>Methodology</a:t>
            </a:r>
          </a:p>
          <a:p>
            <a:r>
              <a:rPr lang="en" sz="2000" b="1" spc="300" dirty="0">
                <a:solidFill>
                  <a:schemeClr val="accent1"/>
                </a:solidFill>
                <a:effectLst>
                  <a:outerShdw blurRad="50800" dist="38100" dir="5400000" algn="t" rotWithShape="0">
                    <a:prstClr val="black">
                      <a:alpha val="40000"/>
                    </a:prstClr>
                  </a:outerShdw>
                </a:effectLst>
                <a:latin typeface="+mj-lt"/>
              </a:rPr>
              <a:t>Extract Features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Gestures</a:t>
            </a:r>
          </a:p>
        </p:txBody>
      </p:sp>
      <p:cxnSp>
        <p:nvCxnSpPr>
          <p:cNvPr id="11" name="Straight Connector 10">
            <a:extLst>
              <a:ext uri="{FF2B5EF4-FFF2-40B4-BE49-F238E27FC236}">
                <a16:creationId xmlns:a16="http://schemas.microsoft.com/office/drawing/2014/main" id="{9FF54A02-0A74-2D15-9791-B14D566B1B5F}"/>
              </a:ext>
            </a:extLst>
          </p:cNvPr>
          <p:cNvCxnSpPr>
            <a:cxnSpLocks/>
          </p:cNvCxnSpPr>
          <p:nvPr/>
        </p:nvCxnSpPr>
        <p:spPr>
          <a:xfrm>
            <a:off x="609600" y="1570354"/>
            <a:ext cx="365760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0E407E1-E05C-D09D-9112-CA57872F8D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49197"/>
            <a:ext cx="3886200" cy="3886200"/>
          </a:xfrm>
          <a:prstGeom prst="rect">
            <a:avLst/>
          </a:prstGeom>
          <a:noFill/>
          <a:ln>
            <a:noFill/>
          </a:ln>
        </p:spPr>
      </p:pic>
      <p:pic>
        <p:nvPicPr>
          <p:cNvPr id="14" name="Picture 13">
            <a:extLst>
              <a:ext uri="{FF2B5EF4-FFF2-40B4-BE49-F238E27FC236}">
                <a16:creationId xmlns:a16="http://schemas.microsoft.com/office/drawing/2014/main" id="{082E3141-25DA-38A6-5087-19CDEEF775ED}"/>
              </a:ext>
            </a:extLst>
          </p:cNvPr>
          <p:cNvPicPr>
            <a:picLocks noChangeAspect="1"/>
          </p:cNvPicPr>
          <p:nvPr/>
        </p:nvPicPr>
        <p:blipFill rotWithShape="1">
          <a:blip r:embed="rId4"/>
          <a:srcRect l="10692" r="10637" b="26624"/>
          <a:stretch/>
        </p:blipFill>
        <p:spPr>
          <a:xfrm>
            <a:off x="6096000" y="3453385"/>
            <a:ext cx="4631531" cy="877823"/>
          </a:xfrm>
          <a:prstGeom prst="rect">
            <a:avLst/>
          </a:prstGeom>
          <a:ln w="19050">
            <a:solidFill>
              <a:schemeClr val="accent1"/>
            </a:solidFill>
          </a:ln>
          <a:effectLst/>
        </p:spPr>
      </p:pic>
      <p:grpSp>
        <p:nvGrpSpPr>
          <p:cNvPr id="7" name="Group 6">
            <a:extLst>
              <a:ext uri="{FF2B5EF4-FFF2-40B4-BE49-F238E27FC236}">
                <a16:creationId xmlns:a16="http://schemas.microsoft.com/office/drawing/2014/main" id="{008F574F-6A0B-6BF5-3926-42A93C62C8CC}"/>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B0FA4BCF-E221-3B76-60BB-0950A1FE7C0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EB2C84-8175-6254-8449-E5CBF94BA14A}"/>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E0F5C90A-B843-E39E-4883-2D1F04FBD9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6" name="TextBox 15">
            <a:extLst>
              <a:ext uri="{FF2B5EF4-FFF2-40B4-BE49-F238E27FC236}">
                <a16:creationId xmlns:a16="http://schemas.microsoft.com/office/drawing/2014/main" id="{219FD145-3195-E0D8-7CE1-AEAE009FC91C}"/>
              </a:ext>
            </a:extLst>
          </p:cNvPr>
          <p:cNvSpPr txBox="1"/>
          <p:nvPr/>
        </p:nvSpPr>
        <p:spPr>
          <a:xfrm>
            <a:off x="7109462" y="3453385"/>
            <a:ext cx="1229866" cy="184666"/>
          </a:xfrm>
          <a:prstGeom prst="rect">
            <a:avLst/>
          </a:prstGeom>
          <a:solidFill>
            <a:schemeClr val="bg1"/>
          </a:solidFill>
        </p:spPr>
        <p:txBody>
          <a:bodyPr wrap="square" rtlCol="0">
            <a:spAutoFit/>
          </a:bodyPr>
          <a:lstStyle/>
          <a:p>
            <a:r>
              <a:rPr lang="en-US" sz="600" dirty="0">
                <a:solidFill>
                  <a:schemeClr val="accent1"/>
                </a:solidFill>
              </a:rPr>
              <a:t>Features Final</a:t>
            </a:r>
            <a:endParaRPr lang="en-US" dirty="0">
              <a:solidFill>
                <a:schemeClr val="accent1"/>
              </a:solidFill>
            </a:endParaRPr>
          </a:p>
        </p:txBody>
      </p:sp>
      <p:sp>
        <p:nvSpPr>
          <p:cNvPr id="2" name="Rectangle 1">
            <a:extLst>
              <a:ext uri="{FF2B5EF4-FFF2-40B4-BE49-F238E27FC236}">
                <a16:creationId xmlns:a16="http://schemas.microsoft.com/office/drawing/2014/main" id="{E3225A0A-A627-5700-8E99-938C4910D08C}"/>
              </a:ext>
            </a:extLst>
          </p:cNvPr>
          <p:cNvSpPr/>
          <p:nvPr/>
        </p:nvSpPr>
        <p:spPr>
          <a:xfrm>
            <a:off x="6199632" y="3453385"/>
            <a:ext cx="298704" cy="135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5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11</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2057400" cy="615553"/>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Classifiers</a:t>
            </a:r>
          </a:p>
        </p:txBody>
      </p:sp>
      <p:pic>
        <p:nvPicPr>
          <p:cNvPr id="15" name="Picture 14">
            <a:extLst>
              <a:ext uri="{FF2B5EF4-FFF2-40B4-BE49-F238E27FC236}">
                <a16:creationId xmlns:a16="http://schemas.microsoft.com/office/drawing/2014/main" id="{AEEB3C6B-5146-EDFC-D6A9-BCD0C8338D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1501265"/>
            <a:ext cx="4581525" cy="3924300"/>
          </a:xfrm>
          <a:prstGeom prst="rect">
            <a:avLst/>
          </a:prstGeom>
          <a:noFill/>
          <a:ln>
            <a:noFill/>
          </a:ln>
          <a:effectLst>
            <a:outerShdw blurRad="50800" dist="38100" dir="8100000" algn="tr" rotWithShape="0">
              <a:prstClr val="black">
                <a:alpha val="40000"/>
              </a:prstClr>
            </a:outerShdw>
          </a:effectLst>
        </p:spPr>
      </p:pic>
      <p:sp>
        <p:nvSpPr>
          <p:cNvPr id="16" name="TextBox 15">
            <a:extLst>
              <a:ext uri="{FF2B5EF4-FFF2-40B4-BE49-F238E27FC236}">
                <a16:creationId xmlns:a16="http://schemas.microsoft.com/office/drawing/2014/main" id="{2F0AABCD-8EB0-9900-9CCF-ABBCC4350250}"/>
              </a:ext>
            </a:extLst>
          </p:cNvPr>
          <p:cNvSpPr txBox="1"/>
          <p:nvPr/>
        </p:nvSpPr>
        <p:spPr>
          <a:xfrm>
            <a:off x="842963" y="1501265"/>
            <a:ext cx="5253037" cy="1631216"/>
          </a:xfrm>
          <a:prstGeom prst="rect">
            <a:avLst/>
          </a:prstGeom>
          <a:noFill/>
          <a:ln w="19050">
            <a:solidFill>
              <a:schemeClr val="accent1"/>
            </a:solidFill>
          </a:ln>
        </p:spPr>
        <p:txBody>
          <a:bodyPr wrap="square" rtlCol="0">
            <a:spAutoFit/>
          </a:bodyPr>
          <a:lstStyle/>
          <a:p>
            <a:r>
              <a:rPr lang="en" b="1" dirty="0">
                <a:solidFill>
                  <a:schemeClr val="accent1"/>
                </a:solidFill>
                <a:latin typeface="+mj-lt"/>
              </a:rPr>
              <a:t>What do we know?</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Single class classification problem</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Solving with RBF-OCSVM</a:t>
            </a:r>
            <a:endParaRPr lang="el-GR"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Impossible to use one model per classifier</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The parameters ( nu, gamma) affect the RBF-OCSVMs</a:t>
            </a:r>
          </a:p>
        </p:txBody>
      </p:sp>
      <p:sp>
        <p:nvSpPr>
          <p:cNvPr id="18" name="TextBox 17">
            <a:extLst>
              <a:ext uri="{FF2B5EF4-FFF2-40B4-BE49-F238E27FC236}">
                <a16:creationId xmlns:a16="http://schemas.microsoft.com/office/drawing/2014/main" id="{108FC68C-AA65-3A9E-FC80-9CD4EA12BE15}"/>
              </a:ext>
            </a:extLst>
          </p:cNvPr>
          <p:cNvSpPr txBox="1"/>
          <p:nvPr/>
        </p:nvSpPr>
        <p:spPr>
          <a:xfrm>
            <a:off x="842963" y="3296842"/>
            <a:ext cx="5253037" cy="1384995"/>
          </a:xfrm>
          <a:prstGeom prst="rect">
            <a:avLst/>
          </a:prstGeom>
          <a:noFill/>
          <a:ln w="19050">
            <a:solidFill>
              <a:schemeClr val="accent1"/>
            </a:solidFill>
          </a:ln>
        </p:spPr>
        <p:txBody>
          <a:bodyPr wrap="square" rtlCol="0">
            <a:noAutofit/>
          </a:bodyPr>
          <a:lstStyle/>
          <a:p>
            <a:r>
              <a:rPr lang="en" b="1" dirty="0">
                <a:solidFill>
                  <a:schemeClr val="accent1"/>
                </a:solidFill>
                <a:latin typeface="+mj-lt"/>
              </a:rPr>
              <a:t>What do we recommend?</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Using multiple RBF-OCSVMs , per classifier</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Use a range of values for the parameters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Collective final decision</a:t>
            </a:r>
          </a:p>
        </p:txBody>
      </p:sp>
      <p:sp>
        <p:nvSpPr>
          <p:cNvPr id="19" name="TextBox 18">
            <a:extLst>
              <a:ext uri="{FF2B5EF4-FFF2-40B4-BE49-F238E27FC236}">
                <a16:creationId xmlns:a16="http://schemas.microsoft.com/office/drawing/2014/main" id="{E5CE64F9-5EC3-845C-3A0D-68E601DC5A2F}"/>
              </a:ext>
            </a:extLst>
          </p:cNvPr>
          <p:cNvSpPr txBox="1"/>
          <p:nvPr/>
        </p:nvSpPr>
        <p:spPr>
          <a:xfrm>
            <a:off x="842965" y="4846198"/>
            <a:ext cx="5253035" cy="1138773"/>
          </a:xfrm>
          <a:prstGeom prst="rect">
            <a:avLst/>
          </a:prstGeom>
          <a:noFill/>
          <a:ln w="19050">
            <a:solidFill>
              <a:schemeClr val="accent1"/>
            </a:solidFill>
          </a:ln>
        </p:spPr>
        <p:txBody>
          <a:bodyPr wrap="square" rtlCol="0">
            <a:noAutofit/>
          </a:bodyPr>
          <a:lstStyle/>
          <a:p>
            <a:r>
              <a:rPr lang="en" b="1" dirty="0">
                <a:solidFill>
                  <a:schemeClr val="accent1"/>
                </a:solidFill>
                <a:latin typeface="+mj-lt"/>
              </a:rPr>
              <a:t>Questions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Range of parameters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Number of deciding models</a:t>
            </a:r>
          </a:p>
        </p:txBody>
      </p:sp>
      <p:grpSp>
        <p:nvGrpSpPr>
          <p:cNvPr id="9" name="Group 8">
            <a:extLst>
              <a:ext uri="{FF2B5EF4-FFF2-40B4-BE49-F238E27FC236}">
                <a16:creationId xmlns:a16="http://schemas.microsoft.com/office/drawing/2014/main" id="{2B6C8993-DB82-36B0-95C8-1AF8CB722AB4}"/>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3DDA4664-849E-9429-E6BD-54D7B5525F1C}"/>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C5FBFB2-0156-FD3C-84B3-9EC4CF41CA8C}"/>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82126A66-3FD9-235F-AEF3-FBB76D735C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29928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12</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66700" y="687095"/>
            <a:ext cx="2514600" cy="861774"/>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Classifiers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Parameters Range</a:t>
            </a:r>
          </a:p>
        </p:txBody>
      </p:sp>
      <p:pic>
        <p:nvPicPr>
          <p:cNvPr id="12" name="Picture 11">
            <a:extLst>
              <a:ext uri="{FF2B5EF4-FFF2-40B4-BE49-F238E27FC236}">
                <a16:creationId xmlns:a16="http://schemas.microsoft.com/office/drawing/2014/main" id="{7D8E635B-E682-167B-492A-BCBDCE7A9A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03666"/>
            <a:ext cx="3474720" cy="2606040"/>
          </a:xfrm>
          <a:prstGeom prst="rect">
            <a:avLst/>
          </a:prstGeom>
          <a:noFill/>
          <a:ln>
            <a:noFill/>
          </a:ln>
        </p:spPr>
      </p:pic>
      <p:pic>
        <p:nvPicPr>
          <p:cNvPr id="13" name="Picture 12">
            <a:extLst>
              <a:ext uri="{FF2B5EF4-FFF2-40B4-BE49-F238E27FC236}">
                <a16:creationId xmlns:a16="http://schemas.microsoft.com/office/drawing/2014/main" id="{38898D15-0F93-3478-0C99-D4ADA565F5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8640" y="1703666"/>
            <a:ext cx="3474720" cy="2606040"/>
          </a:xfrm>
          <a:prstGeom prst="rect">
            <a:avLst/>
          </a:prstGeom>
          <a:noFill/>
          <a:ln>
            <a:noFill/>
          </a:ln>
        </p:spPr>
      </p:pic>
      <p:pic>
        <p:nvPicPr>
          <p:cNvPr id="14" name="Picture 13">
            <a:extLst>
              <a:ext uri="{FF2B5EF4-FFF2-40B4-BE49-F238E27FC236}">
                <a16:creationId xmlns:a16="http://schemas.microsoft.com/office/drawing/2014/main" id="{533ED172-80AB-7575-2CF2-D5B72BE9C7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9080" y="1703666"/>
            <a:ext cx="3474720" cy="2606040"/>
          </a:xfrm>
          <a:prstGeom prst="rect">
            <a:avLst/>
          </a:prstGeom>
          <a:noFill/>
          <a:ln>
            <a:noFill/>
          </a:ln>
        </p:spPr>
      </p:pic>
      <p:pic>
        <p:nvPicPr>
          <p:cNvPr id="17" name="Picture 16">
            <a:extLst>
              <a:ext uri="{FF2B5EF4-FFF2-40B4-BE49-F238E27FC236}">
                <a16:creationId xmlns:a16="http://schemas.microsoft.com/office/drawing/2014/main" id="{75242F91-3BC1-486C-598C-873E79346D86}"/>
              </a:ext>
            </a:extLst>
          </p:cNvPr>
          <p:cNvPicPr>
            <a:picLocks noChangeAspect="1"/>
          </p:cNvPicPr>
          <p:nvPr/>
        </p:nvPicPr>
        <p:blipFill rotWithShape="1">
          <a:blip r:embed="rId6"/>
          <a:srcRect l="10649" r="11069" b="21677"/>
          <a:stretch/>
        </p:blipFill>
        <p:spPr>
          <a:xfrm>
            <a:off x="3419475" y="4518701"/>
            <a:ext cx="5324476" cy="1275609"/>
          </a:xfrm>
          <a:prstGeom prst="rect">
            <a:avLst/>
          </a:prstGeom>
          <a:ln w="19050">
            <a:solidFill>
              <a:schemeClr val="accent1"/>
            </a:solidFill>
          </a:ln>
        </p:spPr>
      </p:pic>
      <p:grpSp>
        <p:nvGrpSpPr>
          <p:cNvPr id="9" name="Group 8">
            <a:extLst>
              <a:ext uri="{FF2B5EF4-FFF2-40B4-BE49-F238E27FC236}">
                <a16:creationId xmlns:a16="http://schemas.microsoft.com/office/drawing/2014/main" id="{F007550D-B6FC-D382-543F-A0504EDFD35F}"/>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4D406835-AE1D-8662-B4B0-4A6DA7BF3A9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F20509A-216E-DABF-01EA-A69F55E172F1}"/>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8" name="Picture 17">
              <a:extLst>
                <a:ext uri="{FF2B5EF4-FFF2-40B4-BE49-F238E27FC236}">
                  <a16:creationId xmlns:a16="http://schemas.microsoft.com/office/drawing/2014/main" id="{B1BE35E1-56FD-3FF5-09DC-7881BD764D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9" name="TextBox 18">
            <a:extLst>
              <a:ext uri="{FF2B5EF4-FFF2-40B4-BE49-F238E27FC236}">
                <a16:creationId xmlns:a16="http://schemas.microsoft.com/office/drawing/2014/main" id="{37A439FD-4705-3509-EEF9-8AA3D9C428C1}"/>
              </a:ext>
            </a:extLst>
          </p:cNvPr>
          <p:cNvSpPr txBox="1"/>
          <p:nvPr/>
        </p:nvSpPr>
        <p:spPr>
          <a:xfrm>
            <a:off x="3549398" y="4586732"/>
            <a:ext cx="763522" cy="261610"/>
          </a:xfrm>
          <a:prstGeom prst="rect">
            <a:avLst/>
          </a:prstGeom>
          <a:solidFill>
            <a:schemeClr val="bg1"/>
          </a:solidFill>
        </p:spPr>
        <p:txBody>
          <a:bodyPr wrap="square" rtlCol="0">
            <a:spAutoFit/>
          </a:bodyPr>
          <a:lstStyle/>
          <a:p>
            <a:r>
              <a:rPr lang="en-US" sz="1100" dirty="0">
                <a:solidFill>
                  <a:schemeClr val="accent1"/>
                </a:solidFill>
              </a:rPr>
              <a:t>Type</a:t>
            </a:r>
            <a:endParaRPr lang="en-US" sz="4000" dirty="0">
              <a:solidFill>
                <a:schemeClr val="accent1"/>
              </a:solidFill>
            </a:endParaRPr>
          </a:p>
        </p:txBody>
      </p:sp>
      <p:sp>
        <p:nvSpPr>
          <p:cNvPr id="20" name="TextBox 19">
            <a:extLst>
              <a:ext uri="{FF2B5EF4-FFF2-40B4-BE49-F238E27FC236}">
                <a16:creationId xmlns:a16="http://schemas.microsoft.com/office/drawing/2014/main" id="{80478E64-DA9E-2DCA-8532-1F188C24D91F}"/>
              </a:ext>
            </a:extLst>
          </p:cNvPr>
          <p:cNvSpPr txBox="1"/>
          <p:nvPr/>
        </p:nvSpPr>
        <p:spPr>
          <a:xfrm>
            <a:off x="3488438" y="4998049"/>
            <a:ext cx="1144522" cy="200055"/>
          </a:xfrm>
          <a:prstGeom prst="rect">
            <a:avLst/>
          </a:prstGeom>
          <a:solidFill>
            <a:schemeClr val="bg1"/>
          </a:solidFill>
        </p:spPr>
        <p:txBody>
          <a:bodyPr wrap="square" rtlCol="0">
            <a:spAutoFit/>
          </a:bodyPr>
          <a:lstStyle/>
          <a:p>
            <a:r>
              <a:rPr lang="en-US" sz="700" dirty="0">
                <a:solidFill>
                  <a:schemeClr val="accent1"/>
                </a:solidFill>
              </a:rPr>
              <a:t>Accelerometer</a:t>
            </a:r>
            <a:endParaRPr lang="en-US" sz="2000" dirty="0">
              <a:solidFill>
                <a:schemeClr val="accent1"/>
              </a:solidFill>
            </a:endParaRPr>
          </a:p>
        </p:txBody>
      </p:sp>
      <p:sp>
        <p:nvSpPr>
          <p:cNvPr id="21" name="TextBox 20">
            <a:extLst>
              <a:ext uri="{FF2B5EF4-FFF2-40B4-BE49-F238E27FC236}">
                <a16:creationId xmlns:a16="http://schemas.microsoft.com/office/drawing/2014/main" id="{B56FED2B-5595-7CF5-98E2-54FBC165621A}"/>
              </a:ext>
            </a:extLst>
          </p:cNvPr>
          <p:cNvSpPr txBox="1"/>
          <p:nvPr/>
        </p:nvSpPr>
        <p:spPr>
          <a:xfrm>
            <a:off x="3473198" y="5154334"/>
            <a:ext cx="1045462" cy="200055"/>
          </a:xfrm>
          <a:prstGeom prst="rect">
            <a:avLst/>
          </a:prstGeom>
          <a:solidFill>
            <a:schemeClr val="bg1"/>
          </a:solidFill>
        </p:spPr>
        <p:txBody>
          <a:bodyPr wrap="square" rtlCol="0">
            <a:spAutoFit/>
          </a:bodyPr>
          <a:lstStyle/>
          <a:p>
            <a:r>
              <a:rPr lang="en-US" sz="700" dirty="0">
                <a:solidFill>
                  <a:schemeClr val="accent1"/>
                </a:solidFill>
              </a:rPr>
              <a:t>Gyroscope</a:t>
            </a:r>
            <a:endParaRPr lang="en-US" sz="2000" dirty="0">
              <a:solidFill>
                <a:schemeClr val="accent1"/>
              </a:solidFill>
            </a:endParaRPr>
          </a:p>
        </p:txBody>
      </p:sp>
      <p:sp>
        <p:nvSpPr>
          <p:cNvPr id="22" name="TextBox 21">
            <a:extLst>
              <a:ext uri="{FF2B5EF4-FFF2-40B4-BE49-F238E27FC236}">
                <a16:creationId xmlns:a16="http://schemas.microsoft.com/office/drawing/2014/main" id="{7D308964-DC82-7699-0071-D89880E4A8F7}"/>
              </a:ext>
            </a:extLst>
          </p:cNvPr>
          <p:cNvSpPr txBox="1"/>
          <p:nvPr/>
        </p:nvSpPr>
        <p:spPr>
          <a:xfrm>
            <a:off x="4753358" y="4748315"/>
            <a:ext cx="672082" cy="200055"/>
          </a:xfrm>
          <a:prstGeom prst="rect">
            <a:avLst/>
          </a:prstGeom>
          <a:solidFill>
            <a:schemeClr val="bg1"/>
          </a:solidFill>
        </p:spPr>
        <p:txBody>
          <a:bodyPr wrap="square" rtlCol="0">
            <a:spAutoFit/>
          </a:bodyPr>
          <a:lstStyle/>
          <a:p>
            <a:r>
              <a:rPr lang="en-US" sz="700" dirty="0">
                <a:solidFill>
                  <a:schemeClr val="accent1"/>
                </a:solidFill>
              </a:rPr>
              <a:t>Start Value</a:t>
            </a:r>
            <a:endParaRPr lang="en-US" sz="2000" dirty="0">
              <a:solidFill>
                <a:schemeClr val="accent1"/>
              </a:solidFill>
            </a:endParaRPr>
          </a:p>
        </p:txBody>
      </p:sp>
      <p:sp>
        <p:nvSpPr>
          <p:cNvPr id="23" name="TextBox 22">
            <a:extLst>
              <a:ext uri="{FF2B5EF4-FFF2-40B4-BE49-F238E27FC236}">
                <a16:creationId xmlns:a16="http://schemas.microsoft.com/office/drawing/2014/main" id="{9517D148-781A-B3F5-D312-0B8EE614533C}"/>
              </a:ext>
            </a:extLst>
          </p:cNvPr>
          <p:cNvSpPr txBox="1"/>
          <p:nvPr/>
        </p:nvSpPr>
        <p:spPr>
          <a:xfrm>
            <a:off x="5446778" y="4748315"/>
            <a:ext cx="672082" cy="200055"/>
          </a:xfrm>
          <a:prstGeom prst="rect">
            <a:avLst/>
          </a:prstGeom>
          <a:solidFill>
            <a:schemeClr val="bg1"/>
          </a:solidFill>
        </p:spPr>
        <p:txBody>
          <a:bodyPr wrap="square" rtlCol="0">
            <a:spAutoFit/>
          </a:bodyPr>
          <a:lstStyle/>
          <a:p>
            <a:r>
              <a:rPr lang="en-US" sz="700" dirty="0">
                <a:solidFill>
                  <a:schemeClr val="accent1"/>
                </a:solidFill>
              </a:rPr>
              <a:t>End Value</a:t>
            </a:r>
            <a:endParaRPr lang="en-US" sz="2000" dirty="0">
              <a:solidFill>
                <a:schemeClr val="accent1"/>
              </a:solidFill>
            </a:endParaRPr>
          </a:p>
        </p:txBody>
      </p:sp>
      <p:sp>
        <p:nvSpPr>
          <p:cNvPr id="24" name="TextBox 23">
            <a:extLst>
              <a:ext uri="{FF2B5EF4-FFF2-40B4-BE49-F238E27FC236}">
                <a16:creationId xmlns:a16="http://schemas.microsoft.com/office/drawing/2014/main" id="{AEA3713B-0F91-1E53-6A75-724C1FB8153A}"/>
              </a:ext>
            </a:extLst>
          </p:cNvPr>
          <p:cNvSpPr txBox="1"/>
          <p:nvPr/>
        </p:nvSpPr>
        <p:spPr>
          <a:xfrm>
            <a:off x="6216398" y="4741452"/>
            <a:ext cx="420622" cy="200055"/>
          </a:xfrm>
          <a:prstGeom prst="rect">
            <a:avLst/>
          </a:prstGeom>
          <a:solidFill>
            <a:schemeClr val="bg1"/>
          </a:solidFill>
        </p:spPr>
        <p:txBody>
          <a:bodyPr wrap="square" rtlCol="0">
            <a:spAutoFit/>
          </a:bodyPr>
          <a:lstStyle/>
          <a:p>
            <a:r>
              <a:rPr lang="en-US" sz="700" dirty="0">
                <a:solidFill>
                  <a:schemeClr val="accent1"/>
                </a:solidFill>
              </a:rPr>
              <a:t>Step</a:t>
            </a:r>
            <a:endParaRPr lang="en-US" sz="2000" dirty="0">
              <a:solidFill>
                <a:schemeClr val="accent1"/>
              </a:solidFill>
            </a:endParaRPr>
          </a:p>
        </p:txBody>
      </p:sp>
      <p:sp>
        <p:nvSpPr>
          <p:cNvPr id="25" name="TextBox 24">
            <a:extLst>
              <a:ext uri="{FF2B5EF4-FFF2-40B4-BE49-F238E27FC236}">
                <a16:creationId xmlns:a16="http://schemas.microsoft.com/office/drawing/2014/main" id="{86CA44E7-A112-51BA-A0E1-F1744AC64007}"/>
              </a:ext>
            </a:extLst>
          </p:cNvPr>
          <p:cNvSpPr txBox="1"/>
          <p:nvPr/>
        </p:nvSpPr>
        <p:spPr>
          <a:xfrm>
            <a:off x="6732653" y="4741452"/>
            <a:ext cx="672082" cy="200055"/>
          </a:xfrm>
          <a:prstGeom prst="rect">
            <a:avLst/>
          </a:prstGeom>
          <a:solidFill>
            <a:schemeClr val="bg1"/>
          </a:solidFill>
        </p:spPr>
        <p:txBody>
          <a:bodyPr wrap="square" rtlCol="0">
            <a:spAutoFit/>
          </a:bodyPr>
          <a:lstStyle/>
          <a:p>
            <a:r>
              <a:rPr lang="en-US" sz="700" dirty="0">
                <a:solidFill>
                  <a:schemeClr val="accent1"/>
                </a:solidFill>
              </a:rPr>
              <a:t>Start Value</a:t>
            </a:r>
            <a:endParaRPr lang="en-US" sz="2000" dirty="0">
              <a:solidFill>
                <a:schemeClr val="accent1"/>
              </a:solidFill>
            </a:endParaRPr>
          </a:p>
        </p:txBody>
      </p:sp>
      <p:sp>
        <p:nvSpPr>
          <p:cNvPr id="26" name="TextBox 25">
            <a:extLst>
              <a:ext uri="{FF2B5EF4-FFF2-40B4-BE49-F238E27FC236}">
                <a16:creationId xmlns:a16="http://schemas.microsoft.com/office/drawing/2014/main" id="{50A8AD72-8D5F-8759-4920-C1C0EFE96FCF}"/>
              </a:ext>
            </a:extLst>
          </p:cNvPr>
          <p:cNvSpPr txBox="1"/>
          <p:nvPr/>
        </p:nvSpPr>
        <p:spPr>
          <a:xfrm>
            <a:off x="7426073" y="4741452"/>
            <a:ext cx="769620" cy="206918"/>
          </a:xfrm>
          <a:prstGeom prst="rect">
            <a:avLst/>
          </a:prstGeom>
          <a:solidFill>
            <a:schemeClr val="bg1"/>
          </a:solidFill>
        </p:spPr>
        <p:txBody>
          <a:bodyPr wrap="square" rtlCol="0">
            <a:spAutoFit/>
          </a:bodyPr>
          <a:lstStyle/>
          <a:p>
            <a:r>
              <a:rPr lang="en-US" sz="700" dirty="0">
                <a:solidFill>
                  <a:schemeClr val="accent1"/>
                </a:solidFill>
              </a:rPr>
              <a:t>End Value</a:t>
            </a:r>
            <a:endParaRPr lang="en-US" sz="2000" dirty="0">
              <a:solidFill>
                <a:schemeClr val="accent1"/>
              </a:solidFill>
            </a:endParaRPr>
          </a:p>
        </p:txBody>
      </p:sp>
      <p:sp>
        <p:nvSpPr>
          <p:cNvPr id="27" name="TextBox 26">
            <a:extLst>
              <a:ext uri="{FF2B5EF4-FFF2-40B4-BE49-F238E27FC236}">
                <a16:creationId xmlns:a16="http://schemas.microsoft.com/office/drawing/2014/main" id="{2C0AEC6F-F502-E9F0-133C-52E995BD6F22}"/>
              </a:ext>
            </a:extLst>
          </p:cNvPr>
          <p:cNvSpPr txBox="1"/>
          <p:nvPr/>
        </p:nvSpPr>
        <p:spPr>
          <a:xfrm>
            <a:off x="8195693" y="4734589"/>
            <a:ext cx="420622" cy="200055"/>
          </a:xfrm>
          <a:prstGeom prst="rect">
            <a:avLst/>
          </a:prstGeom>
          <a:solidFill>
            <a:schemeClr val="bg1"/>
          </a:solidFill>
        </p:spPr>
        <p:txBody>
          <a:bodyPr wrap="square" rtlCol="0">
            <a:spAutoFit/>
          </a:bodyPr>
          <a:lstStyle/>
          <a:p>
            <a:r>
              <a:rPr lang="en-US" sz="700" dirty="0">
                <a:solidFill>
                  <a:schemeClr val="accent1"/>
                </a:solidFill>
              </a:rPr>
              <a:t>Step</a:t>
            </a:r>
            <a:endParaRPr lang="en-US" sz="2000" dirty="0">
              <a:solidFill>
                <a:schemeClr val="accent1"/>
              </a:solidFill>
            </a:endParaRPr>
          </a:p>
        </p:txBody>
      </p:sp>
    </p:spTree>
    <p:extLst>
      <p:ext uri="{BB962C8B-B14F-4D97-AF65-F5344CB8AC3E}">
        <p14:creationId xmlns:p14="http://schemas.microsoft.com/office/powerpoint/2010/main" val="32545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13</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66700" y="687095"/>
            <a:ext cx="2514600" cy="861774"/>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Classifiers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Number of Models</a:t>
            </a:r>
          </a:p>
        </p:txBody>
      </p:sp>
      <p:pic>
        <p:nvPicPr>
          <p:cNvPr id="16" name="Picture 15">
            <a:extLst>
              <a:ext uri="{FF2B5EF4-FFF2-40B4-BE49-F238E27FC236}">
                <a16:creationId xmlns:a16="http://schemas.microsoft.com/office/drawing/2014/main" id="{71101781-DDDA-4648-B239-2BF6E6C5C7B5}"/>
              </a:ext>
            </a:extLst>
          </p:cNvPr>
          <p:cNvPicPr>
            <a:picLocks noChangeAspect="1"/>
          </p:cNvPicPr>
          <p:nvPr/>
        </p:nvPicPr>
        <p:blipFill>
          <a:blip r:embed="rId3"/>
          <a:stretch>
            <a:fillRect/>
          </a:stretch>
        </p:blipFill>
        <p:spPr>
          <a:xfrm>
            <a:off x="838200" y="1930395"/>
            <a:ext cx="5029200" cy="2265176"/>
          </a:xfrm>
          <a:prstGeom prst="rect">
            <a:avLst/>
          </a:prstGeom>
        </p:spPr>
      </p:pic>
      <p:pic>
        <p:nvPicPr>
          <p:cNvPr id="18" name="Picture 17">
            <a:extLst>
              <a:ext uri="{FF2B5EF4-FFF2-40B4-BE49-F238E27FC236}">
                <a16:creationId xmlns:a16="http://schemas.microsoft.com/office/drawing/2014/main" id="{4654ACB8-33ED-E8F6-0BD6-9C5623237678}"/>
              </a:ext>
            </a:extLst>
          </p:cNvPr>
          <p:cNvPicPr>
            <a:picLocks noChangeAspect="1"/>
          </p:cNvPicPr>
          <p:nvPr/>
        </p:nvPicPr>
        <p:blipFill>
          <a:blip r:embed="rId4"/>
          <a:stretch>
            <a:fillRect/>
          </a:stretch>
        </p:blipFill>
        <p:spPr>
          <a:xfrm>
            <a:off x="6324600" y="1932938"/>
            <a:ext cx="5029200" cy="2260089"/>
          </a:xfrm>
          <a:prstGeom prst="rect">
            <a:avLst/>
          </a:prstGeom>
        </p:spPr>
      </p:pic>
      <p:pic>
        <p:nvPicPr>
          <p:cNvPr id="19" name="Picture 18">
            <a:extLst>
              <a:ext uri="{FF2B5EF4-FFF2-40B4-BE49-F238E27FC236}">
                <a16:creationId xmlns:a16="http://schemas.microsoft.com/office/drawing/2014/main" id="{CCC692AF-E07A-5E01-D8D7-94F35B783EED}"/>
              </a:ext>
            </a:extLst>
          </p:cNvPr>
          <p:cNvPicPr>
            <a:picLocks noChangeAspect="1"/>
          </p:cNvPicPr>
          <p:nvPr/>
        </p:nvPicPr>
        <p:blipFill rotWithShape="1">
          <a:blip r:embed="rId5"/>
          <a:srcRect l="28563" t="1" r="28895" b="21121"/>
          <a:stretch/>
        </p:blipFill>
        <p:spPr>
          <a:xfrm>
            <a:off x="4648200" y="4582183"/>
            <a:ext cx="2438400" cy="1146813"/>
          </a:xfrm>
          <a:prstGeom prst="rect">
            <a:avLst/>
          </a:prstGeom>
          <a:ln w="19050">
            <a:solidFill>
              <a:schemeClr val="accent1"/>
            </a:solidFill>
          </a:ln>
        </p:spPr>
      </p:pic>
      <p:grpSp>
        <p:nvGrpSpPr>
          <p:cNvPr id="8" name="Group 7">
            <a:extLst>
              <a:ext uri="{FF2B5EF4-FFF2-40B4-BE49-F238E27FC236}">
                <a16:creationId xmlns:a16="http://schemas.microsoft.com/office/drawing/2014/main" id="{3F3E982E-2A80-D658-591A-DE6DAA44B09B}"/>
              </a:ext>
            </a:extLst>
          </p:cNvPr>
          <p:cNvGrpSpPr/>
          <p:nvPr/>
        </p:nvGrpSpPr>
        <p:grpSpPr>
          <a:xfrm>
            <a:off x="-1" y="32755"/>
            <a:ext cx="11353801" cy="835025"/>
            <a:chOff x="-1" y="32755"/>
            <a:chExt cx="11353801" cy="835025"/>
          </a:xfrm>
        </p:grpSpPr>
        <p:sp>
          <p:nvSpPr>
            <p:cNvPr id="10" name="Rectangle 9">
              <a:extLst>
                <a:ext uri="{FF2B5EF4-FFF2-40B4-BE49-F238E27FC236}">
                  <a16:creationId xmlns:a16="http://schemas.microsoft.com/office/drawing/2014/main" id="{C4508720-47FF-95F4-0701-347BA63DD38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E84E74D-7F6D-00A6-3CDB-DBFA0AA920BB}"/>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F7880D01-6961-3DDB-8AE6-FB3AAC328B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3" name="TextBox 12">
            <a:extLst>
              <a:ext uri="{FF2B5EF4-FFF2-40B4-BE49-F238E27FC236}">
                <a16:creationId xmlns:a16="http://schemas.microsoft.com/office/drawing/2014/main" id="{BF600964-4E14-A743-BD87-788EE1A2ECBE}"/>
              </a:ext>
            </a:extLst>
          </p:cNvPr>
          <p:cNvSpPr txBox="1"/>
          <p:nvPr/>
        </p:nvSpPr>
        <p:spPr>
          <a:xfrm>
            <a:off x="4663440" y="5040721"/>
            <a:ext cx="1030222" cy="200055"/>
          </a:xfrm>
          <a:prstGeom prst="rect">
            <a:avLst/>
          </a:prstGeom>
          <a:solidFill>
            <a:schemeClr val="bg1"/>
          </a:solidFill>
        </p:spPr>
        <p:txBody>
          <a:bodyPr wrap="square" rtlCol="0">
            <a:spAutoFit/>
          </a:bodyPr>
          <a:lstStyle/>
          <a:p>
            <a:r>
              <a:rPr lang="en-US" sz="700" dirty="0">
                <a:solidFill>
                  <a:schemeClr val="accent1"/>
                </a:solidFill>
              </a:rPr>
              <a:t>Accelerometer</a:t>
            </a:r>
            <a:endParaRPr lang="en-US" sz="2000" dirty="0">
              <a:solidFill>
                <a:schemeClr val="accent1"/>
              </a:solidFill>
            </a:endParaRPr>
          </a:p>
        </p:txBody>
      </p:sp>
      <p:sp>
        <p:nvSpPr>
          <p:cNvPr id="14" name="TextBox 13">
            <a:extLst>
              <a:ext uri="{FF2B5EF4-FFF2-40B4-BE49-F238E27FC236}">
                <a16:creationId xmlns:a16="http://schemas.microsoft.com/office/drawing/2014/main" id="{A0923D3C-8758-9187-BFBE-C55270DD8021}"/>
              </a:ext>
            </a:extLst>
          </p:cNvPr>
          <p:cNvSpPr txBox="1"/>
          <p:nvPr/>
        </p:nvSpPr>
        <p:spPr>
          <a:xfrm>
            <a:off x="4648200" y="5197006"/>
            <a:ext cx="1045462" cy="200055"/>
          </a:xfrm>
          <a:prstGeom prst="rect">
            <a:avLst/>
          </a:prstGeom>
          <a:solidFill>
            <a:schemeClr val="bg1"/>
          </a:solidFill>
        </p:spPr>
        <p:txBody>
          <a:bodyPr wrap="square" rtlCol="0">
            <a:spAutoFit/>
          </a:bodyPr>
          <a:lstStyle/>
          <a:p>
            <a:r>
              <a:rPr lang="en-US" sz="700" dirty="0">
                <a:solidFill>
                  <a:schemeClr val="accent1"/>
                </a:solidFill>
              </a:rPr>
              <a:t>Gyroscope</a:t>
            </a:r>
            <a:endParaRPr lang="en-US" sz="2000" dirty="0">
              <a:solidFill>
                <a:schemeClr val="accent1"/>
              </a:solidFill>
            </a:endParaRPr>
          </a:p>
        </p:txBody>
      </p:sp>
      <p:sp>
        <p:nvSpPr>
          <p:cNvPr id="15" name="TextBox 14">
            <a:extLst>
              <a:ext uri="{FF2B5EF4-FFF2-40B4-BE49-F238E27FC236}">
                <a16:creationId xmlns:a16="http://schemas.microsoft.com/office/drawing/2014/main" id="{893FD309-3E6E-2532-6AF8-18F5E83F5C63}"/>
              </a:ext>
            </a:extLst>
          </p:cNvPr>
          <p:cNvSpPr txBox="1"/>
          <p:nvPr/>
        </p:nvSpPr>
        <p:spPr>
          <a:xfrm>
            <a:off x="4744214" y="4648158"/>
            <a:ext cx="763522" cy="261610"/>
          </a:xfrm>
          <a:prstGeom prst="rect">
            <a:avLst/>
          </a:prstGeom>
          <a:solidFill>
            <a:schemeClr val="bg1"/>
          </a:solidFill>
        </p:spPr>
        <p:txBody>
          <a:bodyPr wrap="square" rtlCol="0">
            <a:spAutoFit/>
          </a:bodyPr>
          <a:lstStyle/>
          <a:p>
            <a:r>
              <a:rPr lang="en-US" sz="1100" dirty="0">
                <a:solidFill>
                  <a:schemeClr val="accent1"/>
                </a:solidFill>
              </a:rPr>
              <a:t>Data Type</a:t>
            </a:r>
            <a:endParaRPr lang="en-US" sz="4000" dirty="0">
              <a:solidFill>
                <a:schemeClr val="accent1"/>
              </a:solidFill>
            </a:endParaRPr>
          </a:p>
        </p:txBody>
      </p:sp>
      <p:sp>
        <p:nvSpPr>
          <p:cNvPr id="17" name="TextBox 16">
            <a:extLst>
              <a:ext uri="{FF2B5EF4-FFF2-40B4-BE49-F238E27FC236}">
                <a16:creationId xmlns:a16="http://schemas.microsoft.com/office/drawing/2014/main" id="{1DDC313A-5503-85FB-2EB9-AFD8EF5C1649}"/>
              </a:ext>
            </a:extLst>
          </p:cNvPr>
          <p:cNvSpPr txBox="1"/>
          <p:nvPr/>
        </p:nvSpPr>
        <p:spPr>
          <a:xfrm>
            <a:off x="5789676" y="4609834"/>
            <a:ext cx="1226820" cy="352310"/>
          </a:xfrm>
          <a:prstGeom prst="rect">
            <a:avLst/>
          </a:prstGeom>
          <a:solidFill>
            <a:schemeClr val="bg1"/>
          </a:solidFill>
        </p:spPr>
        <p:txBody>
          <a:bodyPr wrap="square" rtlCol="0" anchor="ctr">
            <a:noAutofit/>
          </a:bodyPr>
          <a:lstStyle/>
          <a:p>
            <a:pPr algn="ctr"/>
            <a:r>
              <a:rPr lang="en-US" sz="1100" dirty="0">
                <a:solidFill>
                  <a:schemeClr val="accent1"/>
                </a:solidFill>
              </a:rPr>
              <a:t>Optimal Number</a:t>
            </a:r>
            <a:endParaRPr lang="en-US" sz="4000" dirty="0">
              <a:solidFill>
                <a:schemeClr val="accent1"/>
              </a:solidFill>
            </a:endParaRPr>
          </a:p>
        </p:txBody>
      </p:sp>
    </p:spTree>
    <p:extLst>
      <p:ext uri="{BB962C8B-B14F-4D97-AF65-F5344CB8AC3E}">
        <p14:creationId xmlns:p14="http://schemas.microsoft.com/office/powerpoint/2010/main" val="8493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14</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3886200" cy="615553"/>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Confidence Subsystem</a:t>
            </a:r>
          </a:p>
        </p:txBody>
      </p:sp>
      <p:pic>
        <p:nvPicPr>
          <p:cNvPr id="10" name="Picture 9">
            <a:extLst>
              <a:ext uri="{FF2B5EF4-FFF2-40B4-BE49-F238E27FC236}">
                <a16:creationId xmlns:a16="http://schemas.microsoft.com/office/drawing/2014/main" id="{6939ADAA-214A-D99E-235C-0D617328A915}"/>
              </a:ext>
            </a:extLst>
          </p:cNvPr>
          <p:cNvPicPr>
            <a:picLocks noChangeAspect="1"/>
          </p:cNvPicPr>
          <p:nvPr/>
        </p:nvPicPr>
        <p:blipFill>
          <a:blip r:embed="rId3"/>
          <a:stretch>
            <a:fillRect/>
          </a:stretch>
        </p:blipFill>
        <p:spPr>
          <a:xfrm>
            <a:off x="838200" y="5366845"/>
            <a:ext cx="5731764" cy="452628"/>
          </a:xfrm>
          <a:prstGeom prst="rect">
            <a:avLst/>
          </a:prstGeom>
        </p:spPr>
      </p:pic>
      <p:pic>
        <p:nvPicPr>
          <p:cNvPr id="11" name="Picture 10">
            <a:extLst>
              <a:ext uri="{FF2B5EF4-FFF2-40B4-BE49-F238E27FC236}">
                <a16:creationId xmlns:a16="http://schemas.microsoft.com/office/drawing/2014/main" id="{C49E4883-8FF7-BAD2-2B7A-E2C140CBAD16}"/>
              </a:ext>
            </a:extLst>
          </p:cNvPr>
          <p:cNvPicPr>
            <a:picLocks noChangeAspect="1"/>
          </p:cNvPicPr>
          <p:nvPr/>
        </p:nvPicPr>
        <p:blipFill rotWithShape="1">
          <a:blip r:embed="rId4"/>
          <a:srcRect l="18971" t="1383" r="19377" b="25753"/>
          <a:stretch/>
        </p:blipFill>
        <p:spPr>
          <a:xfrm>
            <a:off x="6743700" y="5150644"/>
            <a:ext cx="3533775" cy="885031"/>
          </a:xfrm>
          <a:prstGeom prst="rect">
            <a:avLst/>
          </a:prstGeom>
          <a:ln w="19050">
            <a:solidFill>
              <a:schemeClr val="accent1"/>
            </a:solidFill>
          </a:ln>
        </p:spPr>
      </p:pic>
      <p:pic>
        <p:nvPicPr>
          <p:cNvPr id="20" name="Picture 19">
            <a:extLst>
              <a:ext uri="{FF2B5EF4-FFF2-40B4-BE49-F238E27FC236}">
                <a16:creationId xmlns:a16="http://schemas.microsoft.com/office/drawing/2014/main" id="{A5E2EB4C-4BB4-2410-EFB2-594063B39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1087" y="1655207"/>
            <a:ext cx="9289826" cy="3238355"/>
          </a:xfrm>
          <a:prstGeom prst="rect">
            <a:avLst/>
          </a:prstGeom>
          <a:effectLst>
            <a:outerShdw blurRad="63500" sx="102000" sy="102000" algn="ctr" rotWithShape="0">
              <a:prstClr val="black">
                <a:alpha val="40000"/>
              </a:prstClr>
            </a:outerShdw>
          </a:effectLst>
        </p:spPr>
      </p:pic>
      <p:grpSp>
        <p:nvGrpSpPr>
          <p:cNvPr id="8" name="Group 7">
            <a:extLst>
              <a:ext uri="{FF2B5EF4-FFF2-40B4-BE49-F238E27FC236}">
                <a16:creationId xmlns:a16="http://schemas.microsoft.com/office/drawing/2014/main" id="{359DA2AF-1EAD-98F9-66B4-5C1869406497}"/>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E5E4CE71-3B35-5E89-1462-62119D4C2E7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CEF1BB-730D-3A9E-0575-6334B86EBAAB}"/>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1236EFE6-2D1C-5A98-69A4-85B165915A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2" name="Rectangle 1">
            <a:extLst>
              <a:ext uri="{FF2B5EF4-FFF2-40B4-BE49-F238E27FC236}">
                <a16:creationId xmlns:a16="http://schemas.microsoft.com/office/drawing/2014/main" id="{52E8FEDB-E646-308A-F49C-A892C4E4EB65}"/>
              </a:ext>
            </a:extLst>
          </p:cNvPr>
          <p:cNvSpPr/>
          <p:nvPr/>
        </p:nvSpPr>
        <p:spPr>
          <a:xfrm>
            <a:off x="5669280" y="2103120"/>
            <a:ext cx="5364480" cy="253155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2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15</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8" y="687095"/>
            <a:ext cx="7062521" cy="615553"/>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System Summary – Structure of Final Experiments</a:t>
            </a:r>
          </a:p>
        </p:txBody>
      </p:sp>
      <p:pic>
        <p:nvPicPr>
          <p:cNvPr id="7" name="Picture 6">
            <a:extLst>
              <a:ext uri="{FF2B5EF4-FFF2-40B4-BE49-F238E27FC236}">
                <a16:creationId xmlns:a16="http://schemas.microsoft.com/office/drawing/2014/main" id="{87F9CF8D-517E-7D72-1CBA-CC5C5FD32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651000"/>
            <a:ext cx="6858001" cy="4203753"/>
          </a:xfrm>
          <a:prstGeom prst="rect">
            <a:avLst/>
          </a:prstGeom>
          <a:effectLst/>
        </p:spPr>
      </p:pic>
      <p:grpSp>
        <p:nvGrpSpPr>
          <p:cNvPr id="6" name="Group 5">
            <a:extLst>
              <a:ext uri="{FF2B5EF4-FFF2-40B4-BE49-F238E27FC236}">
                <a16:creationId xmlns:a16="http://schemas.microsoft.com/office/drawing/2014/main" id="{02914D57-4616-95FD-B2D8-C663D2AAD0D0}"/>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5E011A71-22C4-6982-467D-47A0E9725A04}"/>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4A631FD-436B-228F-D63F-E22D0FE70383}"/>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1" name="Picture 10">
              <a:extLst>
                <a:ext uri="{FF2B5EF4-FFF2-40B4-BE49-F238E27FC236}">
                  <a16:creationId xmlns:a16="http://schemas.microsoft.com/office/drawing/2014/main" id="{1296E3AE-7ACB-E3D7-E020-A71110413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58904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16</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6858000" cy="615553"/>
          </a:xfrm>
          <a:prstGeom prst="rect">
            <a:avLst/>
          </a:prstGeom>
          <a:noFill/>
          <a:effectLst/>
        </p:spPr>
        <p:txBody>
          <a:bodyPr wrap="square" rtlCol="0">
            <a:spAutoFit/>
          </a:bodyPr>
          <a:lstStyle/>
          <a:p>
            <a:r>
              <a:rPr lang="en" sz="1400" spc="300" dirty="0">
                <a:solidFill>
                  <a:schemeClr val="accent1"/>
                </a:solidFill>
                <a:latin typeface="+mj-lt"/>
              </a:rPr>
              <a:t>Results</a:t>
            </a:r>
          </a:p>
          <a:p>
            <a:r>
              <a:rPr lang="en" sz="2000" b="1" spc="300" dirty="0">
                <a:solidFill>
                  <a:schemeClr val="accent1"/>
                </a:solidFill>
                <a:latin typeface="+mj-lt"/>
              </a:rPr>
              <a:t>Trust System – Multiple RBF-OCSVMs</a:t>
            </a:r>
            <a:endParaRPr lang="el-GR" sz="2000" b="1" spc="300" dirty="0">
              <a:solidFill>
                <a:schemeClr val="accent1"/>
              </a:solidFill>
              <a:latin typeface="+mj-lt"/>
            </a:endParaRPr>
          </a:p>
        </p:txBody>
      </p:sp>
      <p:pic>
        <p:nvPicPr>
          <p:cNvPr id="3" name="Picture 2">
            <a:extLst>
              <a:ext uri="{FF2B5EF4-FFF2-40B4-BE49-F238E27FC236}">
                <a16:creationId xmlns:a16="http://schemas.microsoft.com/office/drawing/2014/main" id="{4771E2C9-12CA-3773-A9D2-908E896813C6}"/>
              </a:ext>
            </a:extLst>
          </p:cNvPr>
          <p:cNvPicPr>
            <a:picLocks noChangeAspect="1"/>
          </p:cNvPicPr>
          <p:nvPr/>
        </p:nvPicPr>
        <p:blipFill>
          <a:blip r:embed="rId3"/>
          <a:stretch>
            <a:fillRect/>
          </a:stretch>
        </p:blipFill>
        <p:spPr>
          <a:xfrm>
            <a:off x="838200" y="2038853"/>
            <a:ext cx="5029200" cy="2769845"/>
          </a:xfrm>
          <a:prstGeom prst="rect">
            <a:avLst/>
          </a:prstGeom>
        </p:spPr>
      </p:pic>
      <p:pic>
        <p:nvPicPr>
          <p:cNvPr id="6" name="Picture 5">
            <a:extLst>
              <a:ext uri="{FF2B5EF4-FFF2-40B4-BE49-F238E27FC236}">
                <a16:creationId xmlns:a16="http://schemas.microsoft.com/office/drawing/2014/main" id="{D73753B3-7094-BE92-81B5-77755E08FCED}"/>
              </a:ext>
            </a:extLst>
          </p:cNvPr>
          <p:cNvPicPr>
            <a:picLocks noChangeAspect="1"/>
          </p:cNvPicPr>
          <p:nvPr/>
        </p:nvPicPr>
        <p:blipFill>
          <a:blip r:embed="rId4"/>
          <a:stretch>
            <a:fillRect/>
          </a:stretch>
        </p:blipFill>
        <p:spPr>
          <a:xfrm>
            <a:off x="6324600" y="2028404"/>
            <a:ext cx="5029200" cy="2780294"/>
          </a:xfrm>
          <a:prstGeom prst="rect">
            <a:avLst/>
          </a:prstGeom>
        </p:spPr>
      </p:pic>
      <p:grpSp>
        <p:nvGrpSpPr>
          <p:cNvPr id="10" name="Group 9">
            <a:extLst>
              <a:ext uri="{FF2B5EF4-FFF2-40B4-BE49-F238E27FC236}">
                <a16:creationId xmlns:a16="http://schemas.microsoft.com/office/drawing/2014/main" id="{50515E70-93A8-562D-BC40-3F06F6B5B311}"/>
              </a:ext>
            </a:extLst>
          </p:cNvPr>
          <p:cNvGrpSpPr/>
          <p:nvPr/>
        </p:nvGrpSpPr>
        <p:grpSpPr>
          <a:xfrm>
            <a:off x="-1" y="32755"/>
            <a:ext cx="11353801" cy="835025"/>
            <a:chOff x="-1" y="32755"/>
            <a:chExt cx="11353801" cy="835025"/>
          </a:xfrm>
        </p:grpSpPr>
        <p:sp>
          <p:nvSpPr>
            <p:cNvPr id="11" name="Rectangle 10">
              <a:extLst>
                <a:ext uri="{FF2B5EF4-FFF2-40B4-BE49-F238E27FC236}">
                  <a16:creationId xmlns:a16="http://schemas.microsoft.com/office/drawing/2014/main" id="{31671F24-2D9E-C1E4-9710-B0826003E5C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7243AA4-32EA-0270-AD30-507B9CDF69C7}"/>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3" name="Picture 12">
              <a:extLst>
                <a:ext uri="{FF2B5EF4-FFF2-40B4-BE49-F238E27FC236}">
                  <a16:creationId xmlns:a16="http://schemas.microsoft.com/office/drawing/2014/main" id="{2CBF4153-F325-3040-60C2-8BC711CFF7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8110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17</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3886200" cy="615553"/>
          </a:xfrm>
          <a:prstGeom prst="rect">
            <a:avLst/>
          </a:prstGeom>
          <a:noFill/>
          <a:effectLst/>
        </p:spPr>
        <p:txBody>
          <a:bodyPr wrap="square" rtlCol="0">
            <a:spAutoFit/>
          </a:bodyPr>
          <a:lstStyle/>
          <a:p>
            <a:r>
              <a:rPr lang="en" sz="1400" spc="300" dirty="0">
                <a:solidFill>
                  <a:schemeClr val="accent1"/>
                </a:solidFill>
                <a:latin typeface="+mj-lt"/>
              </a:rPr>
              <a:t>Results</a:t>
            </a:r>
          </a:p>
          <a:p>
            <a:r>
              <a:rPr lang="en" sz="2000" b="1" spc="300" dirty="0">
                <a:solidFill>
                  <a:schemeClr val="accent1"/>
                </a:solidFill>
                <a:latin typeface="+mj-lt"/>
              </a:rPr>
              <a:t>LOF – Nu-Gamma </a:t>
            </a:r>
            <a:endParaRPr lang="el-GR" sz="2000" b="1" spc="300" dirty="0">
              <a:solidFill>
                <a:schemeClr val="accent1"/>
              </a:solidFill>
              <a:latin typeface="+mj-lt"/>
            </a:endParaRPr>
          </a:p>
        </p:txBody>
      </p:sp>
      <p:pic>
        <p:nvPicPr>
          <p:cNvPr id="5" name="Picture 4">
            <a:extLst>
              <a:ext uri="{FF2B5EF4-FFF2-40B4-BE49-F238E27FC236}">
                <a16:creationId xmlns:a16="http://schemas.microsoft.com/office/drawing/2014/main" id="{E096C695-CF93-702F-E06B-7B10CEADDB0C}"/>
              </a:ext>
            </a:extLst>
          </p:cNvPr>
          <p:cNvPicPr>
            <a:picLocks noChangeAspect="1"/>
          </p:cNvPicPr>
          <p:nvPr/>
        </p:nvPicPr>
        <p:blipFill>
          <a:blip r:embed="rId3"/>
          <a:stretch>
            <a:fillRect/>
          </a:stretch>
        </p:blipFill>
        <p:spPr>
          <a:xfrm>
            <a:off x="838200" y="2038853"/>
            <a:ext cx="5029200" cy="2788141"/>
          </a:xfrm>
          <a:prstGeom prst="rect">
            <a:avLst/>
          </a:prstGeom>
        </p:spPr>
      </p:pic>
      <p:pic>
        <p:nvPicPr>
          <p:cNvPr id="8" name="Picture 7">
            <a:extLst>
              <a:ext uri="{FF2B5EF4-FFF2-40B4-BE49-F238E27FC236}">
                <a16:creationId xmlns:a16="http://schemas.microsoft.com/office/drawing/2014/main" id="{17377471-8EC4-FA5C-8286-C2267FFDDB3E}"/>
              </a:ext>
            </a:extLst>
          </p:cNvPr>
          <p:cNvPicPr>
            <a:picLocks noChangeAspect="1"/>
          </p:cNvPicPr>
          <p:nvPr/>
        </p:nvPicPr>
        <p:blipFill>
          <a:blip r:embed="rId4"/>
          <a:stretch>
            <a:fillRect/>
          </a:stretch>
        </p:blipFill>
        <p:spPr>
          <a:xfrm>
            <a:off x="6324602" y="2034929"/>
            <a:ext cx="5029200" cy="2788141"/>
          </a:xfrm>
          <a:prstGeom prst="rect">
            <a:avLst/>
          </a:prstGeom>
        </p:spPr>
      </p:pic>
      <p:grpSp>
        <p:nvGrpSpPr>
          <p:cNvPr id="12" name="Group 11">
            <a:extLst>
              <a:ext uri="{FF2B5EF4-FFF2-40B4-BE49-F238E27FC236}">
                <a16:creationId xmlns:a16="http://schemas.microsoft.com/office/drawing/2014/main" id="{B5682CD7-80FE-E491-ABDD-7109E01C5D93}"/>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33DA33B8-DE59-845E-051B-E221C1DDA7E9}"/>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05B0B1D-004A-6E60-0AED-F5BBF1C9D2AE}"/>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3A020228-32E0-B381-CD1C-908C56D5EE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899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18</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057400" cy="615553"/>
          </a:xfrm>
          <a:prstGeom prst="rect">
            <a:avLst/>
          </a:prstGeom>
          <a:noFill/>
          <a:effectLst/>
        </p:spPr>
        <p:txBody>
          <a:bodyPr wrap="square" rtlCol="0">
            <a:spAutoFit/>
          </a:bodyPr>
          <a:lstStyle/>
          <a:p>
            <a:r>
              <a:rPr lang="en" sz="1400" spc="300" dirty="0">
                <a:solidFill>
                  <a:schemeClr val="accent1"/>
                </a:solidFill>
                <a:latin typeface="+mj-lt"/>
              </a:rPr>
              <a:t>Results</a:t>
            </a:r>
          </a:p>
          <a:p>
            <a:r>
              <a:rPr lang="en" sz="2000" b="1" spc="300" dirty="0">
                <a:solidFill>
                  <a:schemeClr val="accent1"/>
                </a:solidFill>
                <a:latin typeface="+mj-lt"/>
              </a:rPr>
              <a:t>Per Game</a:t>
            </a:r>
          </a:p>
        </p:txBody>
      </p:sp>
      <p:pic>
        <p:nvPicPr>
          <p:cNvPr id="3" name="Picture 2">
            <a:extLst>
              <a:ext uri="{FF2B5EF4-FFF2-40B4-BE49-F238E27FC236}">
                <a16:creationId xmlns:a16="http://schemas.microsoft.com/office/drawing/2014/main" id="{1B5C7B07-50F1-4764-2ADB-F76634C2E6FF}"/>
              </a:ext>
            </a:extLst>
          </p:cNvPr>
          <p:cNvPicPr>
            <a:picLocks noChangeAspect="1"/>
          </p:cNvPicPr>
          <p:nvPr/>
        </p:nvPicPr>
        <p:blipFill>
          <a:blip r:embed="rId3"/>
          <a:stretch>
            <a:fillRect/>
          </a:stretch>
        </p:blipFill>
        <p:spPr>
          <a:xfrm>
            <a:off x="838198" y="2022250"/>
            <a:ext cx="5029200" cy="2813498"/>
          </a:xfrm>
          <a:prstGeom prst="rect">
            <a:avLst/>
          </a:prstGeom>
        </p:spPr>
      </p:pic>
      <p:pic>
        <p:nvPicPr>
          <p:cNvPr id="7" name="Picture 6">
            <a:extLst>
              <a:ext uri="{FF2B5EF4-FFF2-40B4-BE49-F238E27FC236}">
                <a16:creationId xmlns:a16="http://schemas.microsoft.com/office/drawing/2014/main" id="{3A196AD5-C2F3-16B6-B25E-94A8293D1D68}"/>
              </a:ext>
            </a:extLst>
          </p:cNvPr>
          <p:cNvPicPr>
            <a:picLocks noChangeAspect="1"/>
          </p:cNvPicPr>
          <p:nvPr/>
        </p:nvPicPr>
        <p:blipFill>
          <a:blip r:embed="rId4"/>
          <a:stretch>
            <a:fillRect/>
          </a:stretch>
        </p:blipFill>
        <p:spPr>
          <a:xfrm>
            <a:off x="6324600" y="2022250"/>
            <a:ext cx="5029200" cy="2813502"/>
          </a:xfrm>
          <a:prstGeom prst="rect">
            <a:avLst/>
          </a:prstGeom>
        </p:spPr>
      </p:pic>
      <p:grpSp>
        <p:nvGrpSpPr>
          <p:cNvPr id="13" name="Group 12">
            <a:extLst>
              <a:ext uri="{FF2B5EF4-FFF2-40B4-BE49-F238E27FC236}">
                <a16:creationId xmlns:a16="http://schemas.microsoft.com/office/drawing/2014/main" id="{E8756154-5101-C692-22D8-7D4D7D99D0D2}"/>
              </a:ext>
            </a:extLst>
          </p:cNvPr>
          <p:cNvGrpSpPr/>
          <p:nvPr/>
        </p:nvGrpSpPr>
        <p:grpSpPr>
          <a:xfrm>
            <a:off x="-1" y="32755"/>
            <a:ext cx="11353801" cy="835025"/>
            <a:chOff x="-1" y="32755"/>
            <a:chExt cx="11353801" cy="835025"/>
          </a:xfrm>
        </p:grpSpPr>
        <p:sp>
          <p:nvSpPr>
            <p:cNvPr id="14" name="Rectangle 13">
              <a:extLst>
                <a:ext uri="{FF2B5EF4-FFF2-40B4-BE49-F238E27FC236}">
                  <a16:creationId xmlns:a16="http://schemas.microsoft.com/office/drawing/2014/main" id="{314B4CAD-006A-72D6-D44D-38C93C6D000E}"/>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00B210C-A9E8-4F2E-EABF-6797551EA018}"/>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7BB743B1-7B66-1A33-87F4-7EF4A2CABA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96850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19</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976658" cy="615553"/>
          </a:xfrm>
          <a:prstGeom prst="rect">
            <a:avLst/>
          </a:prstGeom>
          <a:noFill/>
          <a:effectLst/>
        </p:spPr>
        <p:txBody>
          <a:bodyPr wrap="square" rtlCol="0">
            <a:spAutoFit/>
          </a:bodyPr>
          <a:lstStyle/>
          <a:p>
            <a:r>
              <a:rPr lang="en" sz="1400" spc="300" dirty="0">
                <a:solidFill>
                  <a:schemeClr val="accent1"/>
                </a:solidFill>
                <a:latin typeface="+mj-lt"/>
              </a:rPr>
              <a:t>Results</a:t>
            </a:r>
          </a:p>
          <a:p>
            <a:r>
              <a:rPr lang="en" sz="2000" b="1" spc="300" dirty="0">
                <a:solidFill>
                  <a:schemeClr val="accent1"/>
                </a:solidFill>
                <a:latin typeface="+mj-lt"/>
              </a:rPr>
              <a:t>Comparisons (1)</a:t>
            </a:r>
          </a:p>
        </p:txBody>
      </p:sp>
      <p:pic>
        <p:nvPicPr>
          <p:cNvPr id="6" name="Picture 5">
            <a:extLst>
              <a:ext uri="{FF2B5EF4-FFF2-40B4-BE49-F238E27FC236}">
                <a16:creationId xmlns:a16="http://schemas.microsoft.com/office/drawing/2014/main" id="{23A332CE-A3CF-012A-5E62-9032E01D0ACD}"/>
              </a:ext>
            </a:extLst>
          </p:cNvPr>
          <p:cNvPicPr>
            <a:picLocks noChangeAspect="1"/>
          </p:cNvPicPr>
          <p:nvPr/>
        </p:nvPicPr>
        <p:blipFill>
          <a:blip r:embed="rId3"/>
          <a:stretch>
            <a:fillRect/>
          </a:stretch>
        </p:blipFill>
        <p:spPr>
          <a:xfrm>
            <a:off x="609600" y="2128234"/>
            <a:ext cx="3219718" cy="2601532"/>
          </a:xfrm>
          <a:prstGeom prst="rect">
            <a:avLst/>
          </a:prstGeom>
        </p:spPr>
      </p:pic>
      <p:pic>
        <p:nvPicPr>
          <p:cNvPr id="10" name="Picture 9">
            <a:extLst>
              <a:ext uri="{FF2B5EF4-FFF2-40B4-BE49-F238E27FC236}">
                <a16:creationId xmlns:a16="http://schemas.microsoft.com/office/drawing/2014/main" id="{260F22CC-A426-9DC7-94C6-879D6DA72A4F}"/>
              </a:ext>
            </a:extLst>
          </p:cNvPr>
          <p:cNvPicPr>
            <a:picLocks noChangeAspect="1"/>
          </p:cNvPicPr>
          <p:nvPr/>
        </p:nvPicPr>
        <p:blipFill>
          <a:blip r:embed="rId4"/>
          <a:stretch>
            <a:fillRect/>
          </a:stretch>
        </p:blipFill>
        <p:spPr>
          <a:xfrm>
            <a:off x="8362682" y="2050960"/>
            <a:ext cx="3219718" cy="2678806"/>
          </a:xfrm>
          <a:prstGeom prst="rect">
            <a:avLst/>
          </a:prstGeom>
        </p:spPr>
      </p:pic>
      <p:pic>
        <p:nvPicPr>
          <p:cNvPr id="12" name="Picture 11">
            <a:extLst>
              <a:ext uri="{FF2B5EF4-FFF2-40B4-BE49-F238E27FC236}">
                <a16:creationId xmlns:a16="http://schemas.microsoft.com/office/drawing/2014/main" id="{A18E396F-FE84-380A-BB2E-8545DD89A4DF}"/>
              </a:ext>
            </a:extLst>
          </p:cNvPr>
          <p:cNvPicPr>
            <a:picLocks noChangeAspect="1"/>
          </p:cNvPicPr>
          <p:nvPr/>
        </p:nvPicPr>
        <p:blipFill>
          <a:blip r:embed="rId5"/>
          <a:stretch>
            <a:fillRect/>
          </a:stretch>
        </p:blipFill>
        <p:spPr>
          <a:xfrm>
            <a:off x="4486141" y="2070279"/>
            <a:ext cx="3219718" cy="2659487"/>
          </a:xfrm>
          <a:prstGeom prst="rect">
            <a:avLst/>
          </a:prstGeom>
        </p:spPr>
      </p:pic>
      <p:grpSp>
        <p:nvGrpSpPr>
          <p:cNvPr id="16" name="Group 15">
            <a:extLst>
              <a:ext uri="{FF2B5EF4-FFF2-40B4-BE49-F238E27FC236}">
                <a16:creationId xmlns:a16="http://schemas.microsoft.com/office/drawing/2014/main" id="{B120F84B-351E-FC7F-829A-717406E69C90}"/>
              </a:ext>
            </a:extLst>
          </p:cNvPr>
          <p:cNvGrpSpPr/>
          <p:nvPr/>
        </p:nvGrpSpPr>
        <p:grpSpPr>
          <a:xfrm>
            <a:off x="-1" y="32755"/>
            <a:ext cx="11353801" cy="835025"/>
            <a:chOff x="-1" y="32755"/>
            <a:chExt cx="11353801" cy="835025"/>
          </a:xfrm>
        </p:grpSpPr>
        <p:sp>
          <p:nvSpPr>
            <p:cNvPr id="17" name="Rectangle 16">
              <a:extLst>
                <a:ext uri="{FF2B5EF4-FFF2-40B4-BE49-F238E27FC236}">
                  <a16:creationId xmlns:a16="http://schemas.microsoft.com/office/drawing/2014/main" id="{AF5921D5-6D4D-34EB-CCB9-22BD03837C77}"/>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81DFBD0-CE76-B4A6-5B35-96C168ACA52D}"/>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9" name="Picture 18">
              <a:extLst>
                <a:ext uri="{FF2B5EF4-FFF2-40B4-BE49-F238E27FC236}">
                  <a16:creationId xmlns:a16="http://schemas.microsoft.com/office/drawing/2014/main" id="{B0F8B3DD-0452-10BF-ADA7-9D49FFCF3A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1014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a:t>
            </a:fld>
            <a:endParaRPr lang="en-US" dirty="0"/>
          </a:p>
        </p:txBody>
      </p:sp>
      <p:sp>
        <p:nvSpPr>
          <p:cNvPr id="5" name="TextBox 4">
            <a:extLst>
              <a:ext uri="{FF2B5EF4-FFF2-40B4-BE49-F238E27FC236}">
                <a16:creationId xmlns:a16="http://schemas.microsoft.com/office/drawing/2014/main" id="{B2C20A69-9185-50B7-2FD2-7AE31F4FC5F6}"/>
              </a:ext>
            </a:extLst>
          </p:cNvPr>
          <p:cNvSpPr txBox="1"/>
          <p:nvPr/>
        </p:nvSpPr>
        <p:spPr>
          <a:xfrm>
            <a:off x="252679" y="687095"/>
            <a:ext cx="1971137" cy="400110"/>
          </a:xfrm>
          <a:prstGeom prst="rect">
            <a:avLst/>
          </a:prstGeom>
          <a:noFill/>
          <a:effectLst/>
        </p:spPr>
        <p:txBody>
          <a:bodyPr wrap="square" rtlCol="0">
            <a:spAutoFit/>
          </a:bodyPr>
          <a:lstStyle/>
          <a:p>
            <a:r>
              <a:rPr lang="en" sz="2000" b="1" spc="300" dirty="0">
                <a:solidFill>
                  <a:schemeClr val="accent1"/>
                </a:solidFill>
                <a:latin typeface="+mj-lt"/>
              </a:rPr>
              <a:t>Contents</a:t>
            </a:r>
            <a:endParaRPr lang="en-US" sz="2000" b="1" spc="300" dirty="0">
              <a:solidFill>
                <a:schemeClr val="accent1"/>
              </a:solidFill>
              <a:latin typeface="+mj-lt"/>
            </a:endParaRPr>
          </a:p>
        </p:txBody>
      </p:sp>
      <p:sp>
        <p:nvSpPr>
          <p:cNvPr id="2" name="Hexagon 1">
            <a:extLst>
              <a:ext uri="{FF2B5EF4-FFF2-40B4-BE49-F238E27FC236}">
                <a16:creationId xmlns:a16="http://schemas.microsoft.com/office/drawing/2014/main" id="{59940A39-19E9-8285-8C9A-5C57594CD572}"/>
              </a:ext>
            </a:extLst>
          </p:cNvPr>
          <p:cNvSpPr/>
          <p:nvPr/>
        </p:nvSpPr>
        <p:spPr>
          <a:xfrm>
            <a:off x="5010148" y="2286000"/>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dirty="0">
                <a:solidFill>
                  <a:prstClr val="black">
                    <a:lumMod val="50000"/>
                    <a:lumOff val="50000"/>
                  </a:prstClr>
                </a:solidFill>
                <a:latin typeface="Calibri" panose="020F0502020204030204"/>
              </a:rPr>
              <a:t>Results</a:t>
            </a:r>
            <a:endParaRPr lang="en-US" sz="1600" dirty="0">
              <a:solidFill>
                <a:prstClr val="black">
                  <a:lumMod val="50000"/>
                  <a:lumOff val="50000"/>
                </a:prstClr>
              </a:solidFill>
              <a:latin typeface="Calibri" panose="020F0502020204030204"/>
            </a:endParaRPr>
          </a:p>
        </p:txBody>
      </p:sp>
      <p:sp>
        <p:nvSpPr>
          <p:cNvPr id="6" name="Hexagon 5">
            <a:extLst>
              <a:ext uri="{FF2B5EF4-FFF2-40B4-BE49-F238E27FC236}">
                <a16:creationId xmlns:a16="http://schemas.microsoft.com/office/drawing/2014/main" id="{A379BD8E-0164-1DB5-C95A-845833824BCC}"/>
              </a:ext>
            </a:extLst>
          </p:cNvPr>
          <p:cNvSpPr/>
          <p:nvPr/>
        </p:nvSpPr>
        <p:spPr>
          <a:xfrm>
            <a:off x="3124199" y="3236076"/>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dirty="0">
                <a:solidFill>
                  <a:prstClr val="black">
                    <a:lumMod val="50000"/>
                    <a:lumOff val="50000"/>
                  </a:prstClr>
                </a:solidFill>
                <a:latin typeface="Calibri" panose="020F0502020204030204"/>
              </a:rPr>
              <a:t>Methodology</a:t>
            </a:r>
            <a:endParaRPr lang="en-US" sz="1600" dirty="0">
              <a:solidFill>
                <a:prstClr val="black">
                  <a:lumMod val="50000"/>
                  <a:lumOff val="50000"/>
                </a:prstClr>
              </a:solidFill>
              <a:latin typeface="Calibri" panose="020F0502020204030204"/>
            </a:endParaRPr>
          </a:p>
        </p:txBody>
      </p:sp>
      <p:sp>
        <p:nvSpPr>
          <p:cNvPr id="7" name="Hexagon 6">
            <a:extLst>
              <a:ext uri="{FF2B5EF4-FFF2-40B4-BE49-F238E27FC236}">
                <a16:creationId xmlns:a16="http://schemas.microsoft.com/office/drawing/2014/main" id="{BB6E15E0-1DCF-2152-17FC-C1AD490AE1D2}"/>
              </a:ext>
            </a:extLst>
          </p:cNvPr>
          <p:cNvSpPr/>
          <p:nvPr/>
        </p:nvSpPr>
        <p:spPr>
          <a:xfrm>
            <a:off x="6896101" y="3236077"/>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dirty="0">
                <a:solidFill>
                  <a:prstClr val="black">
                    <a:lumMod val="50000"/>
                    <a:lumOff val="50000"/>
                  </a:prstClr>
                </a:solidFill>
                <a:latin typeface="Calibri" panose="020F0502020204030204"/>
              </a:rPr>
              <a:t>Conclusions</a:t>
            </a:r>
            <a:endParaRPr lang="en-US" sz="1600" dirty="0">
              <a:solidFill>
                <a:prstClr val="black">
                  <a:lumMod val="50000"/>
                  <a:lumOff val="50000"/>
                </a:prstClr>
              </a:solidFill>
              <a:latin typeface="Calibri" panose="020F0502020204030204"/>
            </a:endParaRPr>
          </a:p>
        </p:txBody>
      </p:sp>
      <p:sp>
        <p:nvSpPr>
          <p:cNvPr id="8" name="Hexagon 7">
            <a:extLst>
              <a:ext uri="{FF2B5EF4-FFF2-40B4-BE49-F238E27FC236}">
                <a16:creationId xmlns:a16="http://schemas.microsoft.com/office/drawing/2014/main" id="{4B6C9696-E77E-9169-8EE4-06C9037C792E}"/>
              </a:ext>
            </a:extLst>
          </p:cNvPr>
          <p:cNvSpPr/>
          <p:nvPr/>
        </p:nvSpPr>
        <p:spPr>
          <a:xfrm>
            <a:off x="1238248" y="2286001"/>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dirty="0">
                <a:solidFill>
                  <a:prstClr val="black">
                    <a:lumMod val="50000"/>
                    <a:lumOff val="50000"/>
                  </a:prstClr>
                </a:solidFill>
                <a:latin typeface="Calibri" panose="020F0502020204030204"/>
              </a:rPr>
              <a:t>Introduction</a:t>
            </a:r>
            <a:endParaRPr lang="en-US" sz="1600" dirty="0">
              <a:solidFill>
                <a:prstClr val="black">
                  <a:lumMod val="50000"/>
                  <a:lumOff val="50000"/>
                </a:prstClr>
              </a:solidFill>
              <a:latin typeface="Calibri" panose="020F0502020204030204"/>
            </a:endParaRPr>
          </a:p>
        </p:txBody>
      </p:sp>
      <p:sp>
        <p:nvSpPr>
          <p:cNvPr id="9" name="Hexagon 8">
            <a:extLst>
              <a:ext uri="{FF2B5EF4-FFF2-40B4-BE49-F238E27FC236}">
                <a16:creationId xmlns:a16="http://schemas.microsoft.com/office/drawing/2014/main" id="{85BA1682-F4F2-04D7-7840-21EB72CCD2FF}"/>
              </a:ext>
            </a:extLst>
          </p:cNvPr>
          <p:cNvSpPr/>
          <p:nvPr/>
        </p:nvSpPr>
        <p:spPr>
          <a:xfrm>
            <a:off x="8782051" y="2286001"/>
            <a:ext cx="2171701" cy="1872157"/>
          </a:xfrm>
          <a:prstGeom prst="hexagon">
            <a:avLst/>
          </a:prstGeom>
          <a:noFill/>
          <a:ln w="28575">
            <a:solidFill>
              <a:schemeClr val="accent1"/>
            </a:solidFill>
            <a:prstDash val="solid"/>
          </a:ln>
          <a:effectLst>
            <a:outerShdw blurRad="63500" sx="102000" sy="102000" algn="ctr" rotWithShape="0">
              <a:prstClr val="black">
                <a:alpha val="40000"/>
              </a:prst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dirty="0">
                <a:solidFill>
                  <a:prstClr val="black">
                    <a:lumMod val="50000"/>
                    <a:lumOff val="50000"/>
                  </a:prstClr>
                </a:solidFill>
                <a:latin typeface="Calibri" panose="020F0502020204030204"/>
              </a:rPr>
              <a:t>Future Work</a:t>
            </a:r>
            <a:endParaRPr lang="en-US" sz="1600" dirty="0">
              <a:solidFill>
                <a:prstClr val="black">
                  <a:lumMod val="50000"/>
                  <a:lumOff val="50000"/>
                </a:prstClr>
              </a:solidFill>
              <a:latin typeface="Calibri" panose="020F0502020204030204"/>
            </a:endParaRPr>
          </a:p>
        </p:txBody>
      </p:sp>
      <p:grpSp>
        <p:nvGrpSpPr>
          <p:cNvPr id="18" name="Group 17">
            <a:extLst>
              <a:ext uri="{FF2B5EF4-FFF2-40B4-BE49-F238E27FC236}">
                <a16:creationId xmlns:a16="http://schemas.microsoft.com/office/drawing/2014/main" id="{D06656DE-04F8-6984-8E92-59B4D682102A}"/>
              </a:ext>
            </a:extLst>
          </p:cNvPr>
          <p:cNvGrpSpPr/>
          <p:nvPr/>
        </p:nvGrpSpPr>
        <p:grpSpPr>
          <a:xfrm>
            <a:off x="-1" y="32755"/>
            <a:ext cx="11353801" cy="835025"/>
            <a:chOff x="-1" y="32755"/>
            <a:chExt cx="11353801" cy="835025"/>
          </a:xfrm>
        </p:grpSpPr>
        <p:sp>
          <p:nvSpPr>
            <p:cNvPr id="12" name="Rectangle 11">
              <a:extLst>
                <a:ext uri="{FF2B5EF4-FFF2-40B4-BE49-F238E27FC236}">
                  <a16:creationId xmlns:a16="http://schemas.microsoft.com/office/drawing/2014/main" id="{63D26A8C-A6C7-1C97-E3DD-0DC34648E8F2}"/>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B9C79F2-1DAF-144D-52F3-4A8CABD68A0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3A8AE8A3-A7F9-3D35-73BA-15C353EC9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50779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20</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8" y="687095"/>
            <a:ext cx="2999807" cy="615553"/>
          </a:xfrm>
          <a:prstGeom prst="rect">
            <a:avLst/>
          </a:prstGeom>
          <a:noFill/>
          <a:effectLst/>
        </p:spPr>
        <p:txBody>
          <a:bodyPr wrap="square" rtlCol="0">
            <a:spAutoFit/>
          </a:bodyPr>
          <a:lstStyle/>
          <a:p>
            <a:r>
              <a:rPr lang="en" sz="1400" spc="300" dirty="0">
                <a:solidFill>
                  <a:schemeClr val="accent1"/>
                </a:solidFill>
                <a:latin typeface="+mj-lt"/>
              </a:rPr>
              <a:t>Results</a:t>
            </a:r>
          </a:p>
          <a:p>
            <a:r>
              <a:rPr lang="en" sz="2000" b="1" spc="300" dirty="0">
                <a:solidFill>
                  <a:schemeClr val="accent1"/>
                </a:solidFill>
                <a:latin typeface="+mj-lt"/>
              </a:rPr>
              <a:t>Comparisons (2)</a:t>
            </a:r>
          </a:p>
        </p:txBody>
      </p:sp>
      <p:pic>
        <p:nvPicPr>
          <p:cNvPr id="2" name="Picture 1">
            <a:extLst>
              <a:ext uri="{FF2B5EF4-FFF2-40B4-BE49-F238E27FC236}">
                <a16:creationId xmlns:a16="http://schemas.microsoft.com/office/drawing/2014/main" id="{F636C1F7-B743-34E8-4AC4-BEB8892A677B}"/>
              </a:ext>
            </a:extLst>
          </p:cNvPr>
          <p:cNvPicPr>
            <a:picLocks noChangeAspect="1"/>
          </p:cNvPicPr>
          <p:nvPr/>
        </p:nvPicPr>
        <p:blipFill rotWithShape="1">
          <a:blip r:embed="rId3"/>
          <a:srcRect l="3686" r="3847" b="18841"/>
          <a:stretch/>
        </p:blipFill>
        <p:spPr>
          <a:xfrm>
            <a:off x="3343273" y="3652954"/>
            <a:ext cx="5495925" cy="1554734"/>
          </a:xfrm>
          <a:prstGeom prst="rect">
            <a:avLst/>
          </a:prstGeom>
          <a:ln w="19050">
            <a:solidFill>
              <a:schemeClr val="accent1"/>
            </a:solidFill>
          </a:ln>
        </p:spPr>
      </p:pic>
      <p:pic>
        <p:nvPicPr>
          <p:cNvPr id="5" name="Picture 4">
            <a:extLst>
              <a:ext uri="{FF2B5EF4-FFF2-40B4-BE49-F238E27FC236}">
                <a16:creationId xmlns:a16="http://schemas.microsoft.com/office/drawing/2014/main" id="{14C55E64-11B4-FBAF-3F6B-316EE7AAF740}"/>
              </a:ext>
            </a:extLst>
          </p:cNvPr>
          <p:cNvPicPr>
            <a:picLocks noChangeAspect="1"/>
          </p:cNvPicPr>
          <p:nvPr/>
        </p:nvPicPr>
        <p:blipFill rotWithShape="1">
          <a:blip r:embed="rId4"/>
          <a:srcRect l="7532" r="7692" b="17287"/>
          <a:stretch/>
        </p:blipFill>
        <p:spPr>
          <a:xfrm>
            <a:off x="3571872" y="1766771"/>
            <a:ext cx="5038725" cy="1438275"/>
          </a:xfrm>
          <a:prstGeom prst="rect">
            <a:avLst/>
          </a:prstGeom>
          <a:ln w="19050">
            <a:solidFill>
              <a:schemeClr val="accent1"/>
            </a:solidFill>
          </a:ln>
        </p:spPr>
      </p:pic>
      <p:grpSp>
        <p:nvGrpSpPr>
          <p:cNvPr id="11" name="Group 10">
            <a:extLst>
              <a:ext uri="{FF2B5EF4-FFF2-40B4-BE49-F238E27FC236}">
                <a16:creationId xmlns:a16="http://schemas.microsoft.com/office/drawing/2014/main" id="{309AB907-1439-6969-A077-38DFA9FBDB2F}"/>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65CD2461-B572-00A8-94AE-375DDDB05B3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5E59B11-00BA-5320-B8CA-A651C07A57F4}"/>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459BA2B1-6141-CE12-8222-0F0DE987CE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3" name="TextBox 2">
            <a:extLst>
              <a:ext uri="{FF2B5EF4-FFF2-40B4-BE49-F238E27FC236}">
                <a16:creationId xmlns:a16="http://schemas.microsoft.com/office/drawing/2014/main" id="{816A88C4-DFFD-1B74-AB91-0334CC37E0BB}"/>
              </a:ext>
            </a:extLst>
          </p:cNvPr>
          <p:cNvSpPr txBox="1"/>
          <p:nvPr/>
        </p:nvSpPr>
        <p:spPr>
          <a:xfrm>
            <a:off x="8823961" y="3829572"/>
            <a:ext cx="1958339" cy="461665"/>
          </a:xfrm>
          <a:prstGeom prst="rect">
            <a:avLst/>
          </a:prstGeom>
          <a:noFill/>
        </p:spPr>
        <p:txBody>
          <a:bodyPr wrap="square" rtlCol="0">
            <a:spAutoFit/>
          </a:bodyPr>
          <a:lstStyle/>
          <a:p>
            <a:r>
              <a:rPr lang="en" sz="1200" dirty="0">
                <a:solidFill>
                  <a:prstClr val="black">
                    <a:lumMod val="50000"/>
                    <a:lumOff val="50000"/>
                  </a:prstClr>
                </a:solidFill>
                <a:latin typeface="Calibri" panose="020F0502020204030204"/>
              </a:rPr>
              <a:t>Sensor Pack Size: 500 counts</a:t>
            </a:r>
            <a:endParaRPr lang="en-US" sz="1200" dirty="0">
              <a:solidFill>
                <a:prstClr val="black">
                  <a:lumMod val="50000"/>
                  <a:lumOff val="50000"/>
                </a:prstClr>
              </a:solidFill>
              <a:latin typeface="Calibri" panose="020F0502020204030204"/>
            </a:endParaRPr>
          </a:p>
        </p:txBody>
      </p:sp>
      <p:sp>
        <p:nvSpPr>
          <p:cNvPr id="12" name="TextBox 11">
            <a:extLst>
              <a:ext uri="{FF2B5EF4-FFF2-40B4-BE49-F238E27FC236}">
                <a16:creationId xmlns:a16="http://schemas.microsoft.com/office/drawing/2014/main" id="{9008E443-3B2F-7494-91E2-34D95D6BEAE9}"/>
              </a:ext>
            </a:extLst>
          </p:cNvPr>
          <p:cNvSpPr txBox="1"/>
          <p:nvPr/>
        </p:nvSpPr>
        <p:spPr>
          <a:xfrm>
            <a:off x="8823961" y="4806983"/>
            <a:ext cx="2171702" cy="276999"/>
          </a:xfrm>
          <a:prstGeom prst="rect">
            <a:avLst/>
          </a:prstGeom>
          <a:noFill/>
        </p:spPr>
        <p:txBody>
          <a:bodyPr wrap="square" rtlCol="0">
            <a:spAutoFit/>
          </a:bodyPr>
          <a:lstStyle/>
          <a:p>
            <a:r>
              <a:rPr lang="en" sz="1200" dirty="0">
                <a:solidFill>
                  <a:prstClr val="black">
                    <a:lumMod val="50000"/>
                    <a:lumOff val="50000"/>
                  </a:prstClr>
                </a:solidFill>
                <a:latin typeface="Calibri" panose="020F0502020204030204"/>
              </a:rPr>
              <a:t>Sensor Packet Size: ~50 counts</a:t>
            </a:r>
            <a:endParaRPr lang="en-US" sz="1200" dirty="0">
              <a:solidFill>
                <a:prstClr val="black">
                  <a:lumMod val="50000"/>
                  <a:lumOff val="50000"/>
                </a:prstClr>
              </a:solidFill>
              <a:latin typeface="Calibri" panose="020F0502020204030204"/>
            </a:endParaRPr>
          </a:p>
        </p:txBody>
      </p:sp>
    </p:spTree>
    <p:extLst>
      <p:ext uri="{BB962C8B-B14F-4D97-AF65-F5344CB8AC3E}">
        <p14:creationId xmlns:p14="http://schemas.microsoft.com/office/powerpoint/2010/main" val="183261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21</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286000" cy="400110"/>
          </a:xfrm>
          <a:prstGeom prst="rect">
            <a:avLst/>
          </a:prstGeom>
          <a:noFill/>
          <a:effectLst/>
        </p:spPr>
        <p:txBody>
          <a:bodyPr wrap="square" rtlCol="0">
            <a:spAutoFit/>
          </a:bodyPr>
          <a:lstStyle/>
          <a:p>
            <a:r>
              <a:rPr lang="en" sz="2000" b="1" spc="300" dirty="0">
                <a:solidFill>
                  <a:schemeClr val="accent1"/>
                </a:solidFill>
                <a:latin typeface="+mj-lt"/>
              </a:rPr>
              <a:t>Conclusions</a:t>
            </a:r>
          </a:p>
        </p:txBody>
      </p:sp>
      <p:grpSp>
        <p:nvGrpSpPr>
          <p:cNvPr id="11" name="Group 10">
            <a:extLst>
              <a:ext uri="{FF2B5EF4-FFF2-40B4-BE49-F238E27FC236}">
                <a16:creationId xmlns:a16="http://schemas.microsoft.com/office/drawing/2014/main" id="{EC056643-CC96-3202-6DFD-2C8D434689BB}"/>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921FF570-2930-715A-9648-5B7BE6688446}"/>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7CB90CD-197E-30BB-FAF8-B475B295C13B}"/>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6671954D-535C-02DA-7662-240DA9F9B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8" name="TextBox 17">
            <a:extLst>
              <a:ext uri="{FF2B5EF4-FFF2-40B4-BE49-F238E27FC236}">
                <a16:creationId xmlns:a16="http://schemas.microsoft.com/office/drawing/2014/main" id="{77856882-3583-4813-8310-67FC65F33FBD}"/>
              </a:ext>
            </a:extLst>
          </p:cNvPr>
          <p:cNvSpPr txBox="1"/>
          <p:nvPr/>
        </p:nvSpPr>
        <p:spPr>
          <a:xfrm>
            <a:off x="842963" y="1825022"/>
            <a:ext cx="6310312" cy="2727928"/>
          </a:xfrm>
          <a:prstGeom prst="rect">
            <a:avLst/>
          </a:prstGeom>
          <a:noFill/>
          <a:ln w="19050">
            <a:solidFill>
              <a:schemeClr val="accent1"/>
            </a:solidFill>
          </a:ln>
        </p:spPr>
        <p:txBody>
          <a:bodyPr wrap="square" rtlCol="0">
            <a:noAutofit/>
          </a:bodyPr>
          <a:lstStyle/>
          <a:p>
            <a:r>
              <a:rPr lang="en" b="1" dirty="0">
                <a:solidFill>
                  <a:schemeClr val="accent1"/>
                </a:solidFill>
                <a:latin typeface="+mj-lt"/>
              </a:rPr>
              <a:t>Methodology &amp; Techniques</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Using multiple RBF- </a:t>
            </a:r>
            <a:r>
              <a:rPr lang="en" sz="1600" dirty="0" err="1">
                <a:solidFill>
                  <a:prstClr val="black">
                    <a:lumMod val="50000"/>
                    <a:lumOff val="50000"/>
                  </a:prstClr>
                </a:solidFill>
                <a:latin typeface="Calibri" panose="020F0502020204030204"/>
              </a:rPr>
              <a:t>OCSVMs </a:t>
            </a:r>
            <a:r>
              <a:rPr lang="en" sz="1600" dirty="0">
                <a:solidFill>
                  <a:prstClr val="black">
                    <a:lumMod val="50000"/>
                    <a:lumOff val="50000"/>
                  </a:prstClr>
                </a:solidFill>
                <a:latin typeface="Calibri" panose="020F0502020204030204"/>
              </a:rPr>
              <a:t>serves system security.</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The trust system helps form an easy-to-use system.</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Denoising the training data with LOF improves security.</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The </a:t>
            </a:r>
            <a:r>
              <a:rPr lang="en" sz="1600" dirty="0" err="1">
                <a:solidFill>
                  <a:prstClr val="black">
                    <a:lumMod val="50000"/>
                    <a:lumOff val="50000"/>
                  </a:prstClr>
                </a:solidFill>
                <a:latin typeface="Calibri" panose="020F0502020204030204"/>
              </a:rPr>
              <a:t>nu </a:t>
            </a:r>
            <a:r>
              <a:rPr lang="en" sz="1600" dirty="0">
                <a:solidFill>
                  <a:prstClr val="black">
                    <a:lumMod val="50000"/>
                    <a:lumOff val="50000"/>
                  </a:prstClr>
                </a:solidFill>
                <a:latin typeface="Calibri" panose="020F0502020204030204"/>
              </a:rPr>
              <a:t>and </a:t>
            </a:r>
            <a:r>
              <a:rPr lang="en" sz="1600" dirty="0" err="1">
                <a:solidFill>
                  <a:prstClr val="black">
                    <a:lumMod val="50000"/>
                    <a:lumOff val="50000"/>
                  </a:prstClr>
                </a:solidFill>
                <a:latin typeface="Calibri" panose="020F0502020204030204"/>
              </a:rPr>
              <a:t>gamma parameters </a:t>
            </a:r>
            <a:r>
              <a:rPr lang="en" sz="1600" dirty="0">
                <a:solidFill>
                  <a:prstClr val="black">
                    <a:lumMod val="50000"/>
                    <a:lumOff val="50000"/>
                  </a:prstClr>
                </a:solidFill>
                <a:latin typeface="Calibri" panose="020F0502020204030204"/>
              </a:rPr>
              <a:t>of RBF- </a:t>
            </a:r>
            <a:r>
              <a:rPr lang="en" sz="1600" dirty="0" err="1">
                <a:solidFill>
                  <a:prstClr val="black">
                    <a:lumMod val="50000"/>
                    <a:lumOff val="50000"/>
                  </a:prstClr>
                </a:solidFill>
                <a:latin typeface="Calibri" panose="020F0502020204030204"/>
              </a:rPr>
              <a:t>OCSVMs </a:t>
            </a:r>
            <a:r>
              <a:rPr lang="en" sz="1600" dirty="0">
                <a:solidFill>
                  <a:prstClr val="black">
                    <a:lumMod val="50000"/>
                    <a:lumOff val="50000"/>
                  </a:prstClr>
                </a:solidFill>
                <a:latin typeface="Calibri" panose="020F0502020204030204"/>
              </a:rPr>
              <a:t>play a decisive role in ensuring a balance between security and usability.</a:t>
            </a:r>
          </a:p>
        </p:txBody>
      </p:sp>
      <p:sp>
        <p:nvSpPr>
          <p:cNvPr id="19" name="TextBox 18">
            <a:extLst>
              <a:ext uri="{FF2B5EF4-FFF2-40B4-BE49-F238E27FC236}">
                <a16:creationId xmlns:a16="http://schemas.microsoft.com/office/drawing/2014/main" id="{CD9B8EAB-2A9D-1EEF-B13C-A2625D1E75CF}"/>
              </a:ext>
            </a:extLst>
          </p:cNvPr>
          <p:cNvSpPr txBox="1"/>
          <p:nvPr/>
        </p:nvSpPr>
        <p:spPr>
          <a:xfrm>
            <a:off x="7696199" y="1825022"/>
            <a:ext cx="3657601" cy="2727928"/>
          </a:xfrm>
          <a:prstGeom prst="rect">
            <a:avLst/>
          </a:prstGeom>
          <a:noFill/>
          <a:ln w="19050">
            <a:solidFill>
              <a:schemeClr val="accent1"/>
            </a:solidFill>
          </a:ln>
        </p:spPr>
        <p:txBody>
          <a:bodyPr wrap="square" rtlCol="0">
            <a:noAutofit/>
          </a:bodyPr>
          <a:lstStyle/>
          <a:p>
            <a:r>
              <a:rPr lang="en" b="1" dirty="0">
                <a:solidFill>
                  <a:schemeClr val="accent1"/>
                </a:solidFill>
                <a:latin typeface="+mj-lt"/>
              </a:rPr>
              <a:t>System</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Robust to measurement errors.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Satisfactory security and transparency metrics.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Quick check</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Objective evaluation</a:t>
            </a:r>
          </a:p>
        </p:txBody>
      </p:sp>
    </p:spTree>
    <p:extLst>
      <p:ext uri="{BB962C8B-B14F-4D97-AF65-F5344CB8AC3E}">
        <p14:creationId xmlns:p14="http://schemas.microsoft.com/office/powerpoint/2010/main" val="404445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22</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252679" y="687095"/>
            <a:ext cx="2971800" cy="400110"/>
          </a:xfrm>
          <a:prstGeom prst="rect">
            <a:avLst/>
          </a:prstGeom>
          <a:noFill/>
          <a:effectLst/>
        </p:spPr>
        <p:txBody>
          <a:bodyPr wrap="square" rtlCol="0">
            <a:spAutoFit/>
          </a:bodyPr>
          <a:lstStyle/>
          <a:p>
            <a:r>
              <a:rPr lang="en" sz="2000" b="1" spc="300" dirty="0">
                <a:solidFill>
                  <a:schemeClr val="accent1"/>
                </a:solidFill>
                <a:latin typeface="+mj-lt"/>
              </a:rPr>
              <a:t>Future Work</a:t>
            </a:r>
          </a:p>
        </p:txBody>
      </p:sp>
      <p:grpSp>
        <p:nvGrpSpPr>
          <p:cNvPr id="6" name="Group 5">
            <a:extLst>
              <a:ext uri="{FF2B5EF4-FFF2-40B4-BE49-F238E27FC236}">
                <a16:creationId xmlns:a16="http://schemas.microsoft.com/office/drawing/2014/main" id="{4CF94C05-ED0F-2A75-7AA2-280B4DB1E1F0}"/>
              </a:ext>
            </a:extLst>
          </p:cNvPr>
          <p:cNvGrpSpPr/>
          <p:nvPr/>
        </p:nvGrpSpPr>
        <p:grpSpPr>
          <a:xfrm>
            <a:off x="-1" y="32755"/>
            <a:ext cx="11353801" cy="835025"/>
            <a:chOff x="-1" y="32755"/>
            <a:chExt cx="11353801" cy="835025"/>
          </a:xfrm>
        </p:grpSpPr>
        <p:sp>
          <p:nvSpPr>
            <p:cNvPr id="7" name="Rectangle 6">
              <a:extLst>
                <a:ext uri="{FF2B5EF4-FFF2-40B4-BE49-F238E27FC236}">
                  <a16:creationId xmlns:a16="http://schemas.microsoft.com/office/drawing/2014/main" id="{647D5A1F-D76A-FCAF-1896-3163F82BD22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50FFA1-A69F-A1AA-5FA3-5A7910FDD246}"/>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0" name="Picture 9">
              <a:extLst>
                <a:ext uri="{FF2B5EF4-FFF2-40B4-BE49-F238E27FC236}">
                  <a16:creationId xmlns:a16="http://schemas.microsoft.com/office/drawing/2014/main" id="{96F19DB5-2DEE-073F-6B15-F83D13FD3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13" name="TextBox 12">
            <a:extLst>
              <a:ext uri="{FF2B5EF4-FFF2-40B4-BE49-F238E27FC236}">
                <a16:creationId xmlns:a16="http://schemas.microsoft.com/office/drawing/2014/main" id="{2E8FBF00-0CDE-E893-2169-4F273E7AC05F}"/>
              </a:ext>
            </a:extLst>
          </p:cNvPr>
          <p:cNvSpPr txBox="1"/>
          <p:nvPr/>
        </p:nvSpPr>
        <p:spPr>
          <a:xfrm>
            <a:off x="842963" y="1824609"/>
            <a:ext cx="4919662" cy="2154539"/>
          </a:xfrm>
          <a:prstGeom prst="rect">
            <a:avLst/>
          </a:prstGeom>
          <a:noFill/>
          <a:ln w="19050">
            <a:solidFill>
              <a:schemeClr val="accent1"/>
            </a:solidFill>
          </a:ln>
        </p:spPr>
        <p:txBody>
          <a:bodyPr wrap="square" rtlCol="0">
            <a:noAutofit/>
          </a:bodyPr>
          <a:lstStyle/>
          <a:p>
            <a:r>
              <a:rPr lang="en" b="1" dirty="0">
                <a:solidFill>
                  <a:schemeClr val="accent1"/>
                </a:solidFill>
                <a:latin typeface="+mj-lt"/>
              </a:rPr>
              <a:t>Ideas</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Dynamic weights in classifiers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Option to select nu-gamma ranges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Combination with context-aware techniques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Ability to adapt to changes in owner behavior</a:t>
            </a:r>
          </a:p>
        </p:txBody>
      </p:sp>
      <p:pic>
        <p:nvPicPr>
          <p:cNvPr id="5" name="Picture 4">
            <a:extLst>
              <a:ext uri="{FF2B5EF4-FFF2-40B4-BE49-F238E27FC236}">
                <a16:creationId xmlns:a16="http://schemas.microsoft.com/office/drawing/2014/main" id="{63CD7591-4B5F-CDB0-FCE4-B7F1C7DFC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49721">
            <a:off x="7158038" y="1485215"/>
            <a:ext cx="2595563" cy="28333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4151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23</a:t>
            </a:fld>
            <a:endParaRPr lang="en-US" dirty="0"/>
          </a:p>
        </p:txBody>
      </p:sp>
      <p:sp>
        <p:nvSpPr>
          <p:cNvPr id="9" name="TextBox 8">
            <a:extLst>
              <a:ext uri="{FF2B5EF4-FFF2-40B4-BE49-F238E27FC236}">
                <a16:creationId xmlns:a16="http://schemas.microsoft.com/office/drawing/2014/main" id="{4D5D8D4C-077A-AC5D-0474-D4490F7ED920}"/>
              </a:ext>
            </a:extLst>
          </p:cNvPr>
          <p:cNvSpPr txBox="1"/>
          <p:nvPr/>
        </p:nvSpPr>
        <p:spPr>
          <a:xfrm>
            <a:off x="5217452" y="3228945"/>
            <a:ext cx="1757096" cy="400110"/>
          </a:xfrm>
          <a:prstGeom prst="rect">
            <a:avLst/>
          </a:prstGeom>
          <a:noFill/>
          <a:effectLst/>
        </p:spPr>
        <p:txBody>
          <a:bodyPr wrap="square" rtlCol="0">
            <a:spAutoFit/>
          </a:bodyPr>
          <a:lstStyle/>
          <a:p>
            <a:r>
              <a:rPr lang="en" sz="2000" b="1" spc="300" dirty="0">
                <a:solidFill>
                  <a:schemeClr val="accent1"/>
                </a:solidFill>
                <a:latin typeface="+mj-lt"/>
              </a:rPr>
              <a:t>Thanks!</a:t>
            </a:r>
          </a:p>
        </p:txBody>
      </p:sp>
      <p:grpSp>
        <p:nvGrpSpPr>
          <p:cNvPr id="6" name="Group 5">
            <a:extLst>
              <a:ext uri="{FF2B5EF4-FFF2-40B4-BE49-F238E27FC236}">
                <a16:creationId xmlns:a16="http://schemas.microsoft.com/office/drawing/2014/main" id="{4CF94C05-ED0F-2A75-7AA2-280B4DB1E1F0}"/>
              </a:ext>
            </a:extLst>
          </p:cNvPr>
          <p:cNvGrpSpPr/>
          <p:nvPr/>
        </p:nvGrpSpPr>
        <p:grpSpPr>
          <a:xfrm>
            <a:off x="-1" y="32755"/>
            <a:ext cx="11353801" cy="835025"/>
            <a:chOff x="-1" y="32755"/>
            <a:chExt cx="11353801" cy="835025"/>
          </a:xfrm>
        </p:grpSpPr>
        <p:sp>
          <p:nvSpPr>
            <p:cNvPr id="7" name="Rectangle 6">
              <a:extLst>
                <a:ext uri="{FF2B5EF4-FFF2-40B4-BE49-F238E27FC236}">
                  <a16:creationId xmlns:a16="http://schemas.microsoft.com/office/drawing/2014/main" id="{647D5A1F-D76A-FCAF-1896-3163F82BD22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50FFA1-A69F-A1AA-5FA3-5A7910FDD246}"/>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0" name="Picture 9">
              <a:extLst>
                <a:ext uri="{FF2B5EF4-FFF2-40B4-BE49-F238E27FC236}">
                  <a16:creationId xmlns:a16="http://schemas.microsoft.com/office/drawing/2014/main" id="{96F19DB5-2DEE-073F-6B15-F83D13FD3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35555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24</a:t>
            </a:fld>
            <a:endParaRPr lang="en-US" dirty="0"/>
          </a:p>
        </p:txBody>
      </p:sp>
      <p:sp>
        <p:nvSpPr>
          <p:cNvPr id="5" name="TextBox 4">
            <a:extLst>
              <a:ext uri="{FF2B5EF4-FFF2-40B4-BE49-F238E27FC236}">
                <a16:creationId xmlns:a16="http://schemas.microsoft.com/office/drawing/2014/main" id="{B729CF0E-6038-8AE0-6A9D-EB253C2ECA49}"/>
              </a:ext>
            </a:extLst>
          </p:cNvPr>
          <p:cNvSpPr txBox="1"/>
          <p:nvPr/>
        </p:nvSpPr>
        <p:spPr>
          <a:xfrm>
            <a:off x="1524001" y="1714500"/>
            <a:ext cx="3657600" cy="3428999"/>
          </a:xfrm>
          <a:prstGeom prst="rect">
            <a:avLst/>
          </a:prstGeom>
          <a:noFill/>
          <a:ln w="19050">
            <a:solidFill>
              <a:schemeClr val="accent1"/>
            </a:solidFill>
          </a:ln>
          <a:effectLst/>
        </p:spPr>
        <p:txBody>
          <a:bodyPr wrap="square" rtlCol="0" anchor="t">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sz="1800" b="1" dirty="0"/>
              <a:t>Detection of Extreme Samples </a:t>
            </a:r>
            <a:br>
              <a:rPr lang="el-GR" sz="1800" b="1" dirty="0"/>
            </a:br>
            <a:r>
              <a:rPr lang="en" sz="1800" b="1" dirty="0"/>
              <a:t>( </a:t>
            </a:r>
            <a:r>
              <a:rPr lang="en" sz="1800" b="1" dirty="0" err="1"/>
              <a:t>Outlier</a:t>
            </a:r>
            <a:r>
              <a:rPr lang="en" sz="1800" b="1" dirty="0"/>
              <a:t> </a:t>
            </a:r>
            <a:r>
              <a:rPr lang="en" sz="1800" b="1" dirty="0" err="1"/>
              <a:t>Detection </a:t>
            </a:r>
            <a:r>
              <a:rPr lang="en" sz="1800" b="1" dirty="0"/>
              <a:t>):</a:t>
            </a:r>
          </a:p>
          <a:p>
            <a:endParaRPr lang="el-GR" sz="1800" b="1" dirty="0"/>
          </a:p>
          <a:p>
            <a:pPr marL="285750" indent="-285750">
              <a:buFont typeface="Wingdings" panose="05000000000000000000" pitchFamily="2" charset="2"/>
              <a:buChar char="§"/>
            </a:pPr>
            <a:r>
              <a:rPr lang="en" dirty="0"/>
              <a:t>Unsupervised</a:t>
            </a:r>
            <a:endParaRPr lang="el-GR" dirty="0"/>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 dirty="0"/>
              <a:t>Detection of Areas of High Sample Density</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 dirty="0"/>
              <a:t>Data Denoising</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 dirty="0"/>
              <a:t>Isolation Forest, Elliptic Envelope, Local Outlier Factor</a:t>
            </a:r>
          </a:p>
        </p:txBody>
      </p:sp>
      <p:sp>
        <p:nvSpPr>
          <p:cNvPr id="6" name="TextBox 5">
            <a:extLst>
              <a:ext uri="{FF2B5EF4-FFF2-40B4-BE49-F238E27FC236}">
                <a16:creationId xmlns:a16="http://schemas.microsoft.com/office/drawing/2014/main" id="{C8D3028C-A3EC-62C0-569D-89CCCA8A8367}"/>
              </a:ext>
            </a:extLst>
          </p:cNvPr>
          <p:cNvSpPr txBox="1"/>
          <p:nvPr/>
        </p:nvSpPr>
        <p:spPr>
          <a:xfrm>
            <a:off x="7010401" y="1714500"/>
            <a:ext cx="3657602" cy="3428997"/>
          </a:xfrm>
          <a:prstGeom prst="rect">
            <a:avLst/>
          </a:prstGeom>
          <a:noFill/>
          <a:ln w="19050">
            <a:solidFill>
              <a:schemeClr val="accent1"/>
            </a:solidFill>
          </a:ln>
          <a:effectLst/>
        </p:spPr>
        <p:txBody>
          <a:bodyPr wrap="square" rtlCol="0" anchor="t">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sz="1800" b="1" dirty="0"/>
              <a:t>Detection of Unusual Samples </a:t>
            </a:r>
            <a:br>
              <a:rPr lang="el-GR" sz="1800" b="1" dirty="0"/>
            </a:br>
            <a:r>
              <a:rPr lang="en" sz="1800" b="1" dirty="0"/>
              <a:t>( </a:t>
            </a:r>
            <a:r>
              <a:rPr lang="en" sz="1800" b="1" dirty="0" err="1"/>
              <a:t>Novelty</a:t>
            </a:r>
            <a:r>
              <a:rPr lang="en" sz="1800" b="1" dirty="0"/>
              <a:t> </a:t>
            </a:r>
            <a:r>
              <a:rPr lang="en" sz="1800" b="1" dirty="0" err="1"/>
              <a:t>Detection </a:t>
            </a:r>
            <a:r>
              <a:rPr lang="en" sz="1800" b="1" dirty="0"/>
              <a:t>):</a:t>
            </a:r>
            <a:endParaRPr lang="en-US" sz="1800" b="1" dirty="0"/>
          </a:p>
          <a:p>
            <a:endParaRPr lang="en-US" sz="1800" b="1" dirty="0"/>
          </a:p>
          <a:p>
            <a:pPr marL="285750" indent="-285750">
              <a:buFont typeface="Wingdings" panose="05000000000000000000" pitchFamily="2" charset="2"/>
              <a:buChar char="§"/>
            </a:pPr>
            <a:r>
              <a:rPr lang="en" dirty="0"/>
              <a:t>Semi-Supervised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 dirty="0"/>
              <a:t>Delimitation of the Total Education Area</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 dirty="0"/>
              <a:t>Denoised Training Sets</a:t>
            </a:r>
          </a:p>
          <a:p>
            <a:pPr marL="285750" indent="-285750">
              <a:buFont typeface="Wingdings" panose="05000000000000000000" pitchFamily="2" charset="2"/>
              <a:buChar char="§"/>
            </a:pPr>
            <a:endParaRPr lang="el-GR" dirty="0"/>
          </a:p>
          <a:p>
            <a:pPr marL="285750" indent="-285750">
              <a:buFont typeface="Wingdings" panose="05000000000000000000" pitchFamily="2" charset="2"/>
              <a:buChar char="§"/>
            </a:pPr>
            <a:r>
              <a:rPr lang="en" dirty="0"/>
              <a:t>One Class Support Vector Machine</a:t>
            </a:r>
          </a:p>
        </p:txBody>
      </p:sp>
      <p:sp>
        <p:nvSpPr>
          <p:cNvPr id="9" name="TextBox 8">
            <a:extLst>
              <a:ext uri="{FF2B5EF4-FFF2-40B4-BE49-F238E27FC236}">
                <a16:creationId xmlns:a16="http://schemas.microsoft.com/office/drawing/2014/main" id="{74DEFCE1-2DAC-9375-E600-E5F556563225}"/>
              </a:ext>
            </a:extLst>
          </p:cNvPr>
          <p:cNvSpPr txBox="1"/>
          <p:nvPr/>
        </p:nvSpPr>
        <p:spPr>
          <a:xfrm>
            <a:off x="252678" y="687095"/>
            <a:ext cx="6971081" cy="400110"/>
          </a:xfrm>
          <a:prstGeom prst="rect">
            <a:avLst/>
          </a:prstGeom>
          <a:noFill/>
          <a:effectLst/>
        </p:spPr>
        <p:txBody>
          <a:bodyPr wrap="square" rtlCol="0">
            <a:spAutoFit/>
          </a:bodyPr>
          <a:lstStyle/>
          <a:p>
            <a:r>
              <a:rPr lang="en" sz="2000" b="1" spc="300" dirty="0">
                <a:solidFill>
                  <a:schemeClr val="accent1"/>
                </a:solidFill>
                <a:latin typeface="+mj-lt"/>
              </a:rPr>
              <a:t>Anomaly Detection – One Class Classification</a:t>
            </a:r>
          </a:p>
        </p:txBody>
      </p:sp>
      <p:grpSp>
        <p:nvGrpSpPr>
          <p:cNvPr id="10" name="Group 9">
            <a:extLst>
              <a:ext uri="{FF2B5EF4-FFF2-40B4-BE49-F238E27FC236}">
                <a16:creationId xmlns:a16="http://schemas.microsoft.com/office/drawing/2014/main" id="{87CB80A3-35A4-DFC8-87F7-E9F4970D71D5}"/>
              </a:ext>
            </a:extLst>
          </p:cNvPr>
          <p:cNvGrpSpPr/>
          <p:nvPr/>
        </p:nvGrpSpPr>
        <p:grpSpPr>
          <a:xfrm>
            <a:off x="-1" y="61194"/>
            <a:ext cx="11353801" cy="835025"/>
            <a:chOff x="-1" y="32755"/>
            <a:chExt cx="11353801" cy="835025"/>
          </a:xfrm>
        </p:grpSpPr>
        <p:sp>
          <p:nvSpPr>
            <p:cNvPr id="11" name="Rectangle 10">
              <a:extLst>
                <a:ext uri="{FF2B5EF4-FFF2-40B4-BE49-F238E27FC236}">
                  <a16:creationId xmlns:a16="http://schemas.microsoft.com/office/drawing/2014/main" id="{50F29217-F7F1-6EED-DF5C-B9B39302B987}"/>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B8D211E-1184-719E-2E60-0699DCF92F88}"/>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5" name="Picture 14">
              <a:extLst>
                <a:ext uri="{FF2B5EF4-FFF2-40B4-BE49-F238E27FC236}">
                  <a16:creationId xmlns:a16="http://schemas.microsoft.com/office/drawing/2014/main" id="{B3E2A7F6-A8F6-5CD5-39AA-3A1AB4BD7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400562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25</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687095"/>
            <a:ext cx="3886200" cy="400110"/>
          </a:xfrm>
          <a:prstGeom prst="rect">
            <a:avLst/>
          </a:prstGeom>
          <a:noFill/>
          <a:effectLst/>
        </p:spPr>
        <p:txBody>
          <a:bodyPr wrap="square" rtlCol="0">
            <a:spAutoFit/>
          </a:bodyPr>
          <a:lstStyle/>
          <a:p>
            <a:r>
              <a:rPr lang="en" sz="2000" b="1" spc="300" dirty="0">
                <a:solidFill>
                  <a:schemeClr val="accent1"/>
                </a:solidFill>
                <a:latin typeface="+mj-lt"/>
              </a:rPr>
              <a:t>Local Outlier Factor (LOF)</a:t>
            </a:r>
          </a:p>
        </p:txBody>
      </p:sp>
      <p:pic>
        <p:nvPicPr>
          <p:cNvPr id="10" name="Picture 9">
            <a:extLst>
              <a:ext uri="{FF2B5EF4-FFF2-40B4-BE49-F238E27FC236}">
                <a16:creationId xmlns:a16="http://schemas.microsoft.com/office/drawing/2014/main" id="{E13AA13F-E6B7-17C5-B7CA-D23F31EA5B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828800"/>
            <a:ext cx="3910487" cy="32003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2" name="Group 1">
            <a:extLst>
              <a:ext uri="{FF2B5EF4-FFF2-40B4-BE49-F238E27FC236}">
                <a16:creationId xmlns:a16="http://schemas.microsoft.com/office/drawing/2014/main" id="{EDCD4E92-DB31-D547-8CBB-D338D69D112E}"/>
              </a:ext>
            </a:extLst>
          </p:cNvPr>
          <p:cNvGrpSpPr/>
          <p:nvPr/>
        </p:nvGrpSpPr>
        <p:grpSpPr>
          <a:xfrm>
            <a:off x="6096000" y="2057399"/>
            <a:ext cx="4800600" cy="2743201"/>
            <a:chOff x="6096000" y="1710799"/>
            <a:chExt cx="4800600" cy="2743201"/>
          </a:xfrm>
        </p:grpSpPr>
        <p:pic>
          <p:nvPicPr>
            <p:cNvPr id="8" name="Picture 7">
              <a:extLst>
                <a:ext uri="{FF2B5EF4-FFF2-40B4-BE49-F238E27FC236}">
                  <a16:creationId xmlns:a16="http://schemas.microsoft.com/office/drawing/2014/main" id="{8B35E4A4-61F7-2AB4-CA24-A8018103886A}"/>
                </a:ext>
              </a:extLst>
            </p:cNvPr>
            <p:cNvPicPr>
              <a:picLocks noChangeAspect="1"/>
            </p:cNvPicPr>
            <p:nvPr/>
          </p:nvPicPr>
          <p:blipFill>
            <a:blip r:embed="rId4"/>
            <a:stretch>
              <a:fillRect/>
            </a:stretch>
          </p:blipFill>
          <p:spPr>
            <a:xfrm>
              <a:off x="6096000" y="1710799"/>
              <a:ext cx="4800600" cy="409621"/>
            </a:xfrm>
            <a:prstGeom prst="rect">
              <a:avLst/>
            </a:prstGeom>
          </p:spPr>
        </p:pic>
        <p:pic>
          <p:nvPicPr>
            <p:cNvPr id="15" name="Picture 14">
              <a:extLst>
                <a:ext uri="{FF2B5EF4-FFF2-40B4-BE49-F238E27FC236}">
                  <a16:creationId xmlns:a16="http://schemas.microsoft.com/office/drawing/2014/main" id="{AD724125-BF5C-FCC5-846B-2A4054AFD722}"/>
                </a:ext>
              </a:extLst>
            </p:cNvPr>
            <p:cNvPicPr>
              <a:picLocks noChangeAspect="1"/>
            </p:cNvPicPr>
            <p:nvPr/>
          </p:nvPicPr>
          <p:blipFill>
            <a:blip r:embed="rId5"/>
            <a:stretch>
              <a:fillRect/>
            </a:stretch>
          </p:blipFill>
          <p:spPr>
            <a:xfrm>
              <a:off x="6096000" y="2532639"/>
              <a:ext cx="2743200" cy="784860"/>
            </a:xfrm>
            <a:prstGeom prst="rect">
              <a:avLst/>
            </a:prstGeom>
          </p:spPr>
        </p:pic>
        <p:pic>
          <p:nvPicPr>
            <p:cNvPr id="17" name="Picture 16">
              <a:extLst>
                <a:ext uri="{FF2B5EF4-FFF2-40B4-BE49-F238E27FC236}">
                  <a16:creationId xmlns:a16="http://schemas.microsoft.com/office/drawing/2014/main" id="{6BCC02DB-FE72-8CD3-1951-9EFD540E847B}"/>
                </a:ext>
              </a:extLst>
            </p:cNvPr>
            <p:cNvPicPr>
              <a:picLocks noChangeAspect="1"/>
            </p:cNvPicPr>
            <p:nvPr/>
          </p:nvPicPr>
          <p:blipFill>
            <a:blip r:embed="rId6"/>
            <a:stretch>
              <a:fillRect/>
            </a:stretch>
          </p:blipFill>
          <p:spPr>
            <a:xfrm>
              <a:off x="6096000" y="3729718"/>
              <a:ext cx="3886200" cy="724282"/>
            </a:xfrm>
            <a:prstGeom prst="rect">
              <a:avLst/>
            </a:prstGeom>
          </p:spPr>
        </p:pic>
      </p:grpSp>
      <p:grpSp>
        <p:nvGrpSpPr>
          <p:cNvPr id="14" name="Group 13">
            <a:extLst>
              <a:ext uri="{FF2B5EF4-FFF2-40B4-BE49-F238E27FC236}">
                <a16:creationId xmlns:a16="http://schemas.microsoft.com/office/drawing/2014/main" id="{D5C24ED6-B471-21CA-4CD4-A1A39E48DC2D}"/>
              </a:ext>
            </a:extLst>
          </p:cNvPr>
          <p:cNvGrpSpPr/>
          <p:nvPr/>
        </p:nvGrpSpPr>
        <p:grpSpPr>
          <a:xfrm>
            <a:off x="-1" y="61194"/>
            <a:ext cx="11353801" cy="835025"/>
            <a:chOff x="-1" y="32755"/>
            <a:chExt cx="11353801" cy="835025"/>
          </a:xfrm>
        </p:grpSpPr>
        <p:sp>
          <p:nvSpPr>
            <p:cNvPr id="16" name="Rectangle 15">
              <a:extLst>
                <a:ext uri="{FF2B5EF4-FFF2-40B4-BE49-F238E27FC236}">
                  <a16:creationId xmlns:a16="http://schemas.microsoft.com/office/drawing/2014/main" id="{F141A9A9-76A1-CA4C-7C14-36C5B54178AD}"/>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F1816DB-425B-4E0E-E5C8-20E1CD037097}"/>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9" name="Picture 18">
              <a:extLst>
                <a:ext uri="{FF2B5EF4-FFF2-40B4-BE49-F238E27FC236}">
                  <a16:creationId xmlns:a16="http://schemas.microsoft.com/office/drawing/2014/main" id="{B89A6EB7-9424-CAAE-5371-C7D61C02C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867983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26</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687095"/>
            <a:ext cx="6214560" cy="400110"/>
          </a:xfrm>
          <a:prstGeom prst="rect">
            <a:avLst/>
          </a:prstGeom>
          <a:noFill/>
          <a:effectLst/>
        </p:spPr>
        <p:txBody>
          <a:bodyPr wrap="square" rtlCol="0">
            <a:spAutoFit/>
          </a:bodyPr>
          <a:lstStyle/>
          <a:p>
            <a:r>
              <a:rPr lang="en" sz="2000" b="1" spc="300" dirty="0">
                <a:solidFill>
                  <a:schemeClr val="accent1"/>
                </a:solidFill>
                <a:latin typeface="+mj-lt"/>
              </a:rPr>
              <a:t>One Class Support Vector Machine (OCSVM)</a:t>
            </a:r>
          </a:p>
        </p:txBody>
      </p:sp>
      <p:pic>
        <p:nvPicPr>
          <p:cNvPr id="5" name="Picture 4">
            <a:extLst>
              <a:ext uri="{FF2B5EF4-FFF2-40B4-BE49-F238E27FC236}">
                <a16:creationId xmlns:a16="http://schemas.microsoft.com/office/drawing/2014/main" id="{58F78FB7-E2DE-103B-94F6-2910CAE1FA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6859" y="1805994"/>
            <a:ext cx="3886200" cy="32460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E5EAB94-FC93-2733-6981-EA0F7925F9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8943" y="1805994"/>
            <a:ext cx="3910992" cy="32460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9" name="Group 8">
            <a:extLst>
              <a:ext uri="{FF2B5EF4-FFF2-40B4-BE49-F238E27FC236}">
                <a16:creationId xmlns:a16="http://schemas.microsoft.com/office/drawing/2014/main" id="{F3F025A4-1638-0F04-91D3-64AF896E8CDC}"/>
              </a:ext>
            </a:extLst>
          </p:cNvPr>
          <p:cNvGrpSpPr/>
          <p:nvPr/>
        </p:nvGrpSpPr>
        <p:grpSpPr>
          <a:xfrm>
            <a:off x="-1" y="32755"/>
            <a:ext cx="11353801" cy="835025"/>
            <a:chOff x="-1" y="32755"/>
            <a:chExt cx="11353801" cy="835025"/>
          </a:xfrm>
        </p:grpSpPr>
        <p:sp>
          <p:nvSpPr>
            <p:cNvPr id="10" name="Rectangle 9">
              <a:extLst>
                <a:ext uri="{FF2B5EF4-FFF2-40B4-BE49-F238E27FC236}">
                  <a16:creationId xmlns:a16="http://schemas.microsoft.com/office/drawing/2014/main" id="{A6622E4B-C092-058F-667F-467EBB92F8A6}"/>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05D4AE3-64BC-06D0-B839-BB24A49C3D06}"/>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4" name="Picture 13">
              <a:extLst>
                <a:ext uri="{FF2B5EF4-FFF2-40B4-BE49-F238E27FC236}">
                  <a16:creationId xmlns:a16="http://schemas.microsoft.com/office/drawing/2014/main" id="{D2B4FF6B-B7F5-2035-FB13-0EF6E0552A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568533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27</a:t>
            </a:fld>
            <a:endParaRPr lang="en-US" dirty="0"/>
          </a:p>
        </p:txBody>
      </p:sp>
      <p:sp>
        <p:nvSpPr>
          <p:cNvPr id="12" name="TextBox 11">
            <a:extLst>
              <a:ext uri="{FF2B5EF4-FFF2-40B4-BE49-F238E27FC236}">
                <a16:creationId xmlns:a16="http://schemas.microsoft.com/office/drawing/2014/main" id="{D5F5F1F9-E148-9874-8A5C-E56A85447349}"/>
              </a:ext>
            </a:extLst>
          </p:cNvPr>
          <p:cNvSpPr txBox="1"/>
          <p:nvPr/>
        </p:nvSpPr>
        <p:spPr>
          <a:xfrm>
            <a:off x="252679" y="719407"/>
            <a:ext cx="3332464" cy="400110"/>
          </a:xfrm>
          <a:prstGeom prst="rect">
            <a:avLst/>
          </a:prstGeom>
          <a:noFill/>
          <a:effectLst/>
        </p:spPr>
        <p:txBody>
          <a:bodyPr wrap="square" rtlCol="0">
            <a:spAutoFit/>
          </a:bodyPr>
          <a:lstStyle/>
          <a:p>
            <a:r>
              <a:rPr lang="en" sz="2000" b="1" spc="300" dirty="0">
                <a:solidFill>
                  <a:schemeClr val="accent1"/>
                </a:solidFill>
                <a:latin typeface="+mj-lt"/>
              </a:rPr>
              <a:t>Evaluation Metrics</a:t>
            </a:r>
            <a:endParaRPr lang="en-US" sz="2000" b="1" spc="300" dirty="0">
              <a:solidFill>
                <a:schemeClr val="accent1"/>
              </a:solidFill>
              <a:latin typeface="+mj-lt"/>
            </a:endParaRPr>
          </a:p>
        </p:txBody>
      </p:sp>
      <p:pic>
        <p:nvPicPr>
          <p:cNvPr id="10" name="Picture 9" descr="Chart&#10;&#10;Description automatically generated">
            <a:extLst>
              <a:ext uri="{FF2B5EF4-FFF2-40B4-BE49-F238E27FC236}">
                <a16:creationId xmlns:a16="http://schemas.microsoft.com/office/drawing/2014/main" id="{D2F2A878-327A-080A-10C2-906441E58B7C}"/>
              </a:ext>
            </a:extLst>
          </p:cNvPr>
          <p:cNvPicPr>
            <a:picLocks noChangeAspect="1"/>
          </p:cNvPicPr>
          <p:nvPr/>
        </p:nvPicPr>
        <p:blipFill>
          <a:blip r:embed="rId3"/>
          <a:stretch>
            <a:fillRect/>
          </a:stretch>
        </p:blipFill>
        <p:spPr>
          <a:xfrm>
            <a:off x="7002901" y="1829664"/>
            <a:ext cx="3569849" cy="31986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1">
            <a:extLst>
              <a:ext uri="{FF2B5EF4-FFF2-40B4-BE49-F238E27FC236}">
                <a16:creationId xmlns:a16="http://schemas.microsoft.com/office/drawing/2014/main" id="{02FBC582-7D5A-8F56-B772-D6C8FA859BE4}"/>
              </a:ext>
            </a:extLst>
          </p:cNvPr>
          <p:cNvGrpSpPr/>
          <p:nvPr/>
        </p:nvGrpSpPr>
        <p:grpSpPr>
          <a:xfrm>
            <a:off x="1526278" y="2749153"/>
            <a:ext cx="4117730" cy="1359694"/>
            <a:chOff x="1513981" y="2934506"/>
            <a:chExt cx="4117730" cy="1359694"/>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8F72BA-D24F-65FE-11B6-F4C2F2408C40}"/>
                    </a:ext>
                  </a:extLst>
                </p:cNvPr>
                <p:cNvSpPr txBox="1"/>
                <p:nvPr/>
              </p:nvSpPr>
              <p:spPr>
                <a:xfrm>
                  <a:off x="1513981" y="3799706"/>
                  <a:ext cx="4117730" cy="494494"/>
                </a:xfrm>
                <a:prstGeom prst="rect">
                  <a:avLst/>
                </a:prstGeom>
                <a:noFill/>
              </p:spPr>
              <p:txBody>
                <a:bodyPr wrap="none" rtlCol="0">
                  <a:spAutoFit/>
                </a:bodyPr>
                <a:lstStyle/>
                <a:p>
                  <a:r>
                    <a:rPr lang="en" spc="300" dirty="0">
                      <a:solidFill>
                        <a:schemeClr val="tx1">
                          <a:lumMod val="50000"/>
                          <a:lumOff val="50000"/>
                        </a:schemeClr>
                      </a:solidFill>
                      <a:ea typeface="Cambria Math" panose="02040503050406030204" pitchFamily="18" charset="0"/>
                      <a:cs typeface="Montserrat Black"/>
                      <a:sym typeface="Montserrat Black"/>
                    </a:rPr>
                    <a:t>False Acceptance Rate =</a:t>
                  </a:r>
                  <a14:m>
                    <m:oMath xmlns:m="http://schemas.openxmlformats.org/officeDocument/2006/math">
                      <m:f>
                        <m:fPr>
                          <m:ctrlPr>
                            <a:rPr lang="en-GR"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ctrlPr>
                        </m:fPr>
                        <m:num>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𝐹𝑃</m:t>
                          </m:r>
                        </m:num>
                        <m:den>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𝑇𝑁</m:t>
                          </m:r>
                          <m:r>
                            <a:rPr lang="en-US" b="0"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m:t>
                          </m:r>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𝐹𝑃</m:t>
                          </m:r>
                        </m:den>
                      </m:f>
                    </m:oMath>
                  </a14:m>
                  <a:endParaRPr lang="en-GR" spc="300" dirty="0">
                    <a:solidFill>
                      <a:schemeClr val="tx1">
                        <a:lumMod val="50000"/>
                        <a:lumOff val="50000"/>
                      </a:schemeClr>
                    </a:solidFill>
                    <a:ea typeface="Cambria Math" panose="02040503050406030204" pitchFamily="18" charset="0"/>
                    <a:cs typeface="Montserrat Black"/>
                    <a:sym typeface="Montserrat Black"/>
                  </a:endParaRPr>
                </a:p>
              </p:txBody>
            </p:sp>
          </mc:Choice>
          <mc:Fallback xmlns="">
            <p:sp>
              <p:nvSpPr>
                <p:cNvPr id="11" name="TextBox 10">
                  <a:extLst>
                    <a:ext uri="{FF2B5EF4-FFF2-40B4-BE49-F238E27FC236}">
                      <a16:creationId xmlns:a16="http://schemas.microsoft.com/office/drawing/2014/main" id="{3F8F72BA-D24F-65FE-11B6-F4C2F2408C40}"/>
                    </a:ext>
                  </a:extLst>
                </p:cNvPr>
                <p:cNvSpPr txBox="1">
                  <a:spLocks noRot="1" noChangeAspect="1" noMove="1" noResize="1" noEditPoints="1" noAdjustHandles="1" noChangeArrowheads="1" noChangeShapeType="1" noTextEdit="1"/>
                </p:cNvSpPr>
                <p:nvPr/>
              </p:nvSpPr>
              <p:spPr>
                <a:xfrm>
                  <a:off x="1513981" y="3799706"/>
                  <a:ext cx="4117730" cy="494494"/>
                </a:xfrm>
                <a:prstGeom prst="rect">
                  <a:avLst/>
                </a:prstGeom>
                <a:blipFill>
                  <a:blip r:embed="rId4"/>
                  <a:stretch>
                    <a:fillRect l="-1183" b="-6173"/>
                  </a:stretch>
                </a:blipFill>
              </p:spPr>
              <p:txBody>
                <a:bodyPr/>
                <a:lstStyle/>
                <a:p>
                  <a:r xmlns:a="http://schemas.openxmlformats.org/drawingml/2006/main">
                    <a:rPr lang="e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0AC239-9A27-D6B2-C56D-D3462CAFC4BB}"/>
                    </a:ext>
                  </a:extLst>
                </p:cNvPr>
                <p:cNvSpPr txBox="1"/>
                <p:nvPr/>
              </p:nvSpPr>
              <p:spPr>
                <a:xfrm>
                  <a:off x="1537921" y="2934506"/>
                  <a:ext cx="3872279" cy="494494"/>
                </a:xfrm>
                <a:prstGeom prst="rect">
                  <a:avLst/>
                </a:prstGeom>
                <a:noFill/>
              </p:spPr>
              <p:txBody>
                <a:bodyPr wrap="none" rtlCol="0">
                  <a:spAutoFit/>
                </a:bodyPr>
                <a:lstStyle/>
                <a:p>
                  <a:r>
                    <a:rPr lang="en" spc="300" dirty="0">
                      <a:solidFill>
                        <a:schemeClr val="tx1">
                          <a:lumMod val="50000"/>
                          <a:lumOff val="50000"/>
                        </a:schemeClr>
                      </a:solidFill>
                      <a:ea typeface="Cambria Math" panose="02040503050406030204" pitchFamily="18" charset="0"/>
                      <a:cs typeface="Montserrat Black"/>
                      <a:sym typeface="Montserrat Black"/>
                    </a:rPr>
                    <a:t>False Rejection Rate =</a:t>
                  </a:r>
                  <a14:m>
                    <m:oMath xmlns:m="http://schemas.openxmlformats.org/officeDocument/2006/math">
                      <m:f>
                        <m:fPr>
                          <m:ctrlPr>
                            <a:rPr lang="en-GR"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ctrlPr>
                        </m:fPr>
                        <m:num>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𝐹𝑁</m:t>
                          </m:r>
                        </m:num>
                        <m:den>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𝑇𝑃</m:t>
                          </m:r>
                          <m:r>
                            <a:rPr lang="en-US" b="0"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m:t>
                          </m:r>
                          <m:r>
                            <a:rPr lang="en-US" b="0" i="1" spc="300">
                              <a:solidFill>
                                <a:schemeClr val="tx1">
                                  <a:lumMod val="50000"/>
                                  <a:lumOff val="50000"/>
                                </a:schemeClr>
                              </a:solidFill>
                              <a:latin typeface="Cambria Math" panose="02040503050406030204" pitchFamily="18" charset="0"/>
                              <a:ea typeface="Cambria Math" panose="02040503050406030204" pitchFamily="18" charset="0"/>
                              <a:cs typeface="Montserrat Black"/>
                              <a:sym typeface="Montserrat Black"/>
                            </a:rPr>
                            <m:t>𝐹𝑁</m:t>
                          </m:r>
                        </m:den>
                      </m:f>
                    </m:oMath>
                  </a14:m>
                  <a:endParaRPr lang="en-GR" spc="300" dirty="0">
                    <a:solidFill>
                      <a:schemeClr val="tx1">
                        <a:lumMod val="50000"/>
                        <a:lumOff val="50000"/>
                      </a:schemeClr>
                    </a:solidFill>
                    <a:ea typeface="Cambria Math" panose="02040503050406030204" pitchFamily="18" charset="0"/>
                    <a:cs typeface="Montserrat Black"/>
                    <a:sym typeface="Montserrat Black"/>
                  </a:endParaRPr>
                </a:p>
              </p:txBody>
            </p:sp>
          </mc:Choice>
          <mc:Fallback xmlns="">
            <p:sp>
              <p:nvSpPr>
                <p:cNvPr id="14" name="TextBox 13">
                  <a:extLst>
                    <a:ext uri="{FF2B5EF4-FFF2-40B4-BE49-F238E27FC236}">
                      <a16:creationId xmlns:a16="http://schemas.microsoft.com/office/drawing/2014/main" id="{F40AC239-9A27-D6B2-C56D-D3462CAFC4BB}"/>
                    </a:ext>
                  </a:extLst>
                </p:cNvPr>
                <p:cNvSpPr txBox="1">
                  <a:spLocks noRot="1" noChangeAspect="1" noMove="1" noResize="1" noEditPoints="1" noAdjustHandles="1" noChangeArrowheads="1" noChangeShapeType="1" noTextEdit="1"/>
                </p:cNvSpPr>
                <p:nvPr/>
              </p:nvSpPr>
              <p:spPr>
                <a:xfrm>
                  <a:off x="1537921" y="2934506"/>
                  <a:ext cx="3872279" cy="494494"/>
                </a:xfrm>
                <a:prstGeom prst="rect">
                  <a:avLst/>
                </a:prstGeom>
                <a:blipFill>
                  <a:blip r:embed="rId5"/>
                  <a:stretch>
                    <a:fillRect l="-1258" b="-6173"/>
                  </a:stretch>
                </a:blipFill>
              </p:spPr>
              <p:txBody>
                <a:bodyPr/>
                <a:lstStyle/>
                <a:p>
                  <a:r xmlns:a="http://schemas.openxmlformats.org/drawingml/2006/main">
                    <a:rPr lang="en">
                      <a:noFill/>
                    </a:rPr>
                    <a:t> </a:t>
                  </a:r>
                </a:p>
              </p:txBody>
            </p:sp>
          </mc:Fallback>
        </mc:AlternateContent>
      </p:grpSp>
      <p:grpSp>
        <p:nvGrpSpPr>
          <p:cNvPr id="9" name="Group 8">
            <a:extLst>
              <a:ext uri="{FF2B5EF4-FFF2-40B4-BE49-F238E27FC236}">
                <a16:creationId xmlns:a16="http://schemas.microsoft.com/office/drawing/2014/main" id="{D8BE9955-DC76-DE72-6D45-FADF41B606DB}"/>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D2C1A2DF-FE79-34EE-6816-A2D04D9FD671}"/>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C0DBDE0-4101-FCE6-2991-3D2C11DD3BA4}"/>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D55C68CE-0F69-D15B-A8A1-D8FBF7C557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351134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3</a:t>
            </a:fld>
            <a:endParaRPr lang="en-US" dirty="0"/>
          </a:p>
        </p:txBody>
      </p:sp>
      <p:sp>
        <p:nvSpPr>
          <p:cNvPr id="61" name="TextBox 60">
            <a:extLst>
              <a:ext uri="{FF2B5EF4-FFF2-40B4-BE49-F238E27FC236}">
                <a16:creationId xmlns:a16="http://schemas.microsoft.com/office/drawing/2014/main" id="{173AE014-CCDB-D80B-29AC-37FD387F5369}"/>
              </a:ext>
            </a:extLst>
          </p:cNvPr>
          <p:cNvSpPr txBox="1"/>
          <p:nvPr/>
        </p:nvSpPr>
        <p:spPr>
          <a:xfrm>
            <a:off x="252679" y="687095"/>
            <a:ext cx="1691868" cy="615553"/>
          </a:xfrm>
          <a:prstGeom prst="rect">
            <a:avLst/>
          </a:prstGeom>
          <a:noFill/>
          <a:effectLst/>
        </p:spPr>
        <p:txBody>
          <a:bodyPr wrap="square" rtlCol="0">
            <a:spAutoFit/>
          </a:bodyPr>
          <a:lstStyle/>
          <a:p>
            <a:r>
              <a:rPr lang="en" sz="1400" spc="300" dirty="0">
                <a:solidFill>
                  <a:schemeClr val="accent1"/>
                </a:solidFill>
                <a:latin typeface="+mj-lt"/>
              </a:rPr>
              <a:t>Introduction</a:t>
            </a:r>
            <a:endParaRPr lang="el-GR" sz="2000" spc="300" dirty="0">
              <a:solidFill>
                <a:schemeClr val="accent1"/>
              </a:solidFill>
              <a:latin typeface="+mj-lt"/>
            </a:endParaRPr>
          </a:p>
          <a:p>
            <a:r>
              <a:rPr lang="en" sz="2000" b="1" spc="300" dirty="0">
                <a:solidFill>
                  <a:schemeClr val="accent1"/>
                </a:solidFill>
                <a:latin typeface="+mj-lt"/>
              </a:rPr>
              <a:t>Motivation</a:t>
            </a:r>
            <a:endParaRPr lang="en-US" sz="2000" b="1" spc="300" dirty="0">
              <a:solidFill>
                <a:schemeClr val="accent1"/>
              </a:solidFill>
              <a:latin typeface="+mj-lt"/>
            </a:endParaRPr>
          </a:p>
        </p:txBody>
      </p:sp>
      <p:grpSp>
        <p:nvGrpSpPr>
          <p:cNvPr id="15" name="Group 14">
            <a:extLst>
              <a:ext uri="{FF2B5EF4-FFF2-40B4-BE49-F238E27FC236}">
                <a16:creationId xmlns:a16="http://schemas.microsoft.com/office/drawing/2014/main" id="{6E8D6DC3-6DD5-D6C3-B326-9BCF0E0F8352}"/>
              </a:ext>
            </a:extLst>
          </p:cNvPr>
          <p:cNvGrpSpPr/>
          <p:nvPr/>
        </p:nvGrpSpPr>
        <p:grpSpPr>
          <a:xfrm>
            <a:off x="5867400" y="1505643"/>
            <a:ext cx="5056032" cy="4312461"/>
            <a:chOff x="4013356" y="1600200"/>
            <a:chExt cx="5056032" cy="4312461"/>
          </a:xfrm>
        </p:grpSpPr>
        <p:sp>
          <p:nvSpPr>
            <p:cNvPr id="11" name="TextBox 10">
              <a:extLst>
                <a:ext uri="{FF2B5EF4-FFF2-40B4-BE49-F238E27FC236}">
                  <a16:creationId xmlns:a16="http://schemas.microsoft.com/office/drawing/2014/main" id="{9668C2E6-9340-4A92-8FAE-8B09459E8F60}"/>
                </a:ext>
              </a:extLst>
            </p:cNvPr>
            <p:cNvSpPr txBox="1"/>
            <p:nvPr/>
          </p:nvSpPr>
          <p:spPr>
            <a:xfrm>
              <a:off x="4013356" y="3433275"/>
              <a:ext cx="3887788"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dirty="0"/>
                <a:t>Need to seccure the data stored on these devices.</a:t>
              </a:r>
            </a:p>
          </p:txBody>
        </p:sp>
        <p:sp>
          <p:nvSpPr>
            <p:cNvPr id="29" name="TextBox 28">
              <a:extLst>
                <a:ext uri="{FF2B5EF4-FFF2-40B4-BE49-F238E27FC236}">
                  <a16:creationId xmlns:a16="http://schemas.microsoft.com/office/drawing/2014/main" id="{67FC0009-604B-E59C-208B-92D6FC5289F1}"/>
                </a:ext>
              </a:extLst>
            </p:cNvPr>
            <p:cNvSpPr txBox="1"/>
            <p:nvPr/>
          </p:nvSpPr>
          <p:spPr>
            <a:xfrm>
              <a:off x="4013356" y="1600200"/>
              <a:ext cx="3887788" cy="646986"/>
            </a:xfrm>
            <a:prstGeom prst="roundRect">
              <a:avLst/>
            </a:prstGeom>
            <a:noFill/>
            <a:ln w="19050">
              <a:solidFill>
                <a:schemeClr val="accent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noProof="0" dirty="0">
                  <a:ln>
                    <a:noFill/>
                  </a:ln>
                  <a:solidFill>
                    <a:prstClr val="black">
                      <a:lumMod val="50000"/>
                      <a:lumOff val="50000"/>
                    </a:prstClr>
                  </a:solidFill>
                  <a:effectLst/>
                  <a:uLnTx/>
                  <a:uFillTx/>
                  <a:latin typeface="Calibri" panose="020F0502020204030204"/>
                  <a:ea typeface="+mn-ea"/>
                  <a:cs typeface="+mn-cs"/>
                </a:rPr>
                <a:t>Constantly increasing number of smartphone users</a:t>
              </a:r>
              <a:endParaRPr kumimoji="0" lang="en" sz="1600" b="0" i="0" u="none" strike="noStrike" kern="1200" cap="none" normalizeH="0" baseline="0" noProof="0" dirty="0">
                <a:ln>
                  <a:noFill/>
                </a:ln>
                <a:solidFill>
                  <a:prstClr val="black">
                    <a:lumMod val="50000"/>
                    <a:lumOff val="50000"/>
                  </a:prstClr>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E33AFAFF-0572-4954-B0E5-DF77861447C9}"/>
                </a:ext>
              </a:extLst>
            </p:cNvPr>
            <p:cNvSpPr txBox="1"/>
            <p:nvPr/>
          </p:nvSpPr>
          <p:spPr>
            <a:xfrm>
              <a:off x="5181600" y="2519599"/>
              <a:ext cx="3887788" cy="646986"/>
            </a:xfrm>
            <a:prstGeom prst="roundRect">
              <a:avLst/>
            </a:prstGeom>
            <a:noFill/>
            <a:ln w="19050">
              <a:solidFill>
                <a:schemeClr val="accent1"/>
              </a:solidFill>
            </a:ln>
          </p:spPr>
          <p:txBody>
            <a:bodyPr wrap="square" rtlCol="0">
              <a:no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dirty="0"/>
                <a:t>Storage of personal and business data</a:t>
              </a:r>
            </a:p>
          </p:txBody>
        </p:sp>
        <p:cxnSp>
          <p:nvCxnSpPr>
            <p:cNvPr id="35" name="Connector: Curved 34">
              <a:extLst>
                <a:ext uri="{FF2B5EF4-FFF2-40B4-BE49-F238E27FC236}">
                  <a16:creationId xmlns:a16="http://schemas.microsoft.com/office/drawing/2014/main" id="{D42316C4-2AF7-93C1-A822-3F0713E1080E}"/>
                </a:ext>
              </a:extLst>
            </p:cNvPr>
            <p:cNvCxnSpPr>
              <a:cxnSpLocks/>
              <a:stCxn id="33" idx="2"/>
              <a:endCxn id="11" idx="0"/>
            </p:cNvCxnSpPr>
            <p:nvPr/>
          </p:nvCxnSpPr>
          <p:spPr>
            <a:xfrm rot="5400000">
              <a:off x="6408027" y="2715808"/>
              <a:ext cx="266690"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78A18DE-1252-87CB-3795-ACF1FA80B2D9}"/>
                </a:ext>
              </a:extLst>
            </p:cNvPr>
            <p:cNvCxnSpPr>
              <a:cxnSpLocks/>
              <a:stCxn id="29" idx="2"/>
              <a:endCxn id="33" idx="0"/>
            </p:cNvCxnSpPr>
            <p:nvPr/>
          </p:nvCxnSpPr>
          <p:spPr>
            <a:xfrm rot="16200000" flipH="1">
              <a:off x="6405166" y="1799270"/>
              <a:ext cx="272413"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B322CF3-D10B-1EC0-E45F-3FF2E590BAF0}"/>
                </a:ext>
              </a:extLst>
            </p:cNvPr>
            <p:cNvSpPr txBox="1"/>
            <p:nvPr/>
          </p:nvSpPr>
          <p:spPr>
            <a:xfrm>
              <a:off x="5181600" y="4349475"/>
              <a:ext cx="3887787"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dirty="0"/>
                <a:t>Concerns about the adequacy of existing authentication methods.</a:t>
              </a:r>
            </a:p>
          </p:txBody>
        </p:sp>
        <p:cxnSp>
          <p:nvCxnSpPr>
            <p:cNvPr id="37" name="Connector: Curved 36">
              <a:extLst>
                <a:ext uri="{FF2B5EF4-FFF2-40B4-BE49-F238E27FC236}">
                  <a16:creationId xmlns:a16="http://schemas.microsoft.com/office/drawing/2014/main" id="{F45DB6CF-92D4-5AD4-2B0A-827013306BAE}"/>
                </a:ext>
              </a:extLst>
            </p:cNvPr>
            <p:cNvCxnSpPr>
              <a:cxnSpLocks/>
              <a:stCxn id="11" idx="2"/>
              <a:endCxn id="34" idx="0"/>
            </p:cNvCxnSpPr>
            <p:nvPr/>
          </p:nvCxnSpPr>
          <p:spPr>
            <a:xfrm rot="16200000" flipH="1">
              <a:off x="6406765" y="3630746"/>
              <a:ext cx="269214"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29C922-E979-B100-47DF-421CD0B0B579}"/>
                </a:ext>
              </a:extLst>
            </p:cNvPr>
            <p:cNvSpPr txBox="1"/>
            <p:nvPr/>
          </p:nvSpPr>
          <p:spPr>
            <a:xfrm>
              <a:off x="4013356" y="5265675"/>
              <a:ext cx="3887787" cy="646986"/>
            </a:xfrm>
            <a:prstGeom prst="roundRect">
              <a:avLst/>
            </a:prstGeom>
            <a:noFill/>
            <a:ln w="19050">
              <a:solidFill>
                <a:schemeClr val="accent1"/>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normalizeH="0" baseline="0">
                  <a:ln>
                    <a:noFill/>
                  </a:ln>
                  <a:solidFill>
                    <a:prstClr val="black">
                      <a:lumMod val="50000"/>
                      <a:lumOff val="50000"/>
                    </a:prstClr>
                  </a:solidFill>
                  <a:effectLst/>
                  <a:uLnTx/>
                  <a:uFillTx/>
                  <a:latin typeface="Calibri" panose="020F0502020204030204"/>
                </a:defRPr>
              </a:lvl1pPr>
            </a:lstStyle>
            <a:p>
              <a:r>
                <a:rPr lang="en" dirty="0"/>
                <a:t>Need to implement new authentication methodologies.</a:t>
              </a:r>
            </a:p>
          </p:txBody>
        </p:sp>
        <p:cxnSp>
          <p:nvCxnSpPr>
            <p:cNvPr id="42" name="Connector: Curved 41">
              <a:extLst>
                <a:ext uri="{FF2B5EF4-FFF2-40B4-BE49-F238E27FC236}">
                  <a16:creationId xmlns:a16="http://schemas.microsoft.com/office/drawing/2014/main" id="{3705A245-618F-B9BD-4F1B-7F4D5E3D5469}"/>
                </a:ext>
              </a:extLst>
            </p:cNvPr>
            <p:cNvCxnSpPr>
              <a:cxnSpLocks/>
              <a:stCxn id="34" idx="2"/>
              <a:endCxn id="12" idx="0"/>
            </p:cNvCxnSpPr>
            <p:nvPr/>
          </p:nvCxnSpPr>
          <p:spPr>
            <a:xfrm rot="5400000">
              <a:off x="6406765" y="4546946"/>
              <a:ext cx="269214" cy="1168244"/>
            </a:xfrm>
            <a:prstGeom prst="curvedConnector3">
              <a:avLst>
                <a:gd name="adj1" fmla="val 50000"/>
              </a:avLst>
            </a:prstGeom>
            <a:ln w="19050">
              <a:solidFill>
                <a:schemeClr val="tx1">
                  <a:lumMod val="50000"/>
                  <a:lumOff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pic>
        <p:nvPicPr>
          <p:cNvPr id="30" name="Picture 29">
            <a:extLst>
              <a:ext uri="{FF2B5EF4-FFF2-40B4-BE49-F238E27FC236}">
                <a16:creationId xmlns:a16="http://schemas.microsoft.com/office/drawing/2014/main" id="{F6EC2B66-B455-75A8-F17A-FDBB2265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568" y="2112078"/>
            <a:ext cx="3100265" cy="3100265"/>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grpSp>
        <p:nvGrpSpPr>
          <p:cNvPr id="17" name="Group 16">
            <a:extLst>
              <a:ext uri="{FF2B5EF4-FFF2-40B4-BE49-F238E27FC236}">
                <a16:creationId xmlns:a16="http://schemas.microsoft.com/office/drawing/2014/main" id="{666DA626-6783-C974-A052-272ACB15C272}"/>
              </a:ext>
            </a:extLst>
          </p:cNvPr>
          <p:cNvGrpSpPr/>
          <p:nvPr/>
        </p:nvGrpSpPr>
        <p:grpSpPr>
          <a:xfrm>
            <a:off x="-1" y="32755"/>
            <a:ext cx="11353801" cy="835025"/>
            <a:chOff x="-1" y="32755"/>
            <a:chExt cx="11353801" cy="835025"/>
          </a:xfrm>
        </p:grpSpPr>
        <p:sp>
          <p:nvSpPr>
            <p:cNvPr id="18" name="Rectangle 17">
              <a:extLst>
                <a:ext uri="{FF2B5EF4-FFF2-40B4-BE49-F238E27FC236}">
                  <a16:creationId xmlns:a16="http://schemas.microsoft.com/office/drawing/2014/main" id="{E14F2E39-6C0C-3C4F-CBB4-1B819C5506E4}"/>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94D50F5-BA35-287E-1D7D-8A9926679F55}"/>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20" name="Picture 19">
              <a:extLst>
                <a:ext uri="{FF2B5EF4-FFF2-40B4-BE49-F238E27FC236}">
                  <a16:creationId xmlns:a16="http://schemas.microsoft.com/office/drawing/2014/main" id="{7792935C-30D7-58F3-F588-6942FD102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86679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4</a:t>
            </a:fld>
            <a:endParaRPr lang="en-US" dirty="0"/>
          </a:p>
        </p:txBody>
      </p:sp>
      <p:sp>
        <p:nvSpPr>
          <p:cNvPr id="5" name="TextBox 4">
            <a:extLst>
              <a:ext uri="{FF2B5EF4-FFF2-40B4-BE49-F238E27FC236}">
                <a16:creationId xmlns:a16="http://schemas.microsoft.com/office/drawing/2014/main" id="{D8E9C9E3-9B01-7F10-F877-1EB7A8C19A4C}"/>
              </a:ext>
            </a:extLst>
          </p:cNvPr>
          <p:cNvSpPr txBox="1"/>
          <p:nvPr/>
        </p:nvSpPr>
        <p:spPr>
          <a:xfrm>
            <a:off x="252678" y="687095"/>
            <a:ext cx="6483787" cy="615553"/>
          </a:xfrm>
          <a:prstGeom prst="rect">
            <a:avLst/>
          </a:prstGeom>
          <a:noFill/>
          <a:effectLst/>
        </p:spPr>
        <p:txBody>
          <a:bodyPr wrap="square" rtlCol="0">
            <a:spAutoFit/>
          </a:bodyPr>
          <a:lstStyle/>
          <a:p>
            <a:r>
              <a:rPr lang="en" sz="1400" spc="300" dirty="0">
                <a:solidFill>
                  <a:schemeClr val="accent1"/>
                </a:solidFill>
                <a:latin typeface="+mj-lt"/>
              </a:rPr>
              <a:t>Introduction</a:t>
            </a:r>
            <a:endParaRPr lang="el-GR" sz="2000" spc="300" dirty="0">
              <a:solidFill>
                <a:schemeClr val="accent1"/>
              </a:solidFill>
              <a:latin typeface="+mj-lt"/>
            </a:endParaRPr>
          </a:p>
          <a:p>
            <a:r>
              <a:rPr lang="en" sz="2000" b="1" spc="300" dirty="0">
                <a:solidFill>
                  <a:schemeClr val="accent1"/>
                </a:solidFill>
                <a:latin typeface="+mj-lt"/>
              </a:rPr>
              <a:t>Continuous – Implicit Authentication</a:t>
            </a:r>
          </a:p>
        </p:txBody>
      </p:sp>
      <p:sp>
        <p:nvSpPr>
          <p:cNvPr id="10" name="TextBox 9">
            <a:extLst>
              <a:ext uri="{FF2B5EF4-FFF2-40B4-BE49-F238E27FC236}">
                <a16:creationId xmlns:a16="http://schemas.microsoft.com/office/drawing/2014/main" id="{BF544514-BC50-7A22-39E8-5DFD539FBBE8}"/>
              </a:ext>
            </a:extLst>
          </p:cNvPr>
          <p:cNvSpPr txBox="1"/>
          <p:nvPr/>
        </p:nvSpPr>
        <p:spPr>
          <a:xfrm>
            <a:off x="1066800" y="2120949"/>
            <a:ext cx="4800600" cy="2616100"/>
          </a:xfrm>
          <a:prstGeom prst="rect">
            <a:avLst/>
          </a:prstGeom>
          <a:noFill/>
          <a:ln w="19050">
            <a:solidFill>
              <a:schemeClr val="accent1"/>
            </a:solidFill>
          </a:ln>
        </p:spPr>
        <p:txBody>
          <a:bodyPr wrap="square" rtlCol="0">
            <a:noAutofit/>
          </a:bodyPr>
          <a:lstStyle/>
          <a:p>
            <a:r>
              <a:rPr lang="en" b="1" dirty="0">
                <a:solidFill>
                  <a:schemeClr val="accent1"/>
                </a:solidFill>
                <a:latin typeface="+mj-lt"/>
              </a:rPr>
              <a:t>Advantages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Enhanced security system</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Better user experience</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Ability to use behavioral characteristics</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Easy adjustment</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Low implementation cost</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Development prospects</a:t>
            </a:r>
          </a:p>
        </p:txBody>
      </p:sp>
      <p:sp>
        <p:nvSpPr>
          <p:cNvPr id="15" name="TextBox 14">
            <a:extLst>
              <a:ext uri="{FF2B5EF4-FFF2-40B4-BE49-F238E27FC236}">
                <a16:creationId xmlns:a16="http://schemas.microsoft.com/office/drawing/2014/main" id="{1EBD3DAE-7BC2-B888-0AFF-6773762454C6}"/>
              </a:ext>
            </a:extLst>
          </p:cNvPr>
          <p:cNvSpPr txBox="1"/>
          <p:nvPr/>
        </p:nvSpPr>
        <p:spPr>
          <a:xfrm>
            <a:off x="6324600" y="2120949"/>
            <a:ext cx="4800600" cy="2616101"/>
          </a:xfrm>
          <a:prstGeom prst="rect">
            <a:avLst/>
          </a:prstGeom>
          <a:noFill/>
          <a:ln w="19050">
            <a:solidFill>
              <a:schemeClr val="accent1"/>
            </a:solidFill>
          </a:ln>
        </p:spPr>
        <p:txBody>
          <a:bodyPr wrap="square" rtlCol="0">
            <a:spAutoFit/>
          </a:bodyPr>
          <a:lstStyle/>
          <a:p>
            <a:r>
              <a:rPr lang="en" b="1" dirty="0">
                <a:solidFill>
                  <a:schemeClr val="accent1"/>
                </a:solidFill>
                <a:latin typeface="+mj-lt"/>
              </a:rPr>
              <a:t>Problems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High sampling rates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High power consumption</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Secondary devices (wearables)</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Insufficient evaluation</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Small amount of data</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'lab' data</a:t>
            </a:r>
          </a:p>
          <a:p>
            <a:pPr marL="742950" lvl="1" indent="-285750">
              <a:buFont typeface="Arial" panose="020B0604020202020204" pitchFamily="34" charset="0"/>
              <a:buChar char="•"/>
            </a:pPr>
            <a:r>
              <a:rPr lang="en" sz="1600" dirty="0">
                <a:solidFill>
                  <a:prstClr val="black">
                    <a:lumMod val="50000"/>
                    <a:lumOff val="50000"/>
                  </a:prstClr>
                </a:solidFill>
                <a:latin typeface="Calibri" panose="020F0502020204030204"/>
              </a:rPr>
              <a:t>'Wrong ' metrics</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Insufficient data during execution</a:t>
            </a:r>
            <a:endParaRPr lang="en-US" sz="1600" dirty="0">
              <a:solidFill>
                <a:prstClr val="black">
                  <a:lumMod val="50000"/>
                  <a:lumOff val="50000"/>
                </a:prstClr>
              </a:solidFill>
              <a:latin typeface="Calibri" panose="020F0502020204030204"/>
            </a:endParaRPr>
          </a:p>
        </p:txBody>
      </p:sp>
      <p:grpSp>
        <p:nvGrpSpPr>
          <p:cNvPr id="8" name="Group 7">
            <a:extLst>
              <a:ext uri="{FF2B5EF4-FFF2-40B4-BE49-F238E27FC236}">
                <a16:creationId xmlns:a16="http://schemas.microsoft.com/office/drawing/2014/main" id="{FCD0A27D-E391-716B-DCDF-1D0CA0F01C21}"/>
              </a:ext>
            </a:extLst>
          </p:cNvPr>
          <p:cNvGrpSpPr/>
          <p:nvPr/>
        </p:nvGrpSpPr>
        <p:grpSpPr>
          <a:xfrm>
            <a:off x="-1" y="32755"/>
            <a:ext cx="11353801" cy="835025"/>
            <a:chOff x="-1" y="32755"/>
            <a:chExt cx="11353801" cy="835025"/>
          </a:xfrm>
        </p:grpSpPr>
        <p:sp>
          <p:nvSpPr>
            <p:cNvPr id="9" name="Rectangle 8">
              <a:extLst>
                <a:ext uri="{FF2B5EF4-FFF2-40B4-BE49-F238E27FC236}">
                  <a16:creationId xmlns:a16="http://schemas.microsoft.com/office/drawing/2014/main" id="{E5775979-545C-FF01-0972-19F7D5DDA39A}"/>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A6FCFA8-FF58-7185-9DF8-C4A309F0A8B3}"/>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2" name="Picture 11">
              <a:extLst>
                <a:ext uri="{FF2B5EF4-FFF2-40B4-BE49-F238E27FC236}">
                  <a16:creationId xmlns:a16="http://schemas.microsoft.com/office/drawing/2014/main" id="{01322892-5DD2-D6ED-7F5E-F43D640F8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63948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5</a:t>
            </a:fld>
            <a:endParaRPr lang="en-US" dirty="0"/>
          </a:p>
        </p:txBody>
      </p:sp>
      <p:sp>
        <p:nvSpPr>
          <p:cNvPr id="5" name="TextBox 4">
            <a:extLst>
              <a:ext uri="{FF2B5EF4-FFF2-40B4-BE49-F238E27FC236}">
                <a16:creationId xmlns:a16="http://schemas.microsoft.com/office/drawing/2014/main" id="{D8E9C9E3-9B01-7F10-F877-1EB7A8C19A4C}"/>
              </a:ext>
            </a:extLst>
          </p:cNvPr>
          <p:cNvSpPr txBox="1"/>
          <p:nvPr/>
        </p:nvSpPr>
        <p:spPr>
          <a:xfrm>
            <a:off x="252679" y="687095"/>
            <a:ext cx="2057400" cy="615553"/>
          </a:xfrm>
          <a:prstGeom prst="rect">
            <a:avLst/>
          </a:prstGeom>
          <a:noFill/>
          <a:effectLst/>
        </p:spPr>
        <p:txBody>
          <a:bodyPr wrap="square" rtlCol="0">
            <a:spAutoFit/>
          </a:bodyPr>
          <a:lstStyle/>
          <a:p>
            <a:r>
              <a:rPr lang="en" sz="1400" spc="300" dirty="0">
                <a:solidFill>
                  <a:schemeClr val="accent1"/>
                </a:solidFill>
                <a:latin typeface="+mj-lt"/>
              </a:rPr>
              <a:t>Introduction</a:t>
            </a:r>
          </a:p>
          <a:p>
            <a:r>
              <a:rPr lang="en" sz="2000" b="1" spc="300" dirty="0">
                <a:solidFill>
                  <a:schemeClr val="accent1"/>
                </a:solidFill>
                <a:latin typeface="+mj-lt"/>
              </a:rPr>
              <a:t>Main idea</a:t>
            </a:r>
          </a:p>
        </p:txBody>
      </p:sp>
      <p:pic>
        <p:nvPicPr>
          <p:cNvPr id="14" name="Picture 13">
            <a:extLst>
              <a:ext uri="{FF2B5EF4-FFF2-40B4-BE49-F238E27FC236}">
                <a16:creationId xmlns:a16="http://schemas.microsoft.com/office/drawing/2014/main" id="{4D407DDC-5C19-DDC7-108F-160CD31FC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99" y="1893754"/>
            <a:ext cx="4761360" cy="3373571"/>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CE001410-43A7-ECD6-A5C0-3D9F7C9F3A4B}"/>
              </a:ext>
            </a:extLst>
          </p:cNvPr>
          <p:cNvSpPr txBox="1"/>
          <p:nvPr/>
        </p:nvSpPr>
        <p:spPr>
          <a:xfrm>
            <a:off x="6553200" y="1596056"/>
            <a:ext cx="4800600" cy="1631216"/>
          </a:xfrm>
          <a:prstGeom prst="rect">
            <a:avLst/>
          </a:prstGeom>
          <a:noFill/>
          <a:ln w="19050">
            <a:solidFill>
              <a:schemeClr val="accent1"/>
            </a:solidFill>
          </a:ln>
        </p:spPr>
        <p:txBody>
          <a:bodyPr wrap="square" rtlCol="0">
            <a:spAutoFit/>
          </a:bodyPr>
          <a:lstStyle/>
          <a:p>
            <a:r>
              <a:rPr lang="en" b="1" dirty="0">
                <a:solidFill>
                  <a:schemeClr val="accent1"/>
                </a:solidFill>
                <a:latin typeface="+mj-lt"/>
              </a:rPr>
              <a:t>Objective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Satisfactory levels of security and transparency</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Use of data generated by the smartphone</a:t>
            </a:r>
            <a:endParaRPr lang="el-GR"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Tolerant of errors and/or missing data</a:t>
            </a:r>
          </a:p>
        </p:txBody>
      </p:sp>
      <p:sp>
        <p:nvSpPr>
          <p:cNvPr id="17" name="TextBox 16">
            <a:extLst>
              <a:ext uri="{FF2B5EF4-FFF2-40B4-BE49-F238E27FC236}">
                <a16:creationId xmlns:a16="http://schemas.microsoft.com/office/drawing/2014/main" id="{61D79532-575C-6BED-8383-32EFCF9D64F0}"/>
              </a:ext>
            </a:extLst>
          </p:cNvPr>
          <p:cNvSpPr txBox="1"/>
          <p:nvPr/>
        </p:nvSpPr>
        <p:spPr>
          <a:xfrm>
            <a:off x="6553200" y="3429000"/>
            <a:ext cx="4800600" cy="1877437"/>
          </a:xfrm>
          <a:prstGeom prst="rect">
            <a:avLst/>
          </a:prstGeom>
          <a:noFill/>
          <a:ln w="19050">
            <a:solidFill>
              <a:schemeClr val="accent1"/>
            </a:solidFill>
          </a:ln>
        </p:spPr>
        <p:txBody>
          <a:bodyPr wrap="square" rtlCol="0">
            <a:spAutoFit/>
          </a:bodyPr>
          <a:lstStyle/>
          <a:p>
            <a:r>
              <a:rPr lang="en" b="1" dirty="0">
                <a:solidFill>
                  <a:schemeClr val="accent1"/>
                </a:solidFill>
                <a:latin typeface="+mj-lt"/>
              </a:rPr>
              <a:t>Questions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Data set</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Feature extraction and preprocessing</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Structure of classifiers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Trust subsystem structure</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Objective evaluation</a:t>
            </a:r>
          </a:p>
        </p:txBody>
      </p:sp>
      <p:grpSp>
        <p:nvGrpSpPr>
          <p:cNvPr id="8" name="Group 7">
            <a:extLst>
              <a:ext uri="{FF2B5EF4-FFF2-40B4-BE49-F238E27FC236}">
                <a16:creationId xmlns:a16="http://schemas.microsoft.com/office/drawing/2014/main" id="{6EB35677-DD05-FA0D-3F77-FF1CEEC06358}"/>
              </a:ext>
            </a:extLst>
          </p:cNvPr>
          <p:cNvGrpSpPr/>
          <p:nvPr/>
        </p:nvGrpSpPr>
        <p:grpSpPr>
          <a:xfrm>
            <a:off x="-1" y="32755"/>
            <a:ext cx="11353801" cy="835025"/>
            <a:chOff x="-1" y="32755"/>
            <a:chExt cx="11353801" cy="835025"/>
          </a:xfrm>
        </p:grpSpPr>
        <p:sp>
          <p:nvSpPr>
            <p:cNvPr id="9" name="Rectangle 8">
              <a:extLst>
                <a:ext uri="{FF2B5EF4-FFF2-40B4-BE49-F238E27FC236}">
                  <a16:creationId xmlns:a16="http://schemas.microsoft.com/office/drawing/2014/main" id="{15197FED-409A-B093-9707-4318DFBC87CF}"/>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B1BB579-41B9-67BB-8F5E-0C954E644933}"/>
                </a:ext>
              </a:extLst>
            </p:cNvPr>
            <p:cNvPicPr>
              <a:picLocks noChangeAspect="1"/>
            </p:cNvPicPr>
            <p:nvPr/>
          </p:nvPicPr>
          <p:blipFill rotWithShape="1">
            <a:blip r:embed="rId4">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1" name="Picture 10">
              <a:extLst>
                <a:ext uri="{FF2B5EF4-FFF2-40B4-BE49-F238E27FC236}">
                  <a16:creationId xmlns:a16="http://schemas.microsoft.com/office/drawing/2014/main" id="{E6DB5185-8177-BC7F-C4F5-EF83223CF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87668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6</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2971800" cy="615553"/>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Dataset</a:t>
            </a:r>
          </a:p>
        </p:txBody>
      </p:sp>
      <p:sp>
        <p:nvSpPr>
          <p:cNvPr id="8" name="TextBox 7">
            <a:extLst>
              <a:ext uri="{FF2B5EF4-FFF2-40B4-BE49-F238E27FC236}">
                <a16:creationId xmlns:a16="http://schemas.microsoft.com/office/drawing/2014/main" id="{4082BFDB-DEBC-0D44-837F-6D9186CBAB9C}"/>
              </a:ext>
            </a:extLst>
          </p:cNvPr>
          <p:cNvSpPr txBox="1"/>
          <p:nvPr/>
        </p:nvSpPr>
        <p:spPr>
          <a:xfrm>
            <a:off x="1066800" y="1720903"/>
            <a:ext cx="3543299" cy="3847207"/>
          </a:xfrm>
          <a:prstGeom prst="rect">
            <a:avLst/>
          </a:prstGeom>
          <a:noFill/>
          <a:ln w="19050">
            <a:solidFill>
              <a:schemeClr val="accent1"/>
            </a:solidFill>
          </a:ln>
        </p:spPr>
        <p:txBody>
          <a:bodyPr wrap="square" rtlCol="0">
            <a:spAutoFit/>
          </a:bodyPr>
          <a:lstStyle/>
          <a:p>
            <a:r>
              <a:rPr lang="en" b="1" dirty="0">
                <a:solidFill>
                  <a:schemeClr val="accent1"/>
                </a:solidFill>
                <a:latin typeface="+mj-lt"/>
              </a:rPr>
              <a:t>BrainRun </a:t>
            </a:r>
            <a:r>
              <a:rPr lang="en" b="1" dirty="0">
                <a:solidFill>
                  <a:schemeClr val="accent1"/>
                </a:solidFill>
                <a:effectLst>
                  <a:outerShdw blurRad="50800" dist="38100" dir="5400000" algn="t" rotWithShape="0">
                    <a:prstClr val="black">
                      <a:alpha val="40000"/>
                    </a:prstClr>
                  </a:outerShdw>
                </a:effectLst>
                <a:latin typeface="+mj-lt"/>
              </a:rPr>
              <a:t>:</a:t>
            </a:r>
          </a:p>
          <a:p>
            <a:endParaRPr lang="el-GR"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Set of behavioral data</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Motion and gesture sensor data</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Data collection application ( android &amp; iOS )</a:t>
            </a:r>
            <a:endParaRPr lang="en-US" sz="1600" dirty="0">
              <a:solidFill>
                <a:prstClr val="black">
                  <a:lumMod val="50000"/>
                  <a:lumOff val="50000"/>
                </a:prstClr>
              </a:solidFill>
              <a:latin typeface="Calibri" panose="020F0502020204030204"/>
            </a:endParaRP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5 different games, with different levels of difficulty</a:t>
            </a:r>
            <a:endParaRPr lang="en-US" sz="1600" dirty="0">
              <a:solidFill>
                <a:prstClr val="black">
                  <a:lumMod val="50000"/>
                  <a:lumOff val="50000"/>
                </a:prstClr>
              </a:solidFill>
              <a:latin typeface="Calibri" panose="020F0502020204030204"/>
            </a:endParaRPr>
          </a:p>
          <a:p>
            <a:endParaRPr lang="en-US" sz="1600" dirty="0">
              <a:solidFill>
                <a:prstClr val="black">
                  <a:lumMod val="50000"/>
                  <a:lumOff val="50000"/>
                </a:prstClr>
              </a:solidFill>
              <a:latin typeface="Calibri" panose="020F0502020204030204"/>
            </a:endParaRPr>
          </a:p>
          <a:p>
            <a:r>
              <a:rPr lang="en" sz="1600" dirty="0">
                <a:solidFill>
                  <a:schemeClr val="accent1"/>
                </a:solidFill>
                <a:latin typeface="+mj-lt"/>
              </a:rPr>
              <a:t>Characteristics </a:t>
            </a:r>
            <a:r>
              <a:rPr lang="en" sz="1600" b="1" dirty="0">
                <a:solidFill>
                  <a:schemeClr val="accent1"/>
                </a:solidFill>
                <a:effectLst>
                  <a:outerShdw blurRad="50800" dist="38100" dir="5400000" algn="t" rotWithShape="0">
                    <a:prstClr val="black">
                      <a:alpha val="40000"/>
                    </a:prstClr>
                  </a:outerShdw>
                </a:effectLst>
                <a:latin typeface="+mj-lt"/>
              </a:rPr>
              <a:t>:</a:t>
            </a:r>
            <a:endParaRPr lang="el-GR" sz="1600" dirty="0"/>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2218 users</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60% male, 26% female, 14% unknown</a:t>
            </a:r>
          </a:p>
          <a:p>
            <a:pPr marL="285750" indent="-285750">
              <a:buFont typeface="Courier New" panose="02070309020205020404" pitchFamily="49" charset="0"/>
              <a:buChar char="o"/>
            </a:pPr>
            <a:r>
              <a:rPr lang="en" sz="1600" dirty="0">
                <a:solidFill>
                  <a:prstClr val="black">
                    <a:lumMod val="50000"/>
                    <a:lumOff val="50000"/>
                  </a:prstClr>
                </a:solidFill>
                <a:latin typeface="Calibri" panose="020F0502020204030204"/>
              </a:rPr>
              <a:t>90% </a:t>
            </a:r>
            <a:r>
              <a:rPr lang="en" sz="1600" dirty="0" err="1">
                <a:solidFill>
                  <a:prstClr val="black">
                    <a:lumMod val="50000"/>
                    <a:lumOff val="50000"/>
                  </a:prstClr>
                </a:solidFill>
                <a:latin typeface="Calibri" panose="020F0502020204030204"/>
              </a:rPr>
              <a:t>Android </a:t>
            </a:r>
            <a:r>
              <a:rPr lang="en" sz="1600" dirty="0">
                <a:solidFill>
                  <a:prstClr val="black">
                    <a:lumMod val="50000"/>
                    <a:lumOff val="50000"/>
                  </a:prstClr>
                </a:solidFill>
                <a:latin typeface="Calibri" panose="020F0502020204030204"/>
              </a:rPr>
              <a:t>, 10% </a:t>
            </a:r>
            <a:r>
              <a:rPr lang="en" sz="1600" dirty="0" err="1">
                <a:solidFill>
                  <a:prstClr val="black">
                    <a:lumMod val="50000"/>
                    <a:lumOff val="50000"/>
                  </a:prstClr>
                </a:solidFill>
                <a:latin typeface="Calibri" panose="020F0502020204030204"/>
              </a:rPr>
              <a:t>iOS</a:t>
            </a:r>
            <a:endParaRPr lang="el-GR" sz="1600" dirty="0">
              <a:solidFill>
                <a:prstClr val="black">
                  <a:lumMod val="50000"/>
                  <a:lumOff val="50000"/>
                </a:prstClr>
              </a:solidFill>
              <a:latin typeface="Calibri" panose="020F0502020204030204"/>
            </a:endParaRPr>
          </a:p>
        </p:txBody>
      </p:sp>
      <p:sp>
        <p:nvSpPr>
          <p:cNvPr id="12" name="TextBox 11">
            <a:extLst>
              <a:ext uri="{FF2B5EF4-FFF2-40B4-BE49-F238E27FC236}">
                <a16:creationId xmlns:a16="http://schemas.microsoft.com/office/drawing/2014/main" id="{5AFBBC9F-E8B8-9F1A-3C30-3BDB21D386D2}"/>
              </a:ext>
            </a:extLst>
          </p:cNvPr>
          <p:cNvSpPr txBox="1"/>
          <p:nvPr/>
        </p:nvSpPr>
        <p:spPr>
          <a:xfrm>
            <a:off x="6838950" y="1717060"/>
            <a:ext cx="3314700" cy="523220"/>
          </a:xfrm>
          <a:prstGeom prst="rect">
            <a:avLst/>
          </a:prstGeom>
          <a:noFill/>
        </p:spPr>
        <p:txBody>
          <a:bodyPr wrap="square" rtlCol="0">
            <a:spAutoFit/>
          </a:bodyPr>
          <a:lstStyle/>
          <a:p>
            <a:pPr algn="ctr"/>
            <a:r>
              <a:rPr lang="en" sz="1400" dirty="0">
                <a:solidFill>
                  <a:schemeClr val="accent1"/>
                </a:solidFill>
                <a:latin typeface="+mj-lt"/>
              </a:rPr>
              <a:t>Games &amp; Final Sets</a:t>
            </a:r>
            <a:endParaRPr lang="en-US" sz="1400" dirty="0">
              <a:solidFill>
                <a:schemeClr val="accent1"/>
              </a:solidFill>
              <a:latin typeface="+mj-lt"/>
            </a:endParaRPr>
          </a:p>
          <a:p>
            <a:pPr algn="ctr"/>
            <a:r>
              <a:rPr lang="en" sz="1400" dirty="0">
                <a:solidFill>
                  <a:schemeClr val="accent1"/>
                </a:solidFill>
                <a:latin typeface="+mj-lt"/>
              </a:rPr>
              <a:t>( after applying selection criteria ) :</a:t>
            </a:r>
          </a:p>
        </p:txBody>
      </p:sp>
      <p:graphicFrame>
        <p:nvGraphicFramePr>
          <p:cNvPr id="3" name="Table 12">
            <a:extLst>
              <a:ext uri="{FF2B5EF4-FFF2-40B4-BE49-F238E27FC236}">
                <a16:creationId xmlns:a16="http://schemas.microsoft.com/office/drawing/2014/main" id="{E074862B-C9BE-B1F2-EF6E-9CB99D3D1ED9}"/>
              </a:ext>
            </a:extLst>
          </p:cNvPr>
          <p:cNvGraphicFramePr>
            <a:graphicFrameLocks noGrp="1"/>
          </p:cNvGraphicFramePr>
          <p:nvPr>
            <p:extLst>
              <p:ext uri="{D42A27DB-BD31-4B8C-83A1-F6EECF244321}">
                <p14:modId xmlns:p14="http://schemas.microsoft.com/office/powerpoint/2010/main" val="2919263004"/>
              </p:ext>
            </p:extLst>
          </p:nvPr>
        </p:nvGraphicFramePr>
        <p:xfrm>
          <a:off x="5638800" y="2372790"/>
          <a:ext cx="5715000" cy="2951480"/>
        </p:xfrm>
        <a:graphic>
          <a:graphicData uri="http://schemas.openxmlformats.org/drawingml/2006/table">
            <a:tbl>
              <a:tblPr firstRow="1" bandRow="1">
                <a:tableStyleId>{5C22544A-7EE6-4342-B048-85BDC9FD1C3A}</a:tableStyleId>
              </a:tblPr>
              <a:tblGrid>
                <a:gridCol w="1325365">
                  <a:extLst>
                    <a:ext uri="{9D8B030D-6E8A-4147-A177-3AD203B41FA5}">
                      <a16:colId xmlns:a16="http://schemas.microsoft.com/office/drawing/2014/main" val="3787647053"/>
                    </a:ext>
                  </a:extLst>
                </a:gridCol>
                <a:gridCol w="1387011">
                  <a:extLst>
                    <a:ext uri="{9D8B030D-6E8A-4147-A177-3AD203B41FA5}">
                      <a16:colId xmlns:a16="http://schemas.microsoft.com/office/drawing/2014/main" val="250080351"/>
                    </a:ext>
                  </a:extLst>
                </a:gridCol>
                <a:gridCol w="1402424">
                  <a:extLst>
                    <a:ext uri="{9D8B030D-6E8A-4147-A177-3AD203B41FA5}">
                      <a16:colId xmlns:a16="http://schemas.microsoft.com/office/drawing/2014/main" val="2320517218"/>
                    </a:ext>
                  </a:extLst>
                </a:gridCol>
                <a:gridCol w="1600200">
                  <a:extLst>
                    <a:ext uri="{9D8B030D-6E8A-4147-A177-3AD203B41FA5}">
                      <a16:colId xmlns:a16="http://schemas.microsoft.com/office/drawing/2014/main" val="1069662216"/>
                    </a:ext>
                  </a:extLst>
                </a:gridCol>
              </a:tblGrid>
              <a:tr h="370840">
                <a:tc>
                  <a:txBody>
                    <a:bodyPr/>
                    <a:lstStyle/>
                    <a:p>
                      <a:pPr algn="ctr"/>
                      <a:r>
                        <a:rPr kumimoji="0" lang="en" sz="1600" b="0" i="0" u="none" strike="noStrike" kern="1200" cap="none" spc="0" normalizeH="0" baseline="0" noProof="0" dirty="0">
                          <a:ln>
                            <a:noFill/>
                          </a:ln>
                          <a:solidFill>
                            <a:srgbClr val="4472C4"/>
                          </a:solidFill>
                          <a:effectLst/>
                          <a:uLnTx/>
                          <a:uFillTx/>
                          <a:latin typeface="Calibri Light" panose="020F0302020204030204"/>
                          <a:ea typeface="+mn-ea"/>
                          <a:cs typeface="+mn-cs"/>
                        </a:rPr>
                        <a:t>Games</a:t>
                      </a:r>
                      <a:endParaRPr lang="en-US"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600" b="0" i="0" u="none" strike="noStrike" kern="1200" cap="none" spc="0" normalizeH="0" baseline="0" noProof="0" dirty="0">
                          <a:ln>
                            <a:noFill/>
                          </a:ln>
                          <a:solidFill>
                            <a:srgbClr val="4472C4"/>
                          </a:solidFill>
                          <a:effectLst/>
                          <a:uLnTx/>
                          <a:uFillTx/>
                          <a:latin typeface="Calibri Light" panose="020F0302020204030204"/>
                          <a:ea typeface="+mn-ea"/>
                          <a:cs typeface="+mn-cs"/>
                        </a:rPr>
                        <a:t>Data type</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600" b="0" i="0" u="none" strike="noStrike" kern="1200" cap="none" spc="0" normalizeH="0" baseline="0" noProof="0" dirty="0">
                          <a:ln>
                            <a:noFill/>
                          </a:ln>
                          <a:solidFill>
                            <a:srgbClr val="4472C4"/>
                          </a:solidFill>
                          <a:effectLst/>
                          <a:uLnTx/>
                          <a:uFillTx/>
                          <a:latin typeface="Calibri Light" panose="020F0302020204030204"/>
                          <a:ea typeface="+mn-ea"/>
                          <a:cs typeface="+mn-cs"/>
                        </a:rPr>
                        <a:t>Number of Training Users</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600" b="0" i="0" u="none" strike="noStrike" kern="1200" cap="none" spc="0" normalizeH="0" baseline="0" noProof="0" dirty="0">
                          <a:ln>
                            <a:noFill/>
                          </a:ln>
                          <a:solidFill>
                            <a:srgbClr val="4472C4"/>
                          </a:solidFill>
                          <a:effectLst/>
                          <a:uLnTx/>
                          <a:uFillTx/>
                          <a:latin typeface="Calibri Light" panose="020F0302020204030204"/>
                          <a:ea typeface="+mn-ea"/>
                          <a:cs typeface="+mn-cs"/>
                        </a:rPr>
                        <a:t>Number of Evaluation Users</a:t>
                      </a:r>
                      <a:endParaRPr kumimoji="0" lang="en-US" sz="1600" b="0" i="0" u="none" strike="noStrike" kern="1200" cap="none" spc="0" normalizeH="0" baseline="0" noProof="0" dirty="0">
                        <a:ln>
                          <a:noFill/>
                        </a:ln>
                        <a:solidFill>
                          <a:srgbClr val="4472C4"/>
                        </a:solidFill>
                        <a:effectLst/>
                        <a:uLnTx/>
                        <a:uFillTx/>
                        <a:latin typeface="Calibri Light" panose="020F03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44197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Mathis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Acc, Gyr, Swp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1252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Focus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Acc, Gyr, Swp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792526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Reacton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Acc, Gyr, Swp,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771906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Memory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Acc, Gyr,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766256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Speedy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Acc, Gyr, Tap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kern="1200" dirty="0">
                          <a:solidFill>
                            <a:prstClr val="black">
                              <a:lumMod val="50000"/>
                              <a:lumOff val="50000"/>
                            </a:prstClr>
                          </a:solidFill>
                          <a:latin typeface="Calibri" panose="020F0502020204030204"/>
                          <a:ea typeface="+mn-ea"/>
                          <a:cs typeface="+mn-cs"/>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7779792"/>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100" kern="1200" dirty="0">
                          <a:solidFill>
                            <a:prstClr val="black">
                              <a:lumMod val="50000"/>
                              <a:lumOff val="50000"/>
                            </a:prstClr>
                          </a:solidFill>
                          <a:latin typeface="Calibri" panose="020F0502020204030204"/>
                          <a:ea typeface="+mn-ea"/>
                          <a:cs typeface="+mn-cs"/>
                        </a:rPr>
                        <a:t>Acc: Accelerometer, Gyr: Gyroscope, Swp: Swipe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prstClr val="black">
                            <a:lumMod val="50000"/>
                            <a:lumOff val="50000"/>
                          </a:prstClr>
                        </a:solidFill>
                        <a:latin typeface="Calibri" panose="020F050202020403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1448790"/>
                  </a:ext>
                </a:extLst>
              </a:tr>
            </a:tbl>
          </a:graphicData>
        </a:graphic>
      </p:graphicFrame>
      <p:grpSp>
        <p:nvGrpSpPr>
          <p:cNvPr id="13" name="Group 12">
            <a:extLst>
              <a:ext uri="{FF2B5EF4-FFF2-40B4-BE49-F238E27FC236}">
                <a16:creationId xmlns:a16="http://schemas.microsoft.com/office/drawing/2014/main" id="{9A7B1552-9117-B8EE-593B-F05B9C5CDB15}"/>
              </a:ext>
            </a:extLst>
          </p:cNvPr>
          <p:cNvGrpSpPr/>
          <p:nvPr/>
        </p:nvGrpSpPr>
        <p:grpSpPr>
          <a:xfrm>
            <a:off x="-1" y="32755"/>
            <a:ext cx="11353801" cy="835025"/>
            <a:chOff x="-1" y="32755"/>
            <a:chExt cx="11353801" cy="835025"/>
          </a:xfrm>
        </p:grpSpPr>
        <p:sp>
          <p:nvSpPr>
            <p:cNvPr id="14" name="Rectangle 13">
              <a:extLst>
                <a:ext uri="{FF2B5EF4-FFF2-40B4-BE49-F238E27FC236}">
                  <a16:creationId xmlns:a16="http://schemas.microsoft.com/office/drawing/2014/main" id="{1C0FF034-F7E3-0731-3335-9263DC35F648}"/>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0D02020-CF87-5487-EAC0-C0109C4683A1}"/>
                </a:ext>
              </a:extLst>
            </p:cNvPr>
            <p:cNvPicPr>
              <a:picLocks noChangeAspect="1"/>
            </p:cNvPicPr>
            <p:nvPr/>
          </p:nvPicPr>
          <p:blipFill rotWithShape="1">
            <a:blip r:embed="rId3">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6" name="Picture 15">
              <a:extLst>
                <a:ext uri="{FF2B5EF4-FFF2-40B4-BE49-F238E27FC236}">
                  <a16:creationId xmlns:a16="http://schemas.microsoft.com/office/drawing/2014/main" id="{F95175BD-BC8F-60E2-FB64-09BCF4C1B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4271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7</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Extract Features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Accelerometer, Gyroscope (1)</a:t>
            </a:r>
          </a:p>
        </p:txBody>
      </p:sp>
      <p:pic>
        <p:nvPicPr>
          <p:cNvPr id="15" name="Picture 14">
            <a:extLst>
              <a:ext uri="{FF2B5EF4-FFF2-40B4-BE49-F238E27FC236}">
                <a16:creationId xmlns:a16="http://schemas.microsoft.com/office/drawing/2014/main" id="{6C4E2FAB-0241-07D1-06A4-3516CA927559}"/>
              </a:ext>
            </a:extLst>
          </p:cNvPr>
          <p:cNvPicPr>
            <a:picLocks noChangeAspect="1"/>
          </p:cNvPicPr>
          <p:nvPr/>
        </p:nvPicPr>
        <p:blipFill>
          <a:blip r:embed="rId3"/>
          <a:stretch>
            <a:fillRect/>
          </a:stretch>
        </p:blipFill>
        <p:spPr>
          <a:xfrm>
            <a:off x="838200" y="2331945"/>
            <a:ext cx="2962141" cy="2955701"/>
          </a:xfrm>
          <a:prstGeom prst="rect">
            <a:avLst/>
          </a:prstGeom>
        </p:spPr>
      </p:pic>
      <p:grpSp>
        <p:nvGrpSpPr>
          <p:cNvPr id="16" name="Group 15">
            <a:extLst>
              <a:ext uri="{FF2B5EF4-FFF2-40B4-BE49-F238E27FC236}">
                <a16:creationId xmlns:a16="http://schemas.microsoft.com/office/drawing/2014/main" id="{D2D74412-0225-495F-9AC4-A2DA32176CF7}"/>
              </a:ext>
            </a:extLst>
          </p:cNvPr>
          <p:cNvGrpSpPr/>
          <p:nvPr/>
        </p:nvGrpSpPr>
        <p:grpSpPr>
          <a:xfrm>
            <a:off x="4188563" y="1645571"/>
            <a:ext cx="3557543" cy="4328448"/>
            <a:chOff x="1495519" y="1775936"/>
            <a:chExt cx="3914681" cy="4762976"/>
          </a:xfrm>
        </p:grpSpPr>
        <p:pic>
          <p:nvPicPr>
            <p:cNvPr id="17" name="Picture 16">
              <a:extLst>
                <a:ext uri="{FF2B5EF4-FFF2-40B4-BE49-F238E27FC236}">
                  <a16:creationId xmlns:a16="http://schemas.microsoft.com/office/drawing/2014/main" id="{BA4709E8-FB90-DBDE-6F1C-2765D60F68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95519" y="3932872"/>
              <a:ext cx="3909060" cy="2606040"/>
            </a:xfrm>
            <a:prstGeom prst="rect">
              <a:avLst/>
            </a:prstGeom>
            <a:noFill/>
            <a:ln>
              <a:noFill/>
            </a:ln>
          </p:spPr>
        </p:pic>
        <p:pic>
          <p:nvPicPr>
            <p:cNvPr id="18" name="Picture 17">
              <a:extLst>
                <a:ext uri="{FF2B5EF4-FFF2-40B4-BE49-F238E27FC236}">
                  <a16:creationId xmlns:a16="http://schemas.microsoft.com/office/drawing/2014/main" id="{E17ADF46-A014-644B-0CFE-CD2E1DB398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95519" y="1775936"/>
              <a:ext cx="3914681" cy="2609787"/>
            </a:xfrm>
            <a:prstGeom prst="rect">
              <a:avLst/>
            </a:prstGeom>
            <a:noFill/>
            <a:ln>
              <a:noFill/>
            </a:ln>
          </p:spPr>
        </p:pic>
      </p:grpSp>
      <p:pic>
        <p:nvPicPr>
          <p:cNvPr id="19" name="Picture 18">
            <a:extLst>
              <a:ext uri="{FF2B5EF4-FFF2-40B4-BE49-F238E27FC236}">
                <a16:creationId xmlns:a16="http://schemas.microsoft.com/office/drawing/2014/main" id="{62A1B629-3845-90A9-7770-9D923CA27D7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34329" y="1570403"/>
            <a:ext cx="3219471" cy="3219471"/>
          </a:xfrm>
          <a:prstGeom prst="rect">
            <a:avLst/>
          </a:prstGeom>
          <a:noFill/>
          <a:ln>
            <a:noFill/>
          </a:ln>
        </p:spPr>
      </p:pic>
      <p:sp>
        <p:nvSpPr>
          <p:cNvPr id="22" name="TextBox 21">
            <a:extLst>
              <a:ext uri="{FF2B5EF4-FFF2-40B4-BE49-F238E27FC236}">
                <a16:creationId xmlns:a16="http://schemas.microsoft.com/office/drawing/2014/main" id="{969D1952-F8E9-15D0-7DC1-A8A83B16EA45}"/>
              </a:ext>
            </a:extLst>
          </p:cNvPr>
          <p:cNvSpPr txBox="1"/>
          <p:nvPr/>
        </p:nvSpPr>
        <p:spPr>
          <a:xfrm>
            <a:off x="8519800" y="4789874"/>
            <a:ext cx="2514600" cy="646331"/>
          </a:xfrm>
          <a:prstGeom prst="rect">
            <a:avLst/>
          </a:prstGeom>
          <a:noFill/>
          <a:ln w="19050">
            <a:solidFill>
              <a:schemeClr val="accent1"/>
            </a:solidFill>
          </a:ln>
        </p:spPr>
        <p:txBody>
          <a:bodyPr wrap="square" rtlCol="0">
            <a:spAutoFit/>
          </a:bodyPr>
          <a:lstStyle/>
          <a:p>
            <a:pPr algn="ctr"/>
            <a:r>
              <a:rPr lang="en" dirty="0">
                <a:solidFill>
                  <a:schemeClr val="tx1">
                    <a:lumMod val="50000"/>
                    <a:lumOff val="50000"/>
                  </a:schemeClr>
                </a:solidFill>
              </a:rPr>
              <a:t>Selected: </a:t>
            </a:r>
            <a:br>
              <a:rPr lang="el-GR" dirty="0">
                <a:solidFill>
                  <a:schemeClr val="tx1">
                    <a:lumMod val="50000"/>
                    <a:lumOff val="50000"/>
                  </a:schemeClr>
                </a:solidFill>
              </a:rPr>
            </a:br>
            <a:r>
              <a:rPr lang="en" dirty="0">
                <a:solidFill>
                  <a:schemeClr val="tx1">
                    <a:lumMod val="50000"/>
                    <a:lumOff val="50000"/>
                  </a:schemeClr>
                </a:solidFill>
              </a:rPr>
              <a:t>x, y and magnitude</a:t>
            </a:r>
            <a:endParaRPr lang="el-GR"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CDB6E4C7-A6FA-82E9-9AB5-319D79BFC65C}"/>
              </a:ext>
            </a:extLst>
          </p:cNvPr>
          <p:cNvGrpSpPr/>
          <p:nvPr/>
        </p:nvGrpSpPr>
        <p:grpSpPr>
          <a:xfrm>
            <a:off x="-1" y="32755"/>
            <a:ext cx="11353801" cy="835025"/>
            <a:chOff x="-1" y="32755"/>
            <a:chExt cx="11353801" cy="835025"/>
          </a:xfrm>
        </p:grpSpPr>
        <p:sp>
          <p:nvSpPr>
            <p:cNvPr id="13" name="Rectangle 12">
              <a:extLst>
                <a:ext uri="{FF2B5EF4-FFF2-40B4-BE49-F238E27FC236}">
                  <a16:creationId xmlns:a16="http://schemas.microsoft.com/office/drawing/2014/main" id="{428A2C5A-72D8-07A5-7763-CE638B83ED0E}"/>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B007E3F-AB3B-1E98-46A8-8175B9DF0966}"/>
                </a:ext>
              </a:extLst>
            </p:cNvPr>
            <p:cNvPicPr>
              <a:picLocks noChangeAspect="1"/>
            </p:cNvPicPr>
            <p:nvPr/>
          </p:nvPicPr>
          <p:blipFill rotWithShape="1">
            <a:blip r:embed="rId7">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20" name="Picture 19">
              <a:extLst>
                <a:ext uri="{FF2B5EF4-FFF2-40B4-BE49-F238E27FC236}">
                  <a16:creationId xmlns:a16="http://schemas.microsoft.com/office/drawing/2014/main" id="{E326F707-7FB9-4396-725A-50B4066A16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25233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8</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Extract Features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Accelerometer, Gyroscope (2)</a:t>
            </a:r>
          </a:p>
        </p:txBody>
      </p:sp>
      <p:pic>
        <p:nvPicPr>
          <p:cNvPr id="12" name="Picture 11">
            <a:extLst>
              <a:ext uri="{FF2B5EF4-FFF2-40B4-BE49-F238E27FC236}">
                <a16:creationId xmlns:a16="http://schemas.microsoft.com/office/drawing/2014/main" id="{2B6C5976-FB04-E43B-5F6E-250760F5AA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4821555" cy="3200400"/>
          </a:xfrm>
          <a:prstGeom prst="rect">
            <a:avLst/>
          </a:prstGeom>
          <a:noFill/>
          <a:ln>
            <a:noFill/>
          </a:ln>
        </p:spPr>
      </p:pic>
      <p:pic>
        <p:nvPicPr>
          <p:cNvPr id="13" name="Picture 12">
            <a:extLst>
              <a:ext uri="{FF2B5EF4-FFF2-40B4-BE49-F238E27FC236}">
                <a16:creationId xmlns:a16="http://schemas.microsoft.com/office/drawing/2014/main" id="{DDBEB837-0236-5F6B-FCEB-C10B49553E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00737" y="1548869"/>
            <a:ext cx="2606040" cy="3474720"/>
          </a:xfrm>
          <a:prstGeom prst="rect">
            <a:avLst/>
          </a:prstGeom>
          <a:noFill/>
          <a:ln>
            <a:noFill/>
          </a:ln>
        </p:spPr>
      </p:pic>
      <p:pic>
        <p:nvPicPr>
          <p:cNvPr id="14" name="Picture 13">
            <a:extLst>
              <a:ext uri="{FF2B5EF4-FFF2-40B4-BE49-F238E27FC236}">
                <a16:creationId xmlns:a16="http://schemas.microsoft.com/office/drawing/2014/main" id="{F41B91C4-ADDB-1A5F-81DF-7B543236F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47760" y="1548869"/>
            <a:ext cx="2606040" cy="3474720"/>
          </a:xfrm>
          <a:prstGeom prst="rect">
            <a:avLst/>
          </a:prstGeom>
          <a:noFill/>
          <a:ln>
            <a:noFill/>
          </a:ln>
        </p:spPr>
      </p:pic>
      <p:sp>
        <p:nvSpPr>
          <p:cNvPr id="20" name="TextBox 19">
            <a:extLst>
              <a:ext uri="{FF2B5EF4-FFF2-40B4-BE49-F238E27FC236}">
                <a16:creationId xmlns:a16="http://schemas.microsoft.com/office/drawing/2014/main" id="{9418B2BB-DB81-58D6-8E2B-191811692BBA}"/>
              </a:ext>
            </a:extLst>
          </p:cNvPr>
          <p:cNvSpPr txBox="1"/>
          <p:nvPr/>
        </p:nvSpPr>
        <p:spPr>
          <a:xfrm>
            <a:off x="4164330" y="5045074"/>
            <a:ext cx="3863340" cy="923330"/>
          </a:xfrm>
          <a:prstGeom prst="rect">
            <a:avLst/>
          </a:prstGeom>
          <a:noFill/>
          <a:ln w="19050">
            <a:solidFill>
              <a:schemeClr val="accent1"/>
            </a:solidFill>
          </a:ln>
        </p:spPr>
        <p:txBody>
          <a:bodyPr wrap="square" rtlCol="0">
            <a:spAutoFit/>
          </a:bodyPr>
          <a:lstStyle/>
          <a:p>
            <a:pPr algn="ctr"/>
            <a:r>
              <a:rPr lang="en" dirty="0">
                <a:solidFill>
                  <a:schemeClr val="tx1">
                    <a:lumMod val="50000"/>
                    <a:lumOff val="50000"/>
                  </a:schemeClr>
                </a:solidFill>
              </a:rPr>
              <a:t>Selected: </a:t>
            </a:r>
            <a:br>
              <a:rPr lang="el-GR" dirty="0">
                <a:solidFill>
                  <a:schemeClr val="tx1">
                    <a:lumMod val="50000"/>
                    <a:lumOff val="50000"/>
                  </a:schemeClr>
                </a:solidFill>
              </a:rPr>
            </a:br>
            <a:r>
              <a:rPr lang="en" dirty="0">
                <a:solidFill>
                  <a:schemeClr val="tx1">
                    <a:lumMod val="50000"/>
                    <a:lumOff val="50000"/>
                  </a:schemeClr>
                </a:solidFill>
              </a:rPr>
              <a:t>Window Size: 50 samples </a:t>
            </a:r>
            <a:br>
              <a:rPr lang="el-GR" dirty="0">
                <a:solidFill>
                  <a:schemeClr val="tx1">
                    <a:lumMod val="50000"/>
                    <a:lumOff val="50000"/>
                  </a:schemeClr>
                </a:solidFill>
              </a:rPr>
            </a:br>
            <a:r>
              <a:rPr lang="en" dirty="0">
                <a:solidFill>
                  <a:schemeClr val="tx1">
                    <a:lumMod val="50000"/>
                    <a:lumOff val="50000"/>
                  </a:schemeClr>
                </a:solidFill>
              </a:rPr>
              <a:t>Overlap: 60%</a:t>
            </a:r>
          </a:p>
        </p:txBody>
      </p:sp>
      <p:grpSp>
        <p:nvGrpSpPr>
          <p:cNvPr id="9" name="Group 8">
            <a:extLst>
              <a:ext uri="{FF2B5EF4-FFF2-40B4-BE49-F238E27FC236}">
                <a16:creationId xmlns:a16="http://schemas.microsoft.com/office/drawing/2014/main" id="{D2FD1C78-4FA4-CAD7-4985-01178017274F}"/>
              </a:ext>
            </a:extLst>
          </p:cNvPr>
          <p:cNvGrpSpPr/>
          <p:nvPr/>
        </p:nvGrpSpPr>
        <p:grpSpPr>
          <a:xfrm>
            <a:off x="-1" y="32755"/>
            <a:ext cx="11353801" cy="835025"/>
            <a:chOff x="-1" y="32755"/>
            <a:chExt cx="11353801" cy="835025"/>
          </a:xfrm>
        </p:grpSpPr>
        <p:sp>
          <p:nvSpPr>
            <p:cNvPr id="15" name="Rectangle 14">
              <a:extLst>
                <a:ext uri="{FF2B5EF4-FFF2-40B4-BE49-F238E27FC236}">
                  <a16:creationId xmlns:a16="http://schemas.microsoft.com/office/drawing/2014/main" id="{B0926C0A-AC88-D1A3-A732-F72AA804462A}"/>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D224EB6-FAB5-F4F0-FECB-0E889EC61028}"/>
                </a:ext>
              </a:extLst>
            </p:cNvPr>
            <p:cNvPicPr>
              <a:picLocks noChangeAspect="1"/>
            </p:cNvPicPr>
            <p:nvPr/>
          </p:nvPicPr>
          <p:blipFill rotWithShape="1">
            <a:blip r:embed="rId6">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7" name="Picture 16">
              <a:extLst>
                <a:ext uri="{FF2B5EF4-FFF2-40B4-BE49-F238E27FC236}">
                  <a16:creationId xmlns:a16="http://schemas.microsoft.com/office/drawing/2014/main" id="{181CC5F9-9E7A-2955-51D0-E9E7CBD7E3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Tree>
    <p:extLst>
      <p:ext uri="{BB962C8B-B14F-4D97-AF65-F5344CB8AC3E}">
        <p14:creationId xmlns:p14="http://schemas.microsoft.com/office/powerpoint/2010/main" val="179432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D568A-43FD-4671-F2DF-4ED7026DAB8C}"/>
              </a:ext>
            </a:extLst>
          </p:cNvPr>
          <p:cNvSpPr>
            <a:spLocks noGrp="1"/>
          </p:cNvSpPr>
          <p:nvPr>
            <p:ph type="sldNum" sz="quarter" idx="12"/>
          </p:nvPr>
        </p:nvSpPr>
        <p:spPr/>
        <p:txBody>
          <a:bodyPr/>
          <a:lstStyle/>
          <a:p>
            <a:fld id="{3DD21889-EA29-4DB3-A541-FBF4AD3FEA91}" type="slidenum">
              <a:rPr lang="en-US" smtClean="0"/>
              <a:t>9</a:t>
            </a:fld>
            <a:endParaRPr lang="en-US" dirty="0"/>
          </a:p>
        </p:txBody>
      </p:sp>
      <p:sp>
        <p:nvSpPr>
          <p:cNvPr id="10" name="TextBox 9">
            <a:extLst>
              <a:ext uri="{FF2B5EF4-FFF2-40B4-BE49-F238E27FC236}">
                <a16:creationId xmlns:a16="http://schemas.microsoft.com/office/drawing/2014/main" id="{4FD49098-E3AA-CF16-E3FD-2C3D5A75653B}"/>
              </a:ext>
            </a:extLst>
          </p:cNvPr>
          <p:cNvSpPr txBox="1"/>
          <p:nvPr/>
        </p:nvSpPr>
        <p:spPr>
          <a:xfrm>
            <a:off x="252679" y="687095"/>
            <a:ext cx="4343400" cy="861774"/>
          </a:xfrm>
          <a:prstGeom prst="rect">
            <a:avLst/>
          </a:prstGeom>
          <a:noFill/>
          <a:effectLst/>
        </p:spPr>
        <p:txBody>
          <a:bodyPr wrap="square" rtlCol="0">
            <a:spAutoFit/>
          </a:bodyPr>
          <a:lstStyle/>
          <a:p>
            <a:r>
              <a:rPr lang="en" sz="1400" spc="300" dirty="0">
                <a:solidFill>
                  <a:schemeClr val="accent1"/>
                </a:solidFill>
                <a:latin typeface="+mj-lt"/>
              </a:rPr>
              <a:t>Methodology</a:t>
            </a:r>
          </a:p>
          <a:p>
            <a:r>
              <a:rPr lang="en" sz="2000" b="1" spc="300" dirty="0">
                <a:solidFill>
                  <a:schemeClr val="accent1"/>
                </a:solidFill>
                <a:latin typeface="+mj-lt"/>
              </a:rPr>
              <a:t>Extract Features</a:t>
            </a:r>
          </a:p>
          <a:p>
            <a:r>
              <a:rPr lang="en" sz="1600" b="1" spc="300" dirty="0">
                <a:solidFill>
                  <a:prstClr val="black">
                    <a:lumMod val="50000"/>
                    <a:lumOff val="50000"/>
                  </a:prstClr>
                </a:solidFill>
                <a:latin typeface="Calibri Light" panose="020F0302020204030204" pitchFamily="34" charset="0"/>
                <a:cs typeface="Calibri Light" panose="020F0302020204030204" pitchFamily="34" charset="0"/>
              </a:rPr>
              <a:t>Accelerometer, Gyroscope (3)</a:t>
            </a:r>
          </a:p>
        </p:txBody>
      </p:sp>
      <p:pic>
        <p:nvPicPr>
          <p:cNvPr id="9" name="Picture 8">
            <a:extLst>
              <a:ext uri="{FF2B5EF4-FFF2-40B4-BE49-F238E27FC236}">
                <a16:creationId xmlns:a16="http://schemas.microsoft.com/office/drawing/2014/main" id="{D272489B-20FA-A095-F36F-FEB773B62AA4}"/>
              </a:ext>
            </a:extLst>
          </p:cNvPr>
          <p:cNvPicPr>
            <a:picLocks noChangeAspect="1"/>
          </p:cNvPicPr>
          <p:nvPr/>
        </p:nvPicPr>
        <p:blipFill>
          <a:blip r:embed="rId3"/>
          <a:stretch>
            <a:fillRect/>
          </a:stretch>
        </p:blipFill>
        <p:spPr>
          <a:xfrm>
            <a:off x="1066798" y="1548869"/>
            <a:ext cx="3886202" cy="3886202"/>
          </a:xfrm>
          <a:prstGeom prst="rect">
            <a:avLst/>
          </a:prstGeom>
        </p:spPr>
      </p:pic>
      <p:pic>
        <p:nvPicPr>
          <p:cNvPr id="15" name="Picture 14">
            <a:extLst>
              <a:ext uri="{FF2B5EF4-FFF2-40B4-BE49-F238E27FC236}">
                <a16:creationId xmlns:a16="http://schemas.microsoft.com/office/drawing/2014/main" id="{7055D95F-E751-C2E8-0FFD-29866B144D84}"/>
              </a:ext>
            </a:extLst>
          </p:cNvPr>
          <p:cNvPicPr>
            <a:picLocks noChangeAspect="1"/>
          </p:cNvPicPr>
          <p:nvPr/>
        </p:nvPicPr>
        <p:blipFill rotWithShape="1">
          <a:blip r:embed="rId4"/>
          <a:srcRect b="13086"/>
          <a:stretch/>
        </p:blipFill>
        <p:spPr>
          <a:xfrm>
            <a:off x="5237990" y="2430272"/>
            <a:ext cx="5887212" cy="1997456"/>
          </a:xfrm>
          <a:prstGeom prst="rect">
            <a:avLst/>
          </a:prstGeom>
          <a:ln w="19050">
            <a:solidFill>
              <a:schemeClr val="accent1"/>
            </a:solidFill>
          </a:ln>
          <a:effectLst/>
        </p:spPr>
      </p:pic>
      <p:grpSp>
        <p:nvGrpSpPr>
          <p:cNvPr id="7" name="Group 6">
            <a:extLst>
              <a:ext uri="{FF2B5EF4-FFF2-40B4-BE49-F238E27FC236}">
                <a16:creationId xmlns:a16="http://schemas.microsoft.com/office/drawing/2014/main" id="{8020C0CC-8D54-5A8F-5BE4-9F44670C38B7}"/>
              </a:ext>
            </a:extLst>
          </p:cNvPr>
          <p:cNvGrpSpPr/>
          <p:nvPr/>
        </p:nvGrpSpPr>
        <p:grpSpPr>
          <a:xfrm>
            <a:off x="-1" y="32755"/>
            <a:ext cx="11353801" cy="835025"/>
            <a:chOff x="-1" y="32755"/>
            <a:chExt cx="11353801" cy="835025"/>
          </a:xfrm>
        </p:grpSpPr>
        <p:sp>
          <p:nvSpPr>
            <p:cNvPr id="8" name="Rectangle 7">
              <a:extLst>
                <a:ext uri="{FF2B5EF4-FFF2-40B4-BE49-F238E27FC236}">
                  <a16:creationId xmlns:a16="http://schemas.microsoft.com/office/drawing/2014/main" id="{4F742C70-F6A1-BCE6-F2FC-D4932CCF2015}"/>
                </a:ext>
              </a:extLst>
            </p:cNvPr>
            <p:cNvSpPr/>
            <p:nvPr/>
          </p:nvSpPr>
          <p:spPr>
            <a:xfrm>
              <a:off x="-1" y="330053"/>
              <a:ext cx="9791701" cy="2404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708654C-F5CD-6217-772B-97A769F813B3}"/>
                </a:ext>
              </a:extLst>
            </p:cNvPr>
            <p:cNvPicPr>
              <a:picLocks noChangeAspect="1"/>
            </p:cNvPicPr>
            <p:nvPr/>
          </p:nvPicPr>
          <p:blipFill rotWithShape="1">
            <a:blip r:embed="rId5">
              <a:extLst>
                <a:ext uri="{28A0092B-C50C-407E-A947-70E740481C1C}">
                  <a14:useLocalDpi xmlns:a14="http://schemas.microsoft.com/office/drawing/2010/main" val="0"/>
                </a:ext>
              </a:extLst>
            </a:blip>
            <a:srcRect l="29297" t="10148" r="26758" b="11727"/>
            <a:stretch/>
          </p:blipFill>
          <p:spPr>
            <a:xfrm>
              <a:off x="10727531" y="32755"/>
              <a:ext cx="626269" cy="835025"/>
            </a:xfrm>
            <a:prstGeom prst="rect">
              <a:avLst/>
            </a:prstGeom>
          </p:spPr>
        </p:pic>
        <p:pic>
          <p:nvPicPr>
            <p:cNvPr id="13" name="Picture 12">
              <a:extLst>
                <a:ext uri="{FF2B5EF4-FFF2-40B4-BE49-F238E27FC236}">
                  <a16:creationId xmlns:a16="http://schemas.microsoft.com/office/drawing/2014/main" id="{024A86DE-A274-E10B-CE4C-9C334D5CBF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6482" y="50364"/>
              <a:ext cx="626268" cy="808930"/>
            </a:xfrm>
            <a:prstGeom prst="rect">
              <a:avLst/>
            </a:prstGeom>
          </p:spPr>
        </p:pic>
      </p:grpSp>
      <p:sp>
        <p:nvSpPr>
          <p:cNvPr id="2" name="TextBox 1">
            <a:extLst>
              <a:ext uri="{FF2B5EF4-FFF2-40B4-BE49-F238E27FC236}">
                <a16:creationId xmlns:a16="http://schemas.microsoft.com/office/drawing/2014/main" id="{149ABED6-E04A-7F9E-0E53-65ECA27F8D06}"/>
              </a:ext>
            </a:extLst>
          </p:cNvPr>
          <p:cNvSpPr txBox="1"/>
          <p:nvPr/>
        </p:nvSpPr>
        <p:spPr>
          <a:xfrm>
            <a:off x="5237990" y="2430272"/>
            <a:ext cx="992122" cy="184666"/>
          </a:xfrm>
          <a:prstGeom prst="rect">
            <a:avLst/>
          </a:prstGeom>
          <a:solidFill>
            <a:schemeClr val="bg1"/>
          </a:solidFill>
        </p:spPr>
        <p:txBody>
          <a:bodyPr wrap="square" rtlCol="0">
            <a:spAutoFit/>
          </a:bodyPr>
          <a:lstStyle/>
          <a:p>
            <a:r>
              <a:rPr lang="en-US" sz="600" dirty="0">
                <a:solidFill>
                  <a:schemeClr val="accent1"/>
                </a:solidFill>
              </a:rPr>
              <a:t>Sensos</a:t>
            </a:r>
            <a:endParaRPr lang="en-US" dirty="0">
              <a:solidFill>
                <a:schemeClr val="accent1"/>
              </a:solidFill>
            </a:endParaRPr>
          </a:p>
        </p:txBody>
      </p:sp>
      <p:sp>
        <p:nvSpPr>
          <p:cNvPr id="11" name="TextBox 10">
            <a:extLst>
              <a:ext uri="{FF2B5EF4-FFF2-40B4-BE49-F238E27FC236}">
                <a16:creationId xmlns:a16="http://schemas.microsoft.com/office/drawing/2014/main" id="{0ACC9631-33CF-F26C-0C13-BE6B851030DD}"/>
              </a:ext>
            </a:extLst>
          </p:cNvPr>
          <p:cNvSpPr txBox="1"/>
          <p:nvPr/>
        </p:nvSpPr>
        <p:spPr>
          <a:xfrm>
            <a:off x="6347462" y="2430272"/>
            <a:ext cx="638554" cy="184666"/>
          </a:xfrm>
          <a:prstGeom prst="rect">
            <a:avLst/>
          </a:prstGeom>
          <a:solidFill>
            <a:schemeClr val="bg1"/>
          </a:solidFill>
        </p:spPr>
        <p:txBody>
          <a:bodyPr wrap="square" rtlCol="0">
            <a:spAutoFit/>
          </a:bodyPr>
          <a:lstStyle/>
          <a:p>
            <a:r>
              <a:rPr lang="en-US" sz="600" dirty="0">
                <a:solidFill>
                  <a:schemeClr val="accent1"/>
                </a:solidFill>
              </a:rPr>
              <a:t>Features L0</a:t>
            </a:r>
            <a:endParaRPr lang="en-US" dirty="0">
              <a:solidFill>
                <a:schemeClr val="accent1"/>
              </a:solidFill>
            </a:endParaRPr>
          </a:p>
        </p:txBody>
      </p:sp>
      <p:sp>
        <p:nvSpPr>
          <p:cNvPr id="14" name="TextBox 13">
            <a:extLst>
              <a:ext uri="{FF2B5EF4-FFF2-40B4-BE49-F238E27FC236}">
                <a16:creationId xmlns:a16="http://schemas.microsoft.com/office/drawing/2014/main" id="{A26FA6F6-58B9-311E-4AFE-40D6CB3EF073}"/>
              </a:ext>
            </a:extLst>
          </p:cNvPr>
          <p:cNvSpPr txBox="1"/>
          <p:nvPr/>
        </p:nvSpPr>
        <p:spPr>
          <a:xfrm>
            <a:off x="7054598" y="2430272"/>
            <a:ext cx="1229866" cy="184666"/>
          </a:xfrm>
          <a:prstGeom prst="rect">
            <a:avLst/>
          </a:prstGeom>
          <a:solidFill>
            <a:schemeClr val="bg1"/>
          </a:solidFill>
        </p:spPr>
        <p:txBody>
          <a:bodyPr wrap="square" rtlCol="0">
            <a:spAutoFit/>
          </a:bodyPr>
          <a:lstStyle/>
          <a:p>
            <a:r>
              <a:rPr lang="en-US" sz="600" dirty="0">
                <a:solidFill>
                  <a:schemeClr val="accent1"/>
                </a:solidFill>
              </a:rPr>
              <a:t>Features L1</a:t>
            </a:r>
            <a:endParaRPr lang="en-US" dirty="0">
              <a:solidFill>
                <a:schemeClr val="accent1"/>
              </a:solidFill>
            </a:endParaRPr>
          </a:p>
        </p:txBody>
      </p:sp>
      <p:sp>
        <p:nvSpPr>
          <p:cNvPr id="16" name="TextBox 15">
            <a:extLst>
              <a:ext uri="{FF2B5EF4-FFF2-40B4-BE49-F238E27FC236}">
                <a16:creationId xmlns:a16="http://schemas.microsoft.com/office/drawing/2014/main" id="{15FD7F59-0BC6-ED4D-7FF5-924A5FA197C2}"/>
              </a:ext>
            </a:extLst>
          </p:cNvPr>
          <p:cNvSpPr txBox="1"/>
          <p:nvPr/>
        </p:nvSpPr>
        <p:spPr>
          <a:xfrm>
            <a:off x="5237990" y="2942336"/>
            <a:ext cx="992122" cy="246221"/>
          </a:xfrm>
          <a:prstGeom prst="rect">
            <a:avLst/>
          </a:prstGeom>
          <a:solidFill>
            <a:schemeClr val="bg1"/>
          </a:solidFill>
        </p:spPr>
        <p:txBody>
          <a:bodyPr wrap="square" rtlCol="0">
            <a:spAutoFit/>
          </a:bodyPr>
          <a:lstStyle/>
          <a:p>
            <a:r>
              <a:rPr lang="en-US" sz="1000" dirty="0"/>
              <a:t>Accelerometer</a:t>
            </a:r>
            <a:endParaRPr lang="en-US" dirty="0"/>
          </a:p>
        </p:txBody>
      </p:sp>
      <p:sp>
        <p:nvSpPr>
          <p:cNvPr id="17" name="TextBox 16">
            <a:extLst>
              <a:ext uri="{FF2B5EF4-FFF2-40B4-BE49-F238E27FC236}">
                <a16:creationId xmlns:a16="http://schemas.microsoft.com/office/drawing/2014/main" id="{2A264DB6-19D9-530F-25B0-73DD22276E74}"/>
              </a:ext>
            </a:extLst>
          </p:cNvPr>
          <p:cNvSpPr txBox="1"/>
          <p:nvPr/>
        </p:nvSpPr>
        <p:spPr>
          <a:xfrm>
            <a:off x="5237990" y="3941369"/>
            <a:ext cx="992122" cy="246221"/>
          </a:xfrm>
          <a:prstGeom prst="rect">
            <a:avLst/>
          </a:prstGeom>
          <a:solidFill>
            <a:schemeClr val="bg1"/>
          </a:solidFill>
        </p:spPr>
        <p:txBody>
          <a:bodyPr wrap="square" rtlCol="0">
            <a:spAutoFit/>
          </a:bodyPr>
          <a:lstStyle/>
          <a:p>
            <a:r>
              <a:rPr lang="en-US" sz="1000" dirty="0"/>
              <a:t>Gyroscope</a:t>
            </a:r>
            <a:endParaRPr lang="en-US" dirty="0"/>
          </a:p>
        </p:txBody>
      </p:sp>
    </p:spTree>
    <p:extLst>
      <p:ext uri="{BB962C8B-B14F-4D97-AF65-F5344CB8AC3E}">
        <p14:creationId xmlns:p14="http://schemas.microsoft.com/office/powerpoint/2010/main" val="326078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4016</Words>
  <Application>Microsoft Office PowerPoint</Application>
  <PresentationFormat>Widescreen</PresentationFormat>
  <Paragraphs>385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Christos Emmanouil</dc:creator>
  <cp:lastModifiedBy>Christos Emmanouil</cp:lastModifiedBy>
  <cp:revision>656</cp:revision>
  <dcterms:created xsi:type="dcterms:W3CDTF">2022-05-31T17:06:08Z</dcterms:created>
  <dcterms:modified xsi:type="dcterms:W3CDTF">2024-01-10T18:25:03Z</dcterms:modified>
</cp:coreProperties>
</file>