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77" r:id="rId5"/>
    <p:sldId id="278" r:id="rId6"/>
    <p:sldId id="279" r:id="rId7"/>
    <p:sldId id="280" r:id="rId8"/>
    <p:sldId id="281" r:id="rId9"/>
    <p:sldId id="282" r:id="rId10"/>
    <p:sldId id="283" r:id="rId11"/>
    <p:sldId id="284" r:id="rId12"/>
    <p:sldId id="285" r:id="rId13"/>
    <p:sldId id="287" r:id="rId14"/>
    <p:sldId id="288" r:id="rId15"/>
    <p:sldId id="289" r:id="rId16"/>
    <p:sldId id="290" r:id="rId17"/>
    <p:sldId id="291" r:id="rId18"/>
    <p:sldId id="292" r:id="rId19"/>
    <p:sldId id="293" r:id="rId20"/>
    <p:sldId id="295" r:id="rId21"/>
    <p:sldId id="294" r:id="rId22"/>
    <p:sldId id="296" r:id="rId23"/>
    <p:sldId id="297" r:id="rId24"/>
    <p:sldId id="263" r:id="rId25"/>
    <p:sldId id="262" r:id="rId26"/>
    <p:sldId id="264" r:id="rId27"/>
    <p:sldId id="265"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131" autoAdjust="0"/>
  </p:normalViewPr>
  <p:slideViewPr>
    <p:cSldViewPr snapToGrid="0">
      <p:cViewPr varScale="1">
        <p:scale>
          <a:sx n="90" d="100"/>
          <a:sy n="90" d="100"/>
        </p:scale>
        <p:origin x="135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2" d="100"/>
          <a:sy n="62" d="100"/>
        </p:scale>
        <p:origin x="3226" y="34"/>
      </p:cViewPr>
      <p:guideLst/>
    </p:cSldViewPr>
  </p:notesViewPr>
  <p:gridSpacing cx="228600" cy="2286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836EDD-1C48-2027-3153-74720B96CC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618FE8-983E-12B7-4031-C17093686C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0FD51-AF75-449D-97C4-1E1AB33BA9D4}" type="datetimeFigureOut">
              <a:rPr lang="en-US" smtClean="0"/>
              <a:t>1/10/2024</a:t>
            </a:fld>
            <a:endParaRPr lang="en-US" dirty="0"/>
          </a:p>
        </p:txBody>
      </p:sp>
      <p:sp>
        <p:nvSpPr>
          <p:cNvPr id="4" name="Footer Placeholder 3">
            <a:extLst>
              <a:ext uri="{FF2B5EF4-FFF2-40B4-BE49-F238E27FC236}">
                <a16:creationId xmlns:a16="http://schemas.microsoft.com/office/drawing/2014/main" id="{380A6284-C465-D042-E1B1-658735051F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770A64-F610-48DD-7D6B-FE60482D01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F0FA9D-8843-4007-A076-25702776B4AB}" type="slidenum">
              <a:rPr lang="en-US" smtClean="0"/>
              <a:t>‹#›</a:t>
            </a:fld>
            <a:endParaRPr lang="en-US" dirty="0"/>
          </a:p>
        </p:txBody>
      </p:sp>
    </p:spTree>
    <p:extLst>
      <p:ext uri="{BB962C8B-B14F-4D97-AF65-F5344CB8AC3E}">
        <p14:creationId xmlns:p14="http://schemas.microsoft.com/office/powerpoint/2010/main" val="39858569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0A7E7-395E-4681-B233-C3EFC26F7A87}" type="datetimeFigureOut">
              <a:rPr lang="en-US" smtClean="0"/>
              <a:t>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D6966-520B-4655-B62A-80520BC4E951}" type="slidenum">
              <a:rPr lang="en-US" smtClean="0"/>
              <a:t>‹#›</a:t>
            </a:fld>
            <a:endParaRPr lang="en-US" dirty="0"/>
          </a:p>
        </p:txBody>
      </p:sp>
    </p:spTree>
    <p:extLst>
      <p:ext uri="{BB962C8B-B14F-4D97-AF65-F5344CB8AC3E}">
        <p14:creationId xmlns:p14="http://schemas.microsoft.com/office/powerpoint/2010/main" val="41037794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Καλημέρα, ονομάζομαι Εμμανουήλ Χρήστος και στην εργασία μου μελέτησα το θέμα της συνεχούς έμμεσης αυθεντικοποίησης χρηστών κινητού τηλεφώνου με συνδυασμό δεδομένων πλοήγησης και συμπεριφοράς.</a:t>
            </a:r>
          </a:p>
        </p:txBody>
      </p:sp>
      <p:sp>
        <p:nvSpPr>
          <p:cNvPr id="4" name="Slide Number Placeholder 3"/>
          <p:cNvSpPr>
            <a:spLocks noGrp="1"/>
          </p:cNvSpPr>
          <p:nvPr>
            <p:ph type="sldNum" sz="quarter" idx="5"/>
          </p:nvPr>
        </p:nvSpPr>
        <p:spPr/>
        <p:txBody>
          <a:bodyPr/>
          <a:lstStyle/>
          <a:p>
            <a:fld id="{368D6966-520B-4655-B62A-80520BC4E951}" type="slidenum">
              <a:rPr lang="en-US" smtClean="0"/>
              <a:t>1</a:t>
            </a:fld>
            <a:endParaRPr lang="en-US" dirty="0"/>
          </a:p>
        </p:txBody>
      </p:sp>
    </p:spTree>
    <p:extLst>
      <p:ext uri="{BB962C8B-B14F-4D97-AF65-F5344CB8AC3E}">
        <p14:creationId xmlns:p14="http://schemas.microsoft.com/office/powerpoint/2010/main" val="390582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Όσον αφορά τα </a:t>
            </a:r>
            <a:r>
              <a:rPr lang="en-US" sz="1200" dirty="0">
                <a:effectLst/>
                <a:latin typeface="+mn-lt"/>
                <a:ea typeface="Calibri" panose="020F0502020204030204" pitchFamily="34" charset="0"/>
                <a:cs typeface="Arial" panose="020B0604020202020204" pitchFamily="34" charset="0"/>
              </a:rPr>
              <a:t>swipes, </a:t>
            </a:r>
            <a:r>
              <a:rPr lang="el-GR" sz="1200" dirty="0">
                <a:effectLst/>
                <a:latin typeface="+mn-lt"/>
                <a:ea typeface="Calibri" panose="020F0502020204030204" pitchFamily="34" charset="0"/>
                <a:cs typeface="Arial" panose="020B0604020202020204" pitchFamily="34" charset="0"/>
              </a:rPr>
              <a:t>η διαδικασία εξαγωγής και επιλογής χαρακτηριστικών ήταν πιο απλή. Κάθε χειρονομία στο σύνολο </a:t>
            </a:r>
            <a:r>
              <a:rPr lang="en-US" sz="1200" dirty="0">
                <a:effectLst/>
                <a:latin typeface="+mn-lt"/>
                <a:ea typeface="Calibri" panose="020F0502020204030204" pitchFamily="34" charset="0"/>
                <a:cs typeface="Arial" panose="020B0604020202020204" pitchFamily="34" charset="0"/>
              </a:rPr>
              <a:t>BrainRun </a:t>
            </a:r>
            <a:r>
              <a:rPr lang="el-GR" sz="1200" dirty="0">
                <a:effectLst/>
                <a:latin typeface="+mn-lt"/>
                <a:ea typeface="Calibri" panose="020F0502020204030204" pitchFamily="34" charset="0"/>
                <a:cs typeface="Arial" panose="020B0604020202020204" pitchFamily="34" charset="0"/>
              </a:rPr>
              <a:t>είναι αποθηκευμένη ως ένα σύνολο γνωρισμάτων. Χρησιμοποιώντας τα γνωρίσματα αυτά έγινε υπολογισμός χαρακτηριστικών. Όπως και πριν αρχικά έγινε ο υπολογισμός αρκετών χαρακτηριστικών αλλά στην συνέχεια  με πίνακες συσχέτισης επιλέχθηκαν αυτά που φαίνονται στον πίνακα δεξιά.</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Σημειώνεται ότι στον πίνακα, απεικονίζονται και τα </a:t>
            </a:r>
            <a:r>
              <a:rPr lang="en-US" sz="1200" dirty="0">
                <a:effectLst/>
                <a:latin typeface="+mn-lt"/>
                <a:ea typeface="Calibri" panose="020F0502020204030204" pitchFamily="34" charset="0"/>
                <a:cs typeface="Arial" panose="020B0604020202020204" pitchFamily="34" charset="0"/>
              </a:rPr>
              <a:t>taps</a:t>
            </a:r>
            <a:r>
              <a:rPr lang="el-GR" sz="1200" dirty="0">
                <a:effectLst/>
                <a:latin typeface="+mn-lt"/>
                <a:ea typeface="Calibri" panose="020F0502020204030204" pitchFamily="34" charset="0"/>
                <a:cs typeface="Arial" panose="020B0604020202020204" pitchFamily="34" charset="0"/>
              </a:rPr>
              <a:t> τα οποία έχουν ένα μοναδικό χαρακτηριστικό. Έρευνα πραγματοποιήθηκε μόνο για τα </a:t>
            </a:r>
            <a:r>
              <a:rPr lang="en-US" sz="1200" dirty="0">
                <a:effectLst/>
                <a:latin typeface="+mn-lt"/>
                <a:ea typeface="Calibri" panose="020F0502020204030204" pitchFamily="34" charset="0"/>
                <a:cs typeface="Arial" panose="020B0604020202020204" pitchFamily="34" charset="0"/>
              </a:rPr>
              <a:t>swipes</a:t>
            </a:r>
            <a:r>
              <a:rPr lang="el-GR" sz="1200" dirty="0">
                <a:effectLst/>
                <a:latin typeface="+mn-lt"/>
                <a:ea typeface="Calibri" panose="020F0502020204030204" pitchFamily="34" charset="0"/>
                <a:cs typeface="Arial" panose="020B0604020202020204" pitchFamily="34" charset="0"/>
              </a:rPr>
              <a:t>, ωστόσο για την εξέταση της συμπεριφοράς του συστήματος και στα παιχνίδια που περιέχουν </a:t>
            </a:r>
            <a:r>
              <a:rPr lang="en-US" sz="1200" dirty="0">
                <a:effectLst/>
                <a:latin typeface="+mn-lt"/>
                <a:ea typeface="Calibri" panose="020F0502020204030204" pitchFamily="34" charset="0"/>
                <a:cs typeface="Arial" panose="020B0604020202020204" pitchFamily="34" charset="0"/>
              </a:rPr>
              <a:t>taps</a:t>
            </a:r>
            <a:r>
              <a:rPr lang="el-GR" sz="1200" dirty="0">
                <a:effectLst/>
                <a:latin typeface="+mn-lt"/>
                <a:ea typeface="Calibri" panose="020F0502020204030204" pitchFamily="34" charset="0"/>
                <a:cs typeface="Arial" panose="020B0604020202020204" pitchFamily="34" charset="0"/>
              </a:rPr>
              <a:t>, διαμορφώθηκε ένας επιπλέον ταξινομητής που βασίζεται σε αυτό το μοναδικό χαρακτηριστικό.</a:t>
            </a:r>
          </a:p>
        </p:txBody>
      </p:sp>
      <p:sp>
        <p:nvSpPr>
          <p:cNvPr id="4" name="Slide Number Placeholder 3"/>
          <p:cNvSpPr>
            <a:spLocks noGrp="1"/>
          </p:cNvSpPr>
          <p:nvPr>
            <p:ph type="sldNum" sz="quarter" idx="5"/>
          </p:nvPr>
        </p:nvSpPr>
        <p:spPr/>
        <p:txBody>
          <a:bodyPr/>
          <a:lstStyle/>
          <a:p>
            <a:fld id="{368D6966-520B-4655-B62A-80520BC4E951}" type="slidenum">
              <a:rPr lang="en-US" smtClean="0"/>
              <a:t>10</a:t>
            </a:fld>
            <a:endParaRPr lang="en-US" dirty="0"/>
          </a:p>
        </p:txBody>
      </p:sp>
    </p:spTree>
    <p:extLst>
      <p:ext uri="{BB962C8B-B14F-4D97-AF65-F5344CB8AC3E}">
        <p14:creationId xmlns:p14="http://schemas.microsoft.com/office/powerpoint/2010/main" val="225322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Οι ταξινομητές θα πρέπει να είναι σε θέση να δέχονται χαρακτηριστικά και στην συνέχεια να εξάγουν την πιθανότητα το δείγμα να προέρχεται ή όχι από τον ιδιοκτήτη. Στην βιβλιογραφία, οι αλγόριθμοι </a:t>
            </a:r>
            <a:r>
              <a:rPr lang="en-US" sz="1200" dirty="0">
                <a:effectLst/>
                <a:latin typeface="+mn-lt"/>
                <a:ea typeface="Calibri" panose="020F0502020204030204" pitchFamily="34" charset="0"/>
                <a:cs typeface="Arial" panose="020B0604020202020204" pitchFamily="34" charset="0"/>
              </a:rPr>
              <a:t>One Class SVM </a:t>
            </a:r>
            <a:r>
              <a:rPr lang="el-GR" sz="1200" dirty="0">
                <a:effectLst/>
                <a:latin typeface="+mn-lt"/>
                <a:ea typeface="Calibri" panose="020F0502020204030204" pitchFamily="34" charset="0"/>
                <a:cs typeface="Arial" panose="020B0604020202020204" pitchFamily="34" charset="0"/>
              </a:rPr>
              <a:t>με </a:t>
            </a:r>
            <a:r>
              <a:rPr lang="en-US" sz="1200" dirty="0">
                <a:effectLst/>
                <a:latin typeface="+mn-lt"/>
                <a:ea typeface="Calibri" panose="020F0502020204030204" pitchFamily="34" charset="0"/>
                <a:cs typeface="Arial" panose="020B0604020202020204" pitchFamily="34" charset="0"/>
              </a:rPr>
              <a:t>RBF kernel</a:t>
            </a:r>
            <a:r>
              <a:rPr lang="el-GR" sz="1200" dirty="0">
                <a:effectLst/>
                <a:latin typeface="+mn-lt"/>
                <a:ea typeface="Calibri" panose="020F0502020204030204" pitchFamily="34" charset="0"/>
                <a:cs typeface="Arial" panose="020B0604020202020204" pitchFamily="34" charset="0"/>
              </a:rPr>
              <a:t>, έχουν αποδειχτεί αποτελεσματικοί σε προβλήματα ταξινόμησης μίας κλάσης και έτσι επιλέχθηκαν και για το σύστημά μας. Εν συντομία, αυτό που κάνουν είναι να χρησιμοποιούν τα δεδομένα εκπαιδεύσεις για να ορίζουν μία περιοχή παρατηρήσεων και στην συνέχεια εξάγουν την πιθανότητα για κάθε νέο δείγμα, υπολογίζοντας την απόσταση του δείγματος από αυτή την περιοχή.</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Ωστόσο, στην περίπτωσή μας το τελικό σύστημα θα πρέπει να έχει μεγάλη ικανότητα γενίκευσης. Κάθε χρήστης είναι διαφορετικός και συνεπώς είναι αδύνατο να επιτευχθούν οι στόχοι χρησιμοποιώντας ένα μοναδικό </a:t>
            </a:r>
            <a:r>
              <a:rPr lang="en-US" sz="1200" dirty="0">
                <a:effectLst/>
                <a:latin typeface="+mn-lt"/>
                <a:ea typeface="Calibri" panose="020F0502020204030204" pitchFamily="34" charset="0"/>
                <a:cs typeface="Arial" panose="020B0604020202020204" pitchFamily="34" charset="0"/>
              </a:rPr>
              <a:t>OCSVM </a:t>
            </a:r>
            <a:r>
              <a:rPr lang="el-GR" sz="1200" dirty="0">
                <a:effectLst/>
                <a:latin typeface="+mn-lt"/>
                <a:ea typeface="Calibri" panose="020F0502020204030204" pitchFamily="34" charset="0"/>
                <a:cs typeface="Arial" panose="020B0604020202020204" pitchFamily="34" charset="0"/>
              </a:rPr>
              <a:t>για κάθε ταξινομητή. Λύση είναι η χρήση πολλαπλών </a:t>
            </a:r>
            <a:r>
              <a:rPr lang="en-US" sz="1200" dirty="0">
                <a:effectLst/>
                <a:latin typeface="+mn-lt"/>
                <a:ea typeface="Calibri" panose="020F0502020204030204" pitchFamily="34" charset="0"/>
                <a:cs typeface="Arial" panose="020B0604020202020204" pitchFamily="34" charset="0"/>
              </a:rPr>
              <a:t>OCSVMs</a:t>
            </a:r>
            <a:r>
              <a:rPr lang="el-GR" sz="1200" dirty="0">
                <a:effectLst/>
                <a:latin typeface="+mn-lt"/>
                <a:ea typeface="Calibri" panose="020F0502020204030204" pitchFamily="34" charset="0"/>
                <a:cs typeface="Arial" panose="020B0604020202020204" pitchFamily="34" charset="0"/>
              </a:rPr>
              <a:t> με διαφορετικές παραμέτρους (</a:t>
            </a:r>
            <a:r>
              <a:rPr lang="en-US" sz="1200" dirty="0">
                <a:effectLst/>
                <a:latin typeface="+mn-lt"/>
                <a:ea typeface="Calibri" panose="020F0502020204030204" pitchFamily="34" charset="0"/>
                <a:cs typeface="Arial" panose="020B0604020202020204" pitchFamily="34" charset="0"/>
              </a:rPr>
              <a:t>nu </a:t>
            </a:r>
            <a:r>
              <a:rPr lang="el-GR" sz="1200" dirty="0">
                <a:effectLst/>
                <a:latin typeface="+mn-lt"/>
                <a:ea typeface="Calibri" panose="020F0502020204030204" pitchFamily="34" charset="0"/>
                <a:cs typeface="Arial" panose="020B0604020202020204" pitchFamily="34" charset="0"/>
              </a:rPr>
              <a:t>και</a:t>
            </a:r>
            <a:r>
              <a:rPr lang="en-US" sz="1200" dirty="0">
                <a:effectLst/>
                <a:latin typeface="+mn-lt"/>
                <a:ea typeface="Calibri" panose="020F0502020204030204" pitchFamily="34" charset="0"/>
                <a:cs typeface="Arial" panose="020B0604020202020204" pitchFamily="34" charset="0"/>
              </a:rPr>
              <a:t> gamma</a:t>
            </a:r>
            <a:r>
              <a:rPr lang="el-GR" sz="1200" dirty="0">
                <a:effectLst/>
                <a:latin typeface="+mn-lt"/>
                <a:ea typeface="Calibri" panose="020F0502020204030204" pitchFamily="34" charset="0"/>
                <a:cs typeface="Arial" panose="020B0604020202020204" pitchFamily="34" charset="0"/>
              </a:rPr>
              <a:t>) για κάθε ταξινομητή. Τα δεδομένα εκπαίδευσης θα χρησιμοποιούνται για την εκπαίδευση όλων των μοντέλων,  ενώ η τελική πιθανότητα θα υπολογίζεται ως μέσος όρος.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Τα ερωτήματα όμως που χρίζουν απάντηση σε αυτή την περίπτωση είναι:</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Ποιο θα είναι το εύρος των παραμέτρων, για κάθε τύπο δεδομένων;</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Πόσα θα είναι τα τελικά μοντέλα που θα παίρνουν την τελική απόφαση, για κάθε τύπο δεδομένων;</a:t>
            </a:r>
          </a:p>
        </p:txBody>
      </p:sp>
      <p:sp>
        <p:nvSpPr>
          <p:cNvPr id="4" name="Slide Number Placeholder 3"/>
          <p:cNvSpPr>
            <a:spLocks noGrp="1"/>
          </p:cNvSpPr>
          <p:nvPr>
            <p:ph type="sldNum" sz="quarter" idx="5"/>
          </p:nvPr>
        </p:nvSpPr>
        <p:spPr/>
        <p:txBody>
          <a:bodyPr/>
          <a:lstStyle/>
          <a:p>
            <a:fld id="{368D6966-520B-4655-B62A-80520BC4E951}" type="slidenum">
              <a:rPr lang="en-US" smtClean="0"/>
              <a:t>11</a:t>
            </a:fld>
            <a:endParaRPr lang="en-US" dirty="0"/>
          </a:p>
        </p:txBody>
      </p:sp>
    </p:spTree>
    <p:extLst>
      <p:ext uri="{BB962C8B-B14F-4D97-AF65-F5344CB8AC3E}">
        <p14:creationId xmlns:p14="http://schemas.microsoft.com/office/powerpoint/2010/main" val="2243028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Στα </a:t>
            </a:r>
            <a:r>
              <a:rPr lang="en-US" sz="1200" dirty="0">
                <a:effectLst/>
                <a:latin typeface="+mn-lt"/>
                <a:ea typeface="Calibri" panose="020F0502020204030204" pitchFamily="34" charset="0"/>
                <a:cs typeface="Arial" panose="020B0604020202020204" pitchFamily="34" charset="0"/>
              </a:rPr>
              <a:t>RBF-OCSVMs </a:t>
            </a:r>
            <a:r>
              <a:rPr lang="el-GR" sz="1200" dirty="0">
                <a:effectLst/>
                <a:latin typeface="+mn-lt"/>
                <a:ea typeface="Calibri" panose="020F0502020204030204" pitchFamily="34" charset="0"/>
                <a:cs typeface="Arial" panose="020B0604020202020204" pitchFamily="34" charset="0"/>
              </a:rPr>
              <a:t>οι κυριότερες παράμετροι είναι το </a:t>
            </a:r>
            <a:r>
              <a:rPr lang="en-US" sz="1200" dirty="0">
                <a:effectLst/>
                <a:latin typeface="+mn-lt"/>
                <a:ea typeface="Calibri" panose="020F0502020204030204" pitchFamily="34" charset="0"/>
                <a:cs typeface="Arial" panose="020B0604020202020204" pitchFamily="34" charset="0"/>
              </a:rPr>
              <a:t>nu </a:t>
            </a:r>
            <a:r>
              <a:rPr lang="el-GR" sz="1200" dirty="0">
                <a:effectLst/>
                <a:latin typeface="+mn-lt"/>
                <a:ea typeface="Calibri" panose="020F0502020204030204" pitchFamily="34" charset="0"/>
                <a:cs typeface="Arial" panose="020B0604020202020204" pitchFamily="34" charset="0"/>
              </a:rPr>
              <a:t>και το </a:t>
            </a:r>
            <a:r>
              <a:rPr lang="en-US" sz="1200" dirty="0">
                <a:effectLst/>
                <a:latin typeface="+mn-lt"/>
                <a:ea typeface="Calibri" panose="020F0502020204030204" pitchFamily="34" charset="0"/>
                <a:cs typeface="Arial" panose="020B0604020202020204" pitchFamily="34" charset="0"/>
              </a:rPr>
              <a:t>gamma. </a:t>
            </a:r>
            <a:r>
              <a:rPr lang="el-GR" sz="1200" dirty="0">
                <a:effectLst/>
                <a:latin typeface="+mn-lt"/>
                <a:ea typeface="Calibri" panose="020F0502020204030204" pitchFamily="34" charset="0"/>
                <a:cs typeface="Arial" panose="020B0604020202020204" pitchFamily="34" charset="0"/>
              </a:rPr>
              <a:t>(Το gamma</a:t>
            </a:r>
            <a:r>
              <a:rPr lang="en-US" sz="1200" dirty="0">
                <a:effectLst/>
                <a:latin typeface="+mn-lt"/>
                <a:ea typeface="Calibri" panose="020F0502020204030204" pitchFamily="34" charset="0"/>
                <a:cs typeface="Arial" panose="020B0604020202020204" pitchFamily="34" charset="0"/>
              </a:rPr>
              <a:t> </a:t>
            </a:r>
            <a:r>
              <a:rPr lang="el-GR" sz="1200" dirty="0">
                <a:effectLst/>
                <a:latin typeface="+mn-lt"/>
                <a:ea typeface="Calibri" panose="020F0502020204030204" pitchFamily="34" charset="0"/>
                <a:cs typeface="Arial" panose="020B0604020202020204" pitchFamily="34" charset="0"/>
              </a:rPr>
              <a:t>καθορίζει την επιρροή που έχει ένα δείγμα εκπαίδευσης στη συνάρτηση διαχωρισμού</a:t>
            </a:r>
            <a:r>
              <a:rPr lang="en-US" sz="1200" dirty="0">
                <a:effectLst/>
                <a:latin typeface="+mn-lt"/>
                <a:ea typeface="Calibri" panose="020F0502020204030204" pitchFamily="34" charset="0"/>
                <a:cs typeface="Arial" panose="020B0604020202020204" pitchFamily="34" charset="0"/>
              </a:rPr>
              <a:t>, </a:t>
            </a:r>
            <a:r>
              <a:rPr lang="el-GR" sz="1200" dirty="0">
                <a:effectLst/>
                <a:latin typeface="+mn-lt"/>
                <a:ea typeface="Calibri" panose="020F0502020204030204" pitchFamily="34" charset="0"/>
                <a:cs typeface="Arial" panose="020B0604020202020204" pitchFamily="34" charset="0"/>
              </a:rPr>
              <a:t>ενώ το nu ορίζει το ποσοστό ακραίων τιμών στα δεδομένα και συνεπώς την σκληρότητα του υπερεπιπέδου γύρω από τα δεδομένα.) Για την επιλογή κατάλληλου εύρους εκτελέστηκαν και πάλι αναζητήσεις πλέγματος για κάθε τύπο δεδομένων και για κάθε παιχνίδι.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Τα παραπάνω σχήματα αφορούν το επιταχυνσιόμετρο για το παιχνίδι </a:t>
            </a:r>
            <a:r>
              <a:rPr lang="en-US" sz="1200" dirty="0">
                <a:effectLst/>
                <a:latin typeface="+mn-lt"/>
                <a:ea typeface="Calibri" panose="020F0502020204030204" pitchFamily="34" charset="0"/>
                <a:cs typeface="Arial" panose="020B0604020202020204" pitchFamily="34" charset="0"/>
              </a:rPr>
              <a:t>Mathisis.</a:t>
            </a:r>
            <a:r>
              <a:rPr lang="el-GR" sz="1200" dirty="0">
                <a:effectLst/>
                <a:latin typeface="+mn-lt"/>
                <a:ea typeface="Calibri" panose="020F0502020204030204" pitchFamily="34" charset="0"/>
                <a:cs typeface="Arial" panose="020B0604020202020204" pitchFamily="34" charset="0"/>
              </a:rPr>
              <a:t> Από αριστερά προς τα δεξιά, πρώτα βλέπουμε την μεταβολή της μετρικής </a:t>
            </a:r>
            <a:r>
              <a:rPr lang="en-US" sz="1200" dirty="0">
                <a:effectLst/>
                <a:latin typeface="+mn-lt"/>
                <a:ea typeface="Calibri" panose="020F0502020204030204" pitchFamily="34" charset="0"/>
                <a:cs typeface="Arial" panose="020B0604020202020204" pitchFamily="34" charset="0"/>
              </a:rPr>
              <a:t>FRR </a:t>
            </a:r>
            <a:r>
              <a:rPr lang="el-GR" sz="1200" dirty="0">
                <a:effectLst/>
                <a:latin typeface="+mn-lt"/>
                <a:ea typeface="Calibri" panose="020F0502020204030204" pitchFamily="34" charset="0"/>
                <a:cs typeface="Arial" panose="020B0604020202020204" pitchFamily="34" charset="0"/>
              </a:rPr>
              <a:t>που μας δείχνει το ποσοστό των φορών που ο ιδιοκτήτης κλειδώθηκε εκτός, στην συνέχεια την μεταβολή της μετρικής </a:t>
            </a:r>
            <a:r>
              <a:rPr lang="en-US" sz="1200" dirty="0">
                <a:effectLst/>
                <a:latin typeface="+mn-lt"/>
                <a:ea typeface="Calibri" panose="020F0502020204030204" pitchFamily="34" charset="0"/>
                <a:cs typeface="Arial" panose="020B0604020202020204" pitchFamily="34" charset="0"/>
              </a:rPr>
              <a:t>FAR </a:t>
            </a:r>
            <a:r>
              <a:rPr lang="el-GR" sz="1200" dirty="0">
                <a:effectLst/>
                <a:latin typeface="+mn-lt"/>
                <a:ea typeface="Calibri" panose="020F0502020204030204" pitchFamily="34" charset="0"/>
                <a:cs typeface="Arial" panose="020B0604020202020204" pitchFamily="34" charset="0"/>
              </a:rPr>
              <a:t>που μας δείχνει το ποσοστό των φορών που ένας κακόβουλος χρήστης δεν έγινε αντιληπτός και τέλος την απόλυτη διαφορά των δύο πρώτων. Όπως φαίνεται και εδώ, οι μετρικές μεταβάλλονται αντίθετα. Η επιλογή του εύρους έγινε επιλέγοντας τις περιοχές εκείνες που οι μετρικές </a:t>
            </a:r>
            <a:r>
              <a:rPr lang="en-US" sz="1200" dirty="0">
                <a:effectLst/>
                <a:latin typeface="+mn-lt"/>
                <a:ea typeface="Calibri" panose="020F0502020204030204" pitchFamily="34" charset="0"/>
                <a:cs typeface="Arial" panose="020B0604020202020204" pitchFamily="34" charset="0"/>
              </a:rPr>
              <a:t>FRR </a:t>
            </a:r>
            <a:r>
              <a:rPr lang="el-GR" sz="1200" dirty="0">
                <a:effectLst/>
                <a:latin typeface="+mn-lt"/>
                <a:ea typeface="Calibri" panose="020F0502020204030204" pitchFamily="34" charset="0"/>
                <a:cs typeface="Arial" panose="020B0604020202020204" pitchFamily="34" charset="0"/>
              </a:rPr>
              <a:t>και </a:t>
            </a:r>
            <a:r>
              <a:rPr lang="en-US" sz="1200" dirty="0">
                <a:effectLst/>
                <a:latin typeface="+mn-lt"/>
                <a:ea typeface="Calibri" panose="020F0502020204030204" pitchFamily="34" charset="0"/>
                <a:cs typeface="Arial" panose="020B0604020202020204" pitchFamily="34" charset="0"/>
              </a:rPr>
              <a:t>FAR </a:t>
            </a:r>
            <a:r>
              <a:rPr lang="el-GR" sz="1200" dirty="0">
                <a:effectLst/>
                <a:latin typeface="+mn-lt"/>
                <a:ea typeface="Calibri" panose="020F0502020204030204" pitchFamily="34" charset="0"/>
                <a:cs typeface="Arial" panose="020B0604020202020204" pitchFamily="34" charset="0"/>
              </a:rPr>
              <a:t>έχουν την μικρότερη διαφορά. Με αυτό τον τρόπο προέκυψαν οι τιμές που φαίνονται στο πίνακα.</a:t>
            </a:r>
          </a:p>
        </p:txBody>
      </p:sp>
      <p:sp>
        <p:nvSpPr>
          <p:cNvPr id="4" name="Slide Number Placeholder 3"/>
          <p:cNvSpPr>
            <a:spLocks noGrp="1"/>
          </p:cNvSpPr>
          <p:nvPr>
            <p:ph type="sldNum" sz="quarter" idx="5"/>
          </p:nvPr>
        </p:nvSpPr>
        <p:spPr/>
        <p:txBody>
          <a:bodyPr/>
          <a:lstStyle/>
          <a:p>
            <a:fld id="{368D6966-520B-4655-B62A-80520BC4E951}" type="slidenum">
              <a:rPr lang="en-US" smtClean="0"/>
              <a:t>12</a:t>
            </a:fld>
            <a:endParaRPr lang="en-US" dirty="0"/>
          </a:p>
        </p:txBody>
      </p:sp>
    </p:spTree>
    <p:extLst>
      <p:ext uri="{BB962C8B-B14F-4D97-AF65-F5344CB8AC3E}">
        <p14:creationId xmlns:p14="http://schemas.microsoft.com/office/powerpoint/2010/main" val="2002158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Για την επιλογή του αριθμού μοντέλων έγινε μια παρόμοια διαδικασία. Εκτελέστηκαν πειράματα για διαφορετικά πλήθη μοντέλων και καταγράφηκαν οι ίδιες μετρικές, δημιουργώντας ραβδογράμματα. Τα τελικά νούμερα παρουσιάζονται στο πίνακα.</a:t>
            </a:r>
          </a:p>
        </p:txBody>
      </p:sp>
      <p:sp>
        <p:nvSpPr>
          <p:cNvPr id="4" name="Slide Number Placeholder 3"/>
          <p:cNvSpPr>
            <a:spLocks noGrp="1"/>
          </p:cNvSpPr>
          <p:nvPr>
            <p:ph type="sldNum" sz="quarter" idx="5"/>
          </p:nvPr>
        </p:nvSpPr>
        <p:spPr/>
        <p:txBody>
          <a:bodyPr/>
          <a:lstStyle/>
          <a:p>
            <a:fld id="{368D6966-520B-4655-B62A-80520BC4E951}" type="slidenum">
              <a:rPr lang="en-US" smtClean="0"/>
              <a:t>13</a:t>
            </a:fld>
            <a:endParaRPr lang="en-US" dirty="0"/>
          </a:p>
        </p:txBody>
      </p:sp>
    </p:spTree>
    <p:extLst>
      <p:ext uri="{BB962C8B-B14F-4D97-AF65-F5344CB8AC3E}">
        <p14:creationId xmlns:p14="http://schemas.microsoft.com/office/powerpoint/2010/main" val="334955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Το υποσύστημα εμπιστοσύνης λαμβάνει κάποιες πιθανότητες και αποφασίζει για το κλείδωμα της συσκευής. </a:t>
            </a:r>
            <a:r>
              <a:rPr lang="el-GR" sz="1200" b="0" i="0" u="none" strike="noStrike" baseline="0" dirty="0">
                <a:solidFill>
                  <a:srgbClr val="000000"/>
                </a:solidFill>
                <a:latin typeface="+mn-lt"/>
              </a:rPr>
              <a:t>Πιο συγκεκριμένα, στο σύστημα εμπιστοσύνης ορίζεται ένα αρχικό επίπεδο εμπιστοσύνης και ένα κατώτατο όριο. Όπως φαίνεται στο σχήμα, κάθε ταξινομητής επιστρέφει την πιθανότητα ένα δείγμα να ανήκει ή όχι στην κλάση του ιδιοκτήτη, στο διάστημα [-1, 1]. Στην συνέχεια, από την εξίσωση φαίνεται πως αυτή η πιθανότητα πολλαπλασιάζεται με μία σταθερά, ανάλογη του παιχνιδιού και έναν αριθμό που εκφράζει την εμπιστοσύνη του συστήματος σε κάθε ταξινομητή. Ο τελικός αριθμός που προκύπτει προστίθεται στο επίπεδο εμπιστοσύνης και αν αυτό πέσει κάτω από το όριο τότε η συσκευή κλειδώνει. Η αρχική τιμή εμπιστοσύνης, το κατώτατο όριο αλλά και τα βήματα αύξησης και μείωσης επιλέχθηκαν μετά από διάφορα πειράματα και παρουσιάζονται στο παρακάτω πίνακα. Αντιθέτως, τα βάρη που αφορούν τον τύπο δεδομένων, ορίζονται αυτόματα από το σύστημα, βάση μετρικών που προκύπτουν κατά την εκπαίδευση των ταξινομητών.</a:t>
            </a:r>
            <a:endParaRPr lang="el-GR" sz="1200" dirty="0">
              <a:effectLst/>
              <a:latin typeface="+mn-lt"/>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68D6966-520B-4655-B62A-80520BC4E951}" type="slidenum">
              <a:rPr lang="en-US" smtClean="0"/>
              <a:t>14</a:t>
            </a:fld>
            <a:endParaRPr lang="en-US" dirty="0"/>
          </a:p>
        </p:txBody>
      </p:sp>
    </p:spTree>
    <p:extLst>
      <p:ext uri="{BB962C8B-B14F-4D97-AF65-F5344CB8AC3E}">
        <p14:creationId xmlns:p14="http://schemas.microsoft.com/office/powerpoint/2010/main" val="574326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Συνδέοντας όλα τα παραπάνω στοιχεία προκύπτει το τελικό σύστημα. Στο παραπάνω σχήμα φαίνεται η τελική διάταξη που ενσωματώνει το τελικό σύστημα και εξετάζει την αποτελεσματικότητά του.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Σημεία που χρίζουν προσοχή είναι:</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Ο διαχωρισμός των δεδομένων κάθε χρήστη σε σύνολα εκπαίδευσης και αξιολόγησης, με ποσοστά 70 – 30 αντίστοιχα.</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Τα δεδομένα εκπαίδευσης περνάν από ένα στάδιο προεπεξεργασίας, πριν δοθούν στους ταξινομητές. Συγκεκριμένα εφαρμόζεται ένας αλγόριθμός </a:t>
            </a:r>
            <a:r>
              <a:rPr lang="en-US" sz="1200" dirty="0">
                <a:effectLst/>
                <a:latin typeface="+mn-lt"/>
                <a:ea typeface="Calibri" panose="020F0502020204030204" pitchFamily="34" charset="0"/>
                <a:cs typeface="Arial" panose="020B0604020202020204" pitchFamily="34" charset="0"/>
              </a:rPr>
              <a:t>Local Outlier Factor</a:t>
            </a:r>
            <a:r>
              <a:rPr lang="el-GR" sz="1200" dirty="0">
                <a:effectLst/>
                <a:latin typeface="+mn-lt"/>
                <a:ea typeface="Calibri" panose="020F0502020204030204" pitchFamily="34" charset="0"/>
                <a:cs typeface="Arial" panose="020B0604020202020204" pitchFamily="34" charset="0"/>
              </a:rPr>
              <a:t>, με σκοπό την απομάκρυνση ακραίων δειγμάτων. Η ενσωμάτωσή του στο τελικό σύστημα αποφασίστηκε έπειτα από πειράματα, τα αποτελέσματα των οποίων θα δούμε στην συνέχεια.</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Τέλος, σημειώνεται πως, μετά την ενσωμάτωση του συστήματος εμπιστοσύνης, χρειάζεται να γίνει ο υπολογισμός νέων, πιο αντιπροσωπευτικών, μετρικών. Έτσι μαζί με τις μετρικές </a:t>
            </a:r>
            <a:r>
              <a:rPr lang="en-US" sz="1200" dirty="0">
                <a:effectLst/>
                <a:latin typeface="+mn-lt"/>
                <a:ea typeface="Calibri" panose="020F0502020204030204" pitchFamily="34" charset="0"/>
                <a:cs typeface="Arial" panose="020B0604020202020204" pitchFamily="34" charset="0"/>
              </a:rPr>
              <a:t>FRR </a:t>
            </a:r>
            <a:r>
              <a:rPr lang="el-GR" sz="1200" dirty="0">
                <a:effectLst/>
                <a:latin typeface="+mn-lt"/>
                <a:ea typeface="Calibri" panose="020F0502020204030204" pitchFamily="34" charset="0"/>
                <a:cs typeface="Arial" panose="020B0604020202020204" pitchFamily="34" charset="0"/>
              </a:rPr>
              <a:t>και </a:t>
            </a:r>
            <a:r>
              <a:rPr lang="en-US" sz="1200" dirty="0">
                <a:effectLst/>
                <a:latin typeface="+mn-lt"/>
                <a:ea typeface="Calibri" panose="020F0502020204030204" pitchFamily="34" charset="0"/>
                <a:cs typeface="Arial" panose="020B0604020202020204" pitchFamily="34" charset="0"/>
              </a:rPr>
              <a:t>FAR, </a:t>
            </a:r>
            <a:r>
              <a:rPr lang="el-GR" sz="1200" dirty="0">
                <a:effectLst/>
                <a:latin typeface="+mn-lt"/>
                <a:ea typeface="Calibri" panose="020F0502020204030204" pitchFamily="34" charset="0"/>
                <a:cs typeface="Arial" panose="020B0604020202020204" pitchFamily="34" charset="0"/>
              </a:rPr>
              <a:t>υπολογίζονται και 3 επιπλέον μετρικές που περιγράφουν την τελική απόδοση του συστήματος. Αυτές οι μετρικές εκφράζουν το ποσοστό που η συσκευή κλείδωσε ενώ υπήρχε αλληλεπίδραση από τον ιδιοκτήτη, καθώς και τον αριθμό των χειρονομιών και τον αριθμό των πακέτων μετρήσεων από αισθητήρες που χρειάστηκε το σύστημα για να αντιληφθεί την ύπαρξη μη εξουσιοδοτημένου χρήστη.</a:t>
            </a:r>
          </a:p>
        </p:txBody>
      </p:sp>
      <p:sp>
        <p:nvSpPr>
          <p:cNvPr id="4" name="Slide Number Placeholder 3"/>
          <p:cNvSpPr>
            <a:spLocks noGrp="1"/>
          </p:cNvSpPr>
          <p:nvPr>
            <p:ph type="sldNum" sz="quarter" idx="5"/>
          </p:nvPr>
        </p:nvSpPr>
        <p:spPr/>
        <p:txBody>
          <a:bodyPr/>
          <a:lstStyle/>
          <a:p>
            <a:fld id="{368D6966-520B-4655-B62A-80520BC4E951}" type="slidenum">
              <a:rPr lang="en-US" smtClean="0"/>
              <a:t>15</a:t>
            </a:fld>
            <a:endParaRPr lang="en-US" dirty="0"/>
          </a:p>
        </p:txBody>
      </p:sp>
    </p:spTree>
    <p:extLst>
      <p:ext uri="{BB962C8B-B14F-4D97-AF65-F5344CB8AC3E}">
        <p14:creationId xmlns:p14="http://schemas.microsoft.com/office/powerpoint/2010/main" val="1822271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Σε αυτά την διαφάνεια βλέπουμε 4 πειράματα που πραγματοποιήθηκαν στο σύνολο χρηστών εκπαίδευσης. Στο αριστερά ραβδόγραμμα αποτυπώνονται οι μετρικές που εκφράζονται σε ποσοστό, ενώ στο δεξιά οι μετρικές που εκφράζονται σε αριθμό δειγμάτων.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Παρατηρώντας λοιπόν τα ραβδογράμματα βλέπουμε:</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Την επίδραση που έχει το σύστημα εμπιστοσύνης. Αριστερά, παρατηρούμε πως οι γκρι ράβδοι είναι αρκετά μικρότεροι τις μπλε.</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Στο δεξιά σχήμα, στα δύο πρώτα πειράματα φαίνεται πως η χρήση πολλαπλών </a:t>
            </a:r>
            <a:r>
              <a:rPr lang="en-US" sz="1200" dirty="0">
                <a:effectLst/>
                <a:latin typeface="+mn-lt"/>
                <a:ea typeface="Calibri" panose="020F0502020204030204" pitchFamily="34" charset="0"/>
                <a:cs typeface="Arial" panose="020B0604020202020204" pitchFamily="34" charset="0"/>
              </a:rPr>
              <a:t>SVM</a:t>
            </a:r>
            <a:r>
              <a:rPr lang="el-GR" sz="1200" dirty="0">
                <a:effectLst/>
                <a:latin typeface="+mn-lt"/>
                <a:ea typeface="Calibri" panose="020F0502020204030204" pitchFamily="34" charset="0"/>
                <a:cs typeface="Arial" panose="020B0604020202020204" pitchFamily="34" charset="0"/>
              </a:rPr>
              <a:t> μπορεί να εξασφαλίσει καλύτερη ασφάλεια.</a:t>
            </a:r>
          </a:p>
        </p:txBody>
      </p:sp>
      <p:sp>
        <p:nvSpPr>
          <p:cNvPr id="4" name="Slide Number Placeholder 3"/>
          <p:cNvSpPr>
            <a:spLocks noGrp="1"/>
          </p:cNvSpPr>
          <p:nvPr>
            <p:ph type="sldNum" sz="quarter" idx="5"/>
          </p:nvPr>
        </p:nvSpPr>
        <p:spPr/>
        <p:txBody>
          <a:bodyPr/>
          <a:lstStyle/>
          <a:p>
            <a:fld id="{368D6966-520B-4655-B62A-80520BC4E951}" type="slidenum">
              <a:rPr lang="en-US" smtClean="0"/>
              <a:t>16</a:t>
            </a:fld>
            <a:endParaRPr lang="en-US" dirty="0"/>
          </a:p>
        </p:txBody>
      </p:sp>
    </p:spTree>
    <p:extLst>
      <p:ext uri="{BB962C8B-B14F-4D97-AF65-F5344CB8AC3E}">
        <p14:creationId xmlns:p14="http://schemas.microsoft.com/office/powerpoint/2010/main" val="1734188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Εδώ βλέπουμε πειράματα που πραγματοποιήθηκαν στο σύνολο των τελείως άγνωστων χρηστών. Στα ραβδογράμματα φαίνονται οι μετρικές του μετά το υποσύστημα εμπιστοσύνης.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Από τα σχήματα αυτά μπορούν να γίνουν ποιο ξεκάθαρα:</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Η σημασία του </a:t>
            </a:r>
            <a:r>
              <a:rPr lang="en-US" sz="1200" dirty="0">
                <a:effectLst/>
                <a:latin typeface="+mn-lt"/>
                <a:ea typeface="Calibri" panose="020F0502020204030204" pitchFamily="34" charset="0"/>
                <a:cs typeface="Arial" panose="020B0604020202020204" pitchFamily="34" charset="0"/>
              </a:rPr>
              <a:t>LOF </a:t>
            </a:r>
            <a:r>
              <a:rPr lang="el-GR" sz="1200" dirty="0">
                <a:effectLst/>
                <a:latin typeface="+mn-lt"/>
                <a:ea typeface="Calibri" panose="020F0502020204030204" pitchFamily="34" charset="0"/>
                <a:cs typeface="Arial" panose="020B0604020202020204" pitchFamily="34" charset="0"/>
              </a:rPr>
              <a:t>στην προεπεξεργασία. Μεταξύ των δύο πρώτων πειραμάτων βλέπουμε πως το δεύτερο που εφαρμόζει τον </a:t>
            </a:r>
            <a:r>
              <a:rPr lang="en-US" sz="1200" dirty="0">
                <a:effectLst/>
                <a:latin typeface="+mn-lt"/>
                <a:ea typeface="Calibri" panose="020F0502020204030204" pitchFamily="34" charset="0"/>
                <a:cs typeface="Arial" panose="020B0604020202020204" pitchFamily="34" charset="0"/>
              </a:rPr>
              <a:t>LOF </a:t>
            </a:r>
            <a:r>
              <a:rPr lang="el-GR" sz="1200" dirty="0">
                <a:effectLst/>
                <a:latin typeface="+mn-lt"/>
                <a:ea typeface="Calibri" panose="020F0502020204030204" pitchFamily="34" charset="0"/>
                <a:cs typeface="Arial" panose="020B0604020202020204" pitchFamily="34" charset="0"/>
              </a:rPr>
              <a:t>παρουσιάζει αρκετά καλύτερες μετρικές ασφάλειας.</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Η σημασία των </a:t>
            </a:r>
            <a:r>
              <a:rPr lang="en-US" sz="1200" dirty="0">
                <a:effectLst/>
                <a:latin typeface="+mn-lt"/>
                <a:ea typeface="Calibri" panose="020F0502020204030204" pitchFamily="34" charset="0"/>
                <a:cs typeface="Arial" panose="020B0604020202020204" pitchFamily="34" charset="0"/>
              </a:rPr>
              <a:t>nu-gamma</a:t>
            </a:r>
            <a:r>
              <a:rPr lang="el-GR" sz="1200" dirty="0">
                <a:effectLst/>
                <a:latin typeface="+mn-lt"/>
                <a:ea typeface="Calibri" panose="020F0502020204030204" pitchFamily="34" charset="0"/>
                <a:cs typeface="Arial" panose="020B0604020202020204" pitchFamily="34" charset="0"/>
              </a:rPr>
              <a:t> στο τελικό αποτέλεσμα. Τα πειράματα 2, 3 και 4 εκτελέστηκαν ακριβώς με τον ίδιο τρόπο αλλά με διαφορετικές περιοχές </a:t>
            </a:r>
            <a:r>
              <a:rPr lang="en-US" sz="1200" dirty="0">
                <a:effectLst/>
                <a:latin typeface="+mn-lt"/>
                <a:ea typeface="Calibri" panose="020F0502020204030204" pitchFamily="34" charset="0"/>
                <a:cs typeface="Arial" panose="020B0604020202020204" pitchFamily="34" charset="0"/>
              </a:rPr>
              <a:t>nu-gamma. </a:t>
            </a:r>
            <a:r>
              <a:rPr lang="el-GR" sz="1200" dirty="0">
                <a:effectLst/>
                <a:latin typeface="+mn-lt"/>
                <a:ea typeface="Calibri" panose="020F0502020204030204" pitchFamily="34" charset="0"/>
                <a:cs typeface="Arial" panose="020B0604020202020204" pitchFamily="34" charset="0"/>
              </a:rPr>
              <a:t>Το 2</a:t>
            </a:r>
            <a:r>
              <a:rPr lang="el-GR" sz="1200" baseline="30000" dirty="0">
                <a:effectLst/>
                <a:latin typeface="+mn-lt"/>
                <a:ea typeface="Calibri" panose="020F0502020204030204" pitchFamily="34" charset="0"/>
                <a:cs typeface="Arial" panose="020B0604020202020204" pitchFamily="34" charset="0"/>
              </a:rPr>
              <a:t>ο</a:t>
            </a:r>
            <a:r>
              <a:rPr lang="el-GR" sz="1200" dirty="0">
                <a:effectLst/>
                <a:latin typeface="+mn-lt"/>
                <a:ea typeface="Calibri" panose="020F0502020204030204" pitchFamily="34" charset="0"/>
                <a:cs typeface="Arial" panose="020B0604020202020204" pitchFamily="34" charset="0"/>
              </a:rPr>
              <a:t> πείραμα στόχευε σε ένα ισορροπημένο σύστημα, ενώ τα πειράματα 3 και 4 σε συστήματα με μεγαλύτερη διαφάνεια και ασφάλεια αντίστοιχα.</a:t>
            </a:r>
          </a:p>
        </p:txBody>
      </p:sp>
      <p:sp>
        <p:nvSpPr>
          <p:cNvPr id="4" name="Slide Number Placeholder 3"/>
          <p:cNvSpPr>
            <a:spLocks noGrp="1"/>
          </p:cNvSpPr>
          <p:nvPr>
            <p:ph type="sldNum" sz="quarter" idx="5"/>
          </p:nvPr>
        </p:nvSpPr>
        <p:spPr/>
        <p:txBody>
          <a:bodyPr/>
          <a:lstStyle/>
          <a:p>
            <a:fld id="{368D6966-520B-4655-B62A-80520BC4E951}" type="slidenum">
              <a:rPr lang="en-US" smtClean="0"/>
              <a:t>17</a:t>
            </a:fld>
            <a:endParaRPr lang="en-US" dirty="0"/>
          </a:p>
        </p:txBody>
      </p:sp>
    </p:spTree>
    <p:extLst>
      <p:ext uri="{BB962C8B-B14F-4D97-AF65-F5344CB8AC3E}">
        <p14:creationId xmlns:p14="http://schemas.microsoft.com/office/powerpoint/2010/main" val="2401975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Στην διαφάνεια αυτή, βλέπουμε τα αποτελέσματα του 2</a:t>
            </a:r>
            <a:r>
              <a:rPr lang="el-GR" sz="1200" baseline="30000" dirty="0">
                <a:effectLst/>
                <a:latin typeface="+mn-lt"/>
                <a:ea typeface="Calibri" panose="020F0502020204030204" pitchFamily="34" charset="0"/>
                <a:cs typeface="Arial" panose="020B0604020202020204" pitchFamily="34" charset="0"/>
              </a:rPr>
              <a:t>ου</a:t>
            </a:r>
            <a:r>
              <a:rPr lang="el-GR" sz="1200" dirty="0">
                <a:effectLst/>
                <a:latin typeface="+mn-lt"/>
                <a:ea typeface="Calibri" panose="020F0502020204030204" pitchFamily="34" charset="0"/>
                <a:cs typeface="Arial" panose="020B0604020202020204" pitchFamily="34" charset="0"/>
              </a:rPr>
              <a:t> πειράματος της προηγούμενης διαφάνειας ανά παιχνίδι.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Παρατηρούμε:</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Ικανοποιητικά αποτελέσματα για τα παιχνίδια </a:t>
            </a:r>
            <a:r>
              <a:rPr lang="en-US" sz="1200" dirty="0" err="1">
                <a:effectLst/>
                <a:latin typeface="+mn-lt"/>
                <a:ea typeface="Calibri" panose="020F0502020204030204" pitchFamily="34" charset="0"/>
                <a:cs typeface="Arial" panose="020B0604020202020204" pitchFamily="34" charset="0"/>
              </a:rPr>
              <a:t>Mathisis</a:t>
            </a:r>
            <a:r>
              <a:rPr lang="en-US" sz="1200" dirty="0">
                <a:effectLst/>
                <a:latin typeface="+mn-lt"/>
                <a:ea typeface="Calibri" panose="020F0502020204030204" pitchFamily="34" charset="0"/>
                <a:cs typeface="Arial" panose="020B0604020202020204" pitchFamily="34" charset="0"/>
              </a:rPr>
              <a:t> </a:t>
            </a:r>
            <a:r>
              <a:rPr lang="el-GR" sz="1200" dirty="0">
                <a:effectLst/>
                <a:latin typeface="+mn-lt"/>
                <a:ea typeface="Calibri" panose="020F0502020204030204" pitchFamily="34" charset="0"/>
                <a:cs typeface="Arial" panose="020B0604020202020204" pitchFamily="34" charset="0"/>
              </a:rPr>
              <a:t>και </a:t>
            </a:r>
            <a:r>
              <a:rPr lang="en-US" sz="1200" dirty="0">
                <a:effectLst/>
                <a:latin typeface="+mn-lt"/>
                <a:ea typeface="Calibri" panose="020F0502020204030204" pitchFamily="34" charset="0"/>
                <a:cs typeface="Arial" panose="020B0604020202020204" pitchFamily="34" charset="0"/>
              </a:rPr>
              <a:t>Focus.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Ότι τα παιχνίδια </a:t>
            </a:r>
            <a:r>
              <a:rPr lang="el-GR" sz="1200" dirty="0" err="1">
                <a:effectLst/>
                <a:latin typeface="+mn-lt"/>
                <a:ea typeface="Calibri" panose="020F0502020204030204" pitchFamily="34" charset="0"/>
                <a:cs typeface="Arial" panose="020B0604020202020204" pitchFamily="34" charset="0"/>
              </a:rPr>
              <a:t>Reacton</a:t>
            </a:r>
            <a:r>
              <a:rPr lang="el-GR" sz="1200" dirty="0">
                <a:effectLst/>
                <a:latin typeface="+mn-lt"/>
                <a:ea typeface="Calibri" panose="020F0502020204030204" pitchFamily="34" charset="0"/>
                <a:cs typeface="Arial" panose="020B0604020202020204" pitchFamily="34" charset="0"/>
              </a:rPr>
              <a:t>, </a:t>
            </a:r>
            <a:r>
              <a:rPr lang="el-GR" sz="1200" dirty="0" err="1">
                <a:effectLst/>
                <a:latin typeface="+mn-lt"/>
                <a:ea typeface="Calibri" panose="020F0502020204030204" pitchFamily="34" charset="0"/>
                <a:cs typeface="Arial" panose="020B0604020202020204" pitchFamily="34" charset="0"/>
              </a:rPr>
              <a:t>Memoria</a:t>
            </a:r>
            <a:r>
              <a:rPr lang="el-GR" sz="1200" dirty="0">
                <a:effectLst/>
                <a:latin typeface="+mn-lt"/>
                <a:ea typeface="Calibri" panose="020F0502020204030204" pitchFamily="34" charset="0"/>
                <a:cs typeface="Arial" panose="020B0604020202020204" pitchFamily="34" charset="0"/>
              </a:rPr>
              <a:t> και </a:t>
            </a:r>
            <a:r>
              <a:rPr lang="el-GR" sz="1200" dirty="0" err="1">
                <a:effectLst/>
                <a:latin typeface="+mn-lt"/>
                <a:ea typeface="Calibri" panose="020F0502020204030204" pitchFamily="34" charset="0"/>
                <a:cs typeface="Arial" panose="020B0604020202020204" pitchFamily="34" charset="0"/>
              </a:rPr>
              <a:t>Speedy</a:t>
            </a:r>
            <a:r>
              <a:rPr lang="el-GR" sz="1200" dirty="0">
                <a:effectLst/>
                <a:latin typeface="+mn-lt"/>
                <a:ea typeface="Calibri" panose="020F0502020204030204" pitchFamily="34" charset="0"/>
                <a:cs typeface="Arial" panose="020B0604020202020204" pitchFamily="34" charset="0"/>
              </a:rPr>
              <a:t> έχουν υψηλό αριθμό χειρονομιών, κάτι που δικαιολογείται από την ύπαρξη </a:t>
            </a:r>
            <a:r>
              <a:rPr lang="el-GR" sz="1200" dirty="0" err="1">
                <a:effectLst/>
                <a:latin typeface="+mn-lt"/>
                <a:ea typeface="Calibri" panose="020F0502020204030204" pitchFamily="34" charset="0"/>
                <a:cs typeface="Arial" panose="020B0604020202020204" pitchFamily="34" charset="0"/>
              </a:rPr>
              <a:t>taps</a:t>
            </a:r>
            <a:r>
              <a:rPr lang="el-GR" sz="1200" dirty="0">
                <a:effectLst/>
                <a:latin typeface="+mn-lt"/>
                <a:ea typeface="Calibri" panose="020F0502020204030204" pitchFamily="34"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368D6966-520B-4655-B62A-80520BC4E951}" type="slidenum">
              <a:rPr lang="en-US" smtClean="0"/>
              <a:t>18</a:t>
            </a:fld>
            <a:endParaRPr lang="en-US" dirty="0"/>
          </a:p>
        </p:txBody>
      </p:sp>
    </p:spTree>
    <p:extLst>
      <p:ext uri="{BB962C8B-B14F-4D97-AF65-F5344CB8AC3E}">
        <p14:creationId xmlns:p14="http://schemas.microsoft.com/office/powerpoint/2010/main" val="1095113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Στην διαφάνεια αυτή προβάλλονται πιο λεπτομερώς τα αποτελέσματα για το παιχνίδι </a:t>
            </a:r>
            <a:r>
              <a:rPr lang="en-US" sz="1200" dirty="0" err="1">
                <a:effectLst/>
                <a:latin typeface="+mn-lt"/>
                <a:ea typeface="Calibri" panose="020F0502020204030204" pitchFamily="34" charset="0"/>
                <a:cs typeface="Arial" panose="020B0604020202020204" pitchFamily="34" charset="0"/>
              </a:rPr>
              <a:t>Mathisis</a:t>
            </a:r>
            <a:r>
              <a:rPr lang="el-GR" sz="1200" dirty="0">
                <a:effectLst/>
                <a:latin typeface="+mn-lt"/>
                <a:ea typeface="Calibri" panose="020F0502020204030204" pitchFamily="34" charset="0"/>
                <a:cs typeface="Arial" panose="020B0604020202020204" pitchFamily="34" charset="0"/>
              </a:rPr>
              <a:t>, σε συγκρίσει με συστήματα που βασίζονται σε έναν τύπο δεδομένων. Τα 3 θηκογράμματα αντιστοιχούν στις 3 μετρικές, ενώ με χρώματα εκφράζονται τα διαφορετικά συστήματα. Το σύστημά μας παρουσιάζει καλύτερα και πιο σταθερά αποτελέσματα, καθώς έχει μικρότερες μέσες και ακραίες τιμές αλλά και μικρότερη διακύμανση. Παρόμοια συμπεριφορά υπάρχει και στα υπόλοιπα παιχνίδια.</a:t>
            </a:r>
          </a:p>
        </p:txBody>
      </p:sp>
      <p:sp>
        <p:nvSpPr>
          <p:cNvPr id="4" name="Slide Number Placeholder 3"/>
          <p:cNvSpPr>
            <a:spLocks noGrp="1"/>
          </p:cNvSpPr>
          <p:nvPr>
            <p:ph type="sldNum" sz="quarter" idx="5"/>
          </p:nvPr>
        </p:nvSpPr>
        <p:spPr/>
        <p:txBody>
          <a:bodyPr/>
          <a:lstStyle/>
          <a:p>
            <a:fld id="{368D6966-520B-4655-B62A-80520BC4E951}" type="slidenum">
              <a:rPr lang="en-US" smtClean="0"/>
              <a:t>19</a:t>
            </a:fld>
            <a:endParaRPr lang="en-US" dirty="0"/>
          </a:p>
        </p:txBody>
      </p:sp>
    </p:spTree>
    <p:extLst>
      <p:ext uri="{BB962C8B-B14F-4D97-AF65-F5344CB8AC3E}">
        <p14:creationId xmlns:p14="http://schemas.microsoft.com/office/powerpoint/2010/main" val="159564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παρουσίαση αυτή, θα αναφερθώ στο κίνητρο και τους στόχους της εργασίας. Θα μιλήσω για σημαντικά κομμάτια της διαδικασίας σχεδιασμού, δείχνοντας κάποια αποτελέσματα, και τέλος θα πω για τα συμπεράσματα στα οποία κατέληξα καθώς και κάποιες ιδέες για μελλοντική έρευνα.</a:t>
            </a:r>
            <a:endParaRPr lang="en-US" dirty="0"/>
          </a:p>
        </p:txBody>
      </p:sp>
      <p:sp>
        <p:nvSpPr>
          <p:cNvPr id="4" name="Slide Number Placeholder 3"/>
          <p:cNvSpPr>
            <a:spLocks noGrp="1"/>
          </p:cNvSpPr>
          <p:nvPr>
            <p:ph type="sldNum" sz="quarter" idx="5"/>
          </p:nvPr>
        </p:nvSpPr>
        <p:spPr/>
        <p:txBody>
          <a:bodyPr/>
          <a:lstStyle/>
          <a:p>
            <a:fld id="{368D6966-520B-4655-B62A-80520BC4E951}" type="slidenum">
              <a:rPr lang="en-US" smtClean="0"/>
              <a:t>2</a:t>
            </a:fld>
            <a:endParaRPr lang="en-US" dirty="0"/>
          </a:p>
        </p:txBody>
      </p:sp>
    </p:spTree>
    <p:extLst>
      <p:ext uri="{BB962C8B-B14F-4D97-AF65-F5344CB8AC3E}">
        <p14:creationId xmlns:p14="http://schemas.microsoft.com/office/powerpoint/2010/main" val="2613719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Στους πίνακες αυτούς παρουσιάζονται συγκεντρωτικά τα αποτελέσματα για κάθε παιχνίδι, σε σύγκριση και με προηγούμενες εργασίες που χρησιμοποίησαν το ίδιο σύνολο δεδομένων.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Αρχικά, σε σχέση με το σύστημα αισθητήρων, σημειώνεται ότι το σύστημα αισθητήρων δεν χρησιμοποιεί υποσύστημα εμπιστοσύνης και για αυτό η σύγκριση δεν είναι απόλυτη. Για τις </a:t>
            </a:r>
            <a:r>
              <a:rPr lang="en-US" sz="1200" dirty="0">
                <a:effectLst/>
                <a:latin typeface="+mn-lt"/>
                <a:ea typeface="Calibri" panose="020F0502020204030204" pitchFamily="34" charset="0"/>
                <a:cs typeface="Arial" panose="020B0604020202020204" pitchFamily="34" charset="0"/>
              </a:rPr>
              <a:t>FRR </a:t>
            </a:r>
            <a:r>
              <a:rPr lang="el-GR" sz="1200" dirty="0">
                <a:effectLst/>
                <a:latin typeface="+mn-lt"/>
                <a:ea typeface="Calibri" panose="020F0502020204030204" pitchFamily="34" charset="0"/>
                <a:cs typeface="Arial" panose="020B0604020202020204" pitchFamily="34" charset="0"/>
              </a:rPr>
              <a:t>βλέπουμε πως είναι καλύτερες στα παιχνίδια κύριου ενδιαφέροντος και παρόμοιες στα υπόλοιπα. Ενώ για τις μετρικές ασφάλειας αυτό που αξίζει να σημειωθεί είναι ότι στο σύστημα αισθητήρων οι τιμές </a:t>
            </a:r>
            <a:r>
              <a:rPr lang="en-US" sz="1200" dirty="0">
                <a:effectLst/>
                <a:latin typeface="+mn-lt"/>
                <a:ea typeface="Calibri" panose="020F0502020204030204" pitchFamily="34" charset="0"/>
                <a:cs typeface="Arial" panose="020B0604020202020204" pitchFamily="34" charset="0"/>
              </a:rPr>
              <a:t>FAR </a:t>
            </a:r>
            <a:r>
              <a:rPr lang="el-GR" sz="1200" dirty="0">
                <a:effectLst/>
                <a:latin typeface="+mn-lt"/>
                <a:ea typeface="Calibri" panose="020F0502020204030204" pitchFamily="34" charset="0"/>
                <a:cs typeface="Arial" panose="020B0604020202020204" pitchFamily="34" charset="0"/>
              </a:rPr>
              <a:t>που παρουσιάζονται επιτυγχάνονται με παράθυρα 500 δειγμάτων ενώ στο προκείμενο σύστημα το παράθυρο εμπεριέχει το πολύ 50 δείγματα. Έτσι, αν υποθέσουμε για παράδειγμα μια συχνότητα δειγματοληψίας 50</a:t>
            </a:r>
            <a:r>
              <a:rPr lang="en-US" sz="1200" dirty="0">
                <a:effectLst/>
                <a:latin typeface="+mn-lt"/>
                <a:ea typeface="Calibri" panose="020F0502020204030204" pitchFamily="34" charset="0"/>
                <a:cs typeface="Arial" panose="020B0604020202020204" pitchFamily="34" charset="0"/>
              </a:rPr>
              <a:t>Hz, </a:t>
            </a:r>
            <a:r>
              <a:rPr lang="el-GR" sz="1200" dirty="0">
                <a:effectLst/>
                <a:latin typeface="+mn-lt"/>
                <a:ea typeface="Calibri" panose="020F0502020204030204" pitchFamily="34" charset="0"/>
                <a:cs typeface="Arial" panose="020B0604020202020204" pitchFamily="34" charset="0"/>
              </a:rPr>
              <a:t>το σύστημα αισθητήρων χρειάζεται τουλάχιστον 10 δευτερόλεπτα για να κάνει έναν έλεγχο, σε αντίθεση με το προκείμενο σύστημα που χρειάζεται περίπου μόλις 5 δευτερόλεπτα για να αναγνωρίζει τον χρήστη σε κάθε παιχνίδι.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Σε σχέση με το σύστημα χειρονομιών αυτό που μπορούμε να σχολιάσουμε είναι πως παρουσιάζουν παρόμοια αποτελέσματα στα παιχνίδια κύριου ενδιαφέροντος και ότι το σύστημα που προτείνουμε παρουσιάζει πιο ομαλή συμπεριφορά και στα υπόλοιπα παιχνίδια.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Ωστόσο αυτό που σημειώνεται είναι πως το σύστημα που προτείνουμε, σε αντίθεση και με τα δύο άλλα συστήματα, βασίζεται σε μία ποικιλία δεδομένων και μπορεί να ανταπεξέλθει και σε περιπτώσεις που υπάρχουν σφάλματα ή έλλειψη μετρήσεων.</a:t>
            </a:r>
          </a:p>
        </p:txBody>
      </p:sp>
      <p:sp>
        <p:nvSpPr>
          <p:cNvPr id="4" name="Slide Number Placeholder 3"/>
          <p:cNvSpPr>
            <a:spLocks noGrp="1"/>
          </p:cNvSpPr>
          <p:nvPr>
            <p:ph type="sldNum" sz="quarter" idx="5"/>
          </p:nvPr>
        </p:nvSpPr>
        <p:spPr/>
        <p:txBody>
          <a:bodyPr/>
          <a:lstStyle/>
          <a:p>
            <a:fld id="{368D6966-520B-4655-B62A-80520BC4E951}" type="slidenum">
              <a:rPr lang="en-US" smtClean="0"/>
              <a:t>20</a:t>
            </a:fld>
            <a:endParaRPr lang="en-US" dirty="0"/>
          </a:p>
        </p:txBody>
      </p:sp>
    </p:spTree>
    <p:extLst>
      <p:ext uri="{BB962C8B-B14F-4D97-AF65-F5344CB8AC3E}">
        <p14:creationId xmlns:p14="http://schemas.microsoft.com/office/powerpoint/2010/main" val="719872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Συνοψίζοντας:</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Η χρήση πολλαπλών </a:t>
            </a:r>
            <a:r>
              <a:rPr lang="en-US" sz="1200" dirty="0">
                <a:effectLst/>
                <a:latin typeface="+mn-lt"/>
                <a:ea typeface="Calibri" panose="020F0502020204030204" pitchFamily="34" charset="0"/>
                <a:cs typeface="Arial" panose="020B0604020202020204" pitchFamily="34" charset="0"/>
              </a:rPr>
              <a:t>SVMs </a:t>
            </a:r>
            <a:r>
              <a:rPr lang="el-GR" sz="1200" dirty="0">
                <a:effectLst/>
                <a:latin typeface="+mn-lt"/>
                <a:ea typeface="Calibri" panose="020F0502020204030204" pitchFamily="34" charset="0"/>
                <a:cs typeface="Arial" panose="020B0604020202020204" pitchFamily="34" charset="0"/>
              </a:rPr>
              <a:t>και της αποθορυβοποίησης στα δεδομένα εκπαίδευσης βοηθάνε στην επίτευξη καλύτερης ασφάλειας.</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Το σύστημα εμπιστοσύνης προσδίδει μεγάλη λειτουργικότητα στο τελικό σύστημα.</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Οι παράμετροι </a:t>
            </a:r>
            <a:r>
              <a:rPr lang="en-US" sz="1200" dirty="0">
                <a:effectLst/>
                <a:latin typeface="+mn-lt"/>
                <a:ea typeface="Calibri" panose="020F0502020204030204" pitchFamily="34" charset="0"/>
                <a:cs typeface="Arial" panose="020B0604020202020204" pitchFamily="34" charset="0"/>
              </a:rPr>
              <a:t>nu </a:t>
            </a:r>
            <a:r>
              <a:rPr lang="el-GR" sz="1200" dirty="0">
                <a:effectLst/>
                <a:latin typeface="+mn-lt"/>
                <a:ea typeface="Calibri" panose="020F0502020204030204" pitchFamily="34" charset="0"/>
                <a:cs typeface="Arial" panose="020B0604020202020204" pitchFamily="34" charset="0"/>
              </a:rPr>
              <a:t>και </a:t>
            </a:r>
            <a:r>
              <a:rPr lang="en-US" sz="1200" dirty="0">
                <a:effectLst/>
                <a:latin typeface="+mn-lt"/>
                <a:ea typeface="Calibri" panose="020F0502020204030204" pitchFamily="34" charset="0"/>
                <a:cs typeface="Arial" panose="020B0604020202020204" pitchFamily="34" charset="0"/>
              </a:rPr>
              <a:t>gamma </a:t>
            </a:r>
            <a:r>
              <a:rPr lang="el-GR" sz="1200" dirty="0">
                <a:effectLst/>
                <a:latin typeface="+mn-lt"/>
                <a:ea typeface="Calibri" panose="020F0502020204030204" pitchFamily="34" charset="0"/>
                <a:cs typeface="Arial" panose="020B0604020202020204" pitchFamily="34" charset="0"/>
              </a:rPr>
              <a:t>παίζουν καθοριστικό ρόλο στο τελικό αποτέλεσμα.</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Το σύστημα που τελικά διαμορφώθηκε:</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Παρουσιάζει ικανοποιητικά αποτελέσματα, και μάλιστα χρησιμοποιώντας ένα μεγάλο εύρος ποιοτικών δεδομένων.</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Μπορεί να εκτελεί γρήγορους και ανθεκτικούς σε σφάλματα ελέγχους.</a:t>
            </a:r>
          </a:p>
        </p:txBody>
      </p:sp>
      <p:sp>
        <p:nvSpPr>
          <p:cNvPr id="4" name="Slide Number Placeholder 3"/>
          <p:cNvSpPr>
            <a:spLocks noGrp="1"/>
          </p:cNvSpPr>
          <p:nvPr>
            <p:ph type="sldNum" sz="quarter" idx="5"/>
          </p:nvPr>
        </p:nvSpPr>
        <p:spPr/>
        <p:txBody>
          <a:bodyPr/>
          <a:lstStyle/>
          <a:p>
            <a:fld id="{368D6966-520B-4655-B62A-80520BC4E951}" type="slidenum">
              <a:rPr lang="en-US" smtClean="0"/>
              <a:t>21</a:t>
            </a:fld>
            <a:endParaRPr lang="en-US" dirty="0"/>
          </a:p>
        </p:txBody>
      </p:sp>
    </p:spTree>
    <p:extLst>
      <p:ext uri="{BB962C8B-B14F-4D97-AF65-F5344CB8AC3E}">
        <p14:creationId xmlns:p14="http://schemas.microsoft.com/office/powerpoint/2010/main" val="1209742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Βελτιώσεις που θα μπορούσαν να γίνουν είναι:</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Η διαμόρφωση καλύτερων βαρών στους ταξινομητές κατά την λήψη της απόφασης.</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Η δημιουργία περιβάλλοντος που ο χρήστης θα μπορεί να επιλέξει μόνος του τις περιοχές </a:t>
            </a:r>
            <a:r>
              <a:rPr lang="en-US" sz="1200" dirty="0">
                <a:effectLst/>
                <a:latin typeface="+mn-lt"/>
                <a:ea typeface="Calibri" panose="020F0502020204030204" pitchFamily="34" charset="0"/>
                <a:cs typeface="Arial" panose="020B0604020202020204" pitchFamily="34" charset="0"/>
              </a:rPr>
              <a:t>nu – gamma </a:t>
            </a:r>
            <a:r>
              <a:rPr lang="el-GR" sz="1200" dirty="0">
                <a:effectLst/>
                <a:latin typeface="+mn-lt"/>
                <a:ea typeface="Calibri" panose="020F0502020204030204" pitchFamily="34" charset="0"/>
                <a:cs typeface="Arial" panose="020B0604020202020204" pitchFamily="34" charset="0"/>
              </a:rPr>
              <a:t>που ανταποκρίνονται στις ανάγκες του.</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Εφαρμογή τεχνικών επίγνωσης περιεχομένου οθόνης.</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Ικανότητα εξέλιξης και προσαρμογής στην συμπεριφορά του χρήστη.</a:t>
            </a:r>
          </a:p>
        </p:txBody>
      </p:sp>
      <p:sp>
        <p:nvSpPr>
          <p:cNvPr id="4" name="Slide Number Placeholder 3"/>
          <p:cNvSpPr>
            <a:spLocks noGrp="1"/>
          </p:cNvSpPr>
          <p:nvPr>
            <p:ph type="sldNum" sz="quarter" idx="5"/>
          </p:nvPr>
        </p:nvSpPr>
        <p:spPr/>
        <p:txBody>
          <a:bodyPr/>
          <a:lstStyle/>
          <a:p>
            <a:fld id="{368D6966-520B-4655-B62A-80520BC4E951}" type="slidenum">
              <a:rPr lang="en-US" smtClean="0"/>
              <a:t>22</a:t>
            </a:fld>
            <a:endParaRPr lang="en-US" dirty="0"/>
          </a:p>
        </p:txBody>
      </p:sp>
    </p:spTree>
    <p:extLst>
      <p:ext uri="{BB962C8B-B14F-4D97-AF65-F5344CB8AC3E}">
        <p14:creationId xmlns:p14="http://schemas.microsoft.com/office/powerpoint/2010/main" val="1104788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Σας ευχαριστώ. Υπάρχουν ερωτήσεις;</a:t>
            </a:r>
          </a:p>
        </p:txBody>
      </p:sp>
      <p:sp>
        <p:nvSpPr>
          <p:cNvPr id="4" name="Slide Number Placeholder 3"/>
          <p:cNvSpPr>
            <a:spLocks noGrp="1"/>
          </p:cNvSpPr>
          <p:nvPr>
            <p:ph type="sldNum" sz="quarter" idx="5"/>
          </p:nvPr>
        </p:nvSpPr>
        <p:spPr/>
        <p:txBody>
          <a:bodyPr/>
          <a:lstStyle/>
          <a:p>
            <a:fld id="{368D6966-520B-4655-B62A-80520BC4E951}" type="slidenum">
              <a:rPr lang="en-US" smtClean="0"/>
              <a:t>23</a:t>
            </a:fld>
            <a:endParaRPr lang="en-US" dirty="0"/>
          </a:p>
        </p:txBody>
      </p:sp>
    </p:spTree>
    <p:extLst>
      <p:ext uri="{BB962C8B-B14F-4D97-AF65-F5344CB8AC3E}">
        <p14:creationId xmlns:p14="http://schemas.microsoft.com/office/powerpoint/2010/main" val="4246180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mn-lt"/>
                <a:ea typeface="Calibri" panose="020F0502020204030204" pitchFamily="34" charset="0"/>
              </a:rPr>
              <a:t>Η επιλογή και ο τρόπος εκπαίδευσης του κατάλληλου αλγορίθμου, εξαρτάται από το είδος των διαθέσιμων δεδομένων και την φύση του προβλήματος. Ωστόσο μπορούμε να διαχωρίσουμε τους αλγορίθμους σε 4 βασικές κατηγορίες βάση του τρόπου που μπορούν να εκπαιδευτούν.</a:t>
            </a:r>
          </a:p>
          <a:p>
            <a:endParaRPr lang="el-GR" sz="1200" dirty="0">
              <a:effectLst/>
              <a:latin typeface="+mn-lt"/>
              <a:ea typeface="Calibri" panose="020F0502020204030204" pitchFamily="34" charset="0"/>
            </a:endParaRPr>
          </a:p>
          <a:p>
            <a:r>
              <a:rPr lang="el-GR" sz="1200" dirty="0">
                <a:effectLst/>
                <a:latin typeface="+mn-lt"/>
                <a:ea typeface="Calibri" panose="020F0502020204030204" pitchFamily="34" charset="0"/>
              </a:rPr>
              <a:t>Έτσι έχουμε την εποπτευόμενη μάθηση (</a:t>
            </a:r>
            <a:r>
              <a:rPr lang="el-GR" sz="1200" dirty="0" err="1">
                <a:effectLst/>
                <a:latin typeface="+mn-lt"/>
                <a:ea typeface="Calibri" panose="020F0502020204030204" pitchFamily="34" charset="0"/>
              </a:rPr>
              <a:t>Supervised</a:t>
            </a:r>
            <a:r>
              <a:rPr lang="el-GR" sz="1200" dirty="0">
                <a:effectLst/>
                <a:latin typeface="+mn-lt"/>
                <a:ea typeface="Calibri" panose="020F0502020204030204" pitchFamily="34" charset="0"/>
              </a:rPr>
              <a:t> </a:t>
            </a:r>
            <a:r>
              <a:rPr lang="el-GR" sz="1200" dirty="0" err="1">
                <a:effectLst/>
                <a:latin typeface="+mn-lt"/>
                <a:ea typeface="Calibri" panose="020F0502020204030204" pitchFamily="34" charset="0"/>
              </a:rPr>
              <a:t>Learning</a:t>
            </a:r>
            <a:r>
              <a:rPr lang="el-GR" sz="1200" dirty="0">
                <a:effectLst/>
                <a:latin typeface="+mn-lt"/>
                <a:ea typeface="Calibri" panose="020F0502020204030204" pitchFamily="34" charset="0"/>
              </a:rPr>
              <a:t>), όπου ο αλγόριθμος μαθαίνει σε ένα επισημασμένο σύνολο δεδομένων που κάθε δείγμα στο σύνολο εκπαίδευσης επισημαίνεται με την απάντηση που ψάχνει να βρει ο αλγόριθμος. Έτσι, ο αλγόριθμος μπορεί να χρησιμοποιήσει την απάντηση αυτή για να αξιολογήσει την ακρίβειά του και να βελτιώνεται. Η εποπτευόμενη μάθηση είναι χρήσιμη σε προβλήματα ταξινόμησης </a:t>
            </a:r>
            <a:r>
              <a:rPr lang="el-GR" sz="1200" dirty="0" err="1">
                <a:effectLst/>
                <a:latin typeface="+mn-lt"/>
                <a:ea typeface="Calibri" panose="020F0502020204030204" pitchFamily="34" charset="0"/>
              </a:rPr>
              <a:t>classification</a:t>
            </a:r>
            <a:r>
              <a:rPr lang="el-GR" sz="1200" dirty="0">
                <a:effectLst/>
                <a:latin typeface="+mn-lt"/>
                <a:ea typeface="Calibri" panose="020F0502020204030204" pitchFamily="34" charset="0"/>
              </a:rPr>
              <a:t> και </a:t>
            </a:r>
            <a:r>
              <a:rPr lang="el-GR" sz="1200" dirty="0" err="1">
                <a:effectLst/>
                <a:latin typeface="+mn-lt"/>
                <a:ea typeface="Calibri" panose="020F0502020204030204" pitchFamily="34" charset="0"/>
              </a:rPr>
              <a:t>regression</a:t>
            </a:r>
            <a:r>
              <a:rPr lang="el-GR" sz="1200" dirty="0">
                <a:effectLst/>
                <a:latin typeface="+mn-lt"/>
                <a:ea typeface="Calibri" panose="020F0502020204030204" pitchFamily="34" charset="0"/>
              </a:rPr>
              <a:t>.</a:t>
            </a:r>
          </a:p>
          <a:p>
            <a:endParaRPr lang="el-GR" sz="1200" dirty="0">
              <a:effectLst/>
              <a:latin typeface="+mn-lt"/>
              <a:ea typeface="Calibri" panose="020F0502020204030204" pitchFamily="34" charset="0"/>
            </a:endParaRPr>
          </a:p>
          <a:p>
            <a:r>
              <a:rPr lang="el-GR" sz="1200" dirty="0">
                <a:latin typeface="+mn-lt"/>
              </a:rPr>
              <a:t>Όταν όμως δεν είναι δυνατό ή εύκολο να βρεθούν τα τέλεια επισημασμένα σύνολα δεδομένων, τότε χρησιμοποιούμε αλγόριθμους μη εποπτευόμενης μάθησης (</a:t>
            </a:r>
            <a:r>
              <a:rPr lang="el-GR" sz="1200" dirty="0" err="1">
                <a:latin typeface="+mn-lt"/>
              </a:rPr>
              <a:t>Unsupervised</a:t>
            </a:r>
            <a:r>
              <a:rPr lang="el-GR" sz="1200" dirty="0">
                <a:latin typeface="+mn-lt"/>
              </a:rPr>
              <a:t> </a:t>
            </a:r>
            <a:r>
              <a:rPr lang="el-GR" sz="1200" dirty="0" err="1">
                <a:latin typeface="+mn-lt"/>
              </a:rPr>
              <a:t>Learning</a:t>
            </a:r>
            <a:r>
              <a:rPr lang="el-GR" sz="1200" dirty="0">
                <a:latin typeface="+mn-lt"/>
              </a:rPr>
              <a:t>). Σε αυτή την περίπτωση ο αλγόριθμος λαμβάνει ένα σύνολο δεδομένων χωρίς ρητές οδηγίες σχετικά με το τι πρέπει να γίνει, τα δείγματα δεν έχουν συγκεκριμένο επιθυμητό αποτέλεσμα και ο αλγόριθμός επιχειρεί να βρει μοτίβα, εξάγοντας χρήσιμα χαρακτηριστικά και αναλύοντας την δομή τους. Η μάθηση χωρίς επίβλεψη είναι ιδιαίτερα χρήσιμη σε προβλήματα </a:t>
            </a:r>
            <a:r>
              <a:rPr lang="el-GR" sz="1200" dirty="0" err="1">
                <a:latin typeface="+mn-lt"/>
              </a:rPr>
              <a:t>clustering</a:t>
            </a:r>
            <a:r>
              <a:rPr lang="el-GR" sz="1200" dirty="0">
                <a:latin typeface="+mn-lt"/>
              </a:rPr>
              <a:t>, ανάλυσης συσχετίσεων και </a:t>
            </a:r>
            <a:r>
              <a:rPr lang="el-GR" sz="1200" dirty="0" err="1">
                <a:latin typeface="+mn-lt"/>
              </a:rPr>
              <a:t>dimensionality</a:t>
            </a:r>
            <a:r>
              <a:rPr lang="el-GR" sz="1200" dirty="0">
                <a:latin typeface="+mn-lt"/>
              </a:rPr>
              <a:t> </a:t>
            </a:r>
            <a:r>
              <a:rPr lang="el-GR" sz="1200" dirty="0" err="1">
                <a:latin typeface="+mn-lt"/>
              </a:rPr>
              <a:t>reduction</a:t>
            </a:r>
            <a:r>
              <a:rPr lang="el-GR" sz="1200" dirty="0">
                <a:latin typeface="+mn-lt"/>
              </a:rPr>
              <a:t>.</a:t>
            </a:r>
          </a:p>
          <a:p>
            <a:endParaRPr lang="el-GR" sz="1200" dirty="0">
              <a:effectLst/>
              <a:latin typeface="+mn-lt"/>
              <a:ea typeface="Calibri" panose="020F0502020204030204" pitchFamily="34" charset="0"/>
            </a:endParaRPr>
          </a:p>
          <a:p>
            <a:r>
              <a:rPr lang="el-GR" sz="1200" dirty="0">
                <a:effectLst/>
                <a:latin typeface="+mn-lt"/>
                <a:ea typeface="Calibri" panose="020F0502020204030204" pitchFamily="34" charset="0"/>
              </a:rPr>
              <a:t>Υπάρχουν και περιπτώσεις όμως που το σύνολο δεδομένων να περιέχει δεδομένα με ή χωρίς ετικέτα. Έτσι υπάρχουν αλγόριθμοι </a:t>
            </a:r>
            <a:r>
              <a:rPr lang="el-GR" sz="1200" dirty="0">
                <a:latin typeface="+mn-lt"/>
              </a:rPr>
              <a:t>ημιεποπτευόμενης μάθησης που μπορούν να επωφεληθούν από αυτό το σχετικά μικρό ποσοστό επισημασμένων δειγμάτων και να βελτιώσουν την ακρίβειά τους.</a:t>
            </a:r>
          </a:p>
          <a:p>
            <a:endParaRPr lang="el-GR" sz="1200" dirty="0">
              <a:latin typeface="+mn-lt"/>
            </a:endParaRPr>
          </a:p>
          <a:p>
            <a:r>
              <a:rPr lang="el-GR" sz="1200" dirty="0">
                <a:latin typeface="+mn-lt"/>
              </a:rPr>
              <a:t>Τέλος, υπάρχουν αλγόριθμοι ενισχυτικής μάθησης, που κατά την διαδικασία την εκπαίδευσες τους λαμβάνουν μια θετική ή αρνητική ανταμοιβή και με αυτό τον τρόπο καταφέρνουν να βελτιώνουν την απόδοσή τους.</a:t>
            </a:r>
            <a:endParaRPr lang="el-GR" sz="1200" dirty="0">
              <a:effectLst/>
              <a:latin typeface="+mn-lt"/>
              <a:ea typeface="Calibri" panose="020F0502020204030204" pitchFamily="34" charset="0"/>
            </a:endParaRPr>
          </a:p>
        </p:txBody>
      </p:sp>
      <p:sp>
        <p:nvSpPr>
          <p:cNvPr id="4" name="Slide Number Placeholder 3"/>
          <p:cNvSpPr>
            <a:spLocks noGrp="1"/>
          </p:cNvSpPr>
          <p:nvPr>
            <p:ph type="sldNum" sz="quarter" idx="5"/>
          </p:nvPr>
        </p:nvSpPr>
        <p:spPr/>
        <p:txBody>
          <a:bodyPr/>
          <a:lstStyle/>
          <a:p>
            <a:fld id="{368D6966-520B-4655-B62A-80520BC4E951}" type="slidenum">
              <a:rPr lang="en-US" smtClean="0"/>
              <a:t>24</a:t>
            </a:fld>
            <a:endParaRPr lang="en-US" dirty="0"/>
          </a:p>
        </p:txBody>
      </p:sp>
    </p:spTree>
    <p:extLst>
      <p:ext uri="{BB962C8B-B14F-4D97-AF65-F5344CB8AC3E}">
        <p14:creationId xmlns:p14="http://schemas.microsoft.com/office/powerpoint/2010/main" val="2864194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mn-lt"/>
                <a:ea typeface="Calibri" panose="020F0502020204030204" pitchFamily="34" charset="0"/>
              </a:rPr>
              <a:t>Το πρόβλημα που έχουμε να λύσουμε στην συγκεκριμένη περίπτωση είναι αν μία νέα μέτρηση από τους αισθητήρες προέρχεται από τον πραγματικό χρήστη της συσκευής. Γενικότερα προβλήματα που εξετάζουν εάν μια παρατήρηση ανήκει στο σύνολο κάποιον αρχικών παρατηρήσεων ανήκουν στην κατηγορία της ανίχνευσης ανωμαλιών. Σε αυτή την περίπτωση θεωρείται ότι τα δεδομένα εκπαίδευσης ανήκουν σε μία μοναδική κλάση και ο αλγόριθμος πρέπει να είναι σε θέση να ξεχωρίσει αν μια νέα παρατήρηση ανήκει σε αυτήν ή όχι και για αυτό τον λόγο το συγκεκριμένο πρόβλημα αναφέρεται και ως ταξινόμηση μίας κλάσης.</a:t>
            </a:r>
          </a:p>
          <a:p>
            <a:endParaRPr lang="el-GR" sz="1200" dirty="0">
              <a:effectLst/>
              <a:latin typeface="+mn-lt"/>
              <a:ea typeface="Calibri" panose="020F0502020204030204" pitchFamily="34" charset="0"/>
            </a:endParaRPr>
          </a:p>
          <a:p>
            <a:r>
              <a:rPr lang="el-GR" sz="1200" dirty="0">
                <a:effectLst/>
                <a:latin typeface="+mn-lt"/>
                <a:ea typeface="Calibri" panose="020F0502020204030204" pitchFamily="34" charset="0"/>
              </a:rPr>
              <a:t>Ωστόσο σε τέτοιου είδους προβλήματα μπορούν να εφαρμοστούν δύο διαφορετικές προσεγγίσεις.</a:t>
            </a:r>
            <a:endParaRPr lang="en-US" sz="1200" dirty="0">
              <a:effectLst/>
              <a:latin typeface="+mn-lt"/>
              <a:ea typeface="Calibri" panose="020F0502020204030204" pitchFamily="34" charset="0"/>
            </a:endParaRPr>
          </a:p>
          <a:p>
            <a:endParaRPr lang="en-US" sz="1200" dirty="0">
              <a:effectLst/>
              <a:latin typeface="+mn-lt"/>
              <a:ea typeface="Calibri" panose="020F0502020204030204" pitchFamily="34" charset="0"/>
            </a:endParaRPr>
          </a:p>
          <a:p>
            <a:r>
              <a:rPr lang="el-GR" sz="1200" dirty="0">
                <a:effectLst/>
                <a:latin typeface="+mn-lt"/>
                <a:ea typeface="Calibri" panose="020F0502020204030204" pitchFamily="34" charset="0"/>
              </a:rPr>
              <a:t>Η πρώτη προσέγγιση, γνωστή ως </a:t>
            </a:r>
            <a:r>
              <a:rPr lang="en-US" sz="1200" dirty="0">
                <a:effectLst/>
                <a:latin typeface="+mn-lt"/>
                <a:ea typeface="Calibri" panose="020F0502020204030204" pitchFamily="34" charset="0"/>
              </a:rPr>
              <a:t>Outlier Detection,</a:t>
            </a:r>
            <a:r>
              <a:rPr lang="el-GR" sz="1200" dirty="0">
                <a:effectLst/>
                <a:latin typeface="+mn-lt"/>
                <a:ea typeface="Calibri" panose="020F0502020204030204" pitchFamily="34" charset="0"/>
              </a:rPr>
              <a:t> βασίζεται σε αλγορίθμους μη εποπτευόμενης μάθησης</a:t>
            </a:r>
            <a:r>
              <a:rPr lang="en-US" sz="1200" dirty="0">
                <a:effectLst/>
                <a:latin typeface="+mn-lt"/>
                <a:ea typeface="Calibri" panose="020F0502020204030204" pitchFamily="34" charset="0"/>
              </a:rPr>
              <a:t> </a:t>
            </a:r>
            <a:r>
              <a:rPr lang="el-GR" sz="1200" dirty="0">
                <a:effectLst/>
                <a:latin typeface="+mn-lt"/>
                <a:ea typeface="Calibri" panose="020F0502020204030204" pitchFamily="34" charset="0"/>
              </a:rPr>
              <a:t>που </a:t>
            </a:r>
            <a:r>
              <a:rPr lang="el-GR" sz="1200" dirty="0">
                <a:latin typeface="+mn-lt"/>
              </a:rPr>
              <a:t>προσπαθούν να ανιχνεύσουν περιοχές μεγάλης πυκνότητας δειγμάτων και στην συνέχεια να αποκλείσουν αυτά που δεν βρίσκονται σε αυτές. Συχνά χρησιμοποιούνται για την αποθορυβοποίηση συνόλων δεδομένων και μερικοί από αυτούς είναι το δάσος απομόνωσης, ο </a:t>
            </a:r>
            <a:r>
              <a:rPr lang="el-GR" sz="1200" dirty="0" err="1">
                <a:latin typeface="+mn-lt"/>
              </a:rPr>
              <a:t>elliptic</a:t>
            </a:r>
            <a:r>
              <a:rPr lang="el-GR" sz="1200" dirty="0">
                <a:latin typeface="+mn-lt"/>
              </a:rPr>
              <a:t> </a:t>
            </a:r>
            <a:r>
              <a:rPr lang="el-GR" sz="1200" dirty="0" err="1">
                <a:latin typeface="+mn-lt"/>
              </a:rPr>
              <a:t>envelope</a:t>
            </a:r>
            <a:r>
              <a:rPr lang="el-GR" sz="1200" dirty="0">
                <a:latin typeface="+mn-lt"/>
              </a:rPr>
              <a:t> και ο </a:t>
            </a:r>
            <a:r>
              <a:rPr lang="el-GR" sz="1200" dirty="0" err="1">
                <a:latin typeface="+mn-lt"/>
              </a:rPr>
              <a:t>local</a:t>
            </a:r>
            <a:r>
              <a:rPr lang="el-GR" sz="1200" dirty="0">
                <a:latin typeface="+mn-lt"/>
              </a:rPr>
              <a:t> </a:t>
            </a:r>
            <a:r>
              <a:rPr lang="el-GR" sz="1200" dirty="0" err="1">
                <a:latin typeface="+mn-lt"/>
              </a:rPr>
              <a:t>outlier</a:t>
            </a:r>
            <a:r>
              <a:rPr lang="el-GR" sz="1200" dirty="0">
                <a:latin typeface="+mn-lt"/>
              </a:rPr>
              <a:t> </a:t>
            </a:r>
            <a:r>
              <a:rPr lang="el-GR" sz="1200" dirty="0" err="1">
                <a:latin typeface="+mn-lt"/>
              </a:rPr>
              <a:t>factor</a:t>
            </a:r>
            <a:r>
              <a:rPr lang="el-GR" sz="1200" dirty="0">
                <a:latin typeface="+mn-lt"/>
              </a:rPr>
              <a:t>.</a:t>
            </a:r>
          </a:p>
          <a:p>
            <a:endParaRPr lang="el-GR" sz="1200" dirty="0">
              <a:effectLst/>
              <a:latin typeface="+mn-lt"/>
              <a:ea typeface="Calibri" panose="020F0502020204030204" pitchFamily="34" charset="0"/>
            </a:endParaRPr>
          </a:p>
          <a:p>
            <a:r>
              <a:rPr lang="el-GR" sz="1200" dirty="0">
                <a:effectLst/>
                <a:latin typeface="+mn-lt"/>
                <a:ea typeface="Calibri" panose="020F0502020204030204" pitchFamily="34" charset="0"/>
              </a:rPr>
              <a:t>Στην δεύτερη προσέγγιση, γνωστή ως </a:t>
            </a:r>
            <a:r>
              <a:rPr lang="en-US" sz="1200" dirty="0">
                <a:effectLst/>
                <a:latin typeface="+mn-lt"/>
                <a:ea typeface="Calibri" panose="020F0502020204030204" pitchFamily="34" charset="0"/>
              </a:rPr>
              <a:t>Novelty Detection, </a:t>
            </a:r>
            <a:r>
              <a:rPr lang="el-GR" sz="1200" dirty="0">
                <a:effectLst/>
                <a:latin typeface="+mn-lt"/>
                <a:ea typeface="Calibri" panose="020F0502020204030204" pitchFamily="34" charset="0"/>
              </a:rPr>
              <a:t>βρίσκονται αλγόριθμοι </a:t>
            </a:r>
            <a:r>
              <a:rPr lang="el-GR" sz="1200" dirty="0">
                <a:latin typeface="+mn-lt"/>
              </a:rPr>
              <a:t>ημιεποπτευόμενης επίβλεψης που χρησιμοποιούν το σύνολο εκπαίδευσης έτσι ώστε να οριοθετήσουν κάποιες περιοχές. Μόνο όταν κάποια καινούργια παρατήρηση βρεθεί εκτός αυτών των περιοχών μπορεί να θεωρηθεί ασυνήθιστη. Οι πιο συχνοί μηχανισμοί που καλούνται να λύσουν τέτοια προβλήματα, είναι τα </a:t>
            </a:r>
            <a:r>
              <a:rPr lang="el-GR" sz="1200" dirty="0" err="1">
                <a:latin typeface="+mn-lt"/>
              </a:rPr>
              <a:t>One</a:t>
            </a:r>
            <a:r>
              <a:rPr lang="el-GR" sz="1200" dirty="0">
                <a:latin typeface="+mn-lt"/>
              </a:rPr>
              <a:t> </a:t>
            </a:r>
            <a:r>
              <a:rPr lang="el-GR" sz="1200" dirty="0" err="1">
                <a:latin typeface="+mn-lt"/>
              </a:rPr>
              <a:t>Class</a:t>
            </a:r>
            <a:r>
              <a:rPr lang="el-GR" sz="1200" dirty="0">
                <a:latin typeface="+mn-lt"/>
              </a:rPr>
              <a:t> </a:t>
            </a:r>
            <a:r>
              <a:rPr lang="el-GR" sz="1200" dirty="0" err="1">
                <a:latin typeface="+mn-lt"/>
              </a:rPr>
              <a:t>Support</a:t>
            </a:r>
            <a:r>
              <a:rPr lang="el-GR" sz="1200" dirty="0">
                <a:latin typeface="+mn-lt"/>
              </a:rPr>
              <a:t> </a:t>
            </a:r>
            <a:r>
              <a:rPr lang="el-GR" sz="1200" dirty="0" err="1">
                <a:latin typeface="+mn-lt"/>
              </a:rPr>
              <a:t>Vector</a:t>
            </a:r>
            <a:r>
              <a:rPr lang="el-GR" sz="1200" dirty="0">
                <a:latin typeface="+mn-lt"/>
              </a:rPr>
              <a:t> </a:t>
            </a:r>
            <a:r>
              <a:rPr lang="el-GR" sz="1200" dirty="0" err="1">
                <a:latin typeface="+mn-lt"/>
              </a:rPr>
              <a:t>Machine</a:t>
            </a:r>
            <a:r>
              <a:rPr lang="el-GR" sz="1200" dirty="0">
                <a:latin typeface="+mn-lt"/>
              </a:rPr>
              <a:t>.</a:t>
            </a:r>
            <a:endParaRPr lang="el-GR" sz="1200" dirty="0">
              <a:effectLst/>
              <a:latin typeface="+mn-lt"/>
              <a:ea typeface="Calibri" panose="020F0502020204030204" pitchFamily="34" charset="0"/>
            </a:endParaRPr>
          </a:p>
        </p:txBody>
      </p:sp>
      <p:sp>
        <p:nvSpPr>
          <p:cNvPr id="4" name="Slide Number Placeholder 3"/>
          <p:cNvSpPr>
            <a:spLocks noGrp="1"/>
          </p:cNvSpPr>
          <p:nvPr>
            <p:ph type="sldNum" sz="quarter" idx="5"/>
          </p:nvPr>
        </p:nvSpPr>
        <p:spPr/>
        <p:txBody>
          <a:bodyPr/>
          <a:lstStyle/>
          <a:p>
            <a:fld id="{368D6966-520B-4655-B62A-80520BC4E951}" type="slidenum">
              <a:rPr lang="en-US" smtClean="0"/>
              <a:t>25</a:t>
            </a:fld>
            <a:endParaRPr lang="en-US" dirty="0"/>
          </a:p>
        </p:txBody>
      </p:sp>
    </p:spTree>
    <p:extLst>
      <p:ext uri="{BB962C8B-B14F-4D97-AF65-F5344CB8AC3E}">
        <p14:creationId xmlns:p14="http://schemas.microsoft.com/office/powerpoint/2010/main" val="446369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mn-lt"/>
                <a:ea typeface="Calibri" panose="020F0502020204030204" pitchFamily="34" charset="0"/>
              </a:rPr>
              <a:t>Ο αλγόριθμος</a:t>
            </a:r>
            <a:r>
              <a:rPr lang="en-US" sz="1200" dirty="0">
                <a:effectLst/>
                <a:latin typeface="+mn-lt"/>
                <a:ea typeface="Calibri" panose="020F0502020204030204" pitchFamily="34" charset="0"/>
              </a:rPr>
              <a:t> LOF</a:t>
            </a:r>
            <a:r>
              <a:rPr lang="el-GR" sz="1200" dirty="0">
                <a:effectLst/>
                <a:latin typeface="+mn-lt"/>
                <a:ea typeface="Calibri" panose="020F0502020204030204" pitchFamily="34" charset="0"/>
              </a:rPr>
              <a:t> χαρακτηρίζει ένα δείγμα ως ακραίο λαμβάνοντας υπόψη την πυκνότητα της γειτονιάς του και συνεπώς αποδίδει καλά, όταν η πυκνότητα των παρατηρήσεων δεν είναι η ίδια σε όλο το σύνολο δεδομένων.</a:t>
            </a:r>
            <a:r>
              <a:rPr lang="en-US" sz="1200" dirty="0">
                <a:effectLst/>
                <a:latin typeface="+mn-lt"/>
                <a:ea typeface="Calibri" panose="020F0502020204030204" pitchFamily="34" charset="0"/>
              </a:rPr>
              <a:t> </a:t>
            </a:r>
            <a:r>
              <a:rPr lang="el-GR" sz="1200" dirty="0">
                <a:effectLst/>
                <a:latin typeface="+mn-lt"/>
                <a:ea typeface="Calibri" panose="020F0502020204030204" pitchFamily="34" charset="0"/>
              </a:rPr>
              <a:t>Βασίζεται σε έννοιες όπως η </a:t>
            </a:r>
            <a:r>
              <a:rPr lang="en-US" sz="1200" dirty="0">
                <a:effectLst/>
                <a:latin typeface="+mn-lt"/>
                <a:ea typeface="Calibri" panose="020F0502020204030204" pitchFamily="34" charset="0"/>
              </a:rPr>
              <a:t>k-distance, Reachability Distance, Local Reachability Density </a:t>
            </a:r>
            <a:r>
              <a:rPr lang="el-GR" sz="1200" dirty="0">
                <a:effectLst/>
                <a:latin typeface="+mn-lt"/>
                <a:ea typeface="Calibri" panose="020F0502020204030204" pitchFamily="34" charset="0"/>
              </a:rPr>
              <a:t>οι εξισώσεις των οποίων αναγράφονται την διαφάνεια.</a:t>
            </a:r>
          </a:p>
          <a:p>
            <a:endParaRPr lang="el-GR" sz="1200" dirty="0">
              <a:effectLst/>
              <a:latin typeface="+mn-lt"/>
              <a:ea typeface="Calibri" panose="020F0502020204030204" pitchFamily="34" charset="0"/>
            </a:endParaRPr>
          </a:p>
          <a:p>
            <a:r>
              <a:rPr lang="el-GR" sz="1200" dirty="0">
                <a:effectLst/>
                <a:latin typeface="+mn-lt"/>
                <a:ea typeface="Calibri" panose="020F0502020204030204" pitchFamily="34" charset="0"/>
              </a:rPr>
              <a:t>Γενικά, εάν LOF&gt;1, το σημείο θεωρείται ακραίο, ωστόσο μερικές φορές χρειάζεται να γίνει σύγκριση της </a:t>
            </a:r>
            <a:r>
              <a:rPr lang="en-US" sz="1200" dirty="0">
                <a:effectLst/>
                <a:latin typeface="+mn-lt"/>
                <a:ea typeface="Calibri" panose="020F0502020204030204" pitchFamily="34" charset="0"/>
              </a:rPr>
              <a:t>LOF</a:t>
            </a:r>
            <a:r>
              <a:rPr lang="el-GR" sz="1200" dirty="0">
                <a:effectLst/>
                <a:latin typeface="+mn-lt"/>
                <a:ea typeface="Calibri" panose="020F0502020204030204" pitchFamily="34" charset="0"/>
              </a:rPr>
              <a:t> τιμής του, με την μέγιστη τιμή LOF όλων των σημείων.</a:t>
            </a:r>
          </a:p>
          <a:p>
            <a:endParaRPr lang="el-GR" sz="1200" dirty="0">
              <a:effectLst/>
              <a:latin typeface="+mn-l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Σημαντικό πλεονέκτημα είναι η ικανότητα προσδιορισμού τοπικών ακραίων τιμών. Μπορεί να ανιχνεύσει </a:t>
            </a:r>
            <a:r>
              <a:rPr lang="en-US" sz="1200" dirty="0">
                <a:effectLst/>
                <a:latin typeface="+mn-lt"/>
                <a:ea typeface="Calibri" panose="020F0502020204030204" pitchFamily="34" charset="0"/>
                <a:cs typeface="Arial" panose="020B0604020202020204" pitchFamily="34" charset="0"/>
              </a:rPr>
              <a:t>outliers</a:t>
            </a:r>
            <a:r>
              <a:rPr lang="el-GR" sz="1200" dirty="0">
                <a:effectLst/>
                <a:latin typeface="+mn-lt"/>
                <a:ea typeface="Calibri" panose="020F0502020204030204" pitchFamily="34" charset="0"/>
                <a:cs typeface="Arial" panose="020B0604020202020204" pitchFamily="34" charset="0"/>
              </a:rPr>
              <a:t> που βρίσκονται σε πολύ μικρή απόσταση από κάποιο σύμπλεγμα σημείων, όταν άλλες προσεγγίσεις αποτυγχάνουν.</a:t>
            </a:r>
          </a:p>
        </p:txBody>
      </p:sp>
      <p:sp>
        <p:nvSpPr>
          <p:cNvPr id="4" name="Slide Number Placeholder 3"/>
          <p:cNvSpPr>
            <a:spLocks noGrp="1"/>
          </p:cNvSpPr>
          <p:nvPr>
            <p:ph type="sldNum" sz="quarter" idx="5"/>
          </p:nvPr>
        </p:nvSpPr>
        <p:spPr/>
        <p:txBody>
          <a:bodyPr/>
          <a:lstStyle/>
          <a:p>
            <a:fld id="{368D6966-520B-4655-B62A-80520BC4E951}" type="slidenum">
              <a:rPr lang="en-US" smtClean="0"/>
              <a:t>26</a:t>
            </a:fld>
            <a:endParaRPr lang="en-US" dirty="0"/>
          </a:p>
        </p:txBody>
      </p:sp>
    </p:spTree>
    <p:extLst>
      <p:ext uri="{BB962C8B-B14F-4D97-AF65-F5344CB8AC3E}">
        <p14:creationId xmlns:p14="http://schemas.microsoft.com/office/powerpoint/2010/main" val="1225111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mn-lt"/>
                <a:ea typeface="Calibri" panose="020F0502020204030204" pitchFamily="34" charset="0"/>
              </a:rPr>
              <a:t>Οι κλασικοί </a:t>
            </a:r>
            <a:r>
              <a:rPr lang="en-US" sz="1200" dirty="0">
                <a:effectLst/>
                <a:latin typeface="+mn-lt"/>
                <a:ea typeface="Calibri" panose="020F0502020204030204" pitchFamily="34" charset="0"/>
              </a:rPr>
              <a:t>SVM</a:t>
            </a:r>
            <a:r>
              <a:rPr lang="el-GR" sz="1200" dirty="0">
                <a:effectLst/>
                <a:latin typeface="+mn-lt"/>
                <a:ea typeface="Calibri" panose="020F0502020204030204" pitchFamily="34" charset="0"/>
              </a:rPr>
              <a:t> αλγόριθμοι 2 κλάσεων προσπαθούν να βρουν ένα όριο απόφασης το οποίο θα διαχωρίζει τις παρατηρήσεις των δύο κλάσεων και χαρακτηρίζονται από την ιδιότητα </a:t>
            </a:r>
            <a:r>
              <a:rPr lang="el-GR" sz="1200" dirty="0">
                <a:effectLst/>
                <a:latin typeface="+mn-lt"/>
                <a:ea typeface="Calibri" panose="020F0502020204030204" pitchFamily="34" charset="0"/>
                <a:cs typeface="Arial" panose="020B0604020202020204" pitchFamily="34" charset="0"/>
              </a:rPr>
              <a:t>να δημιουργούν μη γραμμικά όρια απόφασης, προβάλλοντας τα δεδομένα σε μεγαλύτερες διαστάσεις</a:t>
            </a:r>
            <a:r>
              <a:rPr lang="en-US" sz="1200" dirty="0">
                <a:effectLst/>
                <a:latin typeface="+mn-lt"/>
                <a:ea typeface="Calibri" panose="020F0502020204030204" pitchFamily="34" charset="0"/>
                <a:cs typeface="Arial" panose="020B0604020202020204" pitchFamily="34" charset="0"/>
              </a:rPr>
              <a:t> </a:t>
            </a:r>
            <a:r>
              <a:rPr lang="el-GR" sz="1200" dirty="0">
                <a:effectLst/>
                <a:latin typeface="+mn-lt"/>
                <a:ea typeface="Calibri" panose="020F0502020204030204" pitchFamily="34" charset="0"/>
                <a:cs typeface="Arial" panose="020B0604020202020204" pitchFamily="34" charset="0"/>
              </a:rPr>
              <a:t>με την βοήθεια των συναρτήσεων πυρήνα ή αλλιώς </a:t>
            </a:r>
            <a:r>
              <a:rPr lang="en-US" sz="1200" dirty="0">
                <a:effectLst/>
                <a:latin typeface="+mn-lt"/>
                <a:ea typeface="Calibri" panose="020F0502020204030204" pitchFamily="34" charset="0"/>
                <a:cs typeface="Arial" panose="020B0604020202020204" pitchFamily="34" charset="0"/>
              </a:rPr>
              <a:t>Kernel</a:t>
            </a:r>
            <a:r>
              <a:rPr lang="el-GR" sz="1200" dirty="0">
                <a:effectLst/>
                <a:latin typeface="+mn-lt"/>
                <a:ea typeface="Calibri" panose="020F0502020204030204" pitchFamily="34" charset="0"/>
                <a:cs typeface="Arial" panose="020B0604020202020204" pitchFamily="34" charset="0"/>
              </a:rPr>
              <a:t>.</a:t>
            </a:r>
          </a:p>
          <a:p>
            <a:endParaRPr lang="el-GR" sz="1200" dirty="0">
              <a:effectLst/>
              <a:latin typeface="+mn-lt"/>
              <a:ea typeface="Calibri" panose="020F0502020204030204" pitchFamily="34" charset="0"/>
              <a:cs typeface="Arial" panose="020B0604020202020204" pitchFamily="34" charset="0"/>
            </a:endParaRPr>
          </a:p>
          <a:p>
            <a:r>
              <a:rPr lang="el-GR" sz="1200" dirty="0">
                <a:effectLst/>
                <a:latin typeface="+mn-lt"/>
                <a:ea typeface="Calibri" panose="020F0502020204030204" pitchFamily="34" charset="0"/>
                <a:cs typeface="Arial" panose="020B0604020202020204" pitchFamily="34" charset="0"/>
              </a:rPr>
              <a:t>Για τα προβλήματα μίας κλάσης, η λογική είναι παρόμοια με την διαφορά ότι ο αλγόριθμος προσπαθεί να βρει ένα όριο στο περικλείονται οι παρατηρήσεις της μίας κλάσης. Σε αυτή την λογική, οι δύο βασικότερες προσεγγίσεις είναι η δημιουργία ενός υπερεπιπέδου που διαχωρίζει τις περιοχές που δεν περιέχουν δεδομένα και η δημιουργία μιας υπερσφαίρας που </a:t>
            </a:r>
            <a:r>
              <a:rPr lang="el-GR" sz="1200" dirty="0">
                <a:effectLst/>
                <a:latin typeface="+mn-lt"/>
                <a:ea typeface="Calibri" panose="020F0502020204030204" pitchFamily="34" charset="0"/>
              </a:rPr>
              <a:t>περικλείει σχεδόν όλα τα δεδομένα της θετικής κλάσης (</a:t>
            </a:r>
            <a:r>
              <a:rPr lang="en-US" sz="1200" dirty="0">
                <a:effectLst/>
                <a:latin typeface="+mn-lt"/>
                <a:ea typeface="Calibri" panose="020F0502020204030204" pitchFamily="34" charset="0"/>
              </a:rPr>
              <a:t>Tax, SVDD</a:t>
            </a:r>
            <a:r>
              <a:rPr lang="el-GR" sz="1200" dirty="0">
                <a:effectLst/>
                <a:latin typeface="+mn-lt"/>
                <a:ea typeface="Calibri" panose="020F0502020204030204" pitchFamily="34" charset="0"/>
              </a:rPr>
              <a:t>).</a:t>
            </a:r>
            <a:endParaRPr lang="el-GR" sz="1200" dirty="0">
              <a:effectLst/>
              <a:latin typeface="+mn-lt"/>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68D6966-520B-4655-B62A-80520BC4E951}" type="slidenum">
              <a:rPr lang="en-US" smtClean="0"/>
              <a:t>27</a:t>
            </a:fld>
            <a:endParaRPr lang="en-US" dirty="0"/>
          </a:p>
        </p:txBody>
      </p:sp>
    </p:spTree>
    <p:extLst>
      <p:ext uri="{BB962C8B-B14F-4D97-AF65-F5344CB8AC3E}">
        <p14:creationId xmlns:p14="http://schemas.microsoft.com/office/powerpoint/2010/main" val="1013490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l-GR" sz="1200" dirty="0">
                    <a:effectLst/>
                    <a:latin typeface="+mn-lt"/>
                    <a:ea typeface="Calibri" panose="020F0502020204030204" pitchFamily="34" charset="0"/>
                    <a:cs typeface="Arial" panose="020B0604020202020204" pitchFamily="34" charset="0"/>
                  </a:rPr>
                  <a:t>Σημαντικό κομμάτι αποτελεί και επιλογή σωστών μετρικών αξιολόγησης.</a:t>
                </a:r>
              </a:p>
              <a:p>
                <a:endParaRPr lang="el-GR" sz="1200" dirty="0">
                  <a:effectLst/>
                  <a:latin typeface="+mn-lt"/>
                  <a:ea typeface="Calibri" panose="020F0502020204030204" pitchFamily="34" charset="0"/>
                  <a:cs typeface="Arial" panose="020B0604020202020204" pitchFamily="34" charset="0"/>
                </a:endParaRPr>
              </a:p>
              <a:p>
                <a:r>
                  <a:rPr lang="el-GR" sz="1200" dirty="0">
                    <a:effectLst/>
                    <a:latin typeface="+mn-lt"/>
                    <a:ea typeface="Calibri" panose="020F0502020204030204" pitchFamily="34" charset="0"/>
                    <a:cs typeface="Arial" panose="020B0604020202020204" pitchFamily="34" charset="0"/>
                  </a:rPr>
                  <a:t>Σε προβλήματα αυθεντικοποίησης συνήθη μετρικές είναι το </a:t>
                </a:r>
                <a:r>
                  <a:rPr lang="el-GR" sz="1200" i="1" dirty="0">
                    <a:effectLst/>
                    <a:latin typeface="+mn-lt"/>
                    <a:ea typeface="Calibri" panose="020F0502020204030204" pitchFamily="34" charset="0"/>
                  </a:rPr>
                  <a:t>Ποσοστό Λανθασμένης Αποδοχής (</a:t>
                </a:r>
                <a:r>
                  <a:rPr lang="en-US" sz="1200" i="1" dirty="0">
                    <a:effectLst/>
                    <a:latin typeface="+mn-lt"/>
                    <a:ea typeface="Calibri" panose="020F0502020204030204" pitchFamily="34" charset="0"/>
                  </a:rPr>
                  <a:t>False Acceptance Rate</a:t>
                </a:r>
                <a:r>
                  <a:rPr lang="el-GR" sz="1200" i="1" dirty="0">
                    <a:effectLst/>
                    <a:latin typeface="+mn-lt"/>
                    <a:ea typeface="Calibri" panose="020F0502020204030204" pitchFamily="34" charset="0"/>
                  </a:rPr>
                  <a:t> – </a:t>
                </a:r>
                <a:r>
                  <a:rPr lang="en-US" sz="1200" i="1" dirty="0">
                    <a:effectLst/>
                    <a:latin typeface="+mn-lt"/>
                    <a:ea typeface="Calibri" panose="020F0502020204030204" pitchFamily="34" charset="0"/>
                  </a:rPr>
                  <a:t>FAR</a:t>
                </a:r>
                <a:r>
                  <a:rPr lang="el-GR" sz="1200" i="1" dirty="0">
                    <a:effectLst/>
                    <a:latin typeface="+mn-lt"/>
                    <a:ea typeface="Calibri" panose="020F0502020204030204" pitchFamily="34" charset="0"/>
                  </a:rPr>
                  <a:t>), δηλαδή τ</a:t>
                </a:r>
                <a:r>
                  <a:rPr lang="el-GR" sz="1200" dirty="0">
                    <a:effectLst/>
                    <a:latin typeface="+mn-lt"/>
                    <a:ea typeface="Calibri" panose="020F0502020204030204" pitchFamily="34" charset="0"/>
                  </a:rPr>
                  <a:t>ο ποσοστό των φορών που το σύστημα παρείχε πρόσβαση σε μη εξουσιοδοτημένο άτομο και το </a:t>
                </a:r>
                <a:r>
                  <a:rPr lang="el-GR" sz="1200" i="1" dirty="0">
                    <a:effectLst/>
                    <a:latin typeface="+mn-lt"/>
                    <a:ea typeface="Calibri" panose="020F0502020204030204" pitchFamily="34" charset="0"/>
                  </a:rPr>
                  <a:t>Ποσοστό Λανθασμένης Απόρριψης (</a:t>
                </a:r>
                <a:r>
                  <a:rPr lang="en-US" sz="1200" i="1" dirty="0">
                    <a:effectLst/>
                    <a:latin typeface="+mn-lt"/>
                    <a:ea typeface="Calibri" panose="020F0502020204030204" pitchFamily="34" charset="0"/>
                  </a:rPr>
                  <a:t>False Rejection Rate</a:t>
                </a:r>
                <a:r>
                  <a:rPr lang="el-GR" sz="1200" i="1" dirty="0">
                    <a:effectLst/>
                    <a:latin typeface="+mn-lt"/>
                    <a:ea typeface="Calibri" panose="020F0502020204030204" pitchFamily="34" charset="0"/>
                  </a:rPr>
                  <a:t> – </a:t>
                </a:r>
                <a:r>
                  <a:rPr lang="en-US" sz="1200" i="1" dirty="0">
                    <a:effectLst/>
                    <a:latin typeface="+mn-lt"/>
                    <a:ea typeface="Calibri" panose="020F0502020204030204" pitchFamily="34" charset="0"/>
                  </a:rPr>
                  <a:t>FRR</a:t>
                </a:r>
                <a:r>
                  <a:rPr lang="el-GR" sz="1200" i="1" dirty="0">
                    <a:effectLst/>
                    <a:latin typeface="+mn-lt"/>
                    <a:ea typeface="Calibri" panose="020F0502020204030204" pitchFamily="34" charset="0"/>
                  </a:rPr>
                  <a:t>), δηλαδή, τ</a:t>
                </a:r>
                <a:r>
                  <a:rPr lang="el-GR" sz="1200" dirty="0">
                    <a:effectLst/>
                    <a:latin typeface="+mn-lt"/>
                    <a:ea typeface="Calibri" panose="020F0502020204030204" pitchFamily="34" charset="0"/>
                  </a:rPr>
                  <a:t>ο ποσοστό των φορών που το σύστημα δεν παρείχε πρόσβαση σε εξουσιοδοτημένο άτομο.</a:t>
                </a:r>
              </a:p>
              <a:p>
                <a:endParaRPr lang="el-GR" sz="1200" dirty="0">
                  <a:effectLst/>
                  <a:latin typeface="+mn-lt"/>
                  <a:ea typeface="Calibri" panose="020F0502020204030204" pitchFamily="34" charset="0"/>
                  <a:cs typeface="Arial" panose="020B0604020202020204" pitchFamily="34" charset="0"/>
                </a:endParaRPr>
              </a:p>
              <a:p>
                <a:r>
                  <a:rPr lang="en-US" sz="1200" dirty="0">
                    <a:effectLst/>
                    <a:latin typeface="+mn-lt"/>
                    <a:ea typeface="Calibri" panose="020F0502020204030204" pitchFamily="34" charset="0"/>
                    <a:cs typeface="Arial" panose="020B0604020202020204" pitchFamily="34" charset="0"/>
                  </a:rPr>
                  <a:t>FN = </a:t>
                </a:r>
                <a14:m>
                  <m:oMath xmlns:m="http://schemas.openxmlformats.org/officeDocument/2006/math">
                    <m:r>
                      <a:rPr lang="el-GR" sz="1200" i="1" smtClean="0">
                        <a:effectLst/>
                        <a:latin typeface="Cambria Math" panose="02040503050406030204" pitchFamily="18" charset="0"/>
                        <a:ea typeface="Calibri" panose="020F0502020204030204" pitchFamily="34" charset="0"/>
                        <a:cs typeface="Arial" panose="020B0604020202020204" pitchFamily="34" charset="0"/>
                      </a:rPr>
                      <m:t>𝛢𝜌𝜄𝜃𝜇</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ό</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𝜍</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𝜇𝜂</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𝛼𝜋𝜊𝛿𝜀𝜅𝜏</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ώ</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𝜈</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𝜀𝜈𝜀𝜌𝛾𝜀𝛺𝜔𝜈</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𝜋𝜌𝛼𝛾𝜇𝛼𝜏𝜄𝜅𝜊</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ύ</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b="0" i="1" smtClean="0">
                        <a:effectLst/>
                        <a:latin typeface="Cambria Math" panose="02040503050406030204" pitchFamily="18" charset="0"/>
                        <a:ea typeface="Calibri" panose="020F0502020204030204" pitchFamily="34" charset="0"/>
                        <a:cs typeface="Arial" panose="020B0604020202020204" pitchFamily="34" charset="0"/>
                      </a:rPr>
                      <m:t>𝜒𝜌𝜂𝜎𝜏𝜂</m:t>
                    </m:r>
                  </m:oMath>
                </a14:m>
                <a:endParaRPr lang="el-GR" sz="1200" b="0" dirty="0">
                  <a:effectLst/>
                  <a:latin typeface="+mn-lt"/>
                  <a:ea typeface="Calibri" panose="020F0502020204030204" pitchFamily="34" charset="0"/>
                  <a:cs typeface="Arial" panose="020B0604020202020204" pitchFamily="34" charset="0"/>
                </a:endParaRPr>
              </a:p>
              <a:p>
                <a:r>
                  <a:rPr lang="en-US" sz="1200" dirty="0">
                    <a:effectLst/>
                    <a:latin typeface="+mn-lt"/>
                    <a:ea typeface="Calibri" panose="020F0502020204030204" pitchFamily="34" charset="0"/>
                    <a:cs typeface="Arial" panose="020B0604020202020204" pitchFamily="34" charset="0"/>
                  </a:rPr>
                  <a:t>TP</a:t>
                </a:r>
                <a:r>
                  <a:rPr lang="en-US" sz="1200" baseline="0" dirty="0">
                    <a:effectLst/>
                    <a:latin typeface="+mn-lt"/>
                    <a:ea typeface="Calibri" panose="020F0502020204030204" pitchFamily="34" charset="0"/>
                    <a:cs typeface="Arial" panose="020B0604020202020204" pitchFamily="34" charset="0"/>
                  </a:rPr>
                  <a:t> </a:t>
                </a:r>
                <a:r>
                  <a:rPr lang="en-US" sz="1200" dirty="0">
                    <a:effectLst/>
                    <a:latin typeface="+mn-lt"/>
                    <a:ea typeface="Calibri" panose="020F0502020204030204" pitchFamily="34" charset="0"/>
                    <a:cs typeface="Arial" panose="020B0604020202020204" pitchFamily="34" charset="0"/>
                  </a:rPr>
                  <a:t>+ FN = </a:t>
                </a:r>
                <a14:m>
                  <m:oMath xmlns:m="http://schemas.openxmlformats.org/officeDocument/2006/math">
                    <m:r>
                      <a:rPr lang="el-GR" sz="1200" i="1" smtClean="0">
                        <a:effectLst/>
                        <a:latin typeface="Cambria Math" panose="02040503050406030204" pitchFamily="18" charset="0"/>
                        <a:ea typeface="Calibri" panose="020F0502020204030204" pitchFamily="34" charset="0"/>
                        <a:cs typeface="Arial" panose="020B0604020202020204" pitchFamily="34" charset="0"/>
                      </a:rPr>
                      <m:t>𝛴𝜐𝜈𝜊𝜆𝜄𝜅</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ό</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𝜍</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𝛼𝜌𝜄𝜃𝜇</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ό</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𝜍</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𝜀𝜈𝜀𝜌𝛾𝜀𝜄</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ώ</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𝜈</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𝜋𝜌𝛼𝛾𝜇𝛼𝜏𝜄𝜅𝜊</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ύ</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𝜒𝜌𝜂𝜎𝜏𝜂</m:t>
                    </m:r>
                  </m:oMath>
                </a14:m>
                <a:endParaRPr lang="en-US" sz="1200" b="0" dirty="0">
                  <a:effectLst/>
                  <a:latin typeface="+mn-lt"/>
                  <a:ea typeface="Calibri" panose="020F0502020204030204" pitchFamily="34" charset="0"/>
                  <a:cs typeface="Arial" panose="020B0604020202020204" pitchFamily="34" charset="0"/>
                </a:endParaRPr>
              </a:p>
              <a:p>
                <a:endParaRPr lang="en-US" sz="1200" b="0" dirty="0">
                  <a:effectLst/>
                  <a:latin typeface="+mn-lt"/>
                  <a:ea typeface="Calibri" panose="020F0502020204030204" pitchFamily="34" charset="0"/>
                  <a:cs typeface="Arial" panose="020B0604020202020204" pitchFamily="34" charset="0"/>
                </a:endParaRPr>
              </a:p>
              <a:p>
                <a:r>
                  <a:rPr lang="en-US" sz="1200" dirty="0">
                    <a:effectLst/>
                    <a:latin typeface="+mn-lt"/>
                    <a:ea typeface="Calibri" panose="020F0502020204030204" pitchFamily="34" charset="0"/>
                    <a:cs typeface="Arial" panose="020B0604020202020204" pitchFamily="34" charset="0"/>
                  </a:rPr>
                  <a:t>FP =</a:t>
                </a:r>
                <a:r>
                  <a:rPr lang="el-GR" sz="1200" dirty="0">
                    <a:effectLst/>
                    <a:latin typeface="+mn-lt"/>
                    <a:ea typeface="Calibri" panose="020F0502020204030204" pitchFamily="34" charset="0"/>
                    <a:cs typeface="Arial" panose="020B0604020202020204" pitchFamily="34" charset="0"/>
                  </a:rPr>
                  <a:t> </a:t>
                </a:r>
                <a14:m>
                  <m:oMath xmlns:m="http://schemas.openxmlformats.org/officeDocument/2006/math">
                    <m:r>
                      <a:rPr lang="el-GR" sz="1200" i="1" kern="1200" smtClean="0">
                        <a:solidFill>
                          <a:schemeClr val="tx1"/>
                        </a:solidFill>
                        <a:effectLst/>
                        <a:latin typeface="Cambria Math" panose="02040503050406030204" pitchFamily="18" charset="0"/>
                        <a:ea typeface="+mn-ea"/>
                        <a:cs typeface="+mn-cs"/>
                      </a:rPr>
                      <m:t>𝛢𝜌𝜄𝜃𝜇</m:t>
                    </m:r>
                    <m:r>
                      <m:rPr>
                        <m:sty m:val="p"/>
                      </m:rPr>
                      <a:rPr lang="el-GR" sz="1200" i="1" kern="1200" smtClean="0">
                        <a:solidFill>
                          <a:schemeClr val="tx1"/>
                        </a:solidFill>
                        <a:effectLst/>
                        <a:latin typeface="Cambria Math" panose="02040503050406030204" pitchFamily="18" charset="0"/>
                        <a:ea typeface="+mn-ea"/>
                        <a:cs typeface="+mn-cs"/>
                      </a:rPr>
                      <m:t>ό</m:t>
                    </m:r>
                    <m:r>
                      <a:rPr lang="el-GR" sz="1200" i="1" kern="1200" smtClean="0">
                        <a:solidFill>
                          <a:schemeClr val="tx1"/>
                        </a:solidFill>
                        <a:effectLst/>
                        <a:latin typeface="Cambria Math" panose="02040503050406030204" pitchFamily="18" charset="0"/>
                        <a:ea typeface="+mn-ea"/>
                        <a:cs typeface="+mn-cs"/>
                      </a:rPr>
                      <m:t>𝜍</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𝛼𝜋𝜊𝛿𝜀𝜅𝜏</m:t>
                    </m:r>
                    <m:r>
                      <m:rPr>
                        <m:sty m:val="p"/>
                      </m:rPr>
                      <a:rPr lang="el-GR" sz="1200" i="1" kern="1200" smtClean="0">
                        <a:solidFill>
                          <a:schemeClr val="tx1"/>
                        </a:solidFill>
                        <a:effectLst/>
                        <a:latin typeface="Cambria Math" panose="02040503050406030204" pitchFamily="18" charset="0"/>
                        <a:ea typeface="+mn-ea"/>
                        <a:cs typeface="+mn-cs"/>
                      </a:rPr>
                      <m:t>ώ</m:t>
                    </m:r>
                    <m:r>
                      <a:rPr lang="el-GR" sz="1200" i="1" kern="1200" smtClean="0">
                        <a:solidFill>
                          <a:schemeClr val="tx1"/>
                        </a:solidFill>
                        <a:effectLst/>
                        <a:latin typeface="Cambria Math" panose="02040503050406030204" pitchFamily="18" charset="0"/>
                        <a:ea typeface="+mn-ea"/>
                        <a:cs typeface="+mn-cs"/>
                      </a:rPr>
                      <m:t>𝜈</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𝜀𝜈𝜀𝜌𝛾𝜀𝜄𝜔𝜈</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𝜅𝛼𝜅</m:t>
                    </m:r>
                    <m:r>
                      <m:rPr>
                        <m:sty m:val="p"/>
                      </m:rPr>
                      <a:rPr lang="el-GR" sz="1200" i="1" kern="1200" smtClean="0">
                        <a:solidFill>
                          <a:schemeClr val="tx1"/>
                        </a:solidFill>
                        <a:effectLst/>
                        <a:latin typeface="Cambria Math" panose="02040503050406030204" pitchFamily="18" charset="0"/>
                        <a:ea typeface="+mn-ea"/>
                        <a:cs typeface="+mn-cs"/>
                      </a:rPr>
                      <m:t>ό</m:t>
                    </m:r>
                    <m:r>
                      <a:rPr lang="el-GR" sz="1200" i="1" kern="1200" smtClean="0">
                        <a:solidFill>
                          <a:schemeClr val="tx1"/>
                        </a:solidFill>
                        <a:effectLst/>
                        <a:latin typeface="Cambria Math" panose="02040503050406030204" pitchFamily="18" charset="0"/>
                        <a:ea typeface="+mn-ea"/>
                        <a:cs typeface="+mn-cs"/>
                      </a:rPr>
                      <m:t>𝛽𝜊𝜐𝜆𝜊𝜐</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𝜒𝜌𝜂𝜎𝜏𝜂</m:t>
                    </m:r>
                  </m:oMath>
                </a14:m>
                <a:endParaRPr lang="el-GR" sz="1200" b="0" dirty="0">
                  <a:effectLst/>
                  <a:latin typeface="+mn-lt"/>
                  <a:ea typeface="Calibri" panose="020F0502020204030204" pitchFamily="34" charset="0"/>
                  <a:cs typeface="Arial" panose="020B0604020202020204" pitchFamily="34" charset="0"/>
                </a:endParaRPr>
              </a:p>
              <a:p>
                <a:r>
                  <a:rPr lang="en-US" sz="1200" dirty="0">
                    <a:effectLst/>
                    <a:latin typeface="+mn-lt"/>
                    <a:ea typeface="Calibri" panose="020F0502020204030204" pitchFamily="34" charset="0"/>
                    <a:cs typeface="Arial" panose="020B0604020202020204" pitchFamily="34" charset="0"/>
                  </a:rPr>
                  <a:t>TN</a:t>
                </a:r>
                <a:r>
                  <a:rPr lang="en-US" sz="1200" baseline="0" dirty="0">
                    <a:effectLst/>
                    <a:latin typeface="+mn-lt"/>
                    <a:ea typeface="Calibri" panose="020F0502020204030204" pitchFamily="34" charset="0"/>
                    <a:cs typeface="Arial" panose="020B0604020202020204" pitchFamily="34" charset="0"/>
                  </a:rPr>
                  <a:t> </a:t>
                </a:r>
                <a:r>
                  <a:rPr lang="en-US" sz="1200" dirty="0">
                    <a:effectLst/>
                    <a:latin typeface="+mn-lt"/>
                    <a:ea typeface="Calibri" panose="020F0502020204030204" pitchFamily="34" charset="0"/>
                    <a:cs typeface="Arial" panose="020B0604020202020204" pitchFamily="34" charset="0"/>
                  </a:rPr>
                  <a:t>+ FP = </a:t>
                </a:r>
                <a:r>
                  <a:rPr lang="el-GR" sz="1200" dirty="0">
                    <a:effectLst/>
                    <a:latin typeface="+mn-lt"/>
                    <a:ea typeface="Calibri" panose="020F0502020204030204" pitchFamily="34" charset="0"/>
                    <a:cs typeface="Arial" panose="020B0604020202020204" pitchFamily="34" charset="0"/>
                  </a:rPr>
                  <a:t>Σ</a:t>
                </a:r>
                <a14:m>
                  <m:oMath xmlns:m="http://schemas.openxmlformats.org/officeDocument/2006/math">
                    <m:r>
                      <a:rPr lang="el-GR" sz="1200" i="1" kern="1200" smtClean="0">
                        <a:solidFill>
                          <a:schemeClr val="tx1"/>
                        </a:solidFill>
                        <a:effectLst/>
                        <a:latin typeface="Cambria Math" panose="02040503050406030204" pitchFamily="18" charset="0"/>
                        <a:ea typeface="+mn-ea"/>
                        <a:cs typeface="+mn-cs"/>
                      </a:rPr>
                      <m:t>𝜐𝜈𝜊𝜆𝜄𝜅</m:t>
                    </m:r>
                    <m:r>
                      <m:rPr>
                        <m:sty m:val="p"/>
                      </m:rPr>
                      <a:rPr lang="el-GR" sz="1200" i="1" kern="1200" smtClean="0">
                        <a:solidFill>
                          <a:schemeClr val="tx1"/>
                        </a:solidFill>
                        <a:effectLst/>
                        <a:latin typeface="Cambria Math" panose="02040503050406030204" pitchFamily="18" charset="0"/>
                        <a:ea typeface="+mn-ea"/>
                        <a:cs typeface="+mn-cs"/>
                      </a:rPr>
                      <m:t>ό</m:t>
                    </m:r>
                    <m:r>
                      <a:rPr lang="el-GR" sz="1200" i="1" kern="1200" smtClean="0">
                        <a:solidFill>
                          <a:schemeClr val="tx1"/>
                        </a:solidFill>
                        <a:effectLst/>
                        <a:latin typeface="Cambria Math" panose="02040503050406030204" pitchFamily="18" charset="0"/>
                        <a:ea typeface="+mn-ea"/>
                        <a:cs typeface="+mn-cs"/>
                      </a:rPr>
                      <m:t>𝜍</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𝛼𝜌𝜄𝜃𝜇</m:t>
                    </m:r>
                    <m:r>
                      <m:rPr>
                        <m:sty m:val="p"/>
                      </m:rPr>
                      <a:rPr lang="el-GR" sz="1200" i="1" kern="1200" smtClean="0">
                        <a:solidFill>
                          <a:schemeClr val="tx1"/>
                        </a:solidFill>
                        <a:effectLst/>
                        <a:latin typeface="Cambria Math" panose="02040503050406030204" pitchFamily="18" charset="0"/>
                        <a:ea typeface="+mn-ea"/>
                        <a:cs typeface="+mn-cs"/>
                      </a:rPr>
                      <m:t>ό</m:t>
                    </m:r>
                    <m:r>
                      <a:rPr lang="el-GR" sz="1200" i="1" kern="1200" smtClean="0">
                        <a:solidFill>
                          <a:schemeClr val="tx1"/>
                        </a:solidFill>
                        <a:effectLst/>
                        <a:latin typeface="Cambria Math" panose="02040503050406030204" pitchFamily="18" charset="0"/>
                        <a:ea typeface="+mn-ea"/>
                        <a:cs typeface="+mn-cs"/>
                      </a:rPr>
                      <m:t>𝜍</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𝜀𝜈𝜀𝜌𝛾𝜀𝜄</m:t>
                    </m:r>
                    <m:r>
                      <m:rPr>
                        <m:sty m:val="p"/>
                      </m:rPr>
                      <a:rPr lang="el-GR" sz="1200" i="1" kern="1200" smtClean="0">
                        <a:solidFill>
                          <a:schemeClr val="tx1"/>
                        </a:solidFill>
                        <a:effectLst/>
                        <a:latin typeface="Cambria Math" panose="02040503050406030204" pitchFamily="18" charset="0"/>
                        <a:ea typeface="+mn-ea"/>
                        <a:cs typeface="+mn-cs"/>
                      </a:rPr>
                      <m:t>ώ</m:t>
                    </m:r>
                    <m:r>
                      <a:rPr lang="el-GR" sz="1200" i="1" kern="1200" smtClean="0">
                        <a:solidFill>
                          <a:schemeClr val="tx1"/>
                        </a:solidFill>
                        <a:effectLst/>
                        <a:latin typeface="Cambria Math" panose="02040503050406030204" pitchFamily="18" charset="0"/>
                        <a:ea typeface="+mn-ea"/>
                        <a:cs typeface="+mn-cs"/>
                      </a:rPr>
                      <m:t>𝜈</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𝜅𝛼𝜅</m:t>
                    </m:r>
                    <m:r>
                      <m:rPr>
                        <m:sty m:val="p"/>
                      </m:rPr>
                      <a:rPr lang="el-GR" sz="1200" i="1" kern="1200" smtClean="0">
                        <a:solidFill>
                          <a:schemeClr val="tx1"/>
                        </a:solidFill>
                        <a:effectLst/>
                        <a:latin typeface="Cambria Math" panose="02040503050406030204" pitchFamily="18" charset="0"/>
                        <a:ea typeface="+mn-ea"/>
                        <a:cs typeface="+mn-cs"/>
                      </a:rPr>
                      <m:t>ό</m:t>
                    </m:r>
                    <m:r>
                      <a:rPr lang="el-GR" sz="1200" i="1" kern="1200" smtClean="0">
                        <a:solidFill>
                          <a:schemeClr val="tx1"/>
                        </a:solidFill>
                        <a:effectLst/>
                        <a:latin typeface="Cambria Math" panose="02040503050406030204" pitchFamily="18" charset="0"/>
                        <a:ea typeface="+mn-ea"/>
                        <a:cs typeface="+mn-cs"/>
                      </a:rPr>
                      <m:t>𝛽𝜊𝜐𝜆𝜊𝜐</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𝜒𝜌𝜂𝜎𝜏𝜂</m:t>
                    </m:r>
                  </m:oMath>
                </a14:m>
                <a:endParaRPr lang="el-GR" sz="1200" dirty="0">
                  <a:effectLst/>
                  <a:latin typeface="+mn-lt"/>
                  <a:ea typeface="Calibri" panose="020F050202020403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l-GR" sz="1800" dirty="0">
                    <a:effectLst/>
                    <a:latin typeface="Calibri" panose="020F0502020204030204" pitchFamily="34" charset="0"/>
                    <a:ea typeface="Calibri" panose="020F0502020204030204" pitchFamily="34" charset="0"/>
                    <a:cs typeface="Arial" panose="020B0604020202020204" pitchFamily="34" charset="0"/>
                  </a:rPr>
                  <a:t>Σημαντικό κομμάτι αποτελεί και επιλογή σωστών μετρικών αξιολόγησης.</a:t>
                </a:r>
              </a:p>
              <a:p>
                <a:endParaRPr lang="el-GR" sz="1800" dirty="0">
                  <a:effectLst/>
                  <a:latin typeface="Calibri" panose="020F0502020204030204" pitchFamily="34" charset="0"/>
                  <a:ea typeface="Calibri" panose="020F0502020204030204" pitchFamily="34" charset="0"/>
                  <a:cs typeface="Arial" panose="020B0604020202020204" pitchFamily="34" charset="0"/>
                </a:endParaRPr>
              </a:p>
              <a:p>
                <a:r>
                  <a:rPr lang="el-GR" sz="1800" dirty="0">
                    <a:effectLst/>
                    <a:latin typeface="Calibri" panose="020F0502020204030204" pitchFamily="34" charset="0"/>
                    <a:ea typeface="Calibri" panose="020F0502020204030204" pitchFamily="34" charset="0"/>
                    <a:cs typeface="Arial" panose="020B0604020202020204" pitchFamily="34" charset="0"/>
                  </a:rPr>
                  <a:t>Σε προβλήματα αυθεντικοποίησης συνήθη μετρικές είναι το </a:t>
                </a:r>
                <a:r>
                  <a:rPr lang="el-GR" sz="1800" i="1" dirty="0">
                    <a:effectLst/>
                    <a:latin typeface="Arial" panose="020B0604020202020204" pitchFamily="34" charset="0"/>
                    <a:ea typeface="Calibri" panose="020F0502020204030204" pitchFamily="34" charset="0"/>
                  </a:rPr>
                  <a:t>Ποσοστό Λανθασμένης Αποδοχής (</a:t>
                </a:r>
                <a:r>
                  <a:rPr lang="en-US" sz="1800" i="1" dirty="0">
                    <a:effectLst/>
                    <a:latin typeface="Arial" panose="020B0604020202020204" pitchFamily="34" charset="0"/>
                    <a:ea typeface="Calibri" panose="020F0502020204030204" pitchFamily="34" charset="0"/>
                  </a:rPr>
                  <a:t>False Acceptance Rate</a:t>
                </a:r>
                <a:r>
                  <a:rPr lang="el-GR" sz="1800" i="1" dirty="0">
                    <a:effectLst/>
                    <a:latin typeface="Arial" panose="020B0604020202020204" pitchFamily="34" charset="0"/>
                    <a:ea typeface="Calibri" panose="020F0502020204030204" pitchFamily="34" charset="0"/>
                  </a:rPr>
                  <a:t> – </a:t>
                </a:r>
                <a:r>
                  <a:rPr lang="en-US" sz="1800" i="1" dirty="0">
                    <a:effectLst/>
                    <a:latin typeface="Arial" panose="020B0604020202020204" pitchFamily="34" charset="0"/>
                    <a:ea typeface="Calibri" panose="020F0502020204030204" pitchFamily="34" charset="0"/>
                  </a:rPr>
                  <a:t>FAR</a:t>
                </a:r>
                <a:r>
                  <a:rPr lang="el-GR" sz="1800" i="1" dirty="0">
                    <a:effectLst/>
                    <a:latin typeface="Arial" panose="020B0604020202020204" pitchFamily="34" charset="0"/>
                    <a:ea typeface="Calibri" panose="020F0502020204030204" pitchFamily="34" charset="0"/>
                  </a:rPr>
                  <a:t>), δηλαδή τ</a:t>
                </a:r>
                <a:r>
                  <a:rPr lang="el-GR" sz="1800" dirty="0">
                    <a:effectLst/>
                    <a:latin typeface="Arial" panose="020B0604020202020204" pitchFamily="34" charset="0"/>
                    <a:ea typeface="Calibri" panose="020F0502020204030204" pitchFamily="34" charset="0"/>
                  </a:rPr>
                  <a:t>ο ποσοστό των φορών που το σύστημα παρείχε πρόσβαση σε μη εξουσιοδοτημένο άτομο και το </a:t>
                </a:r>
                <a:r>
                  <a:rPr lang="el-GR" sz="1800" i="1" dirty="0">
                    <a:effectLst/>
                    <a:latin typeface="Arial" panose="020B0604020202020204" pitchFamily="34" charset="0"/>
                    <a:ea typeface="Calibri" panose="020F0502020204030204" pitchFamily="34" charset="0"/>
                  </a:rPr>
                  <a:t>Ποσοστό Λανθασμένης Απόρριψης (</a:t>
                </a:r>
                <a:r>
                  <a:rPr lang="en-US" sz="1800" i="1" dirty="0">
                    <a:effectLst/>
                    <a:latin typeface="Arial" panose="020B0604020202020204" pitchFamily="34" charset="0"/>
                    <a:ea typeface="Calibri" panose="020F0502020204030204" pitchFamily="34" charset="0"/>
                  </a:rPr>
                  <a:t>False Rejection Rate</a:t>
                </a:r>
                <a:r>
                  <a:rPr lang="el-GR" sz="1800" i="1" dirty="0">
                    <a:effectLst/>
                    <a:latin typeface="Arial" panose="020B0604020202020204" pitchFamily="34" charset="0"/>
                    <a:ea typeface="Calibri" panose="020F0502020204030204" pitchFamily="34" charset="0"/>
                  </a:rPr>
                  <a:t> – </a:t>
                </a:r>
                <a:r>
                  <a:rPr lang="en-US" sz="1800" i="1" dirty="0">
                    <a:effectLst/>
                    <a:latin typeface="Arial" panose="020B0604020202020204" pitchFamily="34" charset="0"/>
                    <a:ea typeface="Calibri" panose="020F0502020204030204" pitchFamily="34" charset="0"/>
                  </a:rPr>
                  <a:t>FRR</a:t>
                </a:r>
                <a:r>
                  <a:rPr lang="el-GR" sz="1800" i="1" dirty="0">
                    <a:effectLst/>
                    <a:latin typeface="Arial" panose="020B0604020202020204" pitchFamily="34" charset="0"/>
                    <a:ea typeface="Calibri" panose="020F0502020204030204" pitchFamily="34" charset="0"/>
                  </a:rPr>
                  <a:t>), δηλαδή, τ</a:t>
                </a:r>
                <a:r>
                  <a:rPr lang="el-GR" sz="1800" dirty="0">
                    <a:effectLst/>
                    <a:latin typeface="Arial" panose="020B0604020202020204" pitchFamily="34" charset="0"/>
                    <a:ea typeface="Calibri" panose="020F0502020204030204" pitchFamily="34" charset="0"/>
                  </a:rPr>
                  <a:t>ο ποσοστό των φορών που το σύστημα δεν παρείχε πρόσβαση σε εξουσιοδοτημένο άτομο.</a:t>
                </a:r>
              </a:p>
              <a:p>
                <a:endParaRPr lang="el-GR" sz="1800" dirty="0">
                  <a:effectLst/>
                  <a:latin typeface="Arial" panose="020B0604020202020204" pitchFamily="34" charset="0"/>
                  <a:ea typeface="Calibri" panose="020F0502020204030204" pitchFamily="34" charset="0"/>
                  <a:cs typeface="Arial" panose="020B0604020202020204" pitchFamily="34" charset="0"/>
                </a:endParaRPr>
              </a:p>
              <a:p>
                <a:r>
                  <a:rPr lang="en-US" sz="1800" dirty="0">
                    <a:effectLst/>
                    <a:latin typeface="Arial" panose="020B0604020202020204" pitchFamily="34" charset="0"/>
                    <a:ea typeface="Calibri" panose="020F0502020204030204" pitchFamily="34" charset="0"/>
                    <a:cs typeface="Arial" panose="020B0604020202020204" pitchFamily="34" charset="0"/>
                  </a:rPr>
                  <a:t>FN = </a:t>
                </a:r>
                <a:r>
                  <a:rPr lang="el-GR" sz="1800" i="0">
                    <a:effectLst/>
                    <a:latin typeface="Cambria Math" panose="02040503050406030204" pitchFamily="18" charset="0"/>
                    <a:ea typeface="Calibri" panose="020F0502020204030204" pitchFamily="34" charset="0"/>
                    <a:cs typeface="Arial" panose="020B0604020202020204" pitchFamily="34" charset="0"/>
                  </a:rPr>
                  <a:t>𝛢𝜌𝜄𝜃𝜇ό𝜍 𝜇𝜂 𝛼𝜋𝜊𝛿𝜀𝜅𝜏ώ𝜈 𝜀𝜈𝜀𝜌𝛾𝜀𝛺𝜔𝜈 𝜋𝜌𝛼𝛾𝜇𝛼𝜏𝜄𝜅𝜊ύ </a:t>
                </a:r>
                <a:r>
                  <a:rPr lang="el-GR" sz="1800" b="0" i="0">
                    <a:effectLst/>
                    <a:latin typeface="Cambria Math" panose="02040503050406030204" pitchFamily="18" charset="0"/>
                    <a:ea typeface="Calibri" panose="020F0502020204030204" pitchFamily="34" charset="0"/>
                    <a:cs typeface="Arial" panose="020B0604020202020204" pitchFamily="34" charset="0"/>
                  </a:rPr>
                  <a:t>𝜒𝜌𝜂𝜎𝜏𝜂</a:t>
                </a:r>
                <a:endParaRPr lang="el-GR" sz="1800" b="0" dirty="0">
                  <a:effectLst/>
                  <a:latin typeface="Arial" panose="020B060402020202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TP</a:t>
                </a:r>
                <a:r>
                  <a:rPr lang="en-US" sz="1800" baseline="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 FN = </a:t>
                </a:r>
                <a:r>
                  <a:rPr lang="el-GR" sz="1800" i="0">
                    <a:effectLst/>
                    <a:latin typeface="Cambria Math" panose="02040503050406030204" pitchFamily="18" charset="0"/>
                    <a:ea typeface="Calibri" panose="020F0502020204030204" pitchFamily="34" charset="0"/>
                    <a:cs typeface="Arial" panose="020B0604020202020204" pitchFamily="34" charset="0"/>
                  </a:rPr>
                  <a:t>𝛴𝜐𝜈𝜊𝜆𝜄𝜅ό𝜍 𝛼𝜌𝜄𝜃𝜇ό𝜍 𝜀𝜈𝜀𝜌𝛾𝜀𝜄ώ𝜈 𝜋𝜌𝛼𝛾𝜇𝛼𝜏𝜄𝜅𝜊ύ 𝜒𝜌</a:t>
                </a:r>
                <a:r>
                  <a:rPr lang="el-GR" sz="1800" b="0" i="0">
                    <a:effectLst/>
                    <a:latin typeface="Cambria Math" panose="02040503050406030204" pitchFamily="18" charset="0"/>
                    <a:ea typeface="Calibri" panose="020F0502020204030204" pitchFamily="34" charset="0"/>
                    <a:cs typeface="Arial" panose="020B0604020202020204" pitchFamily="34" charset="0"/>
                  </a:rPr>
                  <a:t>𝜂𝜎𝜏𝜂</a:t>
                </a:r>
                <a:endParaRPr lang="en-US" sz="1800" b="0" dirty="0">
                  <a:effectLst/>
                  <a:latin typeface="Calibri" panose="020F0502020204030204" pitchFamily="34" charset="0"/>
                  <a:ea typeface="Calibri" panose="020F0502020204030204" pitchFamily="34" charset="0"/>
                  <a:cs typeface="Arial" panose="020B0604020202020204" pitchFamily="34" charset="0"/>
                </a:endParaRPr>
              </a:p>
              <a:p>
                <a:endParaRPr lang="en-US" sz="1800" b="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Arial" panose="020B0604020202020204" pitchFamily="34" charset="0"/>
                    <a:ea typeface="Calibri" panose="020F0502020204030204" pitchFamily="34" charset="0"/>
                    <a:cs typeface="Arial" panose="020B0604020202020204" pitchFamily="34" charset="0"/>
                  </a:rPr>
                  <a:t>FP =</a:t>
                </a:r>
                <a:r>
                  <a:rPr lang="el-GR" sz="1200" i="0" kern="1200">
                    <a:solidFill>
                      <a:schemeClr val="tx1"/>
                    </a:solidFill>
                    <a:effectLst/>
                    <a:latin typeface="+mn-lt"/>
                    <a:ea typeface="+mn-ea"/>
                    <a:cs typeface="+mn-cs"/>
                  </a:rPr>
                  <a:t>𝛢𝜌𝜄𝜃𝜇ό𝜍 𝛼𝜋𝜊𝛿𝜀𝜅𝜏ώ𝜈 𝜀𝜈𝜀𝜌𝛾𝜀</a:t>
                </a:r>
                <a:r>
                  <a:rPr lang="el-GR" sz="1200" b="0" i="0" kern="1200">
                    <a:solidFill>
                      <a:schemeClr val="tx1"/>
                    </a:solidFill>
                    <a:effectLst/>
                    <a:latin typeface="Cambria Math" panose="02040503050406030204" pitchFamily="18" charset="0"/>
                    <a:ea typeface="+mn-ea"/>
                    <a:cs typeface="+mn-cs"/>
                  </a:rPr>
                  <a:t>𝜄</a:t>
                </a:r>
                <a:r>
                  <a:rPr lang="el-GR" sz="1200" i="0" kern="1200">
                    <a:solidFill>
                      <a:schemeClr val="tx1"/>
                    </a:solidFill>
                    <a:effectLst/>
                    <a:latin typeface="+mn-lt"/>
                    <a:ea typeface="+mn-ea"/>
                    <a:cs typeface="+mn-cs"/>
                  </a:rPr>
                  <a:t>𝜔𝜈 𝜅𝛼𝜅ό𝛽𝜊𝜐𝜆𝜊𝜐 𝜒</a:t>
                </a:r>
                <a:r>
                  <a:rPr lang="el-GR" sz="1200" b="0" i="0" kern="1200">
                    <a:solidFill>
                      <a:schemeClr val="tx1"/>
                    </a:solidFill>
                    <a:effectLst/>
                    <a:latin typeface="Cambria Math" panose="02040503050406030204" pitchFamily="18" charset="0"/>
                    <a:ea typeface="+mn-ea"/>
                    <a:cs typeface="+mn-cs"/>
                  </a:rPr>
                  <a:t>𝜌𝜂𝜎𝜏𝜂</a:t>
                </a:r>
                <a:endParaRPr lang="el-GR" sz="1800" b="0" dirty="0">
                  <a:effectLst/>
                  <a:latin typeface="Arial" panose="020B060402020202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TN</a:t>
                </a:r>
                <a:r>
                  <a:rPr lang="en-US" sz="1800" baseline="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 FP = </a:t>
                </a:r>
                <a:r>
                  <a:rPr lang="el-GR" sz="1800" dirty="0">
                    <a:effectLst/>
                    <a:latin typeface="Calibri" panose="020F0502020204030204" pitchFamily="34" charset="0"/>
                    <a:ea typeface="Calibri" panose="020F0502020204030204" pitchFamily="34" charset="0"/>
                    <a:cs typeface="Arial" panose="020B0604020202020204" pitchFamily="34" charset="0"/>
                  </a:rPr>
                  <a:t>Σ</a:t>
                </a:r>
                <a:r>
                  <a:rPr lang="el-GR" sz="1200" i="0" kern="1200">
                    <a:solidFill>
                      <a:schemeClr val="tx1"/>
                    </a:solidFill>
                    <a:effectLst/>
                    <a:latin typeface="+mn-lt"/>
                    <a:ea typeface="+mn-ea"/>
                    <a:cs typeface="+mn-cs"/>
                  </a:rPr>
                  <a:t>𝜐𝜈𝜊𝜆𝜄𝜅ό𝜍 𝛼𝜌𝜄𝜃𝜇ό𝜍 𝜀𝜈𝜀𝜌𝛾𝜀𝜄ώ𝜈 𝜅𝛼𝜅ό𝛽𝜊𝜐𝜆𝜊𝜐 𝜒𝜌</a:t>
                </a:r>
                <a:r>
                  <a:rPr lang="el-GR" sz="1200" b="0" i="0" kern="1200">
                    <a:solidFill>
                      <a:schemeClr val="tx1"/>
                    </a:solidFill>
                    <a:effectLst/>
                    <a:latin typeface="Cambria Math" panose="02040503050406030204" pitchFamily="18" charset="0"/>
                    <a:ea typeface="+mn-ea"/>
                    <a:cs typeface="+mn-cs"/>
                  </a:rPr>
                  <a:t>𝜂𝜎𝜏𝜂</a:t>
                </a:r>
                <a:endParaRPr lang="el-GR" sz="1800" dirty="0">
                  <a:effectLst/>
                  <a:latin typeface="Calibri" panose="020F0502020204030204" pitchFamily="34" charset="0"/>
                  <a:ea typeface="Calibri" panose="020F0502020204030204" pitchFamily="34" charset="0"/>
                  <a:cs typeface="Arial" panose="020B0604020202020204" pitchFamily="34" charset="0"/>
                </a:endParaRPr>
              </a:p>
            </p:txBody>
          </p:sp>
        </mc:Fallback>
      </mc:AlternateContent>
      <p:sp>
        <p:nvSpPr>
          <p:cNvPr id="4" name="Slide Number Placeholder 3"/>
          <p:cNvSpPr>
            <a:spLocks noGrp="1"/>
          </p:cNvSpPr>
          <p:nvPr>
            <p:ph type="sldNum" sz="quarter" idx="5"/>
          </p:nvPr>
        </p:nvSpPr>
        <p:spPr/>
        <p:txBody>
          <a:bodyPr/>
          <a:lstStyle/>
          <a:p>
            <a:fld id="{368D6966-520B-4655-B62A-80520BC4E951}" type="slidenum">
              <a:rPr lang="en-US" smtClean="0"/>
              <a:t>28</a:t>
            </a:fld>
            <a:endParaRPr lang="en-US" dirty="0"/>
          </a:p>
        </p:txBody>
      </p:sp>
    </p:spTree>
    <p:extLst>
      <p:ext uri="{BB962C8B-B14F-4D97-AF65-F5344CB8AC3E}">
        <p14:creationId xmlns:p14="http://schemas.microsoft.com/office/powerpoint/2010/main" val="2384493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mn-lt"/>
                <a:ea typeface="Calibri" panose="020F0502020204030204" pitchFamily="34" charset="0"/>
              </a:rPr>
              <a:t>Πλέον οι περισσότεροι, αν όχι όλοι, χρησιμοποιούμε ένα </a:t>
            </a:r>
            <a:r>
              <a:rPr lang="en-US" sz="1200" dirty="0">
                <a:effectLst/>
                <a:latin typeface="+mn-lt"/>
                <a:ea typeface="Calibri" panose="020F0502020204030204" pitchFamily="34" charset="0"/>
              </a:rPr>
              <a:t>smartphone </a:t>
            </a:r>
            <a:r>
              <a:rPr lang="el-GR" sz="1200" dirty="0">
                <a:effectLst/>
                <a:latin typeface="+mn-lt"/>
                <a:ea typeface="Calibri" panose="020F0502020204030204" pitchFamily="34" charset="0"/>
              </a:rPr>
              <a:t>και συνηθίζουμε να αποθηκεύουμε σε αυτό φωτογραφίες, έγγραφα και γενικότερα πληροφορίες που θα ήταν επικίνδυνο να βρεθούν στα χέρια κάποιου επιτήδειου. Είναι σημαντικό λοιπόν, να χρησιμοποιούμε τρόπους για να κρατάμε ασφαλή αυτά τα δεδομένα. Ένας κωδικός ή ένα μοτίβο προσφέρουν ένα επίπεδο ασφαλείας, ωστόσο έρευνες έχουν δείξει ότι αυτοί οι τρόποι δεν καλύπτουν όλες τις ανάγκες των χρηστών, κυρίως γιατί μετά το ξεκλείδωμα της συσκευής δεν υπάρχει κάποιος επιπλέον έλεγχος αλλά και επειδή ο έλεγχος απαιτεί συνέχεια ενέργειες από τον χρήστη. Συνεπώς, απαιτείται η διαμόρφωση νέων, </a:t>
            </a:r>
            <a:r>
              <a:rPr lang="el-GR" sz="1200" dirty="0">
                <a:effectLst/>
                <a:latin typeface="+mn-lt"/>
                <a:ea typeface="Calibri" panose="020F0502020204030204" pitchFamily="34" charset="0"/>
                <a:cs typeface="Arial" panose="020B0604020202020204" pitchFamily="34" charset="0"/>
              </a:rPr>
              <a:t>ασφαλέστερων και πιο διακριτικών τρόπων αυθεντικοποίησης.</a:t>
            </a:r>
          </a:p>
        </p:txBody>
      </p:sp>
      <p:sp>
        <p:nvSpPr>
          <p:cNvPr id="4" name="Slide Number Placeholder 3"/>
          <p:cNvSpPr>
            <a:spLocks noGrp="1"/>
          </p:cNvSpPr>
          <p:nvPr>
            <p:ph type="sldNum" sz="quarter" idx="5"/>
          </p:nvPr>
        </p:nvSpPr>
        <p:spPr/>
        <p:txBody>
          <a:bodyPr/>
          <a:lstStyle/>
          <a:p>
            <a:fld id="{368D6966-520B-4655-B62A-80520BC4E951}" type="slidenum">
              <a:rPr lang="en-US" smtClean="0"/>
              <a:t>3</a:t>
            </a:fld>
            <a:endParaRPr lang="en-US" dirty="0"/>
          </a:p>
        </p:txBody>
      </p:sp>
    </p:spTree>
    <p:extLst>
      <p:ext uri="{BB962C8B-B14F-4D97-AF65-F5344CB8AC3E}">
        <p14:creationId xmlns:p14="http://schemas.microsoft.com/office/powerpoint/2010/main" val="215249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mn-lt"/>
                <a:ea typeface="Calibri" panose="020F0502020204030204" pitchFamily="34" charset="0"/>
                <a:cs typeface="Arial" panose="020B0604020202020204" pitchFamily="34" charset="0"/>
              </a:rPr>
              <a:t>Προς την κατεύθυνση αυτή, αρκετές έρευνες έχουν δείξει ενδιαφέρον για την ανάπτυξη μεθοδολογιών συνεχής και έμμεσης αυθεντικοποίησης. Δηλαδή, συστημάτων που παρέχουν έναν συνεχή έλεγχο και μετά το ξεκλείδωμα της οθόνης, ενώ ταυτόχρονα δεν επεμβαίνουν στον τρόπο που ο χρήστης αλληλεπιδρά με την συσκευή.</a:t>
            </a:r>
          </a:p>
          <a:p>
            <a:endParaRPr lang="el-GR" sz="1200" dirty="0">
              <a:effectLst/>
              <a:latin typeface="+mn-lt"/>
              <a:ea typeface="Calibri" panose="020F0502020204030204" pitchFamily="34" charset="0"/>
              <a:cs typeface="Arial" panose="020B0604020202020204" pitchFamily="34" charset="0"/>
            </a:endParaRPr>
          </a:p>
          <a:p>
            <a:r>
              <a:rPr lang="el-GR" sz="1200" dirty="0">
                <a:effectLst/>
                <a:latin typeface="+mn-lt"/>
                <a:ea typeface="Calibri" panose="020F0502020204030204" pitchFamily="34" charset="0"/>
                <a:cs typeface="Arial" panose="020B0604020202020204" pitchFamily="34" charset="0"/>
              </a:rPr>
              <a:t>Τα συστήματα αυτά έχουν την δυνατότητα να αποτελούν ένα συμπληρωματικό επίπεδο ελέγχου (</a:t>
            </a:r>
            <a:r>
              <a:rPr lang="en-US" sz="1200" dirty="0">
                <a:effectLst/>
                <a:latin typeface="+mn-lt"/>
                <a:ea typeface="Calibri" panose="020F0502020204030204" pitchFamily="34" charset="0"/>
                <a:cs typeface="Arial" panose="020B0604020202020204" pitchFamily="34" charset="0"/>
              </a:rPr>
              <a:t>MFA</a:t>
            </a:r>
            <a:r>
              <a:rPr lang="el-GR" sz="1200" dirty="0">
                <a:effectLst/>
                <a:latin typeface="+mn-lt"/>
                <a:ea typeface="Calibri" panose="020F0502020204030204" pitchFamily="34" charset="0"/>
                <a:cs typeface="Arial" panose="020B0604020202020204" pitchFamily="34" charset="0"/>
              </a:rPr>
              <a:t>)</a:t>
            </a:r>
            <a:r>
              <a:rPr lang="en-US" sz="1200" dirty="0">
                <a:effectLst/>
                <a:latin typeface="+mn-lt"/>
                <a:ea typeface="Calibri" panose="020F0502020204030204" pitchFamily="34" charset="0"/>
                <a:cs typeface="Arial" panose="020B0604020202020204" pitchFamily="34" charset="0"/>
              </a:rPr>
              <a:t> </a:t>
            </a:r>
            <a:r>
              <a:rPr lang="el-GR" sz="1200" dirty="0">
                <a:effectLst/>
                <a:latin typeface="+mn-lt"/>
                <a:ea typeface="Calibri" panose="020F0502020204030204" pitchFamily="34" charset="0"/>
                <a:cs typeface="Arial" panose="020B0604020202020204" pitchFamily="34" charset="0"/>
              </a:rPr>
              <a:t>και έτσι:</a:t>
            </a:r>
          </a:p>
          <a:p>
            <a:pPr marL="171450" indent="-171450">
              <a:buFontTx/>
              <a:buChar char="-"/>
            </a:pPr>
            <a:r>
              <a:rPr lang="el-GR" sz="1200" dirty="0">
                <a:effectLst/>
                <a:latin typeface="+mn-lt"/>
                <a:ea typeface="Calibri" panose="020F0502020204030204" pitchFamily="34" charset="0"/>
                <a:cs typeface="Arial" panose="020B0604020202020204" pitchFamily="34" charset="0"/>
              </a:rPr>
              <a:t>Ενισχύουν το επίπεδο ασφαλείας</a:t>
            </a:r>
          </a:p>
          <a:p>
            <a:pPr marL="171450" indent="-171450">
              <a:buFontTx/>
              <a:buChar char="-"/>
            </a:pPr>
            <a:r>
              <a:rPr lang="el-GR" sz="1200" dirty="0">
                <a:effectLst/>
                <a:latin typeface="+mn-lt"/>
                <a:ea typeface="Calibri" panose="020F0502020204030204" pitchFamily="34" charset="0"/>
                <a:cs typeface="Arial" panose="020B0604020202020204" pitchFamily="34" charset="0"/>
              </a:rPr>
              <a:t>Και ταυτόχρονα δεν επιβαρύνουν τον χρήστη</a:t>
            </a:r>
          </a:p>
          <a:p>
            <a:pPr marL="171450" indent="-171450">
              <a:buFontTx/>
              <a:buChar char="-"/>
            </a:pPr>
            <a:r>
              <a:rPr lang="el-GR" sz="1200" dirty="0">
                <a:effectLst/>
                <a:latin typeface="+mn-lt"/>
                <a:ea typeface="Calibri" panose="020F0502020204030204" pitchFamily="34" charset="0"/>
                <a:cs typeface="Arial" panose="020B0604020202020204" pitchFamily="34" charset="0"/>
              </a:rPr>
              <a:t>Επιπλέον μπορούν να αξιοποιήσουν συμπεριφορικά χαρακτηριστικά </a:t>
            </a:r>
            <a:r>
              <a:rPr lang="en-US" sz="1200" dirty="0">
                <a:effectLst/>
                <a:latin typeface="+mn-lt"/>
                <a:ea typeface="Calibri" panose="020F0502020204030204" pitchFamily="34" charset="0"/>
                <a:cs typeface="Arial" panose="020B0604020202020204" pitchFamily="34" charset="0"/>
              </a:rPr>
              <a:t>(</a:t>
            </a:r>
            <a:r>
              <a:rPr lang="el-GR" sz="1200" dirty="0">
                <a:effectLst/>
                <a:latin typeface="+mn-lt"/>
                <a:ea typeface="Calibri" panose="020F0502020204030204" pitchFamily="34" charset="0"/>
                <a:cs typeface="Arial" panose="020B0604020202020204" pitchFamily="34" charset="0"/>
              </a:rPr>
              <a:t>όπως για παράδειγμα το πως κάποιος κρατάει την συσκευή ή χειρίζεται την οθόνη</a:t>
            </a:r>
            <a:r>
              <a:rPr lang="en-US" sz="1200" dirty="0">
                <a:effectLst/>
                <a:latin typeface="+mn-lt"/>
                <a:ea typeface="Calibri" panose="020F0502020204030204" pitchFamily="34" charset="0"/>
                <a:cs typeface="Arial" panose="020B0604020202020204" pitchFamily="34" charset="0"/>
              </a:rPr>
              <a:t>) </a:t>
            </a:r>
            <a:r>
              <a:rPr lang="el-GR" sz="1200" dirty="0">
                <a:effectLst/>
                <a:latin typeface="+mn-lt"/>
                <a:ea typeface="Calibri" panose="020F0502020204030204" pitchFamily="34" charset="0"/>
                <a:cs typeface="Arial" panose="020B0604020202020204" pitchFamily="34" charset="0"/>
              </a:rPr>
              <a:t>και συνεπώς μπορούν να προσαρμοστούν εύκολα στα </a:t>
            </a:r>
            <a:r>
              <a:rPr lang="en-US" sz="1200" dirty="0">
                <a:effectLst/>
                <a:latin typeface="+mn-lt"/>
                <a:ea typeface="Calibri" panose="020F0502020204030204" pitchFamily="34" charset="0"/>
                <a:cs typeface="Arial" panose="020B0604020202020204" pitchFamily="34" charset="0"/>
              </a:rPr>
              <a:t>smartphone</a:t>
            </a:r>
            <a:r>
              <a:rPr lang="el-GR" sz="1200" dirty="0">
                <a:effectLst/>
                <a:latin typeface="+mn-lt"/>
                <a:ea typeface="Calibri" panose="020F0502020204030204" pitchFamily="34" charset="0"/>
                <a:cs typeface="Arial" panose="020B0604020202020204" pitchFamily="34" charset="0"/>
              </a:rPr>
              <a:t>, καθώς τα περισσότερα διαθέτουν ήδη το απαραίτητο </a:t>
            </a:r>
            <a:r>
              <a:rPr lang="en-US" sz="1200" dirty="0">
                <a:effectLst/>
                <a:latin typeface="+mn-lt"/>
                <a:ea typeface="Calibri" panose="020F0502020204030204" pitchFamily="34" charset="0"/>
                <a:cs typeface="Arial" panose="020B0604020202020204" pitchFamily="34" charset="0"/>
              </a:rPr>
              <a:t>hardware.</a:t>
            </a:r>
            <a:endParaRPr lang="el-GR" sz="1200" dirty="0">
              <a:effectLst/>
              <a:latin typeface="+mn-lt"/>
              <a:ea typeface="Calibri" panose="020F050202020403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Ωστόσο, τα προβλήματα που προκύπτουν από τις διάφορες μελέτες αφορούν την λειτουργικότητα και την ισορροπία μεταξύ ασφάλειας και διαφάνειας προς τον χρήστη. Για παράδειγμα:</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Συστήματα με μεγάλους ρυθμούς δειγματοληψίας μειώνουν την απόδοση της συσκευής</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Συστήματα που βασίζονται αποκλειστικά σε έναν αισθητήρα, στην πραγματικότητα μπορεί να υπολειτουργούν.</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Η χρήση </a:t>
            </a:r>
            <a:r>
              <a:rPr lang="el-GR" sz="1200" dirty="0" err="1">
                <a:effectLst/>
                <a:latin typeface="+mn-lt"/>
                <a:ea typeface="Calibri" panose="020F0502020204030204" pitchFamily="34" charset="0"/>
                <a:cs typeface="Arial" panose="020B0604020202020204" pitchFamily="34" charset="0"/>
              </a:rPr>
              <a:t>wearables</a:t>
            </a:r>
            <a:r>
              <a:rPr lang="el-GR" sz="1200" dirty="0">
                <a:effectLst/>
                <a:latin typeface="+mn-lt"/>
                <a:ea typeface="Calibri" panose="020F0502020204030204" pitchFamily="34" charset="0"/>
                <a:cs typeface="Arial" panose="020B0604020202020204" pitchFamily="34" charset="0"/>
              </a:rPr>
              <a:t> δεν είναι επιθυμητή σε κάποιες περιπτώσεις.</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Και επιπλέον η έλλειψη ποιοτικών δεδομένων ή μετρικών, δεν βοηθάει στην γενίκευση των συμπερασμάτων.</a:t>
            </a:r>
          </a:p>
        </p:txBody>
      </p:sp>
      <p:sp>
        <p:nvSpPr>
          <p:cNvPr id="4" name="Slide Number Placeholder 3"/>
          <p:cNvSpPr>
            <a:spLocks noGrp="1"/>
          </p:cNvSpPr>
          <p:nvPr>
            <p:ph type="sldNum" sz="quarter" idx="5"/>
          </p:nvPr>
        </p:nvSpPr>
        <p:spPr/>
        <p:txBody>
          <a:bodyPr/>
          <a:lstStyle/>
          <a:p>
            <a:fld id="{368D6966-520B-4655-B62A-80520BC4E951}" type="slidenum">
              <a:rPr lang="en-US" smtClean="0"/>
              <a:t>4</a:t>
            </a:fld>
            <a:endParaRPr lang="en-US" dirty="0"/>
          </a:p>
        </p:txBody>
      </p:sp>
    </p:spTree>
    <p:extLst>
      <p:ext uri="{BB962C8B-B14F-4D97-AF65-F5344CB8AC3E}">
        <p14:creationId xmlns:p14="http://schemas.microsoft.com/office/powerpoint/2010/main" val="19917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Η δικιά μας ιδέα βασίζεται στην ανάπτυξη ενός συστήματος που αποτελείται από 3 ανεξάρτητους μεταξύ τους ταξινομητές, που επικοινωνούν με ένα σύστημα εμπιστοσύνης. Στο σχήμα φαίνεται πως το σύστημα εκμεταλλεύεται δεδομένα επιταχυνσιομέτρου, γυροσκοπίου και </a:t>
            </a:r>
            <a:r>
              <a:rPr lang="en-US" sz="1200" dirty="0">
                <a:effectLst/>
                <a:latin typeface="+mn-lt"/>
                <a:ea typeface="Calibri" panose="020F0502020204030204" pitchFamily="34" charset="0"/>
                <a:cs typeface="Arial" panose="020B0604020202020204" pitchFamily="34" charset="0"/>
              </a:rPr>
              <a:t>swipes</a:t>
            </a:r>
            <a:r>
              <a:rPr lang="el-GR" sz="1200" dirty="0">
                <a:effectLst/>
                <a:latin typeface="+mn-lt"/>
                <a:ea typeface="Calibri" panose="020F0502020204030204" pitchFamily="34" charset="0"/>
                <a:cs typeface="Arial" panose="020B0604020202020204" pitchFamily="34" charset="0"/>
              </a:rPr>
              <a:t>. Οι αντίστοιχοι ταξινομητές παράγουν την πιθανότητα η μέτρηση που δέχονται να προέχεται ή όχι από τον ιδιοκτήτη της συσκευής και το υποσύστημα εμπιστοσύνης κλειδώνει την συσκευή όταν το θεωρεί απαραίτητο.</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Με τον τρόπο αυτό, θέλουμε να πετύχουμε:</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Ικανοποιητικά επίπεδα ασφάλειας και διαφάνειας</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Εύκολη υλοποίηση και προσαρμογή</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Ανθεκτικότητα σε σφάλματα λήψης δεδομένων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Για να τα πετύχουμε όμως αυτά, πρέπει πρώτα να απαντήσουμε στο:</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Πιο σύνολο δεδομένων θα χρησιμοποιήσουμε;</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Ποιος είναι ο βέλτιστος τρόπος αξιοποίησης των δεδομένων;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Ποια θα είναι η δομή των ταξινομητών;</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Πως θα λειτουργεί το σύστημα εμπιστοσύνης;</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dirty="0">
                <a:effectLst/>
                <a:latin typeface="+mn-lt"/>
                <a:ea typeface="Calibri" panose="020F0502020204030204" pitchFamily="34" charset="0"/>
                <a:cs typeface="Arial" panose="020B0604020202020204" pitchFamily="34" charset="0"/>
              </a:rPr>
              <a:t>Πως θα αξιολογήσουμε αντικειμενικά το σύστημα;</a:t>
            </a:r>
          </a:p>
        </p:txBody>
      </p:sp>
      <p:sp>
        <p:nvSpPr>
          <p:cNvPr id="4" name="Slide Number Placeholder 3"/>
          <p:cNvSpPr>
            <a:spLocks noGrp="1"/>
          </p:cNvSpPr>
          <p:nvPr>
            <p:ph type="sldNum" sz="quarter" idx="5"/>
          </p:nvPr>
        </p:nvSpPr>
        <p:spPr/>
        <p:txBody>
          <a:bodyPr/>
          <a:lstStyle/>
          <a:p>
            <a:fld id="{368D6966-520B-4655-B62A-80520BC4E951}" type="slidenum">
              <a:rPr lang="en-US" smtClean="0"/>
              <a:t>5</a:t>
            </a:fld>
            <a:endParaRPr lang="en-US" dirty="0"/>
          </a:p>
        </p:txBody>
      </p:sp>
    </p:spTree>
    <p:extLst>
      <p:ext uri="{BB962C8B-B14F-4D97-AF65-F5344CB8AC3E}">
        <p14:creationId xmlns:p14="http://schemas.microsoft.com/office/powerpoint/2010/main" val="3335239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Για τα δεδομένα, επιλέχθηκε το σύνολο δεδομένων </a:t>
            </a:r>
            <a:r>
              <a:rPr lang="en-US" sz="1200" dirty="0">
                <a:effectLst/>
                <a:latin typeface="+mn-lt"/>
                <a:ea typeface="Calibri" panose="020F0502020204030204" pitchFamily="34" charset="0"/>
                <a:cs typeface="Arial" panose="020B0604020202020204" pitchFamily="34" charset="0"/>
              </a:rPr>
              <a:t>BrainRun. </a:t>
            </a:r>
            <a:r>
              <a:rPr lang="el-GR" sz="1200" dirty="0">
                <a:effectLst/>
                <a:latin typeface="+mn-lt"/>
                <a:ea typeface="Calibri" panose="020F0502020204030204" pitchFamily="34" charset="0"/>
                <a:cs typeface="Arial" panose="020B0604020202020204" pitchFamily="34" charset="0"/>
              </a:rPr>
              <a:t>Ένα μεγάλο σύνολο συμπεριφορικών δεδομένων από διάφορους χρήστες, που ξεχωρίζει γιατί η συλλογή του δεν έγινε υπό τις συνθήκες εργαστηρίου και έτσι υπάρχει η δυνατότητα γενίκευσης των συμπερασμάτων. Πιο συγκεκριμένα, για την συλλογή των δεδομένων, υλοποιήθηκε μια εφαρμογή για </a:t>
            </a:r>
            <a:r>
              <a:rPr lang="en-US" sz="1200" dirty="0">
                <a:effectLst/>
                <a:latin typeface="+mn-lt"/>
                <a:ea typeface="Calibri" panose="020F0502020204030204" pitchFamily="34" charset="0"/>
                <a:cs typeface="Arial" panose="020B0604020202020204" pitchFamily="34" charset="0"/>
              </a:rPr>
              <a:t>smartphones </a:t>
            </a:r>
            <a:r>
              <a:rPr lang="el-GR" sz="1200" dirty="0">
                <a:effectLst/>
                <a:latin typeface="+mn-lt"/>
                <a:ea typeface="Calibri" panose="020F0502020204030204" pitchFamily="34" charset="0"/>
                <a:cs typeface="Arial" panose="020B0604020202020204" pitchFamily="34" charset="0"/>
              </a:rPr>
              <a:t>που περιλαμβάνει 5 διαφορετικά παιχνίδια, που εξετάζουν διαφορετικές συμπεριφορές και εστιάζουν στην συλλογή διαφορετικών δεδομένων.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Αν και το σύνολο είναι αρκετά μεγάλο, </a:t>
            </a:r>
            <a:r>
              <a:rPr lang="el-GR" sz="1200" b="0" i="0" u="none" strike="noStrike" baseline="0" dirty="0">
                <a:solidFill>
                  <a:srgbClr val="000000"/>
                </a:solidFill>
                <a:effectLst/>
                <a:latin typeface="+mn-lt"/>
                <a:ea typeface="Calibri" panose="020F0502020204030204" pitchFamily="34" charset="0"/>
                <a:cs typeface="Arial" panose="020B0604020202020204" pitchFamily="34" charset="0"/>
              </a:rPr>
              <a:t>η</a:t>
            </a:r>
            <a:r>
              <a:rPr lang="el-GR" sz="1200" b="0" i="0" u="none" strike="noStrike" baseline="0" dirty="0">
                <a:solidFill>
                  <a:srgbClr val="000000"/>
                </a:solidFill>
                <a:latin typeface="+mn-lt"/>
              </a:rPr>
              <a:t> χρήση όλων των δεδομένων για την σχεδίαση, βελτιστοποίηση και αξιολόγηση του συστήματος ήταν αδύνατη (έλλειψη πόρων). Έτσι, μετά από την καταγραφή των απαιτήσεων και την εκτέλεση δοκιμών, διαμορφώθηκαν κάποια κριτήρια επιλογής και δημιουργήθηκαν κατάλληλα σύνολα χρηστών για την εκπαίδευση και την αξιολόγηση του τελικού συστήματος.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i="0" u="none" strike="noStrike" baseline="0" dirty="0">
              <a:solidFill>
                <a:srgbClr val="000000"/>
              </a:solidFill>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i="0" u="none" strike="noStrike" baseline="0" dirty="0">
                <a:solidFill>
                  <a:srgbClr val="000000"/>
                </a:solidFill>
                <a:effectLst/>
                <a:latin typeface="+mn-lt"/>
                <a:ea typeface="Calibri" panose="020F0502020204030204" pitchFamily="34" charset="0"/>
                <a:cs typeface="Arial" panose="020B0604020202020204" pitchFamily="34" charset="0"/>
              </a:rPr>
              <a:t>Στον πίνακα φαίνονται ο αριθμός των χρηστών για κάθε σύνολο, σε κάθε παιχνίδι ξεχωριστά.</a:t>
            </a:r>
            <a:endParaRPr lang="el-GR" sz="1200" dirty="0">
              <a:effectLst/>
              <a:latin typeface="+mn-lt"/>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68D6966-520B-4655-B62A-80520BC4E951}" type="slidenum">
              <a:rPr lang="en-US" smtClean="0"/>
              <a:t>6</a:t>
            </a:fld>
            <a:endParaRPr lang="en-US" dirty="0"/>
          </a:p>
        </p:txBody>
      </p:sp>
    </p:spTree>
    <p:extLst>
      <p:ext uri="{BB962C8B-B14F-4D97-AF65-F5344CB8AC3E}">
        <p14:creationId xmlns:p14="http://schemas.microsoft.com/office/powerpoint/2010/main" val="126395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Μετά την επιλογή του συνόλου, σειρά έχει η σωστή επιλογή χαρακτηριστικών. Το επιταχυνσιόμετρο και το γυροσκόπιο μετρούν τις τιμές της επιτάχυνσης και της περιστροφής στους 3 άξονες, αντίστοιχα. Η επιλογή και των 3 τιμών μπορεί να οδηγήσει σε μη επιθυμητά αποτελέσματα και έτσι για την επιλογή των κατάλληλων γνωρισμάτων, δημιουργήθηκαν κάποια θηκογράμματα και κάποιοι πίνακες συσχέτισης, που όπως παρατηρείτε περιέχουν και κάποια επιπλέον γνωρίσματα. (Τα θηκογράμματα βοήθησαν στην κατανόηση της διαφοροποίησης των χρηστών, ενώ οι πίνακες συσχέτισης απεικονίζουν τις συσχετίσεις όλων των γνωρισμάτων.)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Τα σχήματα αυτά αφορούν το επιταχυνσιόμετρο στο παιχνίδι Mathisis, αλλά ίδια διαγράμματα δημιουργήθηκαν και για τους δύο αισθητήρες για κάθε παιχνίδι.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Αξιοποιώντας τις παραπάνω πληροφορίες και εκτελώντας διάφορα πειράματα επιλέχθηκαν τα γνωρίσματα </a:t>
            </a:r>
            <a:r>
              <a:rPr lang="en-US" sz="1200" dirty="0">
                <a:effectLst/>
                <a:latin typeface="+mn-lt"/>
                <a:ea typeface="Calibri" panose="020F0502020204030204" pitchFamily="34" charset="0"/>
                <a:cs typeface="Arial" panose="020B0604020202020204" pitchFamily="34" charset="0"/>
              </a:rPr>
              <a:t>x, y </a:t>
            </a:r>
            <a:r>
              <a:rPr lang="el-GR" sz="1200" dirty="0">
                <a:effectLst/>
                <a:latin typeface="+mn-lt"/>
                <a:ea typeface="Calibri" panose="020F0502020204030204" pitchFamily="34" charset="0"/>
                <a:cs typeface="Arial" panose="020B0604020202020204" pitchFamily="34" charset="0"/>
              </a:rPr>
              <a:t>και </a:t>
            </a:r>
            <a:r>
              <a:rPr lang="en-US" sz="1200" dirty="0">
                <a:effectLst/>
                <a:latin typeface="+mn-lt"/>
                <a:ea typeface="Calibri" panose="020F0502020204030204" pitchFamily="34" charset="0"/>
                <a:cs typeface="Arial" panose="020B0604020202020204" pitchFamily="34" charset="0"/>
              </a:rPr>
              <a:t>magnitude </a:t>
            </a:r>
            <a:r>
              <a:rPr lang="el-GR" sz="1200" dirty="0">
                <a:effectLst/>
                <a:latin typeface="+mn-lt"/>
                <a:ea typeface="Calibri" panose="020F0502020204030204" pitchFamily="34" charset="0"/>
                <a:cs typeface="Arial" panose="020B0604020202020204" pitchFamily="34" charset="0"/>
              </a:rPr>
              <a:t>και για τους δύο αισθητήρες.</a:t>
            </a:r>
          </a:p>
        </p:txBody>
      </p:sp>
      <p:sp>
        <p:nvSpPr>
          <p:cNvPr id="4" name="Slide Number Placeholder 3"/>
          <p:cNvSpPr>
            <a:spLocks noGrp="1"/>
          </p:cNvSpPr>
          <p:nvPr>
            <p:ph type="sldNum" sz="quarter" idx="5"/>
          </p:nvPr>
        </p:nvSpPr>
        <p:spPr/>
        <p:txBody>
          <a:bodyPr/>
          <a:lstStyle/>
          <a:p>
            <a:fld id="{368D6966-520B-4655-B62A-80520BC4E951}" type="slidenum">
              <a:rPr lang="en-US" smtClean="0"/>
              <a:t>7</a:t>
            </a:fld>
            <a:endParaRPr lang="en-US" dirty="0"/>
          </a:p>
        </p:txBody>
      </p:sp>
    </p:spTree>
    <p:extLst>
      <p:ext uri="{BB962C8B-B14F-4D97-AF65-F5344CB8AC3E}">
        <p14:creationId xmlns:p14="http://schemas.microsoft.com/office/powerpoint/2010/main" val="2424093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Ωστόσο οι μετρήσεις αυτές παράγονται βάσει συγκεκριμένης συχνότητας (για παράδειγμα 50 </a:t>
            </a:r>
            <a:r>
              <a:rPr lang="en-US" sz="1200" dirty="0">
                <a:effectLst/>
                <a:latin typeface="+mn-lt"/>
                <a:ea typeface="Calibri" panose="020F0502020204030204" pitchFamily="34" charset="0"/>
                <a:cs typeface="Arial" panose="020B0604020202020204" pitchFamily="34" charset="0"/>
              </a:rPr>
              <a:t>Hz</a:t>
            </a:r>
            <a:r>
              <a:rPr lang="el-GR" sz="1200" dirty="0">
                <a:effectLst/>
                <a:latin typeface="+mn-lt"/>
                <a:ea typeface="Calibri" panose="020F0502020204030204" pitchFamily="34" charset="0"/>
                <a:cs typeface="Arial" panose="020B0604020202020204" pitchFamily="34" charset="0"/>
              </a:rPr>
              <a:t>)</a:t>
            </a:r>
            <a:r>
              <a:rPr lang="en-US" sz="1200" dirty="0">
                <a:effectLst/>
                <a:latin typeface="+mn-lt"/>
                <a:ea typeface="Calibri" panose="020F0502020204030204" pitchFamily="34" charset="0"/>
                <a:cs typeface="Arial" panose="020B0604020202020204" pitchFamily="34" charset="0"/>
              </a:rPr>
              <a:t> </a:t>
            </a:r>
            <a:r>
              <a:rPr lang="el-GR" sz="1200" dirty="0">
                <a:effectLst/>
                <a:latin typeface="+mn-lt"/>
                <a:ea typeface="Calibri" panose="020F0502020204030204" pitchFamily="34" charset="0"/>
                <a:cs typeface="Arial" panose="020B0604020202020204" pitchFamily="34" charset="0"/>
              </a:rPr>
              <a:t>και είναι πιθανό να περιέχουν σφάλματα. Για την αντιμετώπιση αυτού του προβλήματος, έγινε χρήση μιας τεχνικής κατάτμησης κυλιόμενου παραθύρου. Στην ουσία αυτή η τεχνική δημιουργεί ακολουθίες τιμών για κάθε ένα γνώρισμα που επιλέχθηκε στο προηγούμενο βήμα και έτσι επιτυγχάνεται στην συνέχεια ο υπολογισμός χαρακτηριστικών που θα αποτελέσουν και την είσοδο των ταξινομητών.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Για την υλοποίηση της τεχνικής απαιτείται το μέγεθος των ακολουθιών, καθώς και το ποσοστό επικάλυψης των διαδοχικών ακολουθιών. Για τον λόγο αυτό εκτελέστηκαν αναζητήσεις πλέγματος για διάφορες τιμές των δύο παραμέτρων και υπολογίστηκαν οι μετρικές διαφάνειας (</a:t>
            </a:r>
            <a:r>
              <a:rPr lang="en-US" sz="1200" dirty="0">
                <a:effectLst/>
                <a:latin typeface="+mn-lt"/>
                <a:ea typeface="Calibri" panose="020F0502020204030204" pitchFamily="34" charset="0"/>
                <a:cs typeface="Arial" panose="020B0604020202020204" pitchFamily="34" charset="0"/>
              </a:rPr>
              <a:t>FRR</a:t>
            </a:r>
            <a:r>
              <a:rPr lang="el-GR" sz="1200" dirty="0">
                <a:effectLst/>
                <a:latin typeface="+mn-lt"/>
                <a:ea typeface="Calibri" panose="020F0502020204030204" pitchFamily="34" charset="0"/>
                <a:cs typeface="Arial" panose="020B0604020202020204" pitchFamily="34" charset="0"/>
              </a:rPr>
              <a:t>)</a:t>
            </a:r>
            <a:r>
              <a:rPr lang="en-US" sz="1200" dirty="0">
                <a:effectLst/>
                <a:latin typeface="+mn-lt"/>
                <a:ea typeface="Calibri" panose="020F0502020204030204" pitchFamily="34" charset="0"/>
                <a:cs typeface="Arial" panose="020B0604020202020204" pitchFamily="34" charset="0"/>
              </a:rPr>
              <a:t> </a:t>
            </a:r>
            <a:r>
              <a:rPr lang="el-GR" sz="1200" dirty="0">
                <a:effectLst/>
                <a:latin typeface="+mn-lt"/>
                <a:ea typeface="Calibri" panose="020F0502020204030204" pitchFamily="34" charset="0"/>
                <a:cs typeface="Arial" panose="020B0604020202020204" pitchFamily="34" charset="0"/>
              </a:rPr>
              <a:t>και ασφάλειας (</a:t>
            </a:r>
            <a:r>
              <a:rPr lang="en-US" sz="1200" dirty="0">
                <a:effectLst/>
                <a:latin typeface="+mn-lt"/>
                <a:ea typeface="Calibri" panose="020F0502020204030204" pitchFamily="34" charset="0"/>
                <a:cs typeface="Arial" panose="020B0604020202020204" pitchFamily="34" charset="0"/>
              </a:rPr>
              <a:t>FAR</a:t>
            </a:r>
            <a:r>
              <a:rPr lang="el-GR" sz="1200" dirty="0">
                <a:effectLst/>
                <a:latin typeface="+mn-lt"/>
                <a:ea typeface="Calibri" panose="020F0502020204030204" pitchFamily="34" charset="0"/>
                <a:cs typeface="Arial" panose="020B0604020202020204" pitchFamily="34" charset="0"/>
              </a:rPr>
              <a:t>)</a:t>
            </a:r>
            <a:r>
              <a:rPr lang="en-US" sz="1200" dirty="0">
                <a:effectLst/>
                <a:latin typeface="+mn-lt"/>
                <a:ea typeface="Calibri" panose="020F0502020204030204" pitchFamily="34" charset="0"/>
                <a:cs typeface="Arial" panose="020B0604020202020204" pitchFamily="34" charset="0"/>
              </a:rPr>
              <a:t>, </a:t>
            </a:r>
            <a:r>
              <a:rPr lang="el-GR" sz="1200" dirty="0">
                <a:effectLst/>
                <a:latin typeface="+mn-lt"/>
                <a:ea typeface="Calibri" panose="020F0502020204030204" pitchFamily="34" charset="0"/>
                <a:cs typeface="Arial" panose="020B0604020202020204" pitchFamily="34" charset="0"/>
              </a:rPr>
              <a:t>χρησιμοποιώντας ένα πρώιμο σύστημα και το σύνολο των χρηστών εκπαίδευσης. Στους παραπάνω πίνακες απεικονίζονται οι μετρικές για το επιταχυνσιόμετρο στο παιχνίδι</a:t>
            </a:r>
            <a:r>
              <a:rPr lang="en-US" sz="1200" dirty="0">
                <a:effectLst/>
                <a:latin typeface="+mn-lt"/>
                <a:ea typeface="Calibri" panose="020F0502020204030204" pitchFamily="34" charset="0"/>
                <a:cs typeface="Arial" panose="020B0604020202020204" pitchFamily="34" charset="0"/>
              </a:rPr>
              <a:t> Mathisis, </a:t>
            </a:r>
            <a:r>
              <a:rPr lang="el-GR" sz="1200" dirty="0">
                <a:effectLst/>
                <a:latin typeface="+mn-lt"/>
                <a:ea typeface="Calibri" panose="020F0502020204030204" pitchFamily="34" charset="0"/>
                <a:cs typeface="Arial" panose="020B0604020202020204" pitchFamily="34" charset="0"/>
              </a:rPr>
              <a:t>και όπως φαίνεται οι δύο μετρικές παρουσιάζουν αντίστροφη συμπεριφορά. (Μικρότερα μεγέθη παραθύρου προσδίδουν καλύτερη χρηστικότητα αλλά μικρότερη ασφάλεια και ακριβώς το αντίθετο για μεγαλύτερα μεγέθη παραθύρου.) Εκτελώντας αναζητήσεις και για τους δύο αισθητήρες και για κάθε παιχνίδι, επιλέχθηκε οι ακολουθίες να αποτελούνται το πολύ από 50 μετρήσεις και να έχουν επικάλυψη 60%. (Ωστόσο σημειώνεται πως κατά την λειτουργία του συστήματος τα μεγέθη αυτά μπορούν να μεταβάλλονται σε κάποιο βαθμό έτσι ώστε να μπορούν να δημιουργηθούν ακολουθίες και στις περιπτώσεις που υπάρχουν λιγότερες ή περισσότερες μετρήσεις.)</a:t>
            </a:r>
          </a:p>
        </p:txBody>
      </p:sp>
      <p:sp>
        <p:nvSpPr>
          <p:cNvPr id="4" name="Slide Number Placeholder 3"/>
          <p:cNvSpPr>
            <a:spLocks noGrp="1"/>
          </p:cNvSpPr>
          <p:nvPr>
            <p:ph type="sldNum" sz="quarter" idx="5"/>
          </p:nvPr>
        </p:nvSpPr>
        <p:spPr/>
        <p:txBody>
          <a:bodyPr/>
          <a:lstStyle/>
          <a:p>
            <a:fld id="{368D6966-520B-4655-B62A-80520BC4E951}" type="slidenum">
              <a:rPr lang="en-US" smtClean="0"/>
              <a:t>8</a:t>
            </a:fld>
            <a:endParaRPr lang="en-US" dirty="0"/>
          </a:p>
        </p:txBody>
      </p:sp>
    </p:spTree>
    <p:extLst>
      <p:ext uri="{BB962C8B-B14F-4D97-AF65-F5344CB8AC3E}">
        <p14:creationId xmlns:p14="http://schemas.microsoft.com/office/powerpoint/2010/main" val="444794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mn-lt"/>
                <a:ea typeface="Calibri" panose="020F0502020204030204" pitchFamily="34" charset="0"/>
                <a:cs typeface="Arial" panose="020B0604020202020204" pitchFamily="34" charset="0"/>
              </a:rPr>
              <a:t>Για την επιλογή των τελικών χαρακτηριστικών, αρχικά έγινε ο υπολογισμός ενός μεγάλου πλήθος χαρακτηριστικών και στην συνέχεια χρησιμοποιήθηκαν πίνακες συσχέτισης και εκτελέστηκαν διάφορα πειράματα. Τα χαρακτηριστικά που τελικά επιλέχθηκαν παρουσιάζονται στον πίνακα.</a:t>
            </a:r>
          </a:p>
        </p:txBody>
      </p:sp>
      <p:sp>
        <p:nvSpPr>
          <p:cNvPr id="4" name="Slide Number Placeholder 3"/>
          <p:cNvSpPr>
            <a:spLocks noGrp="1"/>
          </p:cNvSpPr>
          <p:nvPr>
            <p:ph type="sldNum" sz="quarter" idx="5"/>
          </p:nvPr>
        </p:nvSpPr>
        <p:spPr/>
        <p:txBody>
          <a:bodyPr/>
          <a:lstStyle/>
          <a:p>
            <a:fld id="{368D6966-520B-4655-B62A-80520BC4E951}" type="slidenum">
              <a:rPr lang="en-US" smtClean="0"/>
              <a:t>9</a:t>
            </a:fld>
            <a:endParaRPr lang="en-US" dirty="0"/>
          </a:p>
        </p:txBody>
      </p:sp>
    </p:spTree>
    <p:extLst>
      <p:ext uri="{BB962C8B-B14F-4D97-AF65-F5344CB8AC3E}">
        <p14:creationId xmlns:p14="http://schemas.microsoft.com/office/powerpoint/2010/main" val="4160155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3AAD-6614-BB1B-6378-298F8906CC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EA26B3-5AA5-CFE2-DE8E-9C7D1BA42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E18B1B-561C-A0FE-0615-79BC56EA8910}"/>
              </a:ext>
            </a:extLst>
          </p:cNvPr>
          <p:cNvSpPr>
            <a:spLocks noGrp="1"/>
          </p:cNvSpPr>
          <p:nvPr>
            <p:ph type="dt" sz="half" idx="10"/>
          </p:nvPr>
        </p:nvSpPr>
        <p:spPr/>
        <p:txBody>
          <a:bodyPr/>
          <a:lstStyle/>
          <a:p>
            <a:fld id="{9D0468E2-22BE-45BE-A900-CBC43C162717}"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C603C990-8F80-23E6-5545-5914AE034E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0BDF64-B8B1-6E78-00FB-FD9ECB32D427}"/>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77601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8DC5-B5B5-1A7F-5193-FE52F0A6BD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64251-BC5A-7211-D904-EAC7B53135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CE19B-D9B8-D98C-8F93-E380F216F405}"/>
              </a:ext>
            </a:extLst>
          </p:cNvPr>
          <p:cNvSpPr>
            <a:spLocks noGrp="1"/>
          </p:cNvSpPr>
          <p:nvPr>
            <p:ph type="dt" sz="half" idx="10"/>
          </p:nvPr>
        </p:nvSpPr>
        <p:spPr/>
        <p:txBody>
          <a:bodyPr/>
          <a:lstStyle/>
          <a:p>
            <a:fld id="{88AD493D-E91E-4199-84C6-C2B63C2A6250}"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ADC91E86-F6F0-CD1F-A33E-CA643588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710DC7-AE9A-9C79-E246-520FFBB55A1C}"/>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168281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86B17-EDF8-1DED-7B49-8512776735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F17D7-40CB-F632-1360-E19F738E73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D2435-3BBA-340F-C377-D868DCB1F744}"/>
              </a:ext>
            </a:extLst>
          </p:cNvPr>
          <p:cNvSpPr>
            <a:spLocks noGrp="1"/>
          </p:cNvSpPr>
          <p:nvPr>
            <p:ph type="dt" sz="half" idx="10"/>
          </p:nvPr>
        </p:nvSpPr>
        <p:spPr/>
        <p:txBody>
          <a:bodyPr/>
          <a:lstStyle/>
          <a:p>
            <a:fld id="{F3672F20-256F-4FAC-BE2D-A50BDFFFB6FD}"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2C9059DD-2A63-263E-57E1-5BEBF273F6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0C3DB2-7497-6ACB-B4EE-9B0D8D401F63}"/>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326826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4D82-9E4E-1721-708A-D6A0DAAFF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9EBD3-8E9B-E3F1-B8CC-4BD2588588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12262-6A8C-77D7-FA13-2E025B6282FA}"/>
              </a:ext>
            </a:extLst>
          </p:cNvPr>
          <p:cNvSpPr>
            <a:spLocks noGrp="1"/>
          </p:cNvSpPr>
          <p:nvPr>
            <p:ph type="dt" sz="half" idx="10"/>
          </p:nvPr>
        </p:nvSpPr>
        <p:spPr/>
        <p:txBody>
          <a:bodyPr/>
          <a:lstStyle/>
          <a:p>
            <a:fld id="{92DF1B7F-D7FB-4F37-8E0B-966A01016563}"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070E92D8-3F6B-25B2-56F4-1042510246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E6D735-D8E5-8CA3-A30E-21FA6CFCFC3E}"/>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3126654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2021-AA66-B199-469F-F8097C45D7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1D6653-E046-522D-D70F-C7C255F78B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13390-8F95-9C1D-8D26-C63D949FD97F}"/>
              </a:ext>
            </a:extLst>
          </p:cNvPr>
          <p:cNvSpPr>
            <a:spLocks noGrp="1"/>
          </p:cNvSpPr>
          <p:nvPr>
            <p:ph type="dt" sz="half" idx="10"/>
          </p:nvPr>
        </p:nvSpPr>
        <p:spPr/>
        <p:txBody>
          <a:bodyPr/>
          <a:lstStyle/>
          <a:p>
            <a:fld id="{B2AF0EF2-EC28-4EFF-91BD-743430E8FE42}"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09E25F9E-442D-BB51-C24F-303A32E412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B26F6-3E49-FA97-A652-0AF00F3C205B}"/>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228488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2BB3-AE61-CF03-BCEE-8D21E8A88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92D3D4-DE34-C486-48D3-3D6C79A70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61281-2835-CACF-D3CA-8C860FB943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590D1D-DD1D-BF0A-A3F6-7C87CA6813D6}"/>
              </a:ext>
            </a:extLst>
          </p:cNvPr>
          <p:cNvSpPr>
            <a:spLocks noGrp="1"/>
          </p:cNvSpPr>
          <p:nvPr>
            <p:ph type="dt" sz="half" idx="10"/>
          </p:nvPr>
        </p:nvSpPr>
        <p:spPr/>
        <p:txBody>
          <a:bodyPr/>
          <a:lstStyle/>
          <a:p>
            <a:fld id="{C83DCE15-9F83-4642-9707-57C25CE4E0FE}" type="datetime2">
              <a:rPr lang="el-GR" smtClean="0"/>
              <a:t>Τετάρτη, 10 Ιανουαρίου 2024</a:t>
            </a:fld>
            <a:endParaRPr lang="en-US" dirty="0"/>
          </a:p>
        </p:txBody>
      </p:sp>
      <p:sp>
        <p:nvSpPr>
          <p:cNvPr id="6" name="Footer Placeholder 5">
            <a:extLst>
              <a:ext uri="{FF2B5EF4-FFF2-40B4-BE49-F238E27FC236}">
                <a16:creationId xmlns:a16="http://schemas.microsoft.com/office/drawing/2014/main" id="{B7E61E39-5F09-4565-C71A-A41598A47A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6ADEE2-3E36-792F-F0E5-44302C74A029}"/>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91180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163B-159C-36F1-C9DE-ED8953408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61C424-7D2F-2788-D945-698FBBC0D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21EBD-BC87-7A6A-2CB4-8624CE44A7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38F1BA-363D-A4DE-9660-054C1784D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FD86B4-961E-8589-F824-F19E0DEF9A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951A11-00EC-0598-660E-66B495CF426E}"/>
              </a:ext>
            </a:extLst>
          </p:cNvPr>
          <p:cNvSpPr>
            <a:spLocks noGrp="1"/>
          </p:cNvSpPr>
          <p:nvPr>
            <p:ph type="dt" sz="half" idx="10"/>
          </p:nvPr>
        </p:nvSpPr>
        <p:spPr/>
        <p:txBody>
          <a:bodyPr/>
          <a:lstStyle/>
          <a:p>
            <a:fld id="{4DE5D208-654C-43BF-A759-FA6722884E5F}" type="datetime2">
              <a:rPr lang="el-GR" smtClean="0"/>
              <a:t>Τετάρτη, 10 Ιανουαρίου 2024</a:t>
            </a:fld>
            <a:endParaRPr lang="en-US" dirty="0"/>
          </a:p>
        </p:txBody>
      </p:sp>
      <p:sp>
        <p:nvSpPr>
          <p:cNvPr id="8" name="Footer Placeholder 7">
            <a:extLst>
              <a:ext uri="{FF2B5EF4-FFF2-40B4-BE49-F238E27FC236}">
                <a16:creationId xmlns:a16="http://schemas.microsoft.com/office/drawing/2014/main" id="{8D80C00D-66A0-9986-1378-86332B7549F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18926F9-6F04-51E6-A3DF-804AEF58616D}"/>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66426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EB27-27B9-7583-D401-DCA2189210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A272F-9097-CED4-24EB-BD777B1349FD}"/>
              </a:ext>
            </a:extLst>
          </p:cNvPr>
          <p:cNvSpPr>
            <a:spLocks noGrp="1"/>
          </p:cNvSpPr>
          <p:nvPr>
            <p:ph type="dt" sz="half" idx="10"/>
          </p:nvPr>
        </p:nvSpPr>
        <p:spPr/>
        <p:txBody>
          <a:bodyPr/>
          <a:lstStyle/>
          <a:p>
            <a:fld id="{47DCA027-8D89-4F5A-B81E-6770066044DA}" type="datetime2">
              <a:rPr lang="el-GR" smtClean="0"/>
              <a:t>Τετάρτη, 10 Ιανουαρίου 2024</a:t>
            </a:fld>
            <a:endParaRPr lang="en-US" dirty="0"/>
          </a:p>
        </p:txBody>
      </p:sp>
      <p:sp>
        <p:nvSpPr>
          <p:cNvPr id="4" name="Footer Placeholder 3">
            <a:extLst>
              <a:ext uri="{FF2B5EF4-FFF2-40B4-BE49-F238E27FC236}">
                <a16:creationId xmlns:a16="http://schemas.microsoft.com/office/drawing/2014/main" id="{67B47A73-ADBA-8839-EA9B-9A5B0D898D8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52D160F-F384-8BA3-BF17-7300C1A99822}"/>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207739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88708-FDA2-AD7C-2DA4-78E58B47E679}"/>
              </a:ext>
            </a:extLst>
          </p:cNvPr>
          <p:cNvSpPr>
            <a:spLocks noGrp="1"/>
          </p:cNvSpPr>
          <p:nvPr>
            <p:ph type="dt" sz="half" idx="10"/>
          </p:nvPr>
        </p:nvSpPr>
        <p:spPr/>
        <p:txBody>
          <a:bodyPr/>
          <a:lstStyle/>
          <a:p>
            <a:fld id="{B8BE5717-CD20-40DB-9044-82EBA75D3265}" type="datetime2">
              <a:rPr lang="el-GR" smtClean="0"/>
              <a:t>Τετάρτη, 10 Ιανουαρίου 2024</a:t>
            </a:fld>
            <a:endParaRPr lang="en-US" dirty="0"/>
          </a:p>
        </p:txBody>
      </p:sp>
      <p:sp>
        <p:nvSpPr>
          <p:cNvPr id="3" name="Footer Placeholder 2">
            <a:extLst>
              <a:ext uri="{FF2B5EF4-FFF2-40B4-BE49-F238E27FC236}">
                <a16:creationId xmlns:a16="http://schemas.microsoft.com/office/drawing/2014/main" id="{5E3CA573-F0F5-D722-3701-90AD2D011DE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6A3F95D-1D53-65E7-289C-557836FC35DB}"/>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87431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E11F-F871-5AA1-940C-6E44565D2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CA5874-54BC-0CAF-A08B-460692657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E298DE-F8FC-2A37-7DB0-3036F2729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B8C38-5E37-B642-C577-A514AFA670D9}"/>
              </a:ext>
            </a:extLst>
          </p:cNvPr>
          <p:cNvSpPr>
            <a:spLocks noGrp="1"/>
          </p:cNvSpPr>
          <p:nvPr>
            <p:ph type="dt" sz="half" idx="10"/>
          </p:nvPr>
        </p:nvSpPr>
        <p:spPr/>
        <p:txBody>
          <a:bodyPr/>
          <a:lstStyle/>
          <a:p>
            <a:fld id="{B1D5D88B-DE61-40CA-9C8D-8C0AE5B743A9}" type="datetime2">
              <a:rPr lang="el-GR" smtClean="0"/>
              <a:t>Τετάρτη, 10 Ιανουαρίου 2024</a:t>
            </a:fld>
            <a:endParaRPr lang="en-US" dirty="0"/>
          </a:p>
        </p:txBody>
      </p:sp>
      <p:sp>
        <p:nvSpPr>
          <p:cNvPr id="6" name="Footer Placeholder 5">
            <a:extLst>
              <a:ext uri="{FF2B5EF4-FFF2-40B4-BE49-F238E27FC236}">
                <a16:creationId xmlns:a16="http://schemas.microsoft.com/office/drawing/2014/main" id="{4554A5A1-EE50-64E7-6E1C-756DF254DA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CC1E49-D921-4CA9-E297-AEBD7585B35E}"/>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267206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18E4-CA72-CE8E-F25C-48324F07F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6B1C77-22E9-C576-AE7E-2A1FCFDDA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A953B-16D5-B54C-9CD6-6D42F434D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986D7-92A1-27BE-E8DF-E13FD0276507}"/>
              </a:ext>
            </a:extLst>
          </p:cNvPr>
          <p:cNvSpPr>
            <a:spLocks noGrp="1"/>
          </p:cNvSpPr>
          <p:nvPr>
            <p:ph type="dt" sz="half" idx="10"/>
          </p:nvPr>
        </p:nvSpPr>
        <p:spPr/>
        <p:txBody>
          <a:bodyPr/>
          <a:lstStyle/>
          <a:p>
            <a:fld id="{E936839C-8B95-4DAD-B05B-FE4A353AF2E0}" type="datetime2">
              <a:rPr lang="el-GR" smtClean="0"/>
              <a:t>Τετάρτη, 10 Ιανουαρίου 2024</a:t>
            </a:fld>
            <a:endParaRPr lang="en-US" dirty="0"/>
          </a:p>
        </p:txBody>
      </p:sp>
      <p:sp>
        <p:nvSpPr>
          <p:cNvPr id="6" name="Footer Placeholder 5">
            <a:extLst>
              <a:ext uri="{FF2B5EF4-FFF2-40B4-BE49-F238E27FC236}">
                <a16:creationId xmlns:a16="http://schemas.microsoft.com/office/drawing/2014/main" id="{93D37549-F6DA-7EBB-A3C5-2EE2A41AF1A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BDC7AD-192F-61A2-BDAF-176FB5D7AF79}"/>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48632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F82C6-F899-467D-AD80-B9B31D05F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9E035C-79B2-FECA-AAA9-6107F6F89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75421-9705-49DC-F319-9F5B3C0E75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088E7-6A85-4BD3-86E9-AE12B9A6DC0D}"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212AC7CF-993D-897A-DE8B-80780F63A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002BDFD-E983-CA75-6737-8FA8EB3D3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21889-EA29-4DB3-A541-FBF4AD3FEA91}" type="slidenum">
              <a:rPr lang="en-US" smtClean="0"/>
              <a:t>‹#›</a:t>
            </a:fld>
            <a:endParaRPr lang="en-US" dirty="0"/>
          </a:p>
        </p:txBody>
      </p:sp>
    </p:spTree>
    <p:extLst>
      <p:ext uri="{BB962C8B-B14F-4D97-AF65-F5344CB8AC3E}">
        <p14:creationId xmlns:p14="http://schemas.microsoft.com/office/powerpoint/2010/main" val="1283698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23.emf"/><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26.png"/><Relationship Id="rId4" Type="http://schemas.openxmlformats.org/officeDocument/2006/relationships/image" Target="../media/image25.emf"/></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31.emf"/></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33.emf"/></Relationships>
</file>

<file path=ppt/slides/_rels/slide19.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36.emf"/><Relationship Id="rId4" Type="http://schemas.openxmlformats.org/officeDocument/2006/relationships/image" Target="../media/image35.emf"/></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0.emf"/><Relationship Id="rId7"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45.emf"/></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emf"/><Relationship Id="rId7"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51BE606-5273-C8F0-8B1E-0B2952979AB5}"/>
              </a:ext>
            </a:extLst>
          </p:cNvPr>
          <p:cNvSpPr txBox="1"/>
          <p:nvPr/>
        </p:nvSpPr>
        <p:spPr>
          <a:xfrm>
            <a:off x="3421425" y="420465"/>
            <a:ext cx="4719919" cy="954107"/>
          </a:xfrm>
          <a:prstGeom prst="rect">
            <a:avLst/>
          </a:prstGeom>
          <a:noFill/>
        </p:spPr>
        <p:txBody>
          <a:bodyPr wrap="square" rtlCol="0">
            <a:spAutoFit/>
          </a:bodyPr>
          <a:lstStyle/>
          <a:p>
            <a:r>
              <a:rPr lang="el-GR" sz="1400" dirty="0">
                <a:effectLst/>
                <a:latin typeface="+mj-lt"/>
                <a:ea typeface="Calibri" panose="020F0502020204030204" pitchFamily="34" charset="0"/>
              </a:rPr>
              <a:t>Αριστοτέλειο Πανεπιστήμιο Θεσσαλονίκης</a:t>
            </a:r>
            <a:br>
              <a:rPr lang="en-US" sz="1400" dirty="0">
                <a:effectLst/>
                <a:latin typeface="+mj-lt"/>
                <a:ea typeface="Calibri" panose="020F0502020204030204" pitchFamily="34" charset="0"/>
              </a:rPr>
            </a:br>
            <a:r>
              <a:rPr lang="el-GR" sz="1400" dirty="0">
                <a:effectLst/>
                <a:latin typeface="+mj-lt"/>
                <a:ea typeface="Calibri" panose="020F0502020204030204" pitchFamily="34" charset="0"/>
                <a:cs typeface="Arial" panose="020B0604020202020204" pitchFamily="34" charset="0"/>
              </a:rPr>
              <a:t>Πολυτεχνική Σχολή</a:t>
            </a:r>
            <a:br>
              <a:rPr lang="en-US" sz="1400" dirty="0">
                <a:effectLst/>
                <a:latin typeface="+mj-lt"/>
                <a:ea typeface="Calibri" panose="020F0502020204030204" pitchFamily="34" charset="0"/>
                <a:cs typeface="Arial" panose="020B0604020202020204" pitchFamily="34" charset="0"/>
              </a:rPr>
            </a:br>
            <a:r>
              <a:rPr lang="el-GR" sz="1400" dirty="0">
                <a:effectLst/>
                <a:latin typeface="+mj-lt"/>
                <a:ea typeface="Calibri" panose="020F0502020204030204" pitchFamily="34" charset="0"/>
              </a:rPr>
              <a:t>Τμήμα Ηλεκτρολόγων Μηχανικών και Μηχανικών Υπολογιστών</a:t>
            </a:r>
            <a:br>
              <a:rPr lang="en-US" sz="1400" dirty="0">
                <a:effectLst/>
                <a:latin typeface="+mj-lt"/>
                <a:ea typeface="Calibri" panose="020F0502020204030204" pitchFamily="34" charset="0"/>
              </a:rPr>
            </a:br>
            <a:r>
              <a:rPr lang="el-GR" sz="1400" dirty="0">
                <a:effectLst/>
                <a:latin typeface="+mj-lt"/>
                <a:ea typeface="Calibri" panose="020F0502020204030204" pitchFamily="34" charset="0"/>
              </a:rPr>
              <a:t>Εργαστήριο Επεξεργασίας Πληροφορίας και Υπολογισμών</a:t>
            </a:r>
            <a:endParaRPr lang="en-US" sz="1400" dirty="0">
              <a:effectLst/>
              <a:latin typeface="+mj-lt"/>
              <a:ea typeface="Calibri" panose="020F050202020403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6716545E-6F99-93D7-4114-25FBC282F9B3}"/>
              </a:ext>
            </a:extLst>
          </p:cNvPr>
          <p:cNvCxnSpPr/>
          <p:nvPr/>
        </p:nvCxnSpPr>
        <p:spPr>
          <a:xfrm>
            <a:off x="3124200" y="420465"/>
            <a:ext cx="0" cy="9144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6FC59C-161C-31B6-3C5B-DA193568F4E9}"/>
              </a:ext>
            </a:extLst>
          </p:cNvPr>
          <p:cNvSpPr txBox="1"/>
          <p:nvPr/>
        </p:nvSpPr>
        <p:spPr>
          <a:xfrm>
            <a:off x="2438401" y="1828800"/>
            <a:ext cx="7315197" cy="1815882"/>
          </a:xfrm>
          <a:prstGeom prst="rect">
            <a:avLst/>
          </a:prstGeom>
          <a:noFill/>
          <a:effectLst/>
        </p:spPr>
        <p:txBody>
          <a:bodyPr wrap="square" rtlCol="0">
            <a:spAutoFit/>
          </a:bodyPr>
          <a:lstStyle/>
          <a:p>
            <a:pPr algn="ctr"/>
            <a:r>
              <a:rPr lang="el-GR" sz="2800" spc="300" dirty="0">
                <a:solidFill>
                  <a:schemeClr val="accent1"/>
                </a:solidFill>
                <a:effectLst>
                  <a:outerShdw blurRad="50800" dist="38100" dir="5400000" algn="t" rotWithShape="0">
                    <a:prstClr val="black">
                      <a:alpha val="40000"/>
                    </a:prstClr>
                  </a:outerShdw>
                </a:effectLst>
                <a:latin typeface="+mj-lt"/>
                <a:ea typeface="Calibri" panose="020F0502020204030204" pitchFamily="34" charset="0"/>
                <a:cs typeface="Arial" panose="020B0604020202020204" pitchFamily="34" charset="0"/>
              </a:rPr>
              <a:t>Συνεχής έμμεση αυθεντικοποίηση χρηστών κινητού τηλεφώνου με συνδυασμό των δεδομένων πλοήγησης και συμπεριφοράς</a:t>
            </a:r>
            <a:endParaRPr lang="en-US" sz="2800" spc="300" dirty="0">
              <a:solidFill>
                <a:schemeClr val="accent1"/>
              </a:solidFill>
              <a:effectLst>
                <a:outerShdw blurRad="50800" dist="38100" dir="5400000" algn="t" rotWithShape="0">
                  <a:prstClr val="black">
                    <a:alpha val="40000"/>
                  </a:prstClr>
                </a:outerShdw>
              </a:effectLst>
              <a:latin typeface="+mj-lt"/>
              <a:ea typeface="Calibri" panose="020F050202020403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6B764C8-F39E-7875-B0B1-5BF1A94EF350}"/>
              </a:ext>
            </a:extLst>
          </p:cNvPr>
          <p:cNvSpPr txBox="1"/>
          <p:nvPr/>
        </p:nvSpPr>
        <p:spPr>
          <a:xfrm>
            <a:off x="4267199" y="4098910"/>
            <a:ext cx="3657600" cy="407035"/>
          </a:xfrm>
          <a:prstGeom prst="rect">
            <a:avLst/>
          </a:prstGeom>
          <a:noFill/>
        </p:spPr>
        <p:txBody>
          <a:bodyPr wrap="square" rtlCol="0">
            <a:spAutoFit/>
          </a:bodyPr>
          <a:lstStyle/>
          <a:p>
            <a:pPr marL="0" marR="0" algn="ctr">
              <a:lnSpc>
                <a:spcPct val="107000"/>
              </a:lnSpc>
              <a:spcBef>
                <a:spcPts val="0"/>
              </a:spcBef>
              <a:spcAft>
                <a:spcPts val="800"/>
              </a:spcAft>
            </a:pPr>
            <a:r>
              <a:rPr lang="el-GR" sz="2000" b="1" dirty="0">
                <a:effectLst/>
                <a:ea typeface="Calibri" panose="020F0502020204030204" pitchFamily="34" charset="0"/>
                <a:cs typeface="Arial" panose="020B0604020202020204" pitchFamily="34" charset="0"/>
              </a:rPr>
              <a:t>Χρήστος Εμμανουήλ</a:t>
            </a:r>
            <a:endParaRPr lang="en-US" sz="2000" dirty="0">
              <a:effectLst/>
              <a:ea typeface="Calibri" panose="020F050202020403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BA45CAF7-AC68-46E9-C53D-A709AC8D63B6}"/>
              </a:ext>
            </a:extLst>
          </p:cNvPr>
          <p:cNvSpPr txBox="1"/>
          <p:nvPr/>
        </p:nvSpPr>
        <p:spPr>
          <a:xfrm>
            <a:off x="601884" y="5391672"/>
            <a:ext cx="5494116" cy="768287"/>
          </a:xfrm>
          <a:prstGeom prst="rect">
            <a:avLst/>
          </a:prstGeom>
          <a:noFill/>
        </p:spPr>
        <p:txBody>
          <a:bodyPr wrap="square" rtlCol="0">
            <a:spAutoFit/>
          </a:bodyPr>
          <a:lstStyle/>
          <a:p>
            <a:pPr marL="0" marR="0">
              <a:lnSpc>
                <a:spcPct val="107000"/>
              </a:lnSpc>
              <a:spcBef>
                <a:spcPts val="0"/>
              </a:spcBef>
              <a:spcAft>
                <a:spcPts val="800"/>
              </a:spcAft>
            </a:pPr>
            <a:r>
              <a:rPr lang="el-GR" sz="1800" dirty="0">
                <a:effectLst/>
                <a:ea typeface="Calibri" panose="020F0502020204030204" pitchFamily="34" charset="0"/>
                <a:cs typeface="Arial" panose="020B0604020202020204" pitchFamily="34" charset="0"/>
              </a:rPr>
              <a:t>Επιβλέπων Καθηγητής: </a:t>
            </a:r>
            <a:r>
              <a:rPr lang="el-GR" sz="1800" b="1" dirty="0">
                <a:effectLst/>
                <a:ea typeface="Calibri" panose="020F0502020204030204" pitchFamily="34" charset="0"/>
                <a:cs typeface="Arial" panose="020B0604020202020204" pitchFamily="34" charset="0"/>
              </a:rPr>
              <a:t>Ανδρέας Συμεωνίδης</a:t>
            </a:r>
            <a:endParaRPr lang="en-US" sz="1800" dirty="0">
              <a:effectLst/>
              <a:ea typeface="Calibri" panose="020F0502020204030204" pitchFamily="34" charset="0"/>
              <a:cs typeface="Arial" panose="020B0604020202020204" pitchFamily="34" charset="0"/>
            </a:endParaRPr>
          </a:p>
          <a:p>
            <a:r>
              <a:rPr lang="el-GR" sz="1800" dirty="0">
                <a:effectLst/>
                <a:ea typeface="Calibri" panose="020F0502020204030204" pitchFamily="34" charset="0"/>
              </a:rPr>
              <a:t>Επιβλέπων Υποψήφιος Διδάκτωρ: </a:t>
            </a:r>
            <a:r>
              <a:rPr lang="el-GR" sz="1800" b="1" dirty="0">
                <a:effectLst/>
                <a:ea typeface="Calibri" panose="020F0502020204030204" pitchFamily="34" charset="0"/>
              </a:rPr>
              <a:t>Θωμάς Καρανικιώτης</a:t>
            </a:r>
            <a:endParaRPr lang="en-US" dirty="0"/>
          </a:p>
        </p:txBody>
      </p:sp>
      <p:pic>
        <p:nvPicPr>
          <p:cNvPr id="3" name="Picture 2">
            <a:extLst>
              <a:ext uri="{FF2B5EF4-FFF2-40B4-BE49-F238E27FC236}">
                <a16:creationId xmlns:a16="http://schemas.microsoft.com/office/drawing/2014/main" id="{329810B0-D772-79D1-D954-C398FA0AC791}"/>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830661" y="207105"/>
            <a:ext cx="1005840" cy="1341120"/>
          </a:xfrm>
          <a:prstGeom prst="rect">
            <a:avLst/>
          </a:prstGeom>
        </p:spPr>
      </p:pic>
      <p:pic>
        <p:nvPicPr>
          <p:cNvPr id="5" name="Picture 4">
            <a:extLst>
              <a:ext uri="{FF2B5EF4-FFF2-40B4-BE49-F238E27FC236}">
                <a16:creationId xmlns:a16="http://schemas.microsoft.com/office/drawing/2014/main" id="{E7529163-AD0B-6585-AD37-2B1A6C052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884" y="257955"/>
            <a:ext cx="1005840" cy="1299210"/>
          </a:xfrm>
          <a:prstGeom prst="rect">
            <a:avLst/>
          </a:prstGeom>
        </p:spPr>
      </p:pic>
    </p:spTree>
    <p:extLst>
      <p:ext uri="{BB962C8B-B14F-4D97-AF65-F5344CB8AC3E}">
        <p14:creationId xmlns:p14="http://schemas.microsoft.com/office/powerpoint/2010/main" val="84841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10</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609600" y="687095"/>
            <a:ext cx="3886200" cy="861774"/>
          </a:xfrm>
          <a:prstGeom prst="rect">
            <a:avLst/>
          </a:prstGeom>
          <a:noFill/>
          <a:effectLst/>
        </p:spPr>
        <p:txBody>
          <a:bodyPr wrap="square" rtlCol="0">
            <a:spAutoFit/>
          </a:bodyPr>
          <a:lstStyle/>
          <a:p>
            <a:r>
              <a:rPr lang="el-GR" sz="1400" spc="300" dirty="0">
                <a:solidFill>
                  <a:schemeClr val="accent1"/>
                </a:solidFill>
                <a:effectLst>
                  <a:outerShdw blurRad="50800" dist="38100" dir="5400000" algn="t" rotWithShape="0">
                    <a:prstClr val="black">
                      <a:alpha val="40000"/>
                    </a:prstClr>
                  </a:outerShdw>
                </a:effectLst>
                <a:latin typeface="+mj-lt"/>
              </a:rPr>
              <a:t>Μεθοδολογία</a:t>
            </a:r>
          </a:p>
          <a:p>
            <a:r>
              <a:rPr lang="el-GR" sz="2000" b="1" spc="300" dirty="0">
                <a:solidFill>
                  <a:schemeClr val="accent1"/>
                </a:solidFill>
                <a:effectLst>
                  <a:outerShdw blurRad="50800" dist="38100" dir="5400000" algn="t" rotWithShape="0">
                    <a:prstClr val="black">
                      <a:alpha val="40000"/>
                    </a:prstClr>
                  </a:outerShdw>
                </a:effectLst>
                <a:latin typeface="+mj-lt"/>
              </a:rPr>
              <a:t>Εξαγωγή Χαρακτηριστικών</a:t>
            </a:r>
          </a:p>
          <a:p>
            <a:r>
              <a:rPr lang="el-GR" sz="1600" b="1" spc="300" dirty="0">
                <a:solidFill>
                  <a:prstClr val="black">
                    <a:lumMod val="50000"/>
                    <a:lumOff val="50000"/>
                  </a:prstClr>
                </a:solidFill>
                <a:latin typeface="Calibri Light" panose="020F0302020204030204" pitchFamily="34" charset="0"/>
                <a:cs typeface="Calibri Light" panose="020F0302020204030204" pitchFamily="34" charset="0"/>
              </a:rPr>
              <a:t>Χειρονομίες</a:t>
            </a:r>
          </a:p>
        </p:txBody>
      </p:sp>
      <p:cxnSp>
        <p:nvCxnSpPr>
          <p:cNvPr id="11" name="Straight Connector 10">
            <a:extLst>
              <a:ext uri="{FF2B5EF4-FFF2-40B4-BE49-F238E27FC236}">
                <a16:creationId xmlns:a16="http://schemas.microsoft.com/office/drawing/2014/main" id="{9FF54A02-0A74-2D15-9791-B14D566B1B5F}"/>
              </a:ext>
            </a:extLst>
          </p:cNvPr>
          <p:cNvCxnSpPr>
            <a:cxnSpLocks/>
          </p:cNvCxnSpPr>
          <p:nvPr/>
        </p:nvCxnSpPr>
        <p:spPr>
          <a:xfrm>
            <a:off x="609600" y="1570354"/>
            <a:ext cx="3657600" cy="0"/>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0E407E1-E05C-D09D-9112-CA57872F8D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49197"/>
            <a:ext cx="3886200" cy="3886200"/>
          </a:xfrm>
          <a:prstGeom prst="rect">
            <a:avLst/>
          </a:prstGeom>
          <a:noFill/>
          <a:ln>
            <a:noFill/>
          </a:ln>
        </p:spPr>
      </p:pic>
      <p:pic>
        <p:nvPicPr>
          <p:cNvPr id="14" name="Picture 13">
            <a:extLst>
              <a:ext uri="{FF2B5EF4-FFF2-40B4-BE49-F238E27FC236}">
                <a16:creationId xmlns:a16="http://schemas.microsoft.com/office/drawing/2014/main" id="{082E3141-25DA-38A6-5087-19CDEEF775ED}"/>
              </a:ext>
            </a:extLst>
          </p:cNvPr>
          <p:cNvPicPr>
            <a:picLocks noChangeAspect="1"/>
          </p:cNvPicPr>
          <p:nvPr/>
        </p:nvPicPr>
        <p:blipFill rotWithShape="1">
          <a:blip r:embed="rId4"/>
          <a:srcRect l="10692" r="10637" b="26624"/>
          <a:stretch/>
        </p:blipFill>
        <p:spPr>
          <a:xfrm>
            <a:off x="6096000" y="3453385"/>
            <a:ext cx="4631531" cy="877823"/>
          </a:xfrm>
          <a:prstGeom prst="rect">
            <a:avLst/>
          </a:prstGeom>
          <a:ln w="19050">
            <a:solidFill>
              <a:schemeClr val="accent1"/>
            </a:solidFill>
          </a:ln>
          <a:effectLst/>
        </p:spPr>
      </p:pic>
      <p:grpSp>
        <p:nvGrpSpPr>
          <p:cNvPr id="7" name="Group 6">
            <a:extLst>
              <a:ext uri="{FF2B5EF4-FFF2-40B4-BE49-F238E27FC236}">
                <a16:creationId xmlns:a16="http://schemas.microsoft.com/office/drawing/2014/main" id="{008F574F-6A0B-6BF5-3926-42A93C62C8CC}"/>
              </a:ext>
            </a:extLst>
          </p:cNvPr>
          <p:cNvGrpSpPr/>
          <p:nvPr/>
        </p:nvGrpSpPr>
        <p:grpSpPr>
          <a:xfrm>
            <a:off x="-1" y="32755"/>
            <a:ext cx="11353801" cy="835025"/>
            <a:chOff x="-1" y="32755"/>
            <a:chExt cx="11353801" cy="835025"/>
          </a:xfrm>
        </p:grpSpPr>
        <p:sp>
          <p:nvSpPr>
            <p:cNvPr id="8" name="Rectangle 7">
              <a:extLst>
                <a:ext uri="{FF2B5EF4-FFF2-40B4-BE49-F238E27FC236}">
                  <a16:creationId xmlns:a16="http://schemas.microsoft.com/office/drawing/2014/main" id="{B0FA4BCF-E221-3B76-60BB-0950A1FE7C05}"/>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2EB2C84-8175-6254-8449-E5CBF94BA14A}"/>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2" name="Picture 11">
              <a:extLst>
                <a:ext uri="{FF2B5EF4-FFF2-40B4-BE49-F238E27FC236}">
                  <a16:creationId xmlns:a16="http://schemas.microsoft.com/office/drawing/2014/main" id="{E0F5C90A-B843-E39E-4883-2D1F04FBD9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298515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11</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52679" y="687095"/>
            <a:ext cx="2057400" cy="615553"/>
          </a:xfrm>
          <a:prstGeom prst="rect">
            <a:avLst/>
          </a:prstGeom>
          <a:noFill/>
          <a:effectLst/>
        </p:spPr>
        <p:txBody>
          <a:bodyPr wrap="square" rtlCol="0">
            <a:spAutoFit/>
          </a:bodyPr>
          <a:lstStyle/>
          <a:p>
            <a:r>
              <a:rPr lang="el-GR" sz="1400" spc="300" dirty="0">
                <a:solidFill>
                  <a:schemeClr val="accent1"/>
                </a:solidFill>
                <a:latin typeface="+mj-lt"/>
              </a:rPr>
              <a:t>Μεθοδολογία</a:t>
            </a:r>
          </a:p>
          <a:p>
            <a:r>
              <a:rPr lang="el-GR" sz="2000" b="1" spc="300" dirty="0">
                <a:solidFill>
                  <a:schemeClr val="accent1"/>
                </a:solidFill>
                <a:latin typeface="+mj-lt"/>
              </a:rPr>
              <a:t>Ταξινομητές</a:t>
            </a:r>
          </a:p>
        </p:txBody>
      </p:sp>
      <p:pic>
        <p:nvPicPr>
          <p:cNvPr id="15" name="Picture 14">
            <a:extLst>
              <a:ext uri="{FF2B5EF4-FFF2-40B4-BE49-F238E27FC236}">
                <a16:creationId xmlns:a16="http://schemas.microsoft.com/office/drawing/2014/main" id="{AEEB3C6B-5146-EDFC-D6A9-BCD0C8338D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2275" y="1501265"/>
            <a:ext cx="4581525" cy="3924300"/>
          </a:xfrm>
          <a:prstGeom prst="rect">
            <a:avLst/>
          </a:prstGeom>
          <a:noFill/>
          <a:ln>
            <a:noFill/>
          </a:ln>
          <a:effectLst>
            <a:outerShdw blurRad="50800" dist="38100" dir="8100000" algn="tr" rotWithShape="0">
              <a:prstClr val="black">
                <a:alpha val="40000"/>
              </a:prstClr>
            </a:outerShdw>
          </a:effectLst>
        </p:spPr>
      </p:pic>
      <p:sp>
        <p:nvSpPr>
          <p:cNvPr id="16" name="TextBox 15">
            <a:extLst>
              <a:ext uri="{FF2B5EF4-FFF2-40B4-BE49-F238E27FC236}">
                <a16:creationId xmlns:a16="http://schemas.microsoft.com/office/drawing/2014/main" id="{2F0AABCD-8EB0-9900-9CCF-ABBCC4350250}"/>
              </a:ext>
            </a:extLst>
          </p:cNvPr>
          <p:cNvSpPr txBox="1"/>
          <p:nvPr/>
        </p:nvSpPr>
        <p:spPr>
          <a:xfrm>
            <a:off x="842963" y="1501265"/>
            <a:ext cx="5253037" cy="1631216"/>
          </a:xfrm>
          <a:prstGeom prst="rect">
            <a:avLst/>
          </a:prstGeom>
          <a:noFill/>
          <a:ln w="19050">
            <a:solidFill>
              <a:schemeClr val="accent1"/>
            </a:solidFill>
          </a:ln>
        </p:spPr>
        <p:txBody>
          <a:bodyPr wrap="square" rtlCol="0">
            <a:spAutoFit/>
          </a:bodyPr>
          <a:lstStyle/>
          <a:p>
            <a:r>
              <a:rPr lang="el-GR" b="1" dirty="0">
                <a:solidFill>
                  <a:schemeClr val="accent1"/>
                </a:solidFill>
                <a:latin typeface="+mj-lt"/>
              </a:rPr>
              <a:t>Τι γνωρίζουμε;</a:t>
            </a:r>
          </a:p>
          <a:p>
            <a:endParaRPr lang="el-GR"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Πρόβλημα ταξινόμησης μίας κλάσης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Επίλυση με </a:t>
            </a:r>
            <a:r>
              <a:rPr lang="en-US" sz="1600" dirty="0">
                <a:solidFill>
                  <a:prstClr val="black">
                    <a:lumMod val="50000"/>
                    <a:lumOff val="50000"/>
                  </a:prstClr>
                </a:solidFill>
                <a:latin typeface="Calibri" panose="020F0502020204030204"/>
              </a:rPr>
              <a:t>RBF-OCSVM</a:t>
            </a:r>
            <a:endParaRPr lang="el-GR"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Αδύνατη η χρήση ενός μοντέλου ανά ταξινομητή</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Οι παράμετροι (</a:t>
            </a:r>
            <a:r>
              <a:rPr lang="en-US" sz="1600" dirty="0">
                <a:solidFill>
                  <a:prstClr val="black">
                    <a:lumMod val="50000"/>
                    <a:lumOff val="50000"/>
                  </a:prstClr>
                </a:solidFill>
                <a:latin typeface="Calibri" panose="020F0502020204030204"/>
              </a:rPr>
              <a:t>nu, gamma)</a:t>
            </a:r>
            <a:r>
              <a:rPr lang="el-GR" sz="1600" dirty="0">
                <a:solidFill>
                  <a:prstClr val="black">
                    <a:lumMod val="50000"/>
                    <a:lumOff val="50000"/>
                  </a:prstClr>
                </a:solidFill>
                <a:latin typeface="Calibri" panose="020F0502020204030204"/>
              </a:rPr>
              <a:t> επηρεάζουν τα </a:t>
            </a:r>
            <a:r>
              <a:rPr lang="en-US" sz="1600" dirty="0">
                <a:solidFill>
                  <a:prstClr val="black">
                    <a:lumMod val="50000"/>
                    <a:lumOff val="50000"/>
                  </a:prstClr>
                </a:solidFill>
                <a:latin typeface="Calibri" panose="020F0502020204030204"/>
              </a:rPr>
              <a:t>RBF-OCSVMs</a:t>
            </a:r>
          </a:p>
        </p:txBody>
      </p:sp>
      <p:sp>
        <p:nvSpPr>
          <p:cNvPr id="18" name="TextBox 17">
            <a:extLst>
              <a:ext uri="{FF2B5EF4-FFF2-40B4-BE49-F238E27FC236}">
                <a16:creationId xmlns:a16="http://schemas.microsoft.com/office/drawing/2014/main" id="{108FC68C-AA65-3A9E-FC80-9CD4EA12BE15}"/>
              </a:ext>
            </a:extLst>
          </p:cNvPr>
          <p:cNvSpPr txBox="1"/>
          <p:nvPr/>
        </p:nvSpPr>
        <p:spPr>
          <a:xfrm>
            <a:off x="842963" y="3296842"/>
            <a:ext cx="5253037" cy="1384995"/>
          </a:xfrm>
          <a:prstGeom prst="rect">
            <a:avLst/>
          </a:prstGeom>
          <a:noFill/>
          <a:ln w="19050">
            <a:solidFill>
              <a:schemeClr val="accent1"/>
            </a:solidFill>
          </a:ln>
        </p:spPr>
        <p:txBody>
          <a:bodyPr wrap="square" rtlCol="0">
            <a:noAutofit/>
          </a:bodyPr>
          <a:lstStyle/>
          <a:p>
            <a:r>
              <a:rPr lang="el-GR" b="1" dirty="0">
                <a:solidFill>
                  <a:schemeClr val="accent1"/>
                </a:solidFill>
                <a:latin typeface="+mj-lt"/>
              </a:rPr>
              <a:t>Τι προτείνουμε;</a:t>
            </a:r>
          </a:p>
          <a:p>
            <a:endParaRPr lang="el-GR"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Χρήση πολλαπλών </a:t>
            </a:r>
            <a:r>
              <a:rPr lang="en-US" sz="1600" dirty="0">
                <a:solidFill>
                  <a:prstClr val="black">
                    <a:lumMod val="50000"/>
                    <a:lumOff val="50000"/>
                  </a:prstClr>
                </a:solidFill>
                <a:latin typeface="Calibri" panose="020F0502020204030204"/>
              </a:rPr>
              <a:t>RBF-OCSVMs</a:t>
            </a:r>
            <a:r>
              <a:rPr lang="el-GR" sz="1600" dirty="0">
                <a:solidFill>
                  <a:prstClr val="black">
                    <a:lumMod val="50000"/>
                    <a:lumOff val="50000"/>
                  </a:prstClr>
                </a:solidFill>
                <a:latin typeface="Calibri" panose="020F0502020204030204"/>
              </a:rPr>
              <a:t>, ανά ταξινομητή</a:t>
            </a:r>
            <a:endParaRPr lang="en-US"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Χρήση εύρους τιμών για τις παραμέτρους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Συλλογική τελική απόφαση</a:t>
            </a:r>
          </a:p>
        </p:txBody>
      </p:sp>
      <p:sp>
        <p:nvSpPr>
          <p:cNvPr id="19" name="TextBox 18">
            <a:extLst>
              <a:ext uri="{FF2B5EF4-FFF2-40B4-BE49-F238E27FC236}">
                <a16:creationId xmlns:a16="http://schemas.microsoft.com/office/drawing/2014/main" id="{E5CE64F9-5EC3-845C-3A0D-68E601DC5A2F}"/>
              </a:ext>
            </a:extLst>
          </p:cNvPr>
          <p:cNvSpPr txBox="1"/>
          <p:nvPr/>
        </p:nvSpPr>
        <p:spPr>
          <a:xfrm>
            <a:off x="842965" y="4846198"/>
            <a:ext cx="5253035" cy="1138773"/>
          </a:xfrm>
          <a:prstGeom prst="rect">
            <a:avLst/>
          </a:prstGeom>
          <a:noFill/>
          <a:ln w="19050">
            <a:solidFill>
              <a:schemeClr val="accent1"/>
            </a:solidFill>
          </a:ln>
        </p:spPr>
        <p:txBody>
          <a:bodyPr wrap="square" rtlCol="0">
            <a:noAutofit/>
          </a:bodyPr>
          <a:lstStyle/>
          <a:p>
            <a:r>
              <a:rPr lang="el-GR" b="1" dirty="0">
                <a:solidFill>
                  <a:schemeClr val="accent1"/>
                </a:solidFill>
                <a:latin typeface="+mj-lt"/>
              </a:rPr>
              <a:t>Ερωτήματα</a:t>
            </a:r>
            <a:r>
              <a:rPr lang="el-GR"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Εύρος παραμέτρων</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Αριθμός μοντέλων που αποφασίζουν</a:t>
            </a:r>
          </a:p>
        </p:txBody>
      </p:sp>
      <p:grpSp>
        <p:nvGrpSpPr>
          <p:cNvPr id="9" name="Group 8">
            <a:extLst>
              <a:ext uri="{FF2B5EF4-FFF2-40B4-BE49-F238E27FC236}">
                <a16:creationId xmlns:a16="http://schemas.microsoft.com/office/drawing/2014/main" id="{2B6C8993-DB82-36B0-95C8-1AF8CB722AB4}"/>
              </a:ext>
            </a:extLst>
          </p:cNvPr>
          <p:cNvGrpSpPr/>
          <p:nvPr/>
        </p:nvGrpSpPr>
        <p:grpSpPr>
          <a:xfrm>
            <a:off x="-1" y="32755"/>
            <a:ext cx="11353801" cy="835025"/>
            <a:chOff x="-1" y="32755"/>
            <a:chExt cx="11353801" cy="835025"/>
          </a:xfrm>
        </p:grpSpPr>
        <p:sp>
          <p:nvSpPr>
            <p:cNvPr id="12" name="Rectangle 11">
              <a:extLst>
                <a:ext uri="{FF2B5EF4-FFF2-40B4-BE49-F238E27FC236}">
                  <a16:creationId xmlns:a16="http://schemas.microsoft.com/office/drawing/2014/main" id="{3DDA4664-849E-9429-E6BD-54D7B5525F1C}"/>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C5FBFB2-0156-FD3C-84B3-9EC4CF41CA8C}"/>
                </a:ext>
              </a:extLst>
            </p:cNvPr>
            <p:cNvPicPr>
              <a:picLocks noChangeAspect="1"/>
            </p:cNvPicPr>
            <p:nvPr/>
          </p:nvPicPr>
          <p:blipFill rotWithShape="1">
            <a:blip r:embed="rId4">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4" name="Picture 13">
              <a:extLst>
                <a:ext uri="{FF2B5EF4-FFF2-40B4-BE49-F238E27FC236}">
                  <a16:creationId xmlns:a16="http://schemas.microsoft.com/office/drawing/2014/main" id="{82126A66-3FD9-235F-AEF3-FBB76D735C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29928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12</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66700" y="687095"/>
            <a:ext cx="2514600" cy="861774"/>
          </a:xfrm>
          <a:prstGeom prst="rect">
            <a:avLst/>
          </a:prstGeom>
          <a:noFill/>
          <a:effectLst/>
        </p:spPr>
        <p:txBody>
          <a:bodyPr wrap="square" rtlCol="0">
            <a:spAutoFit/>
          </a:bodyPr>
          <a:lstStyle/>
          <a:p>
            <a:r>
              <a:rPr lang="el-GR" sz="1400" spc="300" dirty="0">
                <a:solidFill>
                  <a:schemeClr val="accent1"/>
                </a:solidFill>
                <a:latin typeface="+mj-lt"/>
              </a:rPr>
              <a:t>Μεθοδολογία</a:t>
            </a:r>
          </a:p>
          <a:p>
            <a:r>
              <a:rPr lang="el-GR" sz="2000" b="1" spc="300" dirty="0">
                <a:solidFill>
                  <a:schemeClr val="accent1"/>
                </a:solidFill>
                <a:latin typeface="+mj-lt"/>
              </a:rPr>
              <a:t>Ταξινομητές</a:t>
            </a:r>
          </a:p>
          <a:p>
            <a:r>
              <a:rPr lang="el-GR" sz="1600" b="1" spc="300" dirty="0">
                <a:solidFill>
                  <a:prstClr val="black">
                    <a:lumMod val="50000"/>
                    <a:lumOff val="50000"/>
                  </a:prstClr>
                </a:solidFill>
                <a:latin typeface="Calibri Light" panose="020F0302020204030204" pitchFamily="34" charset="0"/>
                <a:cs typeface="Calibri Light" panose="020F0302020204030204" pitchFamily="34" charset="0"/>
              </a:rPr>
              <a:t>Εύρος Παραμέτρων</a:t>
            </a:r>
          </a:p>
        </p:txBody>
      </p:sp>
      <p:pic>
        <p:nvPicPr>
          <p:cNvPr id="12" name="Picture 11">
            <a:extLst>
              <a:ext uri="{FF2B5EF4-FFF2-40B4-BE49-F238E27FC236}">
                <a16:creationId xmlns:a16="http://schemas.microsoft.com/office/drawing/2014/main" id="{7D8E635B-E682-167B-492A-BCBDCE7A9A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03666"/>
            <a:ext cx="3474720" cy="2606040"/>
          </a:xfrm>
          <a:prstGeom prst="rect">
            <a:avLst/>
          </a:prstGeom>
          <a:noFill/>
          <a:ln>
            <a:noFill/>
          </a:ln>
        </p:spPr>
      </p:pic>
      <p:pic>
        <p:nvPicPr>
          <p:cNvPr id="13" name="Picture 12">
            <a:extLst>
              <a:ext uri="{FF2B5EF4-FFF2-40B4-BE49-F238E27FC236}">
                <a16:creationId xmlns:a16="http://schemas.microsoft.com/office/drawing/2014/main" id="{38898D15-0F93-3478-0C99-D4ADA565F5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8640" y="1703666"/>
            <a:ext cx="3474720" cy="2606040"/>
          </a:xfrm>
          <a:prstGeom prst="rect">
            <a:avLst/>
          </a:prstGeom>
          <a:noFill/>
          <a:ln>
            <a:noFill/>
          </a:ln>
        </p:spPr>
      </p:pic>
      <p:pic>
        <p:nvPicPr>
          <p:cNvPr id="14" name="Picture 13">
            <a:extLst>
              <a:ext uri="{FF2B5EF4-FFF2-40B4-BE49-F238E27FC236}">
                <a16:creationId xmlns:a16="http://schemas.microsoft.com/office/drawing/2014/main" id="{533ED172-80AB-7575-2CF2-D5B72BE9C7F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79080" y="1703666"/>
            <a:ext cx="3474720" cy="2606040"/>
          </a:xfrm>
          <a:prstGeom prst="rect">
            <a:avLst/>
          </a:prstGeom>
          <a:noFill/>
          <a:ln>
            <a:noFill/>
          </a:ln>
        </p:spPr>
      </p:pic>
      <p:pic>
        <p:nvPicPr>
          <p:cNvPr id="17" name="Picture 16">
            <a:extLst>
              <a:ext uri="{FF2B5EF4-FFF2-40B4-BE49-F238E27FC236}">
                <a16:creationId xmlns:a16="http://schemas.microsoft.com/office/drawing/2014/main" id="{75242F91-3BC1-486C-598C-873E79346D86}"/>
              </a:ext>
            </a:extLst>
          </p:cNvPr>
          <p:cNvPicPr>
            <a:picLocks noChangeAspect="1"/>
          </p:cNvPicPr>
          <p:nvPr/>
        </p:nvPicPr>
        <p:blipFill rotWithShape="1">
          <a:blip r:embed="rId6"/>
          <a:srcRect l="10649" r="11069" b="21677"/>
          <a:stretch/>
        </p:blipFill>
        <p:spPr>
          <a:xfrm>
            <a:off x="3419475" y="4518701"/>
            <a:ext cx="5324476" cy="1275609"/>
          </a:xfrm>
          <a:prstGeom prst="rect">
            <a:avLst/>
          </a:prstGeom>
          <a:ln w="19050">
            <a:solidFill>
              <a:schemeClr val="accent1"/>
            </a:solidFill>
          </a:ln>
        </p:spPr>
      </p:pic>
      <p:grpSp>
        <p:nvGrpSpPr>
          <p:cNvPr id="9" name="Group 8">
            <a:extLst>
              <a:ext uri="{FF2B5EF4-FFF2-40B4-BE49-F238E27FC236}">
                <a16:creationId xmlns:a16="http://schemas.microsoft.com/office/drawing/2014/main" id="{F007550D-B6FC-D382-543F-A0504EDFD35F}"/>
              </a:ext>
            </a:extLst>
          </p:cNvPr>
          <p:cNvGrpSpPr/>
          <p:nvPr/>
        </p:nvGrpSpPr>
        <p:grpSpPr>
          <a:xfrm>
            <a:off x="-1" y="32755"/>
            <a:ext cx="11353801" cy="835025"/>
            <a:chOff x="-1" y="32755"/>
            <a:chExt cx="11353801" cy="835025"/>
          </a:xfrm>
        </p:grpSpPr>
        <p:sp>
          <p:nvSpPr>
            <p:cNvPr id="15" name="Rectangle 14">
              <a:extLst>
                <a:ext uri="{FF2B5EF4-FFF2-40B4-BE49-F238E27FC236}">
                  <a16:creationId xmlns:a16="http://schemas.microsoft.com/office/drawing/2014/main" id="{4D406835-AE1D-8662-B4B0-4A6DA7BF3A9F}"/>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F20509A-216E-DABF-01EA-A69F55E172F1}"/>
                </a:ext>
              </a:extLst>
            </p:cNvPr>
            <p:cNvPicPr>
              <a:picLocks noChangeAspect="1"/>
            </p:cNvPicPr>
            <p:nvPr/>
          </p:nvPicPr>
          <p:blipFill rotWithShape="1">
            <a:blip r:embed="rId7">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8" name="Picture 17">
              <a:extLst>
                <a:ext uri="{FF2B5EF4-FFF2-40B4-BE49-F238E27FC236}">
                  <a16:creationId xmlns:a16="http://schemas.microsoft.com/office/drawing/2014/main" id="{B1BE35E1-56FD-3FF5-09DC-7881BD764D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2545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13</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66700" y="687095"/>
            <a:ext cx="2514600" cy="861774"/>
          </a:xfrm>
          <a:prstGeom prst="rect">
            <a:avLst/>
          </a:prstGeom>
          <a:noFill/>
          <a:effectLst/>
        </p:spPr>
        <p:txBody>
          <a:bodyPr wrap="square" rtlCol="0">
            <a:spAutoFit/>
          </a:bodyPr>
          <a:lstStyle/>
          <a:p>
            <a:r>
              <a:rPr lang="el-GR" sz="1400" spc="300" dirty="0">
                <a:solidFill>
                  <a:schemeClr val="accent1"/>
                </a:solidFill>
                <a:latin typeface="+mj-lt"/>
              </a:rPr>
              <a:t>Μεθοδολογία</a:t>
            </a:r>
          </a:p>
          <a:p>
            <a:r>
              <a:rPr lang="el-GR" sz="2000" b="1" spc="300" dirty="0">
                <a:solidFill>
                  <a:schemeClr val="accent1"/>
                </a:solidFill>
                <a:latin typeface="+mj-lt"/>
              </a:rPr>
              <a:t>Ταξινομητές</a:t>
            </a:r>
          </a:p>
          <a:p>
            <a:r>
              <a:rPr lang="el-GR" sz="1600" b="1" spc="300" dirty="0">
                <a:solidFill>
                  <a:prstClr val="black">
                    <a:lumMod val="50000"/>
                    <a:lumOff val="50000"/>
                  </a:prstClr>
                </a:solidFill>
                <a:latin typeface="Calibri Light" panose="020F0302020204030204" pitchFamily="34" charset="0"/>
                <a:cs typeface="Calibri Light" panose="020F0302020204030204" pitchFamily="34" charset="0"/>
              </a:rPr>
              <a:t>Αριθμός Μοντέλων</a:t>
            </a:r>
          </a:p>
        </p:txBody>
      </p:sp>
      <p:pic>
        <p:nvPicPr>
          <p:cNvPr id="16" name="Picture 15">
            <a:extLst>
              <a:ext uri="{FF2B5EF4-FFF2-40B4-BE49-F238E27FC236}">
                <a16:creationId xmlns:a16="http://schemas.microsoft.com/office/drawing/2014/main" id="{71101781-DDDA-4648-B239-2BF6E6C5C7B5}"/>
              </a:ext>
            </a:extLst>
          </p:cNvPr>
          <p:cNvPicPr>
            <a:picLocks noChangeAspect="1"/>
          </p:cNvPicPr>
          <p:nvPr/>
        </p:nvPicPr>
        <p:blipFill>
          <a:blip r:embed="rId3"/>
          <a:stretch>
            <a:fillRect/>
          </a:stretch>
        </p:blipFill>
        <p:spPr>
          <a:xfrm>
            <a:off x="838200" y="1930395"/>
            <a:ext cx="5029200" cy="2265176"/>
          </a:xfrm>
          <a:prstGeom prst="rect">
            <a:avLst/>
          </a:prstGeom>
        </p:spPr>
      </p:pic>
      <p:pic>
        <p:nvPicPr>
          <p:cNvPr id="18" name="Picture 17">
            <a:extLst>
              <a:ext uri="{FF2B5EF4-FFF2-40B4-BE49-F238E27FC236}">
                <a16:creationId xmlns:a16="http://schemas.microsoft.com/office/drawing/2014/main" id="{4654ACB8-33ED-E8F6-0BD6-9C5623237678}"/>
              </a:ext>
            </a:extLst>
          </p:cNvPr>
          <p:cNvPicPr>
            <a:picLocks noChangeAspect="1"/>
          </p:cNvPicPr>
          <p:nvPr/>
        </p:nvPicPr>
        <p:blipFill>
          <a:blip r:embed="rId4"/>
          <a:stretch>
            <a:fillRect/>
          </a:stretch>
        </p:blipFill>
        <p:spPr>
          <a:xfrm>
            <a:off x="6324600" y="1932938"/>
            <a:ext cx="5029200" cy="2260089"/>
          </a:xfrm>
          <a:prstGeom prst="rect">
            <a:avLst/>
          </a:prstGeom>
        </p:spPr>
      </p:pic>
      <p:pic>
        <p:nvPicPr>
          <p:cNvPr id="19" name="Picture 18">
            <a:extLst>
              <a:ext uri="{FF2B5EF4-FFF2-40B4-BE49-F238E27FC236}">
                <a16:creationId xmlns:a16="http://schemas.microsoft.com/office/drawing/2014/main" id="{CCC692AF-E07A-5E01-D8D7-94F35B783EED}"/>
              </a:ext>
            </a:extLst>
          </p:cNvPr>
          <p:cNvPicPr>
            <a:picLocks noChangeAspect="1"/>
          </p:cNvPicPr>
          <p:nvPr/>
        </p:nvPicPr>
        <p:blipFill rotWithShape="1">
          <a:blip r:embed="rId5"/>
          <a:srcRect l="28563" t="1" r="28895" b="21121"/>
          <a:stretch/>
        </p:blipFill>
        <p:spPr>
          <a:xfrm>
            <a:off x="4648200" y="4582183"/>
            <a:ext cx="2438400" cy="1146813"/>
          </a:xfrm>
          <a:prstGeom prst="rect">
            <a:avLst/>
          </a:prstGeom>
          <a:ln w="19050">
            <a:solidFill>
              <a:schemeClr val="accent1"/>
            </a:solidFill>
          </a:ln>
        </p:spPr>
      </p:pic>
      <p:grpSp>
        <p:nvGrpSpPr>
          <p:cNvPr id="8" name="Group 7">
            <a:extLst>
              <a:ext uri="{FF2B5EF4-FFF2-40B4-BE49-F238E27FC236}">
                <a16:creationId xmlns:a16="http://schemas.microsoft.com/office/drawing/2014/main" id="{3F3E982E-2A80-D658-591A-DE6DAA44B09B}"/>
              </a:ext>
            </a:extLst>
          </p:cNvPr>
          <p:cNvGrpSpPr/>
          <p:nvPr/>
        </p:nvGrpSpPr>
        <p:grpSpPr>
          <a:xfrm>
            <a:off x="-1" y="32755"/>
            <a:ext cx="11353801" cy="835025"/>
            <a:chOff x="-1" y="32755"/>
            <a:chExt cx="11353801" cy="835025"/>
          </a:xfrm>
        </p:grpSpPr>
        <p:sp>
          <p:nvSpPr>
            <p:cNvPr id="10" name="Rectangle 9">
              <a:extLst>
                <a:ext uri="{FF2B5EF4-FFF2-40B4-BE49-F238E27FC236}">
                  <a16:creationId xmlns:a16="http://schemas.microsoft.com/office/drawing/2014/main" id="{C4508720-47FF-95F4-0701-347BA63DD385}"/>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E84E74D-7F6D-00A6-3CDB-DBFA0AA920BB}"/>
                </a:ext>
              </a:extLst>
            </p:cNvPr>
            <p:cNvPicPr>
              <a:picLocks noChangeAspect="1"/>
            </p:cNvPicPr>
            <p:nvPr/>
          </p:nvPicPr>
          <p:blipFill rotWithShape="1">
            <a:blip r:embed="rId6">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2" name="Picture 11">
              <a:extLst>
                <a:ext uri="{FF2B5EF4-FFF2-40B4-BE49-F238E27FC236}">
                  <a16:creationId xmlns:a16="http://schemas.microsoft.com/office/drawing/2014/main" id="{F7880D01-6961-3DDB-8AE6-FB3AAC328B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84932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14</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3886200" cy="615553"/>
          </a:xfrm>
          <a:prstGeom prst="rect">
            <a:avLst/>
          </a:prstGeom>
          <a:noFill/>
          <a:effectLst/>
        </p:spPr>
        <p:txBody>
          <a:bodyPr wrap="square" rtlCol="0">
            <a:spAutoFit/>
          </a:bodyPr>
          <a:lstStyle/>
          <a:p>
            <a:r>
              <a:rPr lang="el-GR" sz="1400" spc="300" dirty="0">
                <a:solidFill>
                  <a:schemeClr val="accent1"/>
                </a:solidFill>
                <a:latin typeface="+mj-lt"/>
              </a:rPr>
              <a:t>Μεθοδολογία</a:t>
            </a:r>
          </a:p>
          <a:p>
            <a:r>
              <a:rPr lang="el-GR" sz="2000" b="1" spc="300" dirty="0">
                <a:solidFill>
                  <a:schemeClr val="accent1"/>
                </a:solidFill>
                <a:latin typeface="+mj-lt"/>
              </a:rPr>
              <a:t>Υποσύστημα Εμπιστοσύνης</a:t>
            </a:r>
          </a:p>
        </p:txBody>
      </p:sp>
      <p:pic>
        <p:nvPicPr>
          <p:cNvPr id="10" name="Picture 9">
            <a:extLst>
              <a:ext uri="{FF2B5EF4-FFF2-40B4-BE49-F238E27FC236}">
                <a16:creationId xmlns:a16="http://schemas.microsoft.com/office/drawing/2014/main" id="{6939ADAA-214A-D99E-235C-0D617328A915}"/>
              </a:ext>
            </a:extLst>
          </p:cNvPr>
          <p:cNvPicPr>
            <a:picLocks noChangeAspect="1"/>
          </p:cNvPicPr>
          <p:nvPr/>
        </p:nvPicPr>
        <p:blipFill>
          <a:blip r:embed="rId3"/>
          <a:stretch>
            <a:fillRect/>
          </a:stretch>
        </p:blipFill>
        <p:spPr>
          <a:xfrm>
            <a:off x="838200" y="5366845"/>
            <a:ext cx="5731764" cy="452628"/>
          </a:xfrm>
          <a:prstGeom prst="rect">
            <a:avLst/>
          </a:prstGeom>
        </p:spPr>
      </p:pic>
      <p:pic>
        <p:nvPicPr>
          <p:cNvPr id="11" name="Picture 10">
            <a:extLst>
              <a:ext uri="{FF2B5EF4-FFF2-40B4-BE49-F238E27FC236}">
                <a16:creationId xmlns:a16="http://schemas.microsoft.com/office/drawing/2014/main" id="{C49E4883-8FF7-BAD2-2B7A-E2C140CBAD16}"/>
              </a:ext>
            </a:extLst>
          </p:cNvPr>
          <p:cNvPicPr>
            <a:picLocks noChangeAspect="1"/>
          </p:cNvPicPr>
          <p:nvPr/>
        </p:nvPicPr>
        <p:blipFill rotWithShape="1">
          <a:blip r:embed="rId4"/>
          <a:srcRect l="18971" t="1383" r="19377" b="25753"/>
          <a:stretch/>
        </p:blipFill>
        <p:spPr>
          <a:xfrm>
            <a:off x="6743700" y="5150644"/>
            <a:ext cx="3533775" cy="885031"/>
          </a:xfrm>
          <a:prstGeom prst="rect">
            <a:avLst/>
          </a:prstGeom>
          <a:ln w="19050">
            <a:solidFill>
              <a:schemeClr val="accent1"/>
            </a:solidFill>
          </a:ln>
        </p:spPr>
      </p:pic>
      <p:pic>
        <p:nvPicPr>
          <p:cNvPr id="20" name="Picture 19">
            <a:extLst>
              <a:ext uri="{FF2B5EF4-FFF2-40B4-BE49-F238E27FC236}">
                <a16:creationId xmlns:a16="http://schemas.microsoft.com/office/drawing/2014/main" id="{A5E2EB4C-4BB4-2410-EFB2-594063B399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1087" y="1655207"/>
            <a:ext cx="9289826" cy="3238355"/>
          </a:xfrm>
          <a:prstGeom prst="rect">
            <a:avLst/>
          </a:prstGeom>
          <a:effectLst>
            <a:outerShdw blurRad="63500" sx="102000" sy="102000" algn="ctr" rotWithShape="0">
              <a:prstClr val="black">
                <a:alpha val="40000"/>
              </a:prstClr>
            </a:outerShdw>
          </a:effectLst>
        </p:spPr>
      </p:pic>
      <p:grpSp>
        <p:nvGrpSpPr>
          <p:cNvPr id="8" name="Group 7">
            <a:extLst>
              <a:ext uri="{FF2B5EF4-FFF2-40B4-BE49-F238E27FC236}">
                <a16:creationId xmlns:a16="http://schemas.microsoft.com/office/drawing/2014/main" id="{359DA2AF-1EAD-98F9-66B4-5C1869406497}"/>
              </a:ext>
            </a:extLst>
          </p:cNvPr>
          <p:cNvGrpSpPr/>
          <p:nvPr/>
        </p:nvGrpSpPr>
        <p:grpSpPr>
          <a:xfrm>
            <a:off x="-1" y="32755"/>
            <a:ext cx="11353801" cy="835025"/>
            <a:chOff x="-1" y="32755"/>
            <a:chExt cx="11353801" cy="835025"/>
          </a:xfrm>
        </p:grpSpPr>
        <p:sp>
          <p:nvSpPr>
            <p:cNvPr id="12" name="Rectangle 11">
              <a:extLst>
                <a:ext uri="{FF2B5EF4-FFF2-40B4-BE49-F238E27FC236}">
                  <a16:creationId xmlns:a16="http://schemas.microsoft.com/office/drawing/2014/main" id="{E5E4CE71-3B35-5E89-1462-62119D4C2E7F}"/>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CEF1BB-730D-3A9E-0575-6334B86EBAAB}"/>
                </a:ext>
              </a:extLst>
            </p:cNvPr>
            <p:cNvPicPr>
              <a:picLocks noChangeAspect="1"/>
            </p:cNvPicPr>
            <p:nvPr/>
          </p:nvPicPr>
          <p:blipFill rotWithShape="1">
            <a:blip r:embed="rId6">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4" name="Picture 13">
              <a:extLst>
                <a:ext uri="{FF2B5EF4-FFF2-40B4-BE49-F238E27FC236}">
                  <a16:creationId xmlns:a16="http://schemas.microsoft.com/office/drawing/2014/main" id="{1236EFE6-2D1C-5A98-69A4-85B165915A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2" name="Rectangle 1">
            <a:extLst>
              <a:ext uri="{FF2B5EF4-FFF2-40B4-BE49-F238E27FC236}">
                <a16:creationId xmlns:a16="http://schemas.microsoft.com/office/drawing/2014/main" id="{52E8FEDB-E646-308A-F49C-A892C4E4EB65}"/>
              </a:ext>
            </a:extLst>
          </p:cNvPr>
          <p:cNvSpPr/>
          <p:nvPr/>
        </p:nvSpPr>
        <p:spPr>
          <a:xfrm>
            <a:off x="5669280" y="2103120"/>
            <a:ext cx="5364480" cy="253155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2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15</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6858000" cy="615553"/>
          </a:xfrm>
          <a:prstGeom prst="rect">
            <a:avLst/>
          </a:prstGeom>
          <a:noFill/>
          <a:effectLst/>
        </p:spPr>
        <p:txBody>
          <a:bodyPr wrap="square" rtlCol="0">
            <a:spAutoFit/>
          </a:bodyPr>
          <a:lstStyle/>
          <a:p>
            <a:r>
              <a:rPr lang="el-GR" sz="1400" spc="300" dirty="0">
                <a:solidFill>
                  <a:schemeClr val="accent1"/>
                </a:solidFill>
                <a:latin typeface="+mj-lt"/>
              </a:rPr>
              <a:t>Μεθοδολογία</a:t>
            </a:r>
          </a:p>
          <a:p>
            <a:r>
              <a:rPr lang="el-GR" sz="2000" b="1" spc="300" dirty="0">
                <a:solidFill>
                  <a:schemeClr val="accent1"/>
                </a:solidFill>
                <a:latin typeface="+mj-lt"/>
              </a:rPr>
              <a:t>Σύνοψη Συστήματος – Δομή Τελικών Πειραμάτων</a:t>
            </a:r>
          </a:p>
        </p:txBody>
      </p:sp>
      <p:pic>
        <p:nvPicPr>
          <p:cNvPr id="7" name="Picture 6">
            <a:extLst>
              <a:ext uri="{FF2B5EF4-FFF2-40B4-BE49-F238E27FC236}">
                <a16:creationId xmlns:a16="http://schemas.microsoft.com/office/drawing/2014/main" id="{87F9CF8D-517E-7D72-1CBA-CC5C5FD32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1651000"/>
            <a:ext cx="6858001" cy="4203753"/>
          </a:xfrm>
          <a:prstGeom prst="rect">
            <a:avLst/>
          </a:prstGeom>
          <a:effectLst/>
        </p:spPr>
      </p:pic>
      <p:grpSp>
        <p:nvGrpSpPr>
          <p:cNvPr id="6" name="Group 5">
            <a:extLst>
              <a:ext uri="{FF2B5EF4-FFF2-40B4-BE49-F238E27FC236}">
                <a16:creationId xmlns:a16="http://schemas.microsoft.com/office/drawing/2014/main" id="{02914D57-4616-95FD-B2D8-C663D2AAD0D0}"/>
              </a:ext>
            </a:extLst>
          </p:cNvPr>
          <p:cNvGrpSpPr/>
          <p:nvPr/>
        </p:nvGrpSpPr>
        <p:grpSpPr>
          <a:xfrm>
            <a:off x="-1" y="32755"/>
            <a:ext cx="11353801" cy="835025"/>
            <a:chOff x="-1" y="32755"/>
            <a:chExt cx="11353801" cy="835025"/>
          </a:xfrm>
        </p:grpSpPr>
        <p:sp>
          <p:nvSpPr>
            <p:cNvPr id="8" name="Rectangle 7">
              <a:extLst>
                <a:ext uri="{FF2B5EF4-FFF2-40B4-BE49-F238E27FC236}">
                  <a16:creationId xmlns:a16="http://schemas.microsoft.com/office/drawing/2014/main" id="{5E011A71-22C4-6982-467D-47A0E9725A04}"/>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4A631FD-436B-228F-D63F-E22D0FE70383}"/>
                </a:ext>
              </a:extLst>
            </p:cNvPr>
            <p:cNvPicPr>
              <a:picLocks noChangeAspect="1"/>
            </p:cNvPicPr>
            <p:nvPr/>
          </p:nvPicPr>
          <p:blipFill rotWithShape="1">
            <a:blip r:embed="rId4">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1" name="Picture 10">
              <a:extLst>
                <a:ext uri="{FF2B5EF4-FFF2-40B4-BE49-F238E27FC236}">
                  <a16:creationId xmlns:a16="http://schemas.microsoft.com/office/drawing/2014/main" id="{1296E3AE-7ACB-E3D7-E020-A711104139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58904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16</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6858000" cy="615553"/>
          </a:xfrm>
          <a:prstGeom prst="rect">
            <a:avLst/>
          </a:prstGeom>
          <a:noFill/>
          <a:effectLst/>
        </p:spPr>
        <p:txBody>
          <a:bodyPr wrap="square" rtlCol="0">
            <a:spAutoFit/>
          </a:bodyPr>
          <a:lstStyle/>
          <a:p>
            <a:r>
              <a:rPr lang="el-GR" sz="1400" spc="300" dirty="0">
                <a:solidFill>
                  <a:schemeClr val="accent1"/>
                </a:solidFill>
                <a:latin typeface="+mj-lt"/>
              </a:rPr>
              <a:t>Αποτελέσματα</a:t>
            </a:r>
          </a:p>
          <a:p>
            <a:r>
              <a:rPr lang="el-GR" sz="2000" b="1" spc="300" dirty="0">
                <a:solidFill>
                  <a:schemeClr val="accent1"/>
                </a:solidFill>
                <a:latin typeface="+mj-lt"/>
              </a:rPr>
              <a:t>Σύστημα Εμπιστοσύνης – Πολλαπλά </a:t>
            </a:r>
            <a:r>
              <a:rPr lang="en-US" sz="2000" b="1" spc="300" dirty="0">
                <a:solidFill>
                  <a:schemeClr val="accent1"/>
                </a:solidFill>
                <a:latin typeface="+mj-lt"/>
              </a:rPr>
              <a:t>RBF-OCSVMs</a:t>
            </a:r>
            <a:endParaRPr lang="el-GR" sz="2000" b="1" spc="300" dirty="0">
              <a:solidFill>
                <a:schemeClr val="accent1"/>
              </a:solidFill>
              <a:latin typeface="+mj-lt"/>
            </a:endParaRPr>
          </a:p>
        </p:txBody>
      </p:sp>
      <p:pic>
        <p:nvPicPr>
          <p:cNvPr id="3" name="Picture 2">
            <a:extLst>
              <a:ext uri="{FF2B5EF4-FFF2-40B4-BE49-F238E27FC236}">
                <a16:creationId xmlns:a16="http://schemas.microsoft.com/office/drawing/2014/main" id="{4771E2C9-12CA-3773-A9D2-908E896813C6}"/>
              </a:ext>
            </a:extLst>
          </p:cNvPr>
          <p:cNvPicPr>
            <a:picLocks noChangeAspect="1"/>
          </p:cNvPicPr>
          <p:nvPr/>
        </p:nvPicPr>
        <p:blipFill>
          <a:blip r:embed="rId3"/>
          <a:stretch>
            <a:fillRect/>
          </a:stretch>
        </p:blipFill>
        <p:spPr>
          <a:xfrm>
            <a:off x="838200" y="2038853"/>
            <a:ext cx="5029200" cy="2769845"/>
          </a:xfrm>
          <a:prstGeom prst="rect">
            <a:avLst/>
          </a:prstGeom>
        </p:spPr>
      </p:pic>
      <p:pic>
        <p:nvPicPr>
          <p:cNvPr id="6" name="Picture 5">
            <a:extLst>
              <a:ext uri="{FF2B5EF4-FFF2-40B4-BE49-F238E27FC236}">
                <a16:creationId xmlns:a16="http://schemas.microsoft.com/office/drawing/2014/main" id="{D73753B3-7094-BE92-81B5-77755E08FCED}"/>
              </a:ext>
            </a:extLst>
          </p:cNvPr>
          <p:cNvPicPr>
            <a:picLocks noChangeAspect="1"/>
          </p:cNvPicPr>
          <p:nvPr/>
        </p:nvPicPr>
        <p:blipFill>
          <a:blip r:embed="rId4"/>
          <a:stretch>
            <a:fillRect/>
          </a:stretch>
        </p:blipFill>
        <p:spPr>
          <a:xfrm>
            <a:off x="6324600" y="2028404"/>
            <a:ext cx="5029200" cy="2780294"/>
          </a:xfrm>
          <a:prstGeom prst="rect">
            <a:avLst/>
          </a:prstGeom>
        </p:spPr>
      </p:pic>
      <p:grpSp>
        <p:nvGrpSpPr>
          <p:cNvPr id="10" name="Group 9">
            <a:extLst>
              <a:ext uri="{FF2B5EF4-FFF2-40B4-BE49-F238E27FC236}">
                <a16:creationId xmlns:a16="http://schemas.microsoft.com/office/drawing/2014/main" id="{50515E70-93A8-562D-BC40-3F06F6B5B311}"/>
              </a:ext>
            </a:extLst>
          </p:cNvPr>
          <p:cNvGrpSpPr/>
          <p:nvPr/>
        </p:nvGrpSpPr>
        <p:grpSpPr>
          <a:xfrm>
            <a:off x="-1" y="32755"/>
            <a:ext cx="11353801" cy="835025"/>
            <a:chOff x="-1" y="32755"/>
            <a:chExt cx="11353801" cy="835025"/>
          </a:xfrm>
        </p:grpSpPr>
        <p:sp>
          <p:nvSpPr>
            <p:cNvPr id="11" name="Rectangle 10">
              <a:extLst>
                <a:ext uri="{FF2B5EF4-FFF2-40B4-BE49-F238E27FC236}">
                  <a16:creationId xmlns:a16="http://schemas.microsoft.com/office/drawing/2014/main" id="{31671F24-2D9E-C1E4-9710-B0826003E5CD}"/>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7243AA4-32EA-0270-AD30-507B9CDF69C7}"/>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3" name="Picture 12">
              <a:extLst>
                <a:ext uri="{FF2B5EF4-FFF2-40B4-BE49-F238E27FC236}">
                  <a16:creationId xmlns:a16="http://schemas.microsoft.com/office/drawing/2014/main" id="{2CBF4153-F325-3040-60C2-8BC711CFF7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8110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17</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3886200" cy="615553"/>
          </a:xfrm>
          <a:prstGeom prst="rect">
            <a:avLst/>
          </a:prstGeom>
          <a:noFill/>
          <a:effectLst/>
        </p:spPr>
        <p:txBody>
          <a:bodyPr wrap="square" rtlCol="0">
            <a:spAutoFit/>
          </a:bodyPr>
          <a:lstStyle/>
          <a:p>
            <a:r>
              <a:rPr lang="el-GR" sz="1400" spc="300" dirty="0">
                <a:solidFill>
                  <a:schemeClr val="accent1"/>
                </a:solidFill>
                <a:latin typeface="+mj-lt"/>
              </a:rPr>
              <a:t>Αποτελέσματα</a:t>
            </a:r>
          </a:p>
          <a:p>
            <a:r>
              <a:rPr lang="en-US" sz="2000" b="1" spc="300" dirty="0">
                <a:solidFill>
                  <a:schemeClr val="accent1"/>
                </a:solidFill>
                <a:latin typeface="+mj-lt"/>
              </a:rPr>
              <a:t>LOF – </a:t>
            </a:r>
            <a:r>
              <a:rPr lang="el-GR" sz="2000" b="1" spc="300" dirty="0">
                <a:solidFill>
                  <a:schemeClr val="accent1"/>
                </a:solidFill>
                <a:latin typeface="+mj-lt"/>
              </a:rPr>
              <a:t>Περιοχές </a:t>
            </a:r>
            <a:r>
              <a:rPr lang="en-US" sz="2000" b="1" spc="300" dirty="0">
                <a:solidFill>
                  <a:schemeClr val="accent1"/>
                </a:solidFill>
                <a:latin typeface="+mj-lt"/>
              </a:rPr>
              <a:t>Nu-Gamma</a:t>
            </a:r>
            <a:endParaRPr lang="el-GR" sz="2000" b="1" spc="300" dirty="0">
              <a:solidFill>
                <a:schemeClr val="accent1"/>
              </a:solidFill>
              <a:latin typeface="+mj-lt"/>
            </a:endParaRPr>
          </a:p>
        </p:txBody>
      </p:sp>
      <p:pic>
        <p:nvPicPr>
          <p:cNvPr id="5" name="Picture 4">
            <a:extLst>
              <a:ext uri="{FF2B5EF4-FFF2-40B4-BE49-F238E27FC236}">
                <a16:creationId xmlns:a16="http://schemas.microsoft.com/office/drawing/2014/main" id="{E096C695-CF93-702F-E06B-7B10CEADDB0C}"/>
              </a:ext>
            </a:extLst>
          </p:cNvPr>
          <p:cNvPicPr>
            <a:picLocks noChangeAspect="1"/>
          </p:cNvPicPr>
          <p:nvPr/>
        </p:nvPicPr>
        <p:blipFill>
          <a:blip r:embed="rId3"/>
          <a:stretch>
            <a:fillRect/>
          </a:stretch>
        </p:blipFill>
        <p:spPr>
          <a:xfrm>
            <a:off x="838200" y="2038853"/>
            <a:ext cx="5029200" cy="2788141"/>
          </a:xfrm>
          <a:prstGeom prst="rect">
            <a:avLst/>
          </a:prstGeom>
        </p:spPr>
      </p:pic>
      <p:pic>
        <p:nvPicPr>
          <p:cNvPr id="8" name="Picture 7">
            <a:extLst>
              <a:ext uri="{FF2B5EF4-FFF2-40B4-BE49-F238E27FC236}">
                <a16:creationId xmlns:a16="http://schemas.microsoft.com/office/drawing/2014/main" id="{17377471-8EC4-FA5C-8286-C2267FFDDB3E}"/>
              </a:ext>
            </a:extLst>
          </p:cNvPr>
          <p:cNvPicPr>
            <a:picLocks noChangeAspect="1"/>
          </p:cNvPicPr>
          <p:nvPr/>
        </p:nvPicPr>
        <p:blipFill>
          <a:blip r:embed="rId4"/>
          <a:stretch>
            <a:fillRect/>
          </a:stretch>
        </p:blipFill>
        <p:spPr>
          <a:xfrm>
            <a:off x="6324602" y="2034929"/>
            <a:ext cx="5029200" cy="2788141"/>
          </a:xfrm>
          <a:prstGeom prst="rect">
            <a:avLst/>
          </a:prstGeom>
        </p:spPr>
      </p:pic>
      <p:grpSp>
        <p:nvGrpSpPr>
          <p:cNvPr id="12" name="Group 11">
            <a:extLst>
              <a:ext uri="{FF2B5EF4-FFF2-40B4-BE49-F238E27FC236}">
                <a16:creationId xmlns:a16="http://schemas.microsoft.com/office/drawing/2014/main" id="{B5682CD7-80FE-E491-ABDD-7109E01C5D93}"/>
              </a:ext>
            </a:extLst>
          </p:cNvPr>
          <p:cNvGrpSpPr/>
          <p:nvPr/>
        </p:nvGrpSpPr>
        <p:grpSpPr>
          <a:xfrm>
            <a:off x="-1" y="32755"/>
            <a:ext cx="11353801" cy="835025"/>
            <a:chOff x="-1" y="32755"/>
            <a:chExt cx="11353801" cy="835025"/>
          </a:xfrm>
        </p:grpSpPr>
        <p:sp>
          <p:nvSpPr>
            <p:cNvPr id="13" name="Rectangle 12">
              <a:extLst>
                <a:ext uri="{FF2B5EF4-FFF2-40B4-BE49-F238E27FC236}">
                  <a16:creationId xmlns:a16="http://schemas.microsoft.com/office/drawing/2014/main" id="{33DA33B8-DE59-845E-051B-E221C1DDA7E9}"/>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05B0B1D-004A-6E60-0AED-F5BBF1C9D2AE}"/>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6" name="Picture 15">
              <a:extLst>
                <a:ext uri="{FF2B5EF4-FFF2-40B4-BE49-F238E27FC236}">
                  <a16:creationId xmlns:a16="http://schemas.microsoft.com/office/drawing/2014/main" id="{3A020228-32E0-B381-CD1C-908C56D5EE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28999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18</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2057400" cy="615553"/>
          </a:xfrm>
          <a:prstGeom prst="rect">
            <a:avLst/>
          </a:prstGeom>
          <a:noFill/>
          <a:effectLst/>
        </p:spPr>
        <p:txBody>
          <a:bodyPr wrap="square" rtlCol="0">
            <a:spAutoFit/>
          </a:bodyPr>
          <a:lstStyle/>
          <a:p>
            <a:r>
              <a:rPr lang="el-GR" sz="1400" spc="300" dirty="0">
                <a:solidFill>
                  <a:schemeClr val="accent1"/>
                </a:solidFill>
                <a:latin typeface="+mj-lt"/>
              </a:rPr>
              <a:t>Αποτελέσματα</a:t>
            </a:r>
          </a:p>
          <a:p>
            <a:r>
              <a:rPr lang="el-GR" sz="2000" b="1" spc="300" dirty="0">
                <a:solidFill>
                  <a:schemeClr val="accent1"/>
                </a:solidFill>
                <a:latin typeface="+mj-lt"/>
              </a:rPr>
              <a:t>Ανά Παιχνίδι</a:t>
            </a:r>
          </a:p>
        </p:txBody>
      </p:sp>
      <p:pic>
        <p:nvPicPr>
          <p:cNvPr id="3" name="Picture 2">
            <a:extLst>
              <a:ext uri="{FF2B5EF4-FFF2-40B4-BE49-F238E27FC236}">
                <a16:creationId xmlns:a16="http://schemas.microsoft.com/office/drawing/2014/main" id="{1B5C7B07-50F1-4764-2ADB-F76634C2E6FF}"/>
              </a:ext>
            </a:extLst>
          </p:cNvPr>
          <p:cNvPicPr>
            <a:picLocks noChangeAspect="1"/>
          </p:cNvPicPr>
          <p:nvPr/>
        </p:nvPicPr>
        <p:blipFill>
          <a:blip r:embed="rId3"/>
          <a:stretch>
            <a:fillRect/>
          </a:stretch>
        </p:blipFill>
        <p:spPr>
          <a:xfrm>
            <a:off x="838198" y="2022250"/>
            <a:ext cx="5029200" cy="2813498"/>
          </a:xfrm>
          <a:prstGeom prst="rect">
            <a:avLst/>
          </a:prstGeom>
        </p:spPr>
      </p:pic>
      <p:pic>
        <p:nvPicPr>
          <p:cNvPr id="7" name="Picture 6">
            <a:extLst>
              <a:ext uri="{FF2B5EF4-FFF2-40B4-BE49-F238E27FC236}">
                <a16:creationId xmlns:a16="http://schemas.microsoft.com/office/drawing/2014/main" id="{3A196AD5-C2F3-16B6-B25E-94A8293D1D68}"/>
              </a:ext>
            </a:extLst>
          </p:cNvPr>
          <p:cNvPicPr>
            <a:picLocks noChangeAspect="1"/>
          </p:cNvPicPr>
          <p:nvPr/>
        </p:nvPicPr>
        <p:blipFill>
          <a:blip r:embed="rId4"/>
          <a:stretch>
            <a:fillRect/>
          </a:stretch>
        </p:blipFill>
        <p:spPr>
          <a:xfrm>
            <a:off x="6324600" y="2022250"/>
            <a:ext cx="5029200" cy="2813502"/>
          </a:xfrm>
          <a:prstGeom prst="rect">
            <a:avLst/>
          </a:prstGeom>
        </p:spPr>
      </p:pic>
      <p:grpSp>
        <p:nvGrpSpPr>
          <p:cNvPr id="13" name="Group 12">
            <a:extLst>
              <a:ext uri="{FF2B5EF4-FFF2-40B4-BE49-F238E27FC236}">
                <a16:creationId xmlns:a16="http://schemas.microsoft.com/office/drawing/2014/main" id="{E8756154-5101-C692-22D8-7D4D7D99D0D2}"/>
              </a:ext>
            </a:extLst>
          </p:cNvPr>
          <p:cNvGrpSpPr/>
          <p:nvPr/>
        </p:nvGrpSpPr>
        <p:grpSpPr>
          <a:xfrm>
            <a:off x="-1" y="32755"/>
            <a:ext cx="11353801" cy="835025"/>
            <a:chOff x="-1" y="32755"/>
            <a:chExt cx="11353801" cy="835025"/>
          </a:xfrm>
        </p:grpSpPr>
        <p:sp>
          <p:nvSpPr>
            <p:cNvPr id="14" name="Rectangle 13">
              <a:extLst>
                <a:ext uri="{FF2B5EF4-FFF2-40B4-BE49-F238E27FC236}">
                  <a16:creationId xmlns:a16="http://schemas.microsoft.com/office/drawing/2014/main" id="{314B4CAD-006A-72D6-D44D-38C93C6D000E}"/>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00B210C-A9E8-4F2E-EABF-6797551EA018}"/>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7" name="Picture 16">
              <a:extLst>
                <a:ext uri="{FF2B5EF4-FFF2-40B4-BE49-F238E27FC236}">
                  <a16:creationId xmlns:a16="http://schemas.microsoft.com/office/drawing/2014/main" id="{7BB743B1-7B66-1A33-87F4-7EF4A2CABA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2968508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19</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2286000" cy="615553"/>
          </a:xfrm>
          <a:prstGeom prst="rect">
            <a:avLst/>
          </a:prstGeom>
          <a:noFill/>
          <a:effectLst/>
        </p:spPr>
        <p:txBody>
          <a:bodyPr wrap="square" rtlCol="0">
            <a:spAutoFit/>
          </a:bodyPr>
          <a:lstStyle/>
          <a:p>
            <a:r>
              <a:rPr lang="el-GR" sz="1400" spc="300" dirty="0">
                <a:solidFill>
                  <a:schemeClr val="accent1"/>
                </a:solidFill>
                <a:latin typeface="+mj-lt"/>
              </a:rPr>
              <a:t>Αποτελέσματα</a:t>
            </a:r>
          </a:p>
          <a:p>
            <a:r>
              <a:rPr lang="el-GR" sz="2000" b="1" spc="300" dirty="0">
                <a:solidFill>
                  <a:schemeClr val="accent1"/>
                </a:solidFill>
                <a:latin typeface="+mj-lt"/>
              </a:rPr>
              <a:t>Συγκρίσεις (1)</a:t>
            </a:r>
          </a:p>
        </p:txBody>
      </p:sp>
      <p:pic>
        <p:nvPicPr>
          <p:cNvPr id="6" name="Picture 5">
            <a:extLst>
              <a:ext uri="{FF2B5EF4-FFF2-40B4-BE49-F238E27FC236}">
                <a16:creationId xmlns:a16="http://schemas.microsoft.com/office/drawing/2014/main" id="{23A332CE-A3CF-012A-5E62-9032E01D0ACD}"/>
              </a:ext>
            </a:extLst>
          </p:cNvPr>
          <p:cNvPicPr>
            <a:picLocks noChangeAspect="1"/>
          </p:cNvPicPr>
          <p:nvPr/>
        </p:nvPicPr>
        <p:blipFill>
          <a:blip r:embed="rId3"/>
          <a:stretch>
            <a:fillRect/>
          </a:stretch>
        </p:blipFill>
        <p:spPr>
          <a:xfrm>
            <a:off x="609600" y="2128234"/>
            <a:ext cx="3219718" cy="2601532"/>
          </a:xfrm>
          <a:prstGeom prst="rect">
            <a:avLst/>
          </a:prstGeom>
        </p:spPr>
      </p:pic>
      <p:pic>
        <p:nvPicPr>
          <p:cNvPr id="10" name="Picture 9">
            <a:extLst>
              <a:ext uri="{FF2B5EF4-FFF2-40B4-BE49-F238E27FC236}">
                <a16:creationId xmlns:a16="http://schemas.microsoft.com/office/drawing/2014/main" id="{260F22CC-A426-9DC7-94C6-879D6DA72A4F}"/>
              </a:ext>
            </a:extLst>
          </p:cNvPr>
          <p:cNvPicPr>
            <a:picLocks noChangeAspect="1"/>
          </p:cNvPicPr>
          <p:nvPr/>
        </p:nvPicPr>
        <p:blipFill>
          <a:blip r:embed="rId4"/>
          <a:stretch>
            <a:fillRect/>
          </a:stretch>
        </p:blipFill>
        <p:spPr>
          <a:xfrm>
            <a:off x="8362682" y="2050960"/>
            <a:ext cx="3219718" cy="2678806"/>
          </a:xfrm>
          <a:prstGeom prst="rect">
            <a:avLst/>
          </a:prstGeom>
        </p:spPr>
      </p:pic>
      <p:pic>
        <p:nvPicPr>
          <p:cNvPr id="12" name="Picture 11">
            <a:extLst>
              <a:ext uri="{FF2B5EF4-FFF2-40B4-BE49-F238E27FC236}">
                <a16:creationId xmlns:a16="http://schemas.microsoft.com/office/drawing/2014/main" id="{A18E396F-FE84-380A-BB2E-8545DD89A4DF}"/>
              </a:ext>
            </a:extLst>
          </p:cNvPr>
          <p:cNvPicPr>
            <a:picLocks noChangeAspect="1"/>
          </p:cNvPicPr>
          <p:nvPr/>
        </p:nvPicPr>
        <p:blipFill>
          <a:blip r:embed="rId5"/>
          <a:stretch>
            <a:fillRect/>
          </a:stretch>
        </p:blipFill>
        <p:spPr>
          <a:xfrm>
            <a:off x="4486141" y="2070279"/>
            <a:ext cx="3219718" cy="2659487"/>
          </a:xfrm>
          <a:prstGeom prst="rect">
            <a:avLst/>
          </a:prstGeom>
        </p:spPr>
      </p:pic>
      <p:grpSp>
        <p:nvGrpSpPr>
          <p:cNvPr id="16" name="Group 15">
            <a:extLst>
              <a:ext uri="{FF2B5EF4-FFF2-40B4-BE49-F238E27FC236}">
                <a16:creationId xmlns:a16="http://schemas.microsoft.com/office/drawing/2014/main" id="{B120F84B-351E-FC7F-829A-717406E69C90}"/>
              </a:ext>
            </a:extLst>
          </p:cNvPr>
          <p:cNvGrpSpPr/>
          <p:nvPr/>
        </p:nvGrpSpPr>
        <p:grpSpPr>
          <a:xfrm>
            <a:off x="-1" y="32755"/>
            <a:ext cx="11353801" cy="835025"/>
            <a:chOff x="-1" y="32755"/>
            <a:chExt cx="11353801" cy="835025"/>
          </a:xfrm>
        </p:grpSpPr>
        <p:sp>
          <p:nvSpPr>
            <p:cNvPr id="17" name="Rectangle 16">
              <a:extLst>
                <a:ext uri="{FF2B5EF4-FFF2-40B4-BE49-F238E27FC236}">
                  <a16:creationId xmlns:a16="http://schemas.microsoft.com/office/drawing/2014/main" id="{AF5921D5-6D4D-34EB-CCB9-22BD03837C77}"/>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81DFBD0-CE76-B4A6-5B35-96C168ACA52D}"/>
                </a:ext>
              </a:extLst>
            </p:cNvPr>
            <p:cNvPicPr>
              <a:picLocks noChangeAspect="1"/>
            </p:cNvPicPr>
            <p:nvPr/>
          </p:nvPicPr>
          <p:blipFill rotWithShape="1">
            <a:blip r:embed="rId6">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9" name="Picture 18">
              <a:extLst>
                <a:ext uri="{FF2B5EF4-FFF2-40B4-BE49-F238E27FC236}">
                  <a16:creationId xmlns:a16="http://schemas.microsoft.com/office/drawing/2014/main" id="{B0F8B3DD-0452-10BF-ADA7-9D49FFCF3A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10140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a:t>
            </a:fld>
            <a:endParaRPr lang="en-US" dirty="0"/>
          </a:p>
        </p:txBody>
      </p:sp>
      <p:sp>
        <p:nvSpPr>
          <p:cNvPr id="5" name="TextBox 4">
            <a:extLst>
              <a:ext uri="{FF2B5EF4-FFF2-40B4-BE49-F238E27FC236}">
                <a16:creationId xmlns:a16="http://schemas.microsoft.com/office/drawing/2014/main" id="{B2C20A69-9185-50B7-2FD2-7AE31F4FC5F6}"/>
              </a:ext>
            </a:extLst>
          </p:cNvPr>
          <p:cNvSpPr txBox="1"/>
          <p:nvPr/>
        </p:nvSpPr>
        <p:spPr>
          <a:xfrm>
            <a:off x="252679" y="687095"/>
            <a:ext cx="1971137" cy="400110"/>
          </a:xfrm>
          <a:prstGeom prst="rect">
            <a:avLst/>
          </a:prstGeom>
          <a:noFill/>
          <a:effectLst/>
        </p:spPr>
        <p:txBody>
          <a:bodyPr wrap="square" rtlCol="0">
            <a:spAutoFit/>
          </a:bodyPr>
          <a:lstStyle/>
          <a:p>
            <a:r>
              <a:rPr lang="el-GR" sz="2000" b="1" spc="300" dirty="0">
                <a:solidFill>
                  <a:schemeClr val="accent1"/>
                </a:solidFill>
                <a:latin typeface="+mj-lt"/>
              </a:rPr>
              <a:t>Περιεχόμενα</a:t>
            </a:r>
            <a:endParaRPr lang="en-US" sz="2000" b="1" spc="300" dirty="0">
              <a:solidFill>
                <a:schemeClr val="accent1"/>
              </a:solidFill>
              <a:latin typeface="+mj-lt"/>
            </a:endParaRPr>
          </a:p>
        </p:txBody>
      </p:sp>
      <p:sp>
        <p:nvSpPr>
          <p:cNvPr id="2" name="Hexagon 1">
            <a:extLst>
              <a:ext uri="{FF2B5EF4-FFF2-40B4-BE49-F238E27FC236}">
                <a16:creationId xmlns:a16="http://schemas.microsoft.com/office/drawing/2014/main" id="{59940A39-19E9-8285-8C9A-5C57594CD572}"/>
              </a:ext>
            </a:extLst>
          </p:cNvPr>
          <p:cNvSpPr/>
          <p:nvPr/>
        </p:nvSpPr>
        <p:spPr>
          <a:xfrm>
            <a:off x="5010148" y="2286000"/>
            <a:ext cx="2171701" cy="1872157"/>
          </a:xfrm>
          <a:prstGeom prst="hexagon">
            <a:avLst/>
          </a:prstGeom>
          <a:noFill/>
          <a:ln w="28575">
            <a:solidFill>
              <a:schemeClr val="accent1"/>
            </a:solidFill>
            <a:prstDash val="solid"/>
          </a:ln>
          <a:effectLst>
            <a:outerShdw blurRad="63500" sx="102000" sy="102000" algn="ctr" rotWithShape="0">
              <a:prstClr val="black">
                <a:alpha val="40000"/>
              </a:prst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dirty="0">
                <a:solidFill>
                  <a:prstClr val="black">
                    <a:lumMod val="50000"/>
                    <a:lumOff val="50000"/>
                  </a:prstClr>
                </a:solidFill>
                <a:latin typeface="Calibri" panose="020F0502020204030204"/>
              </a:rPr>
              <a:t>Αποτελέσματα</a:t>
            </a:r>
            <a:endParaRPr lang="en-US" sz="1600" dirty="0">
              <a:solidFill>
                <a:prstClr val="black">
                  <a:lumMod val="50000"/>
                  <a:lumOff val="50000"/>
                </a:prstClr>
              </a:solidFill>
              <a:latin typeface="Calibri" panose="020F0502020204030204"/>
            </a:endParaRPr>
          </a:p>
        </p:txBody>
      </p:sp>
      <p:sp>
        <p:nvSpPr>
          <p:cNvPr id="6" name="Hexagon 5">
            <a:extLst>
              <a:ext uri="{FF2B5EF4-FFF2-40B4-BE49-F238E27FC236}">
                <a16:creationId xmlns:a16="http://schemas.microsoft.com/office/drawing/2014/main" id="{A379BD8E-0164-1DB5-C95A-845833824BCC}"/>
              </a:ext>
            </a:extLst>
          </p:cNvPr>
          <p:cNvSpPr/>
          <p:nvPr/>
        </p:nvSpPr>
        <p:spPr>
          <a:xfrm>
            <a:off x="3124199" y="3236076"/>
            <a:ext cx="2171701" cy="1872157"/>
          </a:xfrm>
          <a:prstGeom prst="hexagon">
            <a:avLst/>
          </a:prstGeom>
          <a:noFill/>
          <a:ln w="28575">
            <a:solidFill>
              <a:schemeClr val="accent1"/>
            </a:solidFill>
            <a:prstDash val="solid"/>
          </a:ln>
          <a:effectLst>
            <a:outerShdw blurRad="63500" sx="102000" sy="102000" algn="ctr" rotWithShape="0">
              <a:prstClr val="black">
                <a:alpha val="40000"/>
              </a:prst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dirty="0">
                <a:solidFill>
                  <a:prstClr val="black">
                    <a:lumMod val="50000"/>
                    <a:lumOff val="50000"/>
                  </a:prstClr>
                </a:solidFill>
                <a:latin typeface="Calibri" panose="020F0502020204030204"/>
              </a:rPr>
              <a:t>Μεθοδολογία</a:t>
            </a:r>
            <a:endParaRPr lang="en-US" sz="1600" dirty="0">
              <a:solidFill>
                <a:prstClr val="black">
                  <a:lumMod val="50000"/>
                  <a:lumOff val="50000"/>
                </a:prstClr>
              </a:solidFill>
              <a:latin typeface="Calibri" panose="020F0502020204030204"/>
            </a:endParaRPr>
          </a:p>
        </p:txBody>
      </p:sp>
      <p:sp>
        <p:nvSpPr>
          <p:cNvPr id="7" name="Hexagon 6">
            <a:extLst>
              <a:ext uri="{FF2B5EF4-FFF2-40B4-BE49-F238E27FC236}">
                <a16:creationId xmlns:a16="http://schemas.microsoft.com/office/drawing/2014/main" id="{BB6E15E0-1DCF-2152-17FC-C1AD490AE1D2}"/>
              </a:ext>
            </a:extLst>
          </p:cNvPr>
          <p:cNvSpPr/>
          <p:nvPr/>
        </p:nvSpPr>
        <p:spPr>
          <a:xfrm>
            <a:off x="6896101" y="3236077"/>
            <a:ext cx="2171701" cy="1872157"/>
          </a:xfrm>
          <a:prstGeom prst="hexagon">
            <a:avLst/>
          </a:prstGeom>
          <a:noFill/>
          <a:ln w="28575">
            <a:solidFill>
              <a:schemeClr val="accent1"/>
            </a:solidFill>
            <a:prstDash val="solid"/>
          </a:ln>
          <a:effectLst>
            <a:outerShdw blurRad="63500" sx="102000" sy="102000" algn="ctr" rotWithShape="0">
              <a:prstClr val="black">
                <a:alpha val="40000"/>
              </a:prst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dirty="0">
                <a:solidFill>
                  <a:prstClr val="black">
                    <a:lumMod val="50000"/>
                    <a:lumOff val="50000"/>
                  </a:prstClr>
                </a:solidFill>
                <a:latin typeface="Calibri" panose="020F0502020204030204"/>
              </a:rPr>
              <a:t>Συμπεράσματα</a:t>
            </a:r>
            <a:endParaRPr lang="en-US" sz="1600" dirty="0">
              <a:solidFill>
                <a:prstClr val="black">
                  <a:lumMod val="50000"/>
                  <a:lumOff val="50000"/>
                </a:prstClr>
              </a:solidFill>
              <a:latin typeface="Calibri" panose="020F0502020204030204"/>
            </a:endParaRPr>
          </a:p>
        </p:txBody>
      </p:sp>
      <p:sp>
        <p:nvSpPr>
          <p:cNvPr id="8" name="Hexagon 7">
            <a:extLst>
              <a:ext uri="{FF2B5EF4-FFF2-40B4-BE49-F238E27FC236}">
                <a16:creationId xmlns:a16="http://schemas.microsoft.com/office/drawing/2014/main" id="{4B6C9696-E77E-9169-8EE4-06C9037C792E}"/>
              </a:ext>
            </a:extLst>
          </p:cNvPr>
          <p:cNvSpPr/>
          <p:nvPr/>
        </p:nvSpPr>
        <p:spPr>
          <a:xfrm>
            <a:off x="1238248" y="2286001"/>
            <a:ext cx="2171701" cy="1872157"/>
          </a:xfrm>
          <a:prstGeom prst="hexagon">
            <a:avLst/>
          </a:prstGeom>
          <a:noFill/>
          <a:ln w="28575">
            <a:solidFill>
              <a:schemeClr val="accent1"/>
            </a:solidFill>
            <a:prstDash val="solid"/>
          </a:ln>
          <a:effectLst>
            <a:outerShdw blurRad="63500" sx="102000" sy="102000" algn="ctr" rotWithShape="0">
              <a:prstClr val="black">
                <a:alpha val="40000"/>
              </a:prst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dirty="0">
                <a:solidFill>
                  <a:prstClr val="black">
                    <a:lumMod val="50000"/>
                    <a:lumOff val="50000"/>
                  </a:prstClr>
                </a:solidFill>
                <a:latin typeface="Calibri" panose="020F0502020204030204"/>
              </a:rPr>
              <a:t>Εισαγωγή</a:t>
            </a:r>
            <a:endParaRPr lang="en-US" sz="1600" dirty="0">
              <a:solidFill>
                <a:prstClr val="black">
                  <a:lumMod val="50000"/>
                  <a:lumOff val="50000"/>
                </a:prstClr>
              </a:solidFill>
              <a:latin typeface="Calibri" panose="020F0502020204030204"/>
            </a:endParaRPr>
          </a:p>
        </p:txBody>
      </p:sp>
      <p:sp>
        <p:nvSpPr>
          <p:cNvPr id="9" name="Hexagon 8">
            <a:extLst>
              <a:ext uri="{FF2B5EF4-FFF2-40B4-BE49-F238E27FC236}">
                <a16:creationId xmlns:a16="http://schemas.microsoft.com/office/drawing/2014/main" id="{85BA1682-F4F2-04D7-7840-21EB72CCD2FF}"/>
              </a:ext>
            </a:extLst>
          </p:cNvPr>
          <p:cNvSpPr/>
          <p:nvPr/>
        </p:nvSpPr>
        <p:spPr>
          <a:xfrm>
            <a:off x="8782051" y="2286001"/>
            <a:ext cx="2171701" cy="1872157"/>
          </a:xfrm>
          <a:prstGeom prst="hexagon">
            <a:avLst/>
          </a:prstGeom>
          <a:noFill/>
          <a:ln w="28575">
            <a:solidFill>
              <a:schemeClr val="accent1"/>
            </a:solidFill>
            <a:prstDash val="solid"/>
          </a:ln>
          <a:effectLst>
            <a:outerShdw blurRad="63500" sx="102000" sy="102000" algn="ctr" rotWithShape="0">
              <a:prstClr val="black">
                <a:alpha val="40000"/>
              </a:prst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dirty="0">
                <a:solidFill>
                  <a:prstClr val="black">
                    <a:lumMod val="50000"/>
                    <a:lumOff val="50000"/>
                  </a:prstClr>
                </a:solidFill>
                <a:latin typeface="Calibri" panose="020F0502020204030204"/>
              </a:rPr>
              <a:t>Μελλοντική Εργασία</a:t>
            </a:r>
            <a:endParaRPr lang="en-US" sz="1600" dirty="0">
              <a:solidFill>
                <a:prstClr val="black">
                  <a:lumMod val="50000"/>
                  <a:lumOff val="50000"/>
                </a:prstClr>
              </a:solidFill>
              <a:latin typeface="Calibri" panose="020F0502020204030204"/>
            </a:endParaRPr>
          </a:p>
        </p:txBody>
      </p:sp>
      <p:grpSp>
        <p:nvGrpSpPr>
          <p:cNvPr id="18" name="Group 17">
            <a:extLst>
              <a:ext uri="{FF2B5EF4-FFF2-40B4-BE49-F238E27FC236}">
                <a16:creationId xmlns:a16="http://schemas.microsoft.com/office/drawing/2014/main" id="{D06656DE-04F8-6984-8E92-59B4D682102A}"/>
              </a:ext>
            </a:extLst>
          </p:cNvPr>
          <p:cNvGrpSpPr/>
          <p:nvPr/>
        </p:nvGrpSpPr>
        <p:grpSpPr>
          <a:xfrm>
            <a:off x="-1" y="32755"/>
            <a:ext cx="11353801" cy="835025"/>
            <a:chOff x="-1" y="32755"/>
            <a:chExt cx="11353801" cy="835025"/>
          </a:xfrm>
        </p:grpSpPr>
        <p:sp>
          <p:nvSpPr>
            <p:cNvPr id="12" name="Rectangle 11">
              <a:extLst>
                <a:ext uri="{FF2B5EF4-FFF2-40B4-BE49-F238E27FC236}">
                  <a16:creationId xmlns:a16="http://schemas.microsoft.com/office/drawing/2014/main" id="{63D26A8C-A6C7-1C97-E3DD-0DC34648E8F2}"/>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B9C79F2-1DAF-144D-52F3-4A8CABD68A01}"/>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7" name="Picture 16">
              <a:extLst>
                <a:ext uri="{FF2B5EF4-FFF2-40B4-BE49-F238E27FC236}">
                  <a16:creationId xmlns:a16="http://schemas.microsoft.com/office/drawing/2014/main" id="{3A8AE8A3-A7F9-3D35-73BA-15C353EC9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50779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20</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2286000" cy="615553"/>
          </a:xfrm>
          <a:prstGeom prst="rect">
            <a:avLst/>
          </a:prstGeom>
          <a:noFill/>
          <a:effectLst/>
        </p:spPr>
        <p:txBody>
          <a:bodyPr wrap="square" rtlCol="0">
            <a:spAutoFit/>
          </a:bodyPr>
          <a:lstStyle/>
          <a:p>
            <a:r>
              <a:rPr lang="el-GR" sz="1400" spc="300" dirty="0">
                <a:solidFill>
                  <a:schemeClr val="accent1"/>
                </a:solidFill>
                <a:latin typeface="+mj-lt"/>
              </a:rPr>
              <a:t>Αποτελέσματα</a:t>
            </a:r>
          </a:p>
          <a:p>
            <a:r>
              <a:rPr lang="el-GR" sz="2000" b="1" spc="300" dirty="0">
                <a:solidFill>
                  <a:schemeClr val="accent1"/>
                </a:solidFill>
                <a:latin typeface="+mj-lt"/>
              </a:rPr>
              <a:t>Συγκρίσεις (2)</a:t>
            </a:r>
          </a:p>
        </p:txBody>
      </p:sp>
      <p:grpSp>
        <p:nvGrpSpPr>
          <p:cNvPr id="11" name="Group 10">
            <a:extLst>
              <a:ext uri="{FF2B5EF4-FFF2-40B4-BE49-F238E27FC236}">
                <a16:creationId xmlns:a16="http://schemas.microsoft.com/office/drawing/2014/main" id="{309AB907-1439-6969-A077-38DFA9FBDB2F}"/>
              </a:ext>
            </a:extLst>
          </p:cNvPr>
          <p:cNvGrpSpPr/>
          <p:nvPr/>
        </p:nvGrpSpPr>
        <p:grpSpPr>
          <a:xfrm>
            <a:off x="-1" y="32755"/>
            <a:ext cx="11353801" cy="835025"/>
            <a:chOff x="-1" y="32755"/>
            <a:chExt cx="11353801" cy="835025"/>
          </a:xfrm>
        </p:grpSpPr>
        <p:sp>
          <p:nvSpPr>
            <p:cNvPr id="13" name="Rectangle 12">
              <a:extLst>
                <a:ext uri="{FF2B5EF4-FFF2-40B4-BE49-F238E27FC236}">
                  <a16:creationId xmlns:a16="http://schemas.microsoft.com/office/drawing/2014/main" id="{65CD2461-B572-00A8-94AE-375DDDB05B3D}"/>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5E59B11-00BA-5320-B8CA-A651C07A57F4}"/>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6" name="Picture 15">
              <a:extLst>
                <a:ext uri="{FF2B5EF4-FFF2-40B4-BE49-F238E27FC236}">
                  <a16:creationId xmlns:a16="http://schemas.microsoft.com/office/drawing/2014/main" id="{459BA2B1-6141-CE12-8222-0F0DE987CE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3" name="TextBox 2">
            <a:extLst>
              <a:ext uri="{FF2B5EF4-FFF2-40B4-BE49-F238E27FC236}">
                <a16:creationId xmlns:a16="http://schemas.microsoft.com/office/drawing/2014/main" id="{816A88C4-DFFD-1B74-AB91-0334CC37E0BB}"/>
              </a:ext>
            </a:extLst>
          </p:cNvPr>
          <p:cNvSpPr txBox="1"/>
          <p:nvPr/>
        </p:nvSpPr>
        <p:spPr>
          <a:xfrm>
            <a:off x="8823961" y="3829572"/>
            <a:ext cx="1958339" cy="461665"/>
          </a:xfrm>
          <a:prstGeom prst="rect">
            <a:avLst/>
          </a:prstGeom>
          <a:noFill/>
        </p:spPr>
        <p:txBody>
          <a:bodyPr wrap="square" rtlCol="0">
            <a:spAutoFit/>
          </a:bodyPr>
          <a:lstStyle/>
          <a:p>
            <a:r>
              <a:rPr lang="el-GR" sz="1200" dirty="0">
                <a:solidFill>
                  <a:prstClr val="black">
                    <a:lumMod val="50000"/>
                    <a:lumOff val="50000"/>
                  </a:prstClr>
                </a:solidFill>
                <a:latin typeface="Calibri" panose="020F0502020204030204"/>
              </a:rPr>
              <a:t>Μέγεθος πακέτων αισθητήρων: 500 μετρήσεις</a:t>
            </a:r>
            <a:endParaRPr lang="en-US" sz="1200" dirty="0">
              <a:solidFill>
                <a:prstClr val="black">
                  <a:lumMod val="50000"/>
                  <a:lumOff val="50000"/>
                </a:prstClr>
              </a:solidFill>
              <a:latin typeface="Calibri" panose="020F0502020204030204"/>
            </a:endParaRPr>
          </a:p>
        </p:txBody>
      </p:sp>
      <p:sp>
        <p:nvSpPr>
          <p:cNvPr id="12" name="TextBox 11">
            <a:extLst>
              <a:ext uri="{FF2B5EF4-FFF2-40B4-BE49-F238E27FC236}">
                <a16:creationId xmlns:a16="http://schemas.microsoft.com/office/drawing/2014/main" id="{9008E443-3B2F-7494-91E2-34D95D6BEAE9}"/>
              </a:ext>
            </a:extLst>
          </p:cNvPr>
          <p:cNvSpPr txBox="1"/>
          <p:nvPr/>
        </p:nvSpPr>
        <p:spPr>
          <a:xfrm>
            <a:off x="8839198" y="4746023"/>
            <a:ext cx="1943102" cy="461665"/>
          </a:xfrm>
          <a:prstGeom prst="rect">
            <a:avLst/>
          </a:prstGeom>
          <a:noFill/>
        </p:spPr>
        <p:txBody>
          <a:bodyPr wrap="square" rtlCol="0">
            <a:spAutoFit/>
          </a:bodyPr>
          <a:lstStyle/>
          <a:p>
            <a:r>
              <a:rPr lang="el-GR" sz="1200" dirty="0">
                <a:solidFill>
                  <a:prstClr val="black">
                    <a:lumMod val="50000"/>
                    <a:lumOff val="50000"/>
                  </a:prstClr>
                </a:solidFill>
                <a:latin typeface="Calibri" panose="020F0502020204030204"/>
              </a:rPr>
              <a:t>Μέγεθος πακέτων αισθητήρων: ~50 μετρήσεις</a:t>
            </a:r>
            <a:endParaRPr lang="en-US" sz="1200" dirty="0">
              <a:solidFill>
                <a:prstClr val="black">
                  <a:lumMod val="50000"/>
                  <a:lumOff val="50000"/>
                </a:prstClr>
              </a:solidFill>
              <a:latin typeface="Calibri" panose="020F0502020204030204"/>
            </a:endParaRPr>
          </a:p>
        </p:txBody>
      </p:sp>
      <p:pic>
        <p:nvPicPr>
          <p:cNvPr id="15" name="Picture 14">
            <a:extLst>
              <a:ext uri="{FF2B5EF4-FFF2-40B4-BE49-F238E27FC236}">
                <a16:creationId xmlns:a16="http://schemas.microsoft.com/office/drawing/2014/main" id="{2E8A70AA-59FF-7D1D-7B61-581DCE308C5C}"/>
              </a:ext>
            </a:extLst>
          </p:cNvPr>
          <p:cNvPicPr>
            <a:picLocks noChangeAspect="1"/>
          </p:cNvPicPr>
          <p:nvPr/>
        </p:nvPicPr>
        <p:blipFill rotWithShape="1">
          <a:blip r:embed="rId5"/>
          <a:srcRect l="7533" r="7692" b="17683"/>
          <a:stretch/>
        </p:blipFill>
        <p:spPr>
          <a:xfrm>
            <a:off x="3571872" y="1766771"/>
            <a:ext cx="5038725" cy="1431397"/>
          </a:xfrm>
          <a:prstGeom prst="rect">
            <a:avLst/>
          </a:prstGeom>
          <a:ln w="19050">
            <a:solidFill>
              <a:schemeClr val="accent1"/>
            </a:solidFill>
          </a:ln>
        </p:spPr>
      </p:pic>
      <p:pic>
        <p:nvPicPr>
          <p:cNvPr id="18" name="Picture 17">
            <a:extLst>
              <a:ext uri="{FF2B5EF4-FFF2-40B4-BE49-F238E27FC236}">
                <a16:creationId xmlns:a16="http://schemas.microsoft.com/office/drawing/2014/main" id="{2A098055-9EEF-F684-409A-8C6118147F20}"/>
              </a:ext>
            </a:extLst>
          </p:cNvPr>
          <p:cNvPicPr>
            <a:picLocks noChangeAspect="1"/>
          </p:cNvPicPr>
          <p:nvPr/>
        </p:nvPicPr>
        <p:blipFill rotWithShape="1">
          <a:blip r:embed="rId6"/>
          <a:srcRect l="3685" r="3846" b="19200"/>
          <a:stretch/>
        </p:blipFill>
        <p:spPr>
          <a:xfrm>
            <a:off x="3343272" y="3659833"/>
            <a:ext cx="5495926" cy="1547855"/>
          </a:xfrm>
          <a:prstGeom prst="rect">
            <a:avLst/>
          </a:prstGeom>
          <a:ln w="19050">
            <a:solidFill>
              <a:schemeClr val="accent1"/>
            </a:solidFill>
          </a:ln>
        </p:spPr>
      </p:pic>
    </p:spTree>
    <p:extLst>
      <p:ext uri="{BB962C8B-B14F-4D97-AF65-F5344CB8AC3E}">
        <p14:creationId xmlns:p14="http://schemas.microsoft.com/office/powerpoint/2010/main" val="183261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21</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2286000" cy="400110"/>
          </a:xfrm>
          <a:prstGeom prst="rect">
            <a:avLst/>
          </a:prstGeom>
          <a:noFill/>
          <a:effectLst/>
        </p:spPr>
        <p:txBody>
          <a:bodyPr wrap="square" rtlCol="0">
            <a:spAutoFit/>
          </a:bodyPr>
          <a:lstStyle/>
          <a:p>
            <a:r>
              <a:rPr lang="el-GR" sz="2000" b="1" spc="300" dirty="0">
                <a:solidFill>
                  <a:schemeClr val="accent1"/>
                </a:solidFill>
                <a:latin typeface="+mj-lt"/>
              </a:rPr>
              <a:t>Συμπεράσματα</a:t>
            </a:r>
          </a:p>
        </p:txBody>
      </p:sp>
      <p:grpSp>
        <p:nvGrpSpPr>
          <p:cNvPr id="11" name="Group 10">
            <a:extLst>
              <a:ext uri="{FF2B5EF4-FFF2-40B4-BE49-F238E27FC236}">
                <a16:creationId xmlns:a16="http://schemas.microsoft.com/office/drawing/2014/main" id="{EC056643-CC96-3202-6DFD-2C8D434689BB}"/>
              </a:ext>
            </a:extLst>
          </p:cNvPr>
          <p:cNvGrpSpPr/>
          <p:nvPr/>
        </p:nvGrpSpPr>
        <p:grpSpPr>
          <a:xfrm>
            <a:off x="-1" y="32755"/>
            <a:ext cx="11353801" cy="835025"/>
            <a:chOff x="-1" y="32755"/>
            <a:chExt cx="11353801" cy="835025"/>
          </a:xfrm>
        </p:grpSpPr>
        <p:sp>
          <p:nvSpPr>
            <p:cNvPr id="13" name="Rectangle 12">
              <a:extLst>
                <a:ext uri="{FF2B5EF4-FFF2-40B4-BE49-F238E27FC236}">
                  <a16:creationId xmlns:a16="http://schemas.microsoft.com/office/drawing/2014/main" id="{921FF570-2930-715A-9648-5B7BE6688446}"/>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7CB90CD-197E-30BB-FAF8-B475B295C13B}"/>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6" name="Picture 15">
              <a:extLst>
                <a:ext uri="{FF2B5EF4-FFF2-40B4-BE49-F238E27FC236}">
                  <a16:creationId xmlns:a16="http://schemas.microsoft.com/office/drawing/2014/main" id="{6671954D-535C-02DA-7662-240DA9F9B6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18" name="TextBox 17">
            <a:extLst>
              <a:ext uri="{FF2B5EF4-FFF2-40B4-BE49-F238E27FC236}">
                <a16:creationId xmlns:a16="http://schemas.microsoft.com/office/drawing/2014/main" id="{77856882-3583-4813-8310-67FC65F33FBD}"/>
              </a:ext>
            </a:extLst>
          </p:cNvPr>
          <p:cNvSpPr txBox="1"/>
          <p:nvPr/>
        </p:nvSpPr>
        <p:spPr>
          <a:xfrm>
            <a:off x="842963" y="1825022"/>
            <a:ext cx="6310312" cy="2727928"/>
          </a:xfrm>
          <a:prstGeom prst="rect">
            <a:avLst/>
          </a:prstGeom>
          <a:noFill/>
          <a:ln w="19050">
            <a:solidFill>
              <a:schemeClr val="accent1"/>
            </a:solidFill>
          </a:ln>
        </p:spPr>
        <p:txBody>
          <a:bodyPr wrap="square" rtlCol="0">
            <a:noAutofit/>
          </a:bodyPr>
          <a:lstStyle/>
          <a:p>
            <a:r>
              <a:rPr lang="el-GR" b="1" dirty="0">
                <a:solidFill>
                  <a:schemeClr val="accent1"/>
                </a:solidFill>
                <a:latin typeface="+mj-lt"/>
              </a:rPr>
              <a:t>Μεθοδολογία &amp; Τεχνικές</a:t>
            </a:r>
          </a:p>
          <a:p>
            <a:endParaRPr lang="el-GR"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Η χρήση πολλαπλών RBF-</a:t>
            </a:r>
            <a:r>
              <a:rPr lang="el-GR" sz="1600" dirty="0" err="1">
                <a:solidFill>
                  <a:prstClr val="black">
                    <a:lumMod val="50000"/>
                    <a:lumOff val="50000"/>
                  </a:prstClr>
                </a:solidFill>
                <a:latin typeface="Calibri" panose="020F0502020204030204"/>
              </a:rPr>
              <a:t>OCSVMs</a:t>
            </a:r>
            <a:r>
              <a:rPr lang="el-GR" sz="1600" dirty="0">
                <a:solidFill>
                  <a:prstClr val="black">
                    <a:lumMod val="50000"/>
                    <a:lumOff val="50000"/>
                  </a:prstClr>
                </a:solidFill>
                <a:latin typeface="Calibri" panose="020F0502020204030204"/>
              </a:rPr>
              <a:t> εξυπηρετεί την ασφάλεια του συστήματος.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Το σύστημα εμπιστοσύνης βοηθάει στην διαμόρφωση ενός εύχρηστου συστήματος.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Η αποθορυβοποίηση των δεδομένων εκπαίδευσης με LOF βελτιώσει την ασφάλεια.</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Οι παράμετροι </a:t>
            </a:r>
            <a:r>
              <a:rPr lang="el-GR" sz="1600" dirty="0" err="1">
                <a:solidFill>
                  <a:prstClr val="black">
                    <a:lumMod val="50000"/>
                    <a:lumOff val="50000"/>
                  </a:prstClr>
                </a:solidFill>
                <a:latin typeface="Calibri" panose="020F0502020204030204"/>
              </a:rPr>
              <a:t>nu</a:t>
            </a:r>
            <a:r>
              <a:rPr lang="el-GR" sz="1600" dirty="0">
                <a:solidFill>
                  <a:prstClr val="black">
                    <a:lumMod val="50000"/>
                    <a:lumOff val="50000"/>
                  </a:prstClr>
                </a:solidFill>
                <a:latin typeface="Calibri" panose="020F0502020204030204"/>
              </a:rPr>
              <a:t> και </a:t>
            </a:r>
            <a:r>
              <a:rPr lang="el-GR" sz="1600" dirty="0" err="1">
                <a:solidFill>
                  <a:prstClr val="black">
                    <a:lumMod val="50000"/>
                    <a:lumOff val="50000"/>
                  </a:prstClr>
                </a:solidFill>
                <a:latin typeface="Calibri" panose="020F0502020204030204"/>
              </a:rPr>
              <a:t>gamma</a:t>
            </a:r>
            <a:r>
              <a:rPr lang="el-GR" sz="1600" dirty="0">
                <a:solidFill>
                  <a:prstClr val="black">
                    <a:lumMod val="50000"/>
                    <a:lumOff val="50000"/>
                  </a:prstClr>
                </a:solidFill>
                <a:latin typeface="Calibri" panose="020F0502020204030204"/>
              </a:rPr>
              <a:t> των RBF-</a:t>
            </a:r>
            <a:r>
              <a:rPr lang="el-GR" sz="1600" dirty="0" err="1">
                <a:solidFill>
                  <a:prstClr val="black">
                    <a:lumMod val="50000"/>
                    <a:lumOff val="50000"/>
                  </a:prstClr>
                </a:solidFill>
                <a:latin typeface="Calibri" panose="020F0502020204030204"/>
              </a:rPr>
              <a:t>OCSVMs</a:t>
            </a:r>
            <a:r>
              <a:rPr lang="el-GR" sz="1600" dirty="0">
                <a:solidFill>
                  <a:prstClr val="black">
                    <a:lumMod val="50000"/>
                    <a:lumOff val="50000"/>
                  </a:prstClr>
                </a:solidFill>
                <a:latin typeface="Calibri" panose="020F0502020204030204"/>
              </a:rPr>
              <a:t>, παίζουν καθοριστικό ρόλο στην διασφάλιση ισορροπίας μεταξύ ασφάλειας και ευχρηστίας.</a:t>
            </a:r>
          </a:p>
        </p:txBody>
      </p:sp>
      <p:sp>
        <p:nvSpPr>
          <p:cNvPr id="19" name="TextBox 18">
            <a:extLst>
              <a:ext uri="{FF2B5EF4-FFF2-40B4-BE49-F238E27FC236}">
                <a16:creationId xmlns:a16="http://schemas.microsoft.com/office/drawing/2014/main" id="{CD9B8EAB-2A9D-1EEF-B13C-A2625D1E75CF}"/>
              </a:ext>
            </a:extLst>
          </p:cNvPr>
          <p:cNvSpPr txBox="1"/>
          <p:nvPr/>
        </p:nvSpPr>
        <p:spPr>
          <a:xfrm>
            <a:off x="7696199" y="1825022"/>
            <a:ext cx="3657601" cy="2727928"/>
          </a:xfrm>
          <a:prstGeom prst="rect">
            <a:avLst/>
          </a:prstGeom>
          <a:noFill/>
          <a:ln w="19050">
            <a:solidFill>
              <a:schemeClr val="accent1"/>
            </a:solidFill>
          </a:ln>
        </p:spPr>
        <p:txBody>
          <a:bodyPr wrap="square" rtlCol="0">
            <a:noAutofit/>
          </a:bodyPr>
          <a:lstStyle/>
          <a:p>
            <a:r>
              <a:rPr lang="el-GR" b="1" dirty="0">
                <a:solidFill>
                  <a:schemeClr val="accent1"/>
                </a:solidFill>
                <a:latin typeface="+mj-lt"/>
              </a:rPr>
              <a:t>Σύστημα</a:t>
            </a:r>
          </a:p>
          <a:p>
            <a:endParaRPr lang="el-GR"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Ανθεκτικό σε σφάλματα μετρήσεων.</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Ικανοποιητικές μετρικές ασφάλειας και διαφάνειας.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Γρήγορος έλεγχος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Αντικειμενική αξιολόγηση</a:t>
            </a:r>
          </a:p>
        </p:txBody>
      </p:sp>
    </p:spTree>
    <p:extLst>
      <p:ext uri="{BB962C8B-B14F-4D97-AF65-F5344CB8AC3E}">
        <p14:creationId xmlns:p14="http://schemas.microsoft.com/office/powerpoint/2010/main" val="404445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22</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2971800" cy="400110"/>
          </a:xfrm>
          <a:prstGeom prst="rect">
            <a:avLst/>
          </a:prstGeom>
          <a:noFill/>
          <a:effectLst/>
        </p:spPr>
        <p:txBody>
          <a:bodyPr wrap="square" rtlCol="0">
            <a:spAutoFit/>
          </a:bodyPr>
          <a:lstStyle/>
          <a:p>
            <a:r>
              <a:rPr lang="el-GR" sz="2000" b="1" spc="300" dirty="0">
                <a:solidFill>
                  <a:schemeClr val="accent1"/>
                </a:solidFill>
                <a:latin typeface="+mj-lt"/>
              </a:rPr>
              <a:t>Μελλοντική Εργασία</a:t>
            </a:r>
          </a:p>
        </p:txBody>
      </p:sp>
      <p:grpSp>
        <p:nvGrpSpPr>
          <p:cNvPr id="6" name="Group 5">
            <a:extLst>
              <a:ext uri="{FF2B5EF4-FFF2-40B4-BE49-F238E27FC236}">
                <a16:creationId xmlns:a16="http://schemas.microsoft.com/office/drawing/2014/main" id="{4CF94C05-ED0F-2A75-7AA2-280B4DB1E1F0}"/>
              </a:ext>
            </a:extLst>
          </p:cNvPr>
          <p:cNvGrpSpPr/>
          <p:nvPr/>
        </p:nvGrpSpPr>
        <p:grpSpPr>
          <a:xfrm>
            <a:off x="-1" y="32755"/>
            <a:ext cx="11353801" cy="835025"/>
            <a:chOff x="-1" y="32755"/>
            <a:chExt cx="11353801" cy="835025"/>
          </a:xfrm>
        </p:grpSpPr>
        <p:sp>
          <p:nvSpPr>
            <p:cNvPr id="7" name="Rectangle 6">
              <a:extLst>
                <a:ext uri="{FF2B5EF4-FFF2-40B4-BE49-F238E27FC236}">
                  <a16:creationId xmlns:a16="http://schemas.microsoft.com/office/drawing/2014/main" id="{647D5A1F-D76A-FCAF-1896-3163F82BD228}"/>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550FFA1-A69F-A1AA-5FA3-5A7910FDD246}"/>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0" name="Picture 9">
              <a:extLst>
                <a:ext uri="{FF2B5EF4-FFF2-40B4-BE49-F238E27FC236}">
                  <a16:creationId xmlns:a16="http://schemas.microsoft.com/office/drawing/2014/main" id="{96F19DB5-2DEE-073F-6B15-F83D13FD3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13" name="TextBox 12">
            <a:extLst>
              <a:ext uri="{FF2B5EF4-FFF2-40B4-BE49-F238E27FC236}">
                <a16:creationId xmlns:a16="http://schemas.microsoft.com/office/drawing/2014/main" id="{2E8FBF00-0CDE-E893-2169-4F273E7AC05F}"/>
              </a:ext>
            </a:extLst>
          </p:cNvPr>
          <p:cNvSpPr txBox="1"/>
          <p:nvPr/>
        </p:nvSpPr>
        <p:spPr>
          <a:xfrm>
            <a:off x="842963" y="1824609"/>
            <a:ext cx="4919662" cy="2154539"/>
          </a:xfrm>
          <a:prstGeom prst="rect">
            <a:avLst/>
          </a:prstGeom>
          <a:noFill/>
          <a:ln w="19050">
            <a:solidFill>
              <a:schemeClr val="accent1"/>
            </a:solidFill>
          </a:ln>
        </p:spPr>
        <p:txBody>
          <a:bodyPr wrap="square" rtlCol="0">
            <a:noAutofit/>
          </a:bodyPr>
          <a:lstStyle/>
          <a:p>
            <a:r>
              <a:rPr lang="el-GR" b="1" dirty="0">
                <a:solidFill>
                  <a:schemeClr val="accent1"/>
                </a:solidFill>
                <a:latin typeface="+mj-lt"/>
              </a:rPr>
              <a:t>Ιδέες</a:t>
            </a:r>
          </a:p>
          <a:p>
            <a:endParaRPr lang="el-GR"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Δυναμικά βάρη στους ταξινομητές.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Δυνατότητα επιλογής περιοχών </a:t>
            </a:r>
            <a:r>
              <a:rPr lang="en-US" sz="1600" dirty="0">
                <a:solidFill>
                  <a:prstClr val="black">
                    <a:lumMod val="50000"/>
                    <a:lumOff val="50000"/>
                  </a:prstClr>
                </a:solidFill>
                <a:latin typeface="Calibri" panose="020F0502020204030204"/>
              </a:rPr>
              <a:t>nu-gamma</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Συνδυασμός με τεχνικές επίγνωσης πλαισίου.</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Ικανότητα προσαρμογής στις αλλαγές συμπεριφοράς του ιδιοκτήτη.</a:t>
            </a:r>
          </a:p>
        </p:txBody>
      </p:sp>
      <p:pic>
        <p:nvPicPr>
          <p:cNvPr id="5" name="Picture 4">
            <a:extLst>
              <a:ext uri="{FF2B5EF4-FFF2-40B4-BE49-F238E27FC236}">
                <a16:creationId xmlns:a16="http://schemas.microsoft.com/office/drawing/2014/main" id="{63CD7591-4B5F-CDB0-FCE4-B7F1C7DFCE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49721">
            <a:off x="7158038" y="1485215"/>
            <a:ext cx="2595563" cy="283332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4151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23</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3731485" y="3228945"/>
            <a:ext cx="4729030" cy="400110"/>
          </a:xfrm>
          <a:prstGeom prst="rect">
            <a:avLst/>
          </a:prstGeom>
          <a:noFill/>
          <a:effectLst/>
        </p:spPr>
        <p:txBody>
          <a:bodyPr wrap="square" rtlCol="0">
            <a:spAutoFit/>
          </a:bodyPr>
          <a:lstStyle/>
          <a:p>
            <a:r>
              <a:rPr lang="el-GR" sz="2000" b="1" spc="300" dirty="0">
                <a:solidFill>
                  <a:schemeClr val="accent1"/>
                </a:solidFill>
                <a:latin typeface="+mj-lt"/>
              </a:rPr>
              <a:t>Ευχαριστώ για την προσοχή σας!</a:t>
            </a:r>
          </a:p>
        </p:txBody>
      </p:sp>
      <p:grpSp>
        <p:nvGrpSpPr>
          <p:cNvPr id="6" name="Group 5">
            <a:extLst>
              <a:ext uri="{FF2B5EF4-FFF2-40B4-BE49-F238E27FC236}">
                <a16:creationId xmlns:a16="http://schemas.microsoft.com/office/drawing/2014/main" id="{4CF94C05-ED0F-2A75-7AA2-280B4DB1E1F0}"/>
              </a:ext>
            </a:extLst>
          </p:cNvPr>
          <p:cNvGrpSpPr/>
          <p:nvPr/>
        </p:nvGrpSpPr>
        <p:grpSpPr>
          <a:xfrm>
            <a:off x="-1" y="32755"/>
            <a:ext cx="11353801" cy="835025"/>
            <a:chOff x="-1" y="32755"/>
            <a:chExt cx="11353801" cy="835025"/>
          </a:xfrm>
        </p:grpSpPr>
        <p:sp>
          <p:nvSpPr>
            <p:cNvPr id="7" name="Rectangle 6">
              <a:extLst>
                <a:ext uri="{FF2B5EF4-FFF2-40B4-BE49-F238E27FC236}">
                  <a16:creationId xmlns:a16="http://schemas.microsoft.com/office/drawing/2014/main" id="{647D5A1F-D76A-FCAF-1896-3163F82BD228}"/>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550FFA1-A69F-A1AA-5FA3-5A7910FDD246}"/>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0" name="Picture 9">
              <a:extLst>
                <a:ext uri="{FF2B5EF4-FFF2-40B4-BE49-F238E27FC236}">
                  <a16:creationId xmlns:a16="http://schemas.microsoft.com/office/drawing/2014/main" id="{96F19DB5-2DEE-073F-6B15-F83D13FD3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355550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24</a:t>
            </a:fld>
            <a:endParaRPr lang="en-US" dirty="0"/>
          </a:p>
        </p:txBody>
      </p:sp>
      <p:sp>
        <p:nvSpPr>
          <p:cNvPr id="3" name="TextBox 2">
            <a:extLst>
              <a:ext uri="{FF2B5EF4-FFF2-40B4-BE49-F238E27FC236}">
                <a16:creationId xmlns:a16="http://schemas.microsoft.com/office/drawing/2014/main" id="{6C05B1A7-E78F-E4C3-CBD2-649113D0C093}"/>
              </a:ext>
            </a:extLst>
          </p:cNvPr>
          <p:cNvSpPr txBox="1"/>
          <p:nvPr/>
        </p:nvSpPr>
        <p:spPr>
          <a:xfrm>
            <a:off x="2575560" y="1791445"/>
            <a:ext cx="2743200" cy="1371600"/>
          </a:xfrm>
          <a:prstGeom prst="rect">
            <a:avLst/>
          </a:prstGeom>
          <a:noFill/>
          <a:ln w="19050">
            <a:solidFill>
              <a:schemeClr val="accent1"/>
            </a:solidFill>
          </a:ln>
          <a:effectLst/>
        </p:spPr>
        <p:txBody>
          <a:bodyPr wrap="square" rtlCol="0" anchor="ctr">
            <a:no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l-GR" dirty="0"/>
              <a:t>Εποπτευόμενη Μάθηση</a:t>
            </a:r>
            <a:br>
              <a:rPr lang="el-GR" dirty="0"/>
            </a:br>
            <a:r>
              <a:rPr lang="el-GR" dirty="0"/>
              <a:t>(</a:t>
            </a:r>
            <a:r>
              <a:rPr lang="en-US" dirty="0"/>
              <a:t>Supervised Learning</a:t>
            </a:r>
            <a:r>
              <a:rPr lang="el-GR" dirty="0"/>
              <a:t>)</a:t>
            </a:r>
            <a:endParaRPr lang="en-US" dirty="0"/>
          </a:p>
        </p:txBody>
      </p:sp>
      <p:sp>
        <p:nvSpPr>
          <p:cNvPr id="22" name="TextBox 21">
            <a:extLst>
              <a:ext uri="{FF2B5EF4-FFF2-40B4-BE49-F238E27FC236}">
                <a16:creationId xmlns:a16="http://schemas.microsoft.com/office/drawing/2014/main" id="{BF98A39E-66A2-77AC-45C6-000546A1F7F6}"/>
              </a:ext>
            </a:extLst>
          </p:cNvPr>
          <p:cNvSpPr txBox="1"/>
          <p:nvPr/>
        </p:nvSpPr>
        <p:spPr>
          <a:xfrm>
            <a:off x="6873240" y="1791445"/>
            <a:ext cx="2743200" cy="1371600"/>
          </a:xfrm>
          <a:prstGeom prst="rect">
            <a:avLst/>
          </a:prstGeom>
          <a:noFill/>
          <a:ln w="19050">
            <a:solidFill>
              <a:schemeClr val="accent1"/>
            </a:solidFill>
          </a:ln>
          <a:effectLst/>
        </p:spPr>
        <p:txBody>
          <a:bodyPr wrap="square" rtlCol="0" anchor="ctr">
            <a:no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l-GR" dirty="0"/>
              <a:t>Μη Εποπτευόμενη Μάθηση</a:t>
            </a:r>
            <a:br>
              <a:rPr lang="el-GR" dirty="0"/>
            </a:br>
            <a:r>
              <a:rPr lang="el-GR" dirty="0"/>
              <a:t>(</a:t>
            </a:r>
            <a:r>
              <a:rPr lang="en-US" dirty="0"/>
              <a:t>Unsupervised Learning)</a:t>
            </a:r>
          </a:p>
        </p:txBody>
      </p:sp>
      <p:sp>
        <p:nvSpPr>
          <p:cNvPr id="23" name="TextBox 22">
            <a:extLst>
              <a:ext uri="{FF2B5EF4-FFF2-40B4-BE49-F238E27FC236}">
                <a16:creationId xmlns:a16="http://schemas.microsoft.com/office/drawing/2014/main" id="{0D5C7409-7E74-8399-6877-90A6678DE62A}"/>
              </a:ext>
            </a:extLst>
          </p:cNvPr>
          <p:cNvSpPr txBox="1"/>
          <p:nvPr/>
        </p:nvSpPr>
        <p:spPr>
          <a:xfrm>
            <a:off x="2575560" y="3867285"/>
            <a:ext cx="2743200" cy="1498994"/>
          </a:xfrm>
          <a:prstGeom prst="rect">
            <a:avLst/>
          </a:prstGeom>
          <a:noFill/>
          <a:ln w="19050">
            <a:solidFill>
              <a:schemeClr val="accent1"/>
            </a:solidFill>
          </a:ln>
          <a:effectLst/>
        </p:spPr>
        <p:txBody>
          <a:bodyPr wrap="square" rtlCol="0" anchor="ctr">
            <a:no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l-GR" dirty="0"/>
              <a:t>Ημιεποπτευόμενη Μάθηση</a:t>
            </a:r>
            <a:br>
              <a:rPr lang="el-GR" dirty="0"/>
            </a:br>
            <a:r>
              <a:rPr lang="el-GR" dirty="0"/>
              <a:t>(</a:t>
            </a:r>
            <a:r>
              <a:rPr lang="en-US" dirty="0"/>
              <a:t>Semi-Supervised Learning)</a:t>
            </a:r>
          </a:p>
        </p:txBody>
      </p:sp>
      <p:sp>
        <p:nvSpPr>
          <p:cNvPr id="26" name="TextBox 25">
            <a:extLst>
              <a:ext uri="{FF2B5EF4-FFF2-40B4-BE49-F238E27FC236}">
                <a16:creationId xmlns:a16="http://schemas.microsoft.com/office/drawing/2014/main" id="{C34D13FD-BC90-FFEA-7375-E42BE2C02BB2}"/>
              </a:ext>
            </a:extLst>
          </p:cNvPr>
          <p:cNvSpPr txBox="1"/>
          <p:nvPr/>
        </p:nvSpPr>
        <p:spPr>
          <a:xfrm>
            <a:off x="6873240" y="3867285"/>
            <a:ext cx="2743200" cy="1498994"/>
          </a:xfrm>
          <a:prstGeom prst="rect">
            <a:avLst/>
          </a:prstGeom>
          <a:noFill/>
          <a:ln w="19050">
            <a:solidFill>
              <a:schemeClr val="accent1"/>
            </a:solidFill>
          </a:ln>
          <a:effectLst/>
        </p:spPr>
        <p:txBody>
          <a:bodyPr wrap="square" rtlCol="0" anchor="ctr">
            <a:no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l-GR" dirty="0"/>
              <a:t>Ενισχυτική Μάθηση</a:t>
            </a:r>
            <a:br>
              <a:rPr lang="el-GR" dirty="0"/>
            </a:br>
            <a:r>
              <a:rPr lang="el-GR" dirty="0"/>
              <a:t>(</a:t>
            </a:r>
            <a:r>
              <a:rPr lang="en-US" dirty="0"/>
              <a:t>Reinforcement Learning</a:t>
            </a:r>
            <a:r>
              <a:rPr lang="el-GR" dirty="0"/>
              <a:t>)</a:t>
            </a:r>
            <a:endParaRPr lang="en-US" dirty="0"/>
          </a:p>
        </p:txBody>
      </p:sp>
      <p:sp>
        <p:nvSpPr>
          <p:cNvPr id="11" name="TextBox 10">
            <a:extLst>
              <a:ext uri="{FF2B5EF4-FFF2-40B4-BE49-F238E27FC236}">
                <a16:creationId xmlns:a16="http://schemas.microsoft.com/office/drawing/2014/main" id="{60123E85-E8C4-A46D-5EDB-433C4D2E666C}"/>
              </a:ext>
            </a:extLst>
          </p:cNvPr>
          <p:cNvSpPr txBox="1"/>
          <p:nvPr/>
        </p:nvSpPr>
        <p:spPr>
          <a:xfrm>
            <a:off x="252679" y="687095"/>
            <a:ext cx="2743200" cy="400110"/>
          </a:xfrm>
          <a:prstGeom prst="rect">
            <a:avLst/>
          </a:prstGeom>
          <a:noFill/>
          <a:effectLst/>
        </p:spPr>
        <p:txBody>
          <a:bodyPr wrap="square" rtlCol="0">
            <a:spAutoFit/>
          </a:bodyPr>
          <a:lstStyle/>
          <a:p>
            <a:r>
              <a:rPr lang="el-GR" sz="2000" b="1" spc="300" dirty="0">
                <a:solidFill>
                  <a:schemeClr val="accent1"/>
                </a:solidFill>
                <a:latin typeface="+mj-lt"/>
              </a:rPr>
              <a:t>Μηχανική Μάθηση</a:t>
            </a:r>
          </a:p>
        </p:txBody>
      </p:sp>
      <p:grpSp>
        <p:nvGrpSpPr>
          <p:cNvPr id="12" name="Group 11">
            <a:extLst>
              <a:ext uri="{FF2B5EF4-FFF2-40B4-BE49-F238E27FC236}">
                <a16:creationId xmlns:a16="http://schemas.microsoft.com/office/drawing/2014/main" id="{5D9CFAD3-CCD8-A640-C762-167BAA4E4336}"/>
              </a:ext>
            </a:extLst>
          </p:cNvPr>
          <p:cNvGrpSpPr/>
          <p:nvPr/>
        </p:nvGrpSpPr>
        <p:grpSpPr>
          <a:xfrm>
            <a:off x="-1" y="61194"/>
            <a:ext cx="11353801" cy="835025"/>
            <a:chOff x="-1" y="32755"/>
            <a:chExt cx="11353801" cy="835025"/>
          </a:xfrm>
        </p:grpSpPr>
        <p:sp>
          <p:nvSpPr>
            <p:cNvPr id="14" name="Rectangle 13">
              <a:extLst>
                <a:ext uri="{FF2B5EF4-FFF2-40B4-BE49-F238E27FC236}">
                  <a16:creationId xmlns:a16="http://schemas.microsoft.com/office/drawing/2014/main" id="{C36726BA-DE71-8D2D-4734-88D57AF391BC}"/>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9235D4C-7FC9-5AE2-8FA0-A55F76A67B1C}"/>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6" name="Picture 15">
              <a:extLst>
                <a:ext uri="{FF2B5EF4-FFF2-40B4-BE49-F238E27FC236}">
                  <a16:creationId xmlns:a16="http://schemas.microsoft.com/office/drawing/2014/main" id="{48DC7679-A40C-6A27-0014-7A90C0893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4229629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25</a:t>
            </a:fld>
            <a:endParaRPr lang="en-US" dirty="0"/>
          </a:p>
        </p:txBody>
      </p:sp>
      <p:sp>
        <p:nvSpPr>
          <p:cNvPr id="5" name="TextBox 4">
            <a:extLst>
              <a:ext uri="{FF2B5EF4-FFF2-40B4-BE49-F238E27FC236}">
                <a16:creationId xmlns:a16="http://schemas.microsoft.com/office/drawing/2014/main" id="{B729CF0E-6038-8AE0-6A9D-EB253C2ECA49}"/>
              </a:ext>
            </a:extLst>
          </p:cNvPr>
          <p:cNvSpPr txBox="1"/>
          <p:nvPr/>
        </p:nvSpPr>
        <p:spPr>
          <a:xfrm>
            <a:off x="1524001" y="1714500"/>
            <a:ext cx="3657600" cy="3428999"/>
          </a:xfrm>
          <a:prstGeom prst="rect">
            <a:avLst/>
          </a:prstGeom>
          <a:noFill/>
          <a:ln w="19050">
            <a:solidFill>
              <a:schemeClr val="accent1"/>
            </a:solidFill>
          </a:ln>
          <a:effectLst/>
        </p:spPr>
        <p:txBody>
          <a:bodyPr wrap="square" rtlCol="0" anchor="t">
            <a:no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l-GR" sz="1800" b="1" dirty="0"/>
              <a:t>Ανίχνευση Ακραίων Δειγμάτων</a:t>
            </a:r>
            <a:br>
              <a:rPr lang="el-GR" sz="1800" b="1" dirty="0"/>
            </a:br>
            <a:r>
              <a:rPr lang="el-GR" sz="1800" b="1" dirty="0"/>
              <a:t>(</a:t>
            </a:r>
            <a:r>
              <a:rPr lang="el-GR" sz="1800" b="1" dirty="0" err="1"/>
              <a:t>Outlier</a:t>
            </a:r>
            <a:r>
              <a:rPr lang="el-GR" sz="1800" b="1" dirty="0"/>
              <a:t> </a:t>
            </a:r>
            <a:r>
              <a:rPr lang="el-GR" sz="1800" b="1" dirty="0" err="1"/>
              <a:t>Detection</a:t>
            </a:r>
            <a:r>
              <a:rPr lang="el-GR" sz="1800" b="1" dirty="0"/>
              <a:t>):</a:t>
            </a:r>
          </a:p>
          <a:p>
            <a:endParaRPr lang="el-GR" sz="1800" b="1" dirty="0"/>
          </a:p>
          <a:p>
            <a:pPr marL="285750" indent="-285750">
              <a:buFont typeface="Wingdings" panose="05000000000000000000" pitchFamily="2" charset="2"/>
              <a:buChar char="§"/>
            </a:pPr>
            <a:r>
              <a:rPr lang="en-US" dirty="0"/>
              <a:t>Unsupervised</a:t>
            </a:r>
            <a:endParaRPr lang="el-GR" dirty="0"/>
          </a:p>
          <a:p>
            <a:pPr marL="285750" indent="-285750">
              <a:buFont typeface="Wingdings" panose="05000000000000000000" pitchFamily="2" charset="2"/>
              <a:buChar char="§"/>
            </a:pPr>
            <a:endParaRPr lang="el-GR" dirty="0"/>
          </a:p>
          <a:p>
            <a:pPr marL="285750" indent="-285750">
              <a:buFont typeface="Wingdings" panose="05000000000000000000" pitchFamily="2" charset="2"/>
              <a:buChar char="§"/>
            </a:pPr>
            <a:r>
              <a:rPr lang="el-GR" dirty="0"/>
              <a:t>Ανίχνευση Περιοχών Μεγάλης Πυκνότητας Δειγμάτων</a:t>
            </a:r>
          </a:p>
          <a:p>
            <a:pPr marL="285750" indent="-285750">
              <a:buFont typeface="Wingdings" panose="05000000000000000000" pitchFamily="2" charset="2"/>
              <a:buChar char="§"/>
            </a:pPr>
            <a:endParaRPr lang="el-GR" dirty="0"/>
          </a:p>
          <a:p>
            <a:pPr marL="285750" indent="-285750">
              <a:buFont typeface="Wingdings" panose="05000000000000000000" pitchFamily="2" charset="2"/>
              <a:buChar char="§"/>
            </a:pPr>
            <a:r>
              <a:rPr lang="el-GR" dirty="0"/>
              <a:t>Αποθορυβοποίηση Δεδομένων</a:t>
            </a:r>
          </a:p>
          <a:p>
            <a:pPr marL="285750" indent="-285750">
              <a:buFont typeface="Wingdings" panose="05000000000000000000" pitchFamily="2" charset="2"/>
              <a:buChar char="§"/>
            </a:pPr>
            <a:endParaRPr lang="el-GR" dirty="0"/>
          </a:p>
          <a:p>
            <a:pPr marL="285750" indent="-285750">
              <a:buFont typeface="Wingdings" panose="05000000000000000000" pitchFamily="2" charset="2"/>
              <a:buChar char="§"/>
            </a:pPr>
            <a:r>
              <a:rPr lang="en-US" dirty="0"/>
              <a:t>Isolation Forest, Elliptic Envelope, Local Outlier Factor</a:t>
            </a:r>
          </a:p>
        </p:txBody>
      </p:sp>
      <p:sp>
        <p:nvSpPr>
          <p:cNvPr id="6" name="TextBox 5">
            <a:extLst>
              <a:ext uri="{FF2B5EF4-FFF2-40B4-BE49-F238E27FC236}">
                <a16:creationId xmlns:a16="http://schemas.microsoft.com/office/drawing/2014/main" id="{C8D3028C-A3EC-62C0-569D-89CCCA8A8367}"/>
              </a:ext>
            </a:extLst>
          </p:cNvPr>
          <p:cNvSpPr txBox="1"/>
          <p:nvPr/>
        </p:nvSpPr>
        <p:spPr>
          <a:xfrm>
            <a:off x="7010401" y="1714500"/>
            <a:ext cx="3657602" cy="3428997"/>
          </a:xfrm>
          <a:prstGeom prst="rect">
            <a:avLst/>
          </a:prstGeom>
          <a:noFill/>
          <a:ln w="19050">
            <a:solidFill>
              <a:schemeClr val="accent1"/>
            </a:solidFill>
          </a:ln>
          <a:effectLst/>
        </p:spPr>
        <p:txBody>
          <a:bodyPr wrap="square" rtlCol="0" anchor="t">
            <a:no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l-GR" sz="1800" b="1" dirty="0"/>
              <a:t>Ανίχνευση Ασυνήθιστων Δειγμάτων</a:t>
            </a:r>
            <a:br>
              <a:rPr lang="el-GR" sz="1800" b="1" dirty="0"/>
            </a:br>
            <a:r>
              <a:rPr lang="el-GR" sz="1800" b="1" dirty="0"/>
              <a:t>(</a:t>
            </a:r>
            <a:r>
              <a:rPr lang="el-GR" sz="1800" b="1" dirty="0" err="1"/>
              <a:t>Novelty</a:t>
            </a:r>
            <a:r>
              <a:rPr lang="el-GR" sz="1800" b="1" dirty="0"/>
              <a:t> </a:t>
            </a:r>
            <a:r>
              <a:rPr lang="el-GR" sz="1800" b="1" dirty="0" err="1"/>
              <a:t>Detection</a:t>
            </a:r>
            <a:r>
              <a:rPr lang="el-GR" sz="1800" b="1" dirty="0"/>
              <a:t>):</a:t>
            </a:r>
            <a:endParaRPr lang="en-US" sz="1800" b="1" dirty="0"/>
          </a:p>
          <a:p>
            <a:endParaRPr lang="en-US" sz="1800" b="1" dirty="0"/>
          </a:p>
          <a:p>
            <a:pPr marL="285750" indent="-285750">
              <a:buFont typeface="Wingdings" panose="05000000000000000000" pitchFamily="2" charset="2"/>
              <a:buChar char="§"/>
            </a:pPr>
            <a:r>
              <a:rPr lang="en-US" dirty="0"/>
              <a:t>Semi-Supervised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l-GR" dirty="0"/>
              <a:t>Οριοθέτηση Περιοχής Συνόλου Εκπαίδευσης</a:t>
            </a:r>
          </a:p>
          <a:p>
            <a:pPr marL="285750" indent="-285750">
              <a:buFont typeface="Wingdings" panose="05000000000000000000" pitchFamily="2" charset="2"/>
              <a:buChar char="§"/>
            </a:pPr>
            <a:endParaRPr lang="el-GR" dirty="0"/>
          </a:p>
          <a:p>
            <a:pPr marL="285750" indent="-285750">
              <a:buFont typeface="Wingdings" panose="05000000000000000000" pitchFamily="2" charset="2"/>
              <a:buChar char="§"/>
            </a:pPr>
            <a:r>
              <a:rPr lang="el-GR" dirty="0"/>
              <a:t>Αποθορυβοποιημένα Σύνολα Εκπαίδευσης</a:t>
            </a:r>
          </a:p>
          <a:p>
            <a:pPr marL="285750" indent="-285750">
              <a:buFont typeface="Wingdings" panose="05000000000000000000" pitchFamily="2" charset="2"/>
              <a:buChar char="§"/>
            </a:pPr>
            <a:endParaRPr lang="el-GR" dirty="0"/>
          </a:p>
          <a:p>
            <a:pPr marL="285750" indent="-285750">
              <a:buFont typeface="Wingdings" panose="05000000000000000000" pitchFamily="2" charset="2"/>
              <a:buChar char="§"/>
            </a:pPr>
            <a:r>
              <a:rPr lang="en-US" dirty="0"/>
              <a:t>One Class Support Vector Machine</a:t>
            </a:r>
          </a:p>
        </p:txBody>
      </p:sp>
      <p:sp>
        <p:nvSpPr>
          <p:cNvPr id="9" name="TextBox 8">
            <a:extLst>
              <a:ext uri="{FF2B5EF4-FFF2-40B4-BE49-F238E27FC236}">
                <a16:creationId xmlns:a16="http://schemas.microsoft.com/office/drawing/2014/main" id="{74DEFCE1-2DAC-9375-E600-E5F556563225}"/>
              </a:ext>
            </a:extLst>
          </p:cNvPr>
          <p:cNvSpPr txBox="1"/>
          <p:nvPr/>
        </p:nvSpPr>
        <p:spPr>
          <a:xfrm>
            <a:off x="252678" y="687095"/>
            <a:ext cx="6971081" cy="400110"/>
          </a:xfrm>
          <a:prstGeom prst="rect">
            <a:avLst/>
          </a:prstGeom>
          <a:noFill/>
          <a:effectLst/>
        </p:spPr>
        <p:txBody>
          <a:bodyPr wrap="square" rtlCol="0">
            <a:spAutoFit/>
          </a:bodyPr>
          <a:lstStyle/>
          <a:p>
            <a:r>
              <a:rPr lang="el-GR" sz="2000" b="1" spc="300" dirty="0">
                <a:solidFill>
                  <a:schemeClr val="accent1"/>
                </a:solidFill>
                <a:latin typeface="+mj-lt"/>
              </a:rPr>
              <a:t>Ανίχνευση Ανωμαλιών – Ταξινόμηση Μίας Κλάσης</a:t>
            </a:r>
          </a:p>
        </p:txBody>
      </p:sp>
      <p:grpSp>
        <p:nvGrpSpPr>
          <p:cNvPr id="10" name="Group 9">
            <a:extLst>
              <a:ext uri="{FF2B5EF4-FFF2-40B4-BE49-F238E27FC236}">
                <a16:creationId xmlns:a16="http://schemas.microsoft.com/office/drawing/2014/main" id="{87CB80A3-35A4-DFC8-87F7-E9F4970D71D5}"/>
              </a:ext>
            </a:extLst>
          </p:cNvPr>
          <p:cNvGrpSpPr/>
          <p:nvPr/>
        </p:nvGrpSpPr>
        <p:grpSpPr>
          <a:xfrm>
            <a:off x="-1" y="61194"/>
            <a:ext cx="11353801" cy="835025"/>
            <a:chOff x="-1" y="32755"/>
            <a:chExt cx="11353801" cy="835025"/>
          </a:xfrm>
        </p:grpSpPr>
        <p:sp>
          <p:nvSpPr>
            <p:cNvPr id="11" name="Rectangle 10">
              <a:extLst>
                <a:ext uri="{FF2B5EF4-FFF2-40B4-BE49-F238E27FC236}">
                  <a16:creationId xmlns:a16="http://schemas.microsoft.com/office/drawing/2014/main" id="{50F29217-F7F1-6EED-DF5C-B9B39302B987}"/>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B8D211E-1184-719E-2E60-0699DCF92F88}"/>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5" name="Picture 14">
              <a:extLst>
                <a:ext uri="{FF2B5EF4-FFF2-40B4-BE49-F238E27FC236}">
                  <a16:creationId xmlns:a16="http://schemas.microsoft.com/office/drawing/2014/main" id="{B3E2A7F6-A8F6-5CD5-39AA-3A1AB4BD7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400562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26</a:t>
            </a:fld>
            <a:endParaRPr lang="en-US" dirty="0"/>
          </a:p>
        </p:txBody>
      </p:sp>
      <p:sp>
        <p:nvSpPr>
          <p:cNvPr id="12" name="TextBox 11">
            <a:extLst>
              <a:ext uri="{FF2B5EF4-FFF2-40B4-BE49-F238E27FC236}">
                <a16:creationId xmlns:a16="http://schemas.microsoft.com/office/drawing/2014/main" id="{D5F5F1F9-E148-9874-8A5C-E56A85447349}"/>
              </a:ext>
            </a:extLst>
          </p:cNvPr>
          <p:cNvSpPr txBox="1"/>
          <p:nvPr/>
        </p:nvSpPr>
        <p:spPr>
          <a:xfrm>
            <a:off x="252679" y="687095"/>
            <a:ext cx="3886200" cy="400110"/>
          </a:xfrm>
          <a:prstGeom prst="rect">
            <a:avLst/>
          </a:prstGeom>
          <a:noFill/>
          <a:effectLst/>
        </p:spPr>
        <p:txBody>
          <a:bodyPr wrap="square" rtlCol="0">
            <a:spAutoFit/>
          </a:bodyPr>
          <a:lstStyle/>
          <a:p>
            <a:r>
              <a:rPr lang="en-US" sz="2000" b="1" spc="300" dirty="0">
                <a:solidFill>
                  <a:schemeClr val="accent1"/>
                </a:solidFill>
                <a:latin typeface="+mj-lt"/>
              </a:rPr>
              <a:t>Local Outlier Factor (LOF)</a:t>
            </a:r>
          </a:p>
        </p:txBody>
      </p:sp>
      <p:pic>
        <p:nvPicPr>
          <p:cNvPr id="10" name="Picture 9">
            <a:extLst>
              <a:ext uri="{FF2B5EF4-FFF2-40B4-BE49-F238E27FC236}">
                <a16:creationId xmlns:a16="http://schemas.microsoft.com/office/drawing/2014/main" id="{E13AA13F-E6B7-17C5-B7CA-D23F31EA5B6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828800"/>
            <a:ext cx="3910487" cy="320039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2" name="Group 1">
            <a:extLst>
              <a:ext uri="{FF2B5EF4-FFF2-40B4-BE49-F238E27FC236}">
                <a16:creationId xmlns:a16="http://schemas.microsoft.com/office/drawing/2014/main" id="{EDCD4E92-DB31-D547-8CBB-D338D69D112E}"/>
              </a:ext>
            </a:extLst>
          </p:cNvPr>
          <p:cNvGrpSpPr/>
          <p:nvPr/>
        </p:nvGrpSpPr>
        <p:grpSpPr>
          <a:xfrm>
            <a:off x="6096000" y="2057399"/>
            <a:ext cx="4800600" cy="2743201"/>
            <a:chOff x="6096000" y="1710799"/>
            <a:chExt cx="4800600" cy="2743201"/>
          </a:xfrm>
        </p:grpSpPr>
        <p:pic>
          <p:nvPicPr>
            <p:cNvPr id="8" name="Picture 7">
              <a:extLst>
                <a:ext uri="{FF2B5EF4-FFF2-40B4-BE49-F238E27FC236}">
                  <a16:creationId xmlns:a16="http://schemas.microsoft.com/office/drawing/2014/main" id="{8B35E4A4-61F7-2AB4-CA24-A8018103886A}"/>
                </a:ext>
              </a:extLst>
            </p:cNvPr>
            <p:cNvPicPr>
              <a:picLocks noChangeAspect="1"/>
            </p:cNvPicPr>
            <p:nvPr/>
          </p:nvPicPr>
          <p:blipFill>
            <a:blip r:embed="rId4"/>
            <a:stretch>
              <a:fillRect/>
            </a:stretch>
          </p:blipFill>
          <p:spPr>
            <a:xfrm>
              <a:off x="6096000" y="1710799"/>
              <a:ext cx="4800600" cy="409621"/>
            </a:xfrm>
            <a:prstGeom prst="rect">
              <a:avLst/>
            </a:prstGeom>
          </p:spPr>
        </p:pic>
        <p:pic>
          <p:nvPicPr>
            <p:cNvPr id="15" name="Picture 14">
              <a:extLst>
                <a:ext uri="{FF2B5EF4-FFF2-40B4-BE49-F238E27FC236}">
                  <a16:creationId xmlns:a16="http://schemas.microsoft.com/office/drawing/2014/main" id="{AD724125-BF5C-FCC5-846B-2A4054AFD722}"/>
                </a:ext>
              </a:extLst>
            </p:cNvPr>
            <p:cNvPicPr>
              <a:picLocks noChangeAspect="1"/>
            </p:cNvPicPr>
            <p:nvPr/>
          </p:nvPicPr>
          <p:blipFill>
            <a:blip r:embed="rId5"/>
            <a:stretch>
              <a:fillRect/>
            </a:stretch>
          </p:blipFill>
          <p:spPr>
            <a:xfrm>
              <a:off x="6096000" y="2532639"/>
              <a:ext cx="2743200" cy="784860"/>
            </a:xfrm>
            <a:prstGeom prst="rect">
              <a:avLst/>
            </a:prstGeom>
          </p:spPr>
        </p:pic>
        <p:pic>
          <p:nvPicPr>
            <p:cNvPr id="17" name="Picture 16">
              <a:extLst>
                <a:ext uri="{FF2B5EF4-FFF2-40B4-BE49-F238E27FC236}">
                  <a16:creationId xmlns:a16="http://schemas.microsoft.com/office/drawing/2014/main" id="{6BCC02DB-FE72-8CD3-1951-9EFD540E847B}"/>
                </a:ext>
              </a:extLst>
            </p:cNvPr>
            <p:cNvPicPr>
              <a:picLocks noChangeAspect="1"/>
            </p:cNvPicPr>
            <p:nvPr/>
          </p:nvPicPr>
          <p:blipFill>
            <a:blip r:embed="rId6"/>
            <a:stretch>
              <a:fillRect/>
            </a:stretch>
          </p:blipFill>
          <p:spPr>
            <a:xfrm>
              <a:off x="6096000" y="3729718"/>
              <a:ext cx="3886200" cy="724282"/>
            </a:xfrm>
            <a:prstGeom prst="rect">
              <a:avLst/>
            </a:prstGeom>
          </p:spPr>
        </p:pic>
      </p:grpSp>
      <p:grpSp>
        <p:nvGrpSpPr>
          <p:cNvPr id="14" name="Group 13">
            <a:extLst>
              <a:ext uri="{FF2B5EF4-FFF2-40B4-BE49-F238E27FC236}">
                <a16:creationId xmlns:a16="http://schemas.microsoft.com/office/drawing/2014/main" id="{D5C24ED6-B471-21CA-4CD4-A1A39E48DC2D}"/>
              </a:ext>
            </a:extLst>
          </p:cNvPr>
          <p:cNvGrpSpPr/>
          <p:nvPr/>
        </p:nvGrpSpPr>
        <p:grpSpPr>
          <a:xfrm>
            <a:off x="-1" y="61194"/>
            <a:ext cx="11353801" cy="835025"/>
            <a:chOff x="-1" y="32755"/>
            <a:chExt cx="11353801" cy="835025"/>
          </a:xfrm>
        </p:grpSpPr>
        <p:sp>
          <p:nvSpPr>
            <p:cNvPr id="16" name="Rectangle 15">
              <a:extLst>
                <a:ext uri="{FF2B5EF4-FFF2-40B4-BE49-F238E27FC236}">
                  <a16:creationId xmlns:a16="http://schemas.microsoft.com/office/drawing/2014/main" id="{F141A9A9-76A1-CA4C-7C14-36C5B54178AD}"/>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F1816DB-425B-4E0E-E5C8-20E1CD037097}"/>
                </a:ext>
              </a:extLst>
            </p:cNvPr>
            <p:cNvPicPr>
              <a:picLocks noChangeAspect="1"/>
            </p:cNvPicPr>
            <p:nvPr/>
          </p:nvPicPr>
          <p:blipFill rotWithShape="1">
            <a:blip r:embed="rId7">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9" name="Picture 18">
              <a:extLst>
                <a:ext uri="{FF2B5EF4-FFF2-40B4-BE49-F238E27FC236}">
                  <a16:creationId xmlns:a16="http://schemas.microsoft.com/office/drawing/2014/main" id="{B89A6EB7-9424-CAAE-5371-C7D61C02CE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2867983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27</a:t>
            </a:fld>
            <a:endParaRPr lang="en-US" dirty="0"/>
          </a:p>
        </p:txBody>
      </p:sp>
      <p:sp>
        <p:nvSpPr>
          <p:cNvPr id="12" name="TextBox 11">
            <a:extLst>
              <a:ext uri="{FF2B5EF4-FFF2-40B4-BE49-F238E27FC236}">
                <a16:creationId xmlns:a16="http://schemas.microsoft.com/office/drawing/2014/main" id="{D5F5F1F9-E148-9874-8A5C-E56A85447349}"/>
              </a:ext>
            </a:extLst>
          </p:cNvPr>
          <p:cNvSpPr txBox="1"/>
          <p:nvPr/>
        </p:nvSpPr>
        <p:spPr>
          <a:xfrm>
            <a:off x="252679" y="687095"/>
            <a:ext cx="6214560" cy="400110"/>
          </a:xfrm>
          <a:prstGeom prst="rect">
            <a:avLst/>
          </a:prstGeom>
          <a:noFill/>
          <a:effectLst/>
        </p:spPr>
        <p:txBody>
          <a:bodyPr wrap="square" rtlCol="0">
            <a:spAutoFit/>
          </a:bodyPr>
          <a:lstStyle/>
          <a:p>
            <a:r>
              <a:rPr lang="en-US" sz="2000" b="1" spc="300" dirty="0">
                <a:solidFill>
                  <a:schemeClr val="accent1"/>
                </a:solidFill>
                <a:latin typeface="+mj-lt"/>
              </a:rPr>
              <a:t>One Class Support Vector Machine (OCSVM)</a:t>
            </a:r>
          </a:p>
        </p:txBody>
      </p:sp>
      <p:pic>
        <p:nvPicPr>
          <p:cNvPr id="5" name="Picture 4">
            <a:extLst>
              <a:ext uri="{FF2B5EF4-FFF2-40B4-BE49-F238E27FC236}">
                <a16:creationId xmlns:a16="http://schemas.microsoft.com/office/drawing/2014/main" id="{58F78FB7-E2DE-103B-94F6-2910CAE1FA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6859" y="1805994"/>
            <a:ext cx="3886200" cy="324601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4E5EAB94-FC93-2733-6981-EA0F7925F9E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88943" y="1805994"/>
            <a:ext cx="3910992" cy="32460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9" name="Group 8">
            <a:extLst>
              <a:ext uri="{FF2B5EF4-FFF2-40B4-BE49-F238E27FC236}">
                <a16:creationId xmlns:a16="http://schemas.microsoft.com/office/drawing/2014/main" id="{F3F025A4-1638-0F04-91D3-64AF896E8CDC}"/>
              </a:ext>
            </a:extLst>
          </p:cNvPr>
          <p:cNvGrpSpPr/>
          <p:nvPr/>
        </p:nvGrpSpPr>
        <p:grpSpPr>
          <a:xfrm>
            <a:off x="-1" y="32755"/>
            <a:ext cx="11353801" cy="835025"/>
            <a:chOff x="-1" y="32755"/>
            <a:chExt cx="11353801" cy="835025"/>
          </a:xfrm>
        </p:grpSpPr>
        <p:sp>
          <p:nvSpPr>
            <p:cNvPr id="10" name="Rectangle 9">
              <a:extLst>
                <a:ext uri="{FF2B5EF4-FFF2-40B4-BE49-F238E27FC236}">
                  <a16:creationId xmlns:a16="http://schemas.microsoft.com/office/drawing/2014/main" id="{A6622E4B-C092-058F-667F-467EBB92F8A6}"/>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05D4AE3-64BC-06D0-B839-BB24A49C3D06}"/>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4" name="Picture 13">
              <a:extLst>
                <a:ext uri="{FF2B5EF4-FFF2-40B4-BE49-F238E27FC236}">
                  <a16:creationId xmlns:a16="http://schemas.microsoft.com/office/drawing/2014/main" id="{D2B4FF6B-B7F5-2035-FB13-0EF6E0552A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2568533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28</a:t>
            </a:fld>
            <a:endParaRPr lang="en-US" dirty="0"/>
          </a:p>
        </p:txBody>
      </p:sp>
      <p:sp>
        <p:nvSpPr>
          <p:cNvPr id="12" name="TextBox 11">
            <a:extLst>
              <a:ext uri="{FF2B5EF4-FFF2-40B4-BE49-F238E27FC236}">
                <a16:creationId xmlns:a16="http://schemas.microsoft.com/office/drawing/2014/main" id="{D5F5F1F9-E148-9874-8A5C-E56A85447349}"/>
              </a:ext>
            </a:extLst>
          </p:cNvPr>
          <p:cNvSpPr txBox="1"/>
          <p:nvPr/>
        </p:nvSpPr>
        <p:spPr>
          <a:xfrm>
            <a:off x="252679" y="719407"/>
            <a:ext cx="3332464" cy="400110"/>
          </a:xfrm>
          <a:prstGeom prst="rect">
            <a:avLst/>
          </a:prstGeom>
          <a:noFill/>
          <a:effectLst/>
        </p:spPr>
        <p:txBody>
          <a:bodyPr wrap="square" rtlCol="0">
            <a:spAutoFit/>
          </a:bodyPr>
          <a:lstStyle/>
          <a:p>
            <a:r>
              <a:rPr lang="el-GR" sz="2000" b="1" spc="300" dirty="0">
                <a:solidFill>
                  <a:schemeClr val="accent1"/>
                </a:solidFill>
                <a:latin typeface="+mj-lt"/>
              </a:rPr>
              <a:t>Μετρικές Αξιολόγησης</a:t>
            </a:r>
            <a:endParaRPr lang="en-US" sz="2000" b="1" spc="300" dirty="0">
              <a:solidFill>
                <a:schemeClr val="accent1"/>
              </a:solidFill>
              <a:latin typeface="+mj-lt"/>
            </a:endParaRPr>
          </a:p>
        </p:txBody>
      </p:sp>
      <p:pic>
        <p:nvPicPr>
          <p:cNvPr id="10" name="Picture 9" descr="Chart&#10;&#10;Description automatically generated">
            <a:extLst>
              <a:ext uri="{FF2B5EF4-FFF2-40B4-BE49-F238E27FC236}">
                <a16:creationId xmlns:a16="http://schemas.microsoft.com/office/drawing/2014/main" id="{D2F2A878-327A-080A-10C2-906441E58B7C}"/>
              </a:ext>
            </a:extLst>
          </p:cNvPr>
          <p:cNvPicPr>
            <a:picLocks noChangeAspect="1"/>
          </p:cNvPicPr>
          <p:nvPr/>
        </p:nvPicPr>
        <p:blipFill>
          <a:blip r:embed="rId3"/>
          <a:stretch>
            <a:fillRect/>
          </a:stretch>
        </p:blipFill>
        <p:spPr>
          <a:xfrm>
            <a:off x="7002901" y="1829664"/>
            <a:ext cx="3569849" cy="31986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2" name="Group 1">
            <a:extLst>
              <a:ext uri="{FF2B5EF4-FFF2-40B4-BE49-F238E27FC236}">
                <a16:creationId xmlns:a16="http://schemas.microsoft.com/office/drawing/2014/main" id="{02FBC582-7D5A-8F56-B772-D6C8FA859BE4}"/>
              </a:ext>
            </a:extLst>
          </p:cNvPr>
          <p:cNvGrpSpPr/>
          <p:nvPr/>
        </p:nvGrpSpPr>
        <p:grpSpPr>
          <a:xfrm>
            <a:off x="1526278" y="2749153"/>
            <a:ext cx="4117730" cy="1359694"/>
            <a:chOff x="1513981" y="2934506"/>
            <a:chExt cx="4117730" cy="1359694"/>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F8F72BA-D24F-65FE-11B6-F4C2F2408C40}"/>
                    </a:ext>
                  </a:extLst>
                </p:cNvPr>
                <p:cNvSpPr txBox="1"/>
                <p:nvPr/>
              </p:nvSpPr>
              <p:spPr>
                <a:xfrm>
                  <a:off x="1513981" y="3799706"/>
                  <a:ext cx="4117730" cy="494494"/>
                </a:xfrm>
                <a:prstGeom prst="rect">
                  <a:avLst/>
                </a:prstGeom>
                <a:noFill/>
              </p:spPr>
              <p:txBody>
                <a:bodyPr wrap="none" rtlCol="0">
                  <a:spAutoFit/>
                </a:bodyPr>
                <a:lstStyle/>
                <a:p>
                  <a:r>
                    <a:rPr lang="en-GR" spc="300" dirty="0">
                      <a:solidFill>
                        <a:schemeClr val="tx1">
                          <a:lumMod val="50000"/>
                          <a:lumOff val="50000"/>
                        </a:schemeClr>
                      </a:solidFill>
                      <a:ea typeface="Cambria Math" panose="02040503050406030204" pitchFamily="18" charset="0"/>
                      <a:cs typeface="Montserrat Black"/>
                      <a:sym typeface="Montserrat Black"/>
                    </a:rPr>
                    <a:t>False Acceptance Rate = </a:t>
                  </a:r>
                  <a14:m>
                    <m:oMath xmlns:m="http://schemas.openxmlformats.org/officeDocument/2006/math">
                      <m:f>
                        <m:fPr>
                          <m:ctrlPr>
                            <a:rPr lang="en-GR"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ctrlPr>
                        </m:fPr>
                        <m:num>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𝐹𝑃</m:t>
                          </m:r>
                        </m:num>
                        <m:den>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𝑇𝑁</m:t>
                          </m:r>
                          <m:r>
                            <a:rPr lang="en-US" b="0"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m:t>
                          </m:r>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𝐹𝑃</m:t>
                          </m:r>
                        </m:den>
                      </m:f>
                    </m:oMath>
                  </a14:m>
                  <a:endParaRPr lang="en-GR" spc="300" dirty="0">
                    <a:solidFill>
                      <a:schemeClr val="tx1">
                        <a:lumMod val="50000"/>
                        <a:lumOff val="50000"/>
                      </a:schemeClr>
                    </a:solidFill>
                    <a:ea typeface="Cambria Math" panose="02040503050406030204" pitchFamily="18" charset="0"/>
                    <a:cs typeface="Montserrat Black"/>
                    <a:sym typeface="Montserrat Black"/>
                  </a:endParaRPr>
                </a:p>
              </p:txBody>
            </p:sp>
          </mc:Choice>
          <mc:Fallback xmlns="">
            <p:sp>
              <p:nvSpPr>
                <p:cNvPr id="11" name="TextBox 10">
                  <a:extLst>
                    <a:ext uri="{FF2B5EF4-FFF2-40B4-BE49-F238E27FC236}">
                      <a16:creationId xmlns:a16="http://schemas.microsoft.com/office/drawing/2014/main" id="{3F8F72BA-D24F-65FE-11B6-F4C2F2408C40}"/>
                    </a:ext>
                  </a:extLst>
                </p:cNvPr>
                <p:cNvSpPr txBox="1">
                  <a:spLocks noRot="1" noChangeAspect="1" noMove="1" noResize="1" noEditPoints="1" noAdjustHandles="1" noChangeArrowheads="1" noChangeShapeType="1" noTextEdit="1"/>
                </p:cNvSpPr>
                <p:nvPr/>
              </p:nvSpPr>
              <p:spPr>
                <a:xfrm>
                  <a:off x="1513981" y="3799706"/>
                  <a:ext cx="4117730" cy="494494"/>
                </a:xfrm>
                <a:prstGeom prst="rect">
                  <a:avLst/>
                </a:prstGeom>
                <a:blipFill>
                  <a:blip r:embed="rId4"/>
                  <a:stretch>
                    <a:fillRect l="-1183"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40AC239-9A27-D6B2-C56D-D3462CAFC4BB}"/>
                    </a:ext>
                  </a:extLst>
                </p:cNvPr>
                <p:cNvSpPr txBox="1"/>
                <p:nvPr/>
              </p:nvSpPr>
              <p:spPr>
                <a:xfrm>
                  <a:off x="1537921" y="2934506"/>
                  <a:ext cx="3872279" cy="494494"/>
                </a:xfrm>
                <a:prstGeom prst="rect">
                  <a:avLst/>
                </a:prstGeom>
                <a:noFill/>
              </p:spPr>
              <p:txBody>
                <a:bodyPr wrap="none" rtlCol="0">
                  <a:spAutoFit/>
                </a:bodyPr>
                <a:lstStyle/>
                <a:p>
                  <a:r>
                    <a:rPr lang="en-GR" spc="300" dirty="0">
                      <a:solidFill>
                        <a:schemeClr val="tx1">
                          <a:lumMod val="50000"/>
                          <a:lumOff val="50000"/>
                        </a:schemeClr>
                      </a:solidFill>
                      <a:ea typeface="Cambria Math" panose="02040503050406030204" pitchFamily="18" charset="0"/>
                      <a:cs typeface="Montserrat Black"/>
                      <a:sym typeface="Montserrat Black"/>
                    </a:rPr>
                    <a:t>False Rejection Rate = </a:t>
                  </a:r>
                  <a14:m>
                    <m:oMath xmlns:m="http://schemas.openxmlformats.org/officeDocument/2006/math">
                      <m:f>
                        <m:fPr>
                          <m:ctrlPr>
                            <a:rPr lang="en-GR"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ctrlPr>
                        </m:fPr>
                        <m:num>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𝐹𝑁</m:t>
                          </m:r>
                        </m:num>
                        <m:den>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𝑇𝑃</m:t>
                          </m:r>
                          <m:r>
                            <a:rPr lang="en-US" b="0"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m:t>
                          </m:r>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𝐹𝑁</m:t>
                          </m:r>
                        </m:den>
                      </m:f>
                    </m:oMath>
                  </a14:m>
                  <a:endParaRPr lang="en-GR" spc="300" dirty="0">
                    <a:solidFill>
                      <a:schemeClr val="tx1">
                        <a:lumMod val="50000"/>
                        <a:lumOff val="50000"/>
                      </a:schemeClr>
                    </a:solidFill>
                    <a:ea typeface="Cambria Math" panose="02040503050406030204" pitchFamily="18" charset="0"/>
                    <a:cs typeface="Montserrat Black"/>
                    <a:sym typeface="Montserrat Black"/>
                  </a:endParaRPr>
                </a:p>
              </p:txBody>
            </p:sp>
          </mc:Choice>
          <mc:Fallback xmlns="">
            <p:sp>
              <p:nvSpPr>
                <p:cNvPr id="14" name="TextBox 13">
                  <a:extLst>
                    <a:ext uri="{FF2B5EF4-FFF2-40B4-BE49-F238E27FC236}">
                      <a16:creationId xmlns:a16="http://schemas.microsoft.com/office/drawing/2014/main" id="{F40AC239-9A27-D6B2-C56D-D3462CAFC4BB}"/>
                    </a:ext>
                  </a:extLst>
                </p:cNvPr>
                <p:cNvSpPr txBox="1">
                  <a:spLocks noRot="1" noChangeAspect="1" noMove="1" noResize="1" noEditPoints="1" noAdjustHandles="1" noChangeArrowheads="1" noChangeShapeType="1" noTextEdit="1"/>
                </p:cNvSpPr>
                <p:nvPr/>
              </p:nvSpPr>
              <p:spPr>
                <a:xfrm>
                  <a:off x="1537921" y="2934506"/>
                  <a:ext cx="3872279" cy="494494"/>
                </a:xfrm>
                <a:prstGeom prst="rect">
                  <a:avLst/>
                </a:prstGeom>
                <a:blipFill>
                  <a:blip r:embed="rId5"/>
                  <a:stretch>
                    <a:fillRect l="-1258" b="-6173"/>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D8BE9955-DC76-DE72-6D45-FADF41B606DB}"/>
              </a:ext>
            </a:extLst>
          </p:cNvPr>
          <p:cNvGrpSpPr/>
          <p:nvPr/>
        </p:nvGrpSpPr>
        <p:grpSpPr>
          <a:xfrm>
            <a:off x="-1" y="32755"/>
            <a:ext cx="11353801" cy="835025"/>
            <a:chOff x="-1" y="32755"/>
            <a:chExt cx="11353801" cy="835025"/>
          </a:xfrm>
        </p:grpSpPr>
        <p:sp>
          <p:nvSpPr>
            <p:cNvPr id="15" name="Rectangle 14">
              <a:extLst>
                <a:ext uri="{FF2B5EF4-FFF2-40B4-BE49-F238E27FC236}">
                  <a16:creationId xmlns:a16="http://schemas.microsoft.com/office/drawing/2014/main" id="{D2C1A2DF-FE79-34EE-6816-A2D04D9FD671}"/>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AC0DBDE0-4101-FCE6-2991-3D2C11DD3BA4}"/>
                </a:ext>
              </a:extLst>
            </p:cNvPr>
            <p:cNvPicPr>
              <a:picLocks noChangeAspect="1"/>
            </p:cNvPicPr>
            <p:nvPr/>
          </p:nvPicPr>
          <p:blipFill rotWithShape="1">
            <a:blip r:embed="rId6">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7" name="Picture 16">
              <a:extLst>
                <a:ext uri="{FF2B5EF4-FFF2-40B4-BE49-F238E27FC236}">
                  <a16:creationId xmlns:a16="http://schemas.microsoft.com/office/drawing/2014/main" id="{D55C68CE-0F69-D15B-A8A1-D8FBF7C557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51134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3</a:t>
            </a:fld>
            <a:endParaRPr lang="en-US" dirty="0"/>
          </a:p>
        </p:txBody>
      </p:sp>
      <p:sp>
        <p:nvSpPr>
          <p:cNvPr id="61" name="TextBox 60">
            <a:extLst>
              <a:ext uri="{FF2B5EF4-FFF2-40B4-BE49-F238E27FC236}">
                <a16:creationId xmlns:a16="http://schemas.microsoft.com/office/drawing/2014/main" id="{173AE014-CCDB-D80B-29AC-37FD387F5369}"/>
              </a:ext>
            </a:extLst>
          </p:cNvPr>
          <p:cNvSpPr txBox="1"/>
          <p:nvPr/>
        </p:nvSpPr>
        <p:spPr>
          <a:xfrm>
            <a:off x="252679" y="687095"/>
            <a:ext cx="1377950" cy="615553"/>
          </a:xfrm>
          <a:prstGeom prst="rect">
            <a:avLst/>
          </a:prstGeom>
          <a:noFill/>
          <a:effectLst/>
        </p:spPr>
        <p:txBody>
          <a:bodyPr wrap="square" rtlCol="0">
            <a:spAutoFit/>
          </a:bodyPr>
          <a:lstStyle/>
          <a:p>
            <a:r>
              <a:rPr lang="el-GR" sz="1400" spc="300" dirty="0">
                <a:solidFill>
                  <a:schemeClr val="accent1"/>
                </a:solidFill>
                <a:latin typeface="+mj-lt"/>
              </a:rPr>
              <a:t>Εισαγωγή</a:t>
            </a:r>
            <a:endParaRPr lang="el-GR" sz="2000" spc="300" dirty="0">
              <a:solidFill>
                <a:schemeClr val="accent1"/>
              </a:solidFill>
              <a:latin typeface="+mj-lt"/>
            </a:endParaRPr>
          </a:p>
          <a:p>
            <a:r>
              <a:rPr lang="el-GR" sz="2000" b="1" spc="300" dirty="0">
                <a:solidFill>
                  <a:schemeClr val="accent1"/>
                </a:solidFill>
                <a:latin typeface="+mj-lt"/>
              </a:rPr>
              <a:t>Κίνητρο</a:t>
            </a:r>
            <a:endParaRPr lang="en-US" sz="2000" b="1" spc="300" dirty="0">
              <a:solidFill>
                <a:schemeClr val="accent1"/>
              </a:solidFill>
              <a:latin typeface="+mj-lt"/>
            </a:endParaRPr>
          </a:p>
        </p:txBody>
      </p:sp>
      <p:grpSp>
        <p:nvGrpSpPr>
          <p:cNvPr id="15" name="Group 14">
            <a:extLst>
              <a:ext uri="{FF2B5EF4-FFF2-40B4-BE49-F238E27FC236}">
                <a16:creationId xmlns:a16="http://schemas.microsoft.com/office/drawing/2014/main" id="{6E8D6DC3-6DD5-D6C3-B326-9BCF0E0F8352}"/>
              </a:ext>
            </a:extLst>
          </p:cNvPr>
          <p:cNvGrpSpPr/>
          <p:nvPr/>
        </p:nvGrpSpPr>
        <p:grpSpPr>
          <a:xfrm>
            <a:off x="5867400" y="1505643"/>
            <a:ext cx="5056032" cy="4312461"/>
            <a:chOff x="4013356" y="1600200"/>
            <a:chExt cx="5056032" cy="4312461"/>
          </a:xfrm>
        </p:grpSpPr>
        <p:sp>
          <p:nvSpPr>
            <p:cNvPr id="11" name="TextBox 10">
              <a:extLst>
                <a:ext uri="{FF2B5EF4-FFF2-40B4-BE49-F238E27FC236}">
                  <a16:creationId xmlns:a16="http://schemas.microsoft.com/office/drawing/2014/main" id="{9668C2E6-9340-4A92-8FAE-8B09459E8F60}"/>
                </a:ext>
              </a:extLst>
            </p:cNvPr>
            <p:cNvSpPr txBox="1"/>
            <p:nvPr/>
          </p:nvSpPr>
          <p:spPr>
            <a:xfrm>
              <a:off x="4013356" y="3433275"/>
              <a:ext cx="3887788" cy="646986"/>
            </a:xfrm>
            <a:prstGeom prst="roundRect">
              <a:avLst/>
            </a:prstGeom>
            <a:noFill/>
            <a:ln w="19050">
              <a:solidFill>
                <a:schemeClr val="accent1"/>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l-GR" dirty="0"/>
                <a:t>Ανάγκη για την ασφάλεια των δεδομένων που αποθηκεύονται στην συσκευή. </a:t>
              </a:r>
            </a:p>
          </p:txBody>
        </p:sp>
        <p:sp>
          <p:nvSpPr>
            <p:cNvPr id="29" name="TextBox 28">
              <a:extLst>
                <a:ext uri="{FF2B5EF4-FFF2-40B4-BE49-F238E27FC236}">
                  <a16:creationId xmlns:a16="http://schemas.microsoft.com/office/drawing/2014/main" id="{67FC0009-604B-E59C-208B-92D6FC5289F1}"/>
                </a:ext>
              </a:extLst>
            </p:cNvPr>
            <p:cNvSpPr txBox="1"/>
            <p:nvPr/>
          </p:nvSpPr>
          <p:spPr>
            <a:xfrm>
              <a:off x="4013356" y="1600200"/>
              <a:ext cx="3887788" cy="646986"/>
            </a:xfrm>
            <a:prstGeom prst="roundRect">
              <a:avLst/>
            </a:prstGeom>
            <a:noFill/>
            <a:ln w="19050">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600" b="0" i="0" u="none" strike="noStrike" kern="1200" cap="none" normalizeH="0" baseline="0" noProof="0" dirty="0">
                  <a:ln>
                    <a:noFill/>
                  </a:ln>
                  <a:solidFill>
                    <a:prstClr val="black">
                      <a:lumMod val="50000"/>
                      <a:lumOff val="50000"/>
                    </a:prstClr>
                  </a:solidFill>
                  <a:effectLst/>
                  <a:uLnTx/>
                  <a:uFillTx/>
                  <a:latin typeface="Calibri" panose="020F0502020204030204"/>
                  <a:ea typeface="+mn-ea"/>
                  <a:cs typeface="+mn-cs"/>
                </a:rPr>
                <a:t>Συνεχώς αυξανόμενος αριθμός χρηστών </a:t>
              </a:r>
              <a:r>
                <a:rPr kumimoji="0" lang="en-US" sz="1600" b="0" i="0" u="none" strike="noStrike" kern="1200" cap="none" normalizeH="0" baseline="0" noProof="0" dirty="0">
                  <a:ln>
                    <a:noFill/>
                  </a:ln>
                  <a:solidFill>
                    <a:prstClr val="black">
                      <a:lumMod val="50000"/>
                      <a:lumOff val="50000"/>
                    </a:prstClr>
                  </a:solidFill>
                  <a:effectLst/>
                  <a:uLnTx/>
                  <a:uFillTx/>
                  <a:latin typeface="Calibri" panose="020F0502020204030204"/>
                  <a:ea typeface="+mn-ea"/>
                  <a:cs typeface="+mn-cs"/>
                </a:rPr>
                <a:t>smartphones</a:t>
              </a:r>
            </a:p>
          </p:txBody>
        </p:sp>
        <p:sp>
          <p:nvSpPr>
            <p:cNvPr id="33" name="TextBox 32">
              <a:extLst>
                <a:ext uri="{FF2B5EF4-FFF2-40B4-BE49-F238E27FC236}">
                  <a16:creationId xmlns:a16="http://schemas.microsoft.com/office/drawing/2014/main" id="{E33AFAFF-0572-4954-B0E5-DF77861447C9}"/>
                </a:ext>
              </a:extLst>
            </p:cNvPr>
            <p:cNvSpPr txBox="1"/>
            <p:nvPr/>
          </p:nvSpPr>
          <p:spPr>
            <a:xfrm>
              <a:off x="5181600" y="2519599"/>
              <a:ext cx="3887788" cy="646986"/>
            </a:xfrm>
            <a:prstGeom prst="roundRect">
              <a:avLst/>
            </a:prstGeom>
            <a:noFill/>
            <a:ln w="19050">
              <a:solidFill>
                <a:schemeClr val="accent1"/>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l-GR" dirty="0"/>
                <a:t>Παραγωγή και αποθήκευση προσωπικών και επαγγελματικών πληροφοριών</a:t>
              </a:r>
            </a:p>
          </p:txBody>
        </p:sp>
        <p:cxnSp>
          <p:nvCxnSpPr>
            <p:cNvPr id="35" name="Connector: Curved 34">
              <a:extLst>
                <a:ext uri="{FF2B5EF4-FFF2-40B4-BE49-F238E27FC236}">
                  <a16:creationId xmlns:a16="http://schemas.microsoft.com/office/drawing/2014/main" id="{D42316C4-2AF7-93C1-A822-3F0713E1080E}"/>
                </a:ext>
              </a:extLst>
            </p:cNvPr>
            <p:cNvCxnSpPr>
              <a:cxnSpLocks/>
              <a:stCxn id="33" idx="2"/>
              <a:endCxn id="11" idx="0"/>
            </p:cNvCxnSpPr>
            <p:nvPr/>
          </p:nvCxnSpPr>
          <p:spPr>
            <a:xfrm rot="5400000">
              <a:off x="6408027" y="2715808"/>
              <a:ext cx="266690" cy="1168244"/>
            </a:xfrm>
            <a:prstGeom prst="curvedConnector3">
              <a:avLst>
                <a:gd name="adj1" fmla="val 50000"/>
              </a:avLst>
            </a:prstGeom>
            <a:ln w="19050">
              <a:solidFill>
                <a:schemeClr val="tx1">
                  <a:lumMod val="50000"/>
                  <a:lumOff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478A18DE-1252-87CB-3795-ACF1FA80B2D9}"/>
                </a:ext>
              </a:extLst>
            </p:cNvPr>
            <p:cNvCxnSpPr>
              <a:cxnSpLocks/>
              <a:stCxn id="29" idx="2"/>
              <a:endCxn id="33" idx="0"/>
            </p:cNvCxnSpPr>
            <p:nvPr/>
          </p:nvCxnSpPr>
          <p:spPr>
            <a:xfrm rot="16200000" flipH="1">
              <a:off x="6405166" y="1799270"/>
              <a:ext cx="272413" cy="1168244"/>
            </a:xfrm>
            <a:prstGeom prst="curvedConnector3">
              <a:avLst>
                <a:gd name="adj1" fmla="val 50000"/>
              </a:avLst>
            </a:prstGeom>
            <a:ln w="19050">
              <a:solidFill>
                <a:schemeClr val="tx1">
                  <a:lumMod val="50000"/>
                  <a:lumOff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B322CF3-D10B-1EC0-E45F-3FF2E590BAF0}"/>
                </a:ext>
              </a:extLst>
            </p:cNvPr>
            <p:cNvSpPr txBox="1"/>
            <p:nvPr/>
          </p:nvSpPr>
          <p:spPr>
            <a:xfrm>
              <a:off x="5181600" y="4349475"/>
              <a:ext cx="3887787" cy="646986"/>
            </a:xfrm>
            <a:prstGeom prst="roundRect">
              <a:avLst/>
            </a:prstGeom>
            <a:noFill/>
            <a:ln w="19050">
              <a:solidFill>
                <a:schemeClr val="accent1"/>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l-GR" dirty="0"/>
                <a:t>Προβληματισμοί για την επάρκεια των υφιστάμενων τρόπων αυθεντικοποίησης.</a:t>
              </a:r>
            </a:p>
          </p:txBody>
        </p:sp>
        <p:cxnSp>
          <p:nvCxnSpPr>
            <p:cNvPr id="37" name="Connector: Curved 36">
              <a:extLst>
                <a:ext uri="{FF2B5EF4-FFF2-40B4-BE49-F238E27FC236}">
                  <a16:creationId xmlns:a16="http://schemas.microsoft.com/office/drawing/2014/main" id="{F45DB6CF-92D4-5AD4-2B0A-827013306BAE}"/>
                </a:ext>
              </a:extLst>
            </p:cNvPr>
            <p:cNvCxnSpPr>
              <a:cxnSpLocks/>
              <a:stCxn id="11" idx="2"/>
              <a:endCxn id="34" idx="0"/>
            </p:cNvCxnSpPr>
            <p:nvPr/>
          </p:nvCxnSpPr>
          <p:spPr>
            <a:xfrm rot="16200000" flipH="1">
              <a:off x="6406765" y="3630746"/>
              <a:ext cx="269214" cy="1168244"/>
            </a:xfrm>
            <a:prstGeom prst="curvedConnector3">
              <a:avLst>
                <a:gd name="adj1" fmla="val 50000"/>
              </a:avLst>
            </a:prstGeom>
            <a:ln w="19050">
              <a:solidFill>
                <a:schemeClr val="tx1">
                  <a:lumMod val="50000"/>
                  <a:lumOff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29C922-E979-B100-47DF-421CD0B0B579}"/>
                </a:ext>
              </a:extLst>
            </p:cNvPr>
            <p:cNvSpPr txBox="1"/>
            <p:nvPr/>
          </p:nvSpPr>
          <p:spPr>
            <a:xfrm>
              <a:off x="4013356" y="5265675"/>
              <a:ext cx="3887787" cy="646986"/>
            </a:xfrm>
            <a:prstGeom prst="roundRect">
              <a:avLst/>
            </a:prstGeom>
            <a:noFill/>
            <a:ln w="19050">
              <a:solidFill>
                <a:schemeClr val="accent1"/>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l-GR" dirty="0"/>
                <a:t>Ανάγκη για υλοποίηση νέων μεθοδολογιών αυθεντικοποίησης.</a:t>
              </a:r>
            </a:p>
          </p:txBody>
        </p:sp>
        <p:cxnSp>
          <p:nvCxnSpPr>
            <p:cNvPr id="42" name="Connector: Curved 41">
              <a:extLst>
                <a:ext uri="{FF2B5EF4-FFF2-40B4-BE49-F238E27FC236}">
                  <a16:creationId xmlns:a16="http://schemas.microsoft.com/office/drawing/2014/main" id="{3705A245-618F-B9BD-4F1B-7F4D5E3D5469}"/>
                </a:ext>
              </a:extLst>
            </p:cNvPr>
            <p:cNvCxnSpPr>
              <a:cxnSpLocks/>
              <a:stCxn id="34" idx="2"/>
              <a:endCxn id="12" idx="0"/>
            </p:cNvCxnSpPr>
            <p:nvPr/>
          </p:nvCxnSpPr>
          <p:spPr>
            <a:xfrm rot="5400000">
              <a:off x="6406765" y="4546946"/>
              <a:ext cx="269214" cy="1168244"/>
            </a:xfrm>
            <a:prstGeom prst="curvedConnector3">
              <a:avLst>
                <a:gd name="adj1" fmla="val 50000"/>
              </a:avLst>
            </a:prstGeom>
            <a:ln w="19050">
              <a:solidFill>
                <a:schemeClr val="tx1">
                  <a:lumMod val="50000"/>
                  <a:lumOff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grpSp>
      <p:pic>
        <p:nvPicPr>
          <p:cNvPr id="30" name="Picture 29">
            <a:extLst>
              <a:ext uri="{FF2B5EF4-FFF2-40B4-BE49-F238E27FC236}">
                <a16:creationId xmlns:a16="http://schemas.microsoft.com/office/drawing/2014/main" id="{F6EC2B66-B455-75A8-F17A-FDBB2265D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568" y="2112078"/>
            <a:ext cx="3100265" cy="3100265"/>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grpSp>
        <p:nvGrpSpPr>
          <p:cNvPr id="17" name="Group 16">
            <a:extLst>
              <a:ext uri="{FF2B5EF4-FFF2-40B4-BE49-F238E27FC236}">
                <a16:creationId xmlns:a16="http://schemas.microsoft.com/office/drawing/2014/main" id="{666DA626-6783-C974-A052-272ACB15C272}"/>
              </a:ext>
            </a:extLst>
          </p:cNvPr>
          <p:cNvGrpSpPr/>
          <p:nvPr/>
        </p:nvGrpSpPr>
        <p:grpSpPr>
          <a:xfrm>
            <a:off x="-1" y="32755"/>
            <a:ext cx="11353801" cy="835025"/>
            <a:chOff x="-1" y="32755"/>
            <a:chExt cx="11353801" cy="835025"/>
          </a:xfrm>
        </p:grpSpPr>
        <p:sp>
          <p:nvSpPr>
            <p:cNvPr id="18" name="Rectangle 17">
              <a:extLst>
                <a:ext uri="{FF2B5EF4-FFF2-40B4-BE49-F238E27FC236}">
                  <a16:creationId xmlns:a16="http://schemas.microsoft.com/office/drawing/2014/main" id="{E14F2E39-6C0C-3C4F-CBB4-1B819C5506E4}"/>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594D50F5-BA35-287E-1D7D-8A9926679F55}"/>
                </a:ext>
              </a:extLst>
            </p:cNvPr>
            <p:cNvPicPr>
              <a:picLocks noChangeAspect="1"/>
            </p:cNvPicPr>
            <p:nvPr/>
          </p:nvPicPr>
          <p:blipFill rotWithShape="1">
            <a:blip r:embed="rId4">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20" name="Picture 19">
              <a:extLst>
                <a:ext uri="{FF2B5EF4-FFF2-40B4-BE49-F238E27FC236}">
                  <a16:creationId xmlns:a16="http://schemas.microsoft.com/office/drawing/2014/main" id="{7792935C-30D7-58F3-F588-6942FD1021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86679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4</a:t>
            </a:fld>
            <a:endParaRPr lang="en-US" dirty="0"/>
          </a:p>
        </p:txBody>
      </p:sp>
      <p:sp>
        <p:nvSpPr>
          <p:cNvPr id="5" name="TextBox 4">
            <a:extLst>
              <a:ext uri="{FF2B5EF4-FFF2-40B4-BE49-F238E27FC236}">
                <a16:creationId xmlns:a16="http://schemas.microsoft.com/office/drawing/2014/main" id="{D8E9C9E3-9B01-7F10-F877-1EB7A8C19A4C}"/>
              </a:ext>
            </a:extLst>
          </p:cNvPr>
          <p:cNvSpPr txBox="1"/>
          <p:nvPr/>
        </p:nvSpPr>
        <p:spPr>
          <a:xfrm>
            <a:off x="252679" y="687095"/>
            <a:ext cx="5257800" cy="615553"/>
          </a:xfrm>
          <a:prstGeom prst="rect">
            <a:avLst/>
          </a:prstGeom>
          <a:noFill/>
          <a:effectLst/>
        </p:spPr>
        <p:txBody>
          <a:bodyPr wrap="square" rtlCol="0">
            <a:spAutoFit/>
          </a:bodyPr>
          <a:lstStyle/>
          <a:p>
            <a:r>
              <a:rPr lang="el-GR" sz="1400" spc="300" dirty="0">
                <a:solidFill>
                  <a:schemeClr val="accent1"/>
                </a:solidFill>
                <a:latin typeface="+mj-lt"/>
              </a:rPr>
              <a:t>Εισαγωγή</a:t>
            </a:r>
            <a:endParaRPr lang="el-GR" sz="2000" spc="300" dirty="0">
              <a:solidFill>
                <a:schemeClr val="accent1"/>
              </a:solidFill>
              <a:latin typeface="+mj-lt"/>
            </a:endParaRPr>
          </a:p>
          <a:p>
            <a:r>
              <a:rPr lang="el-GR" sz="2000" b="1" spc="300" dirty="0">
                <a:solidFill>
                  <a:schemeClr val="accent1"/>
                </a:solidFill>
                <a:latin typeface="+mj-lt"/>
              </a:rPr>
              <a:t>Συνεχής – Έμμεση Αυθεντικοποίηση</a:t>
            </a:r>
          </a:p>
        </p:txBody>
      </p:sp>
      <p:sp>
        <p:nvSpPr>
          <p:cNvPr id="10" name="TextBox 9">
            <a:extLst>
              <a:ext uri="{FF2B5EF4-FFF2-40B4-BE49-F238E27FC236}">
                <a16:creationId xmlns:a16="http://schemas.microsoft.com/office/drawing/2014/main" id="{BF544514-BC50-7A22-39E8-5DFD539FBBE8}"/>
              </a:ext>
            </a:extLst>
          </p:cNvPr>
          <p:cNvSpPr txBox="1"/>
          <p:nvPr/>
        </p:nvSpPr>
        <p:spPr>
          <a:xfrm>
            <a:off x="1066800" y="2120949"/>
            <a:ext cx="4800600" cy="2616100"/>
          </a:xfrm>
          <a:prstGeom prst="rect">
            <a:avLst/>
          </a:prstGeom>
          <a:noFill/>
          <a:ln w="19050">
            <a:solidFill>
              <a:schemeClr val="accent1"/>
            </a:solidFill>
          </a:ln>
        </p:spPr>
        <p:txBody>
          <a:bodyPr wrap="square" rtlCol="0">
            <a:noAutofit/>
          </a:bodyPr>
          <a:lstStyle/>
          <a:p>
            <a:r>
              <a:rPr lang="el-GR" b="1" dirty="0">
                <a:solidFill>
                  <a:schemeClr val="accent1"/>
                </a:solidFill>
                <a:latin typeface="+mj-lt"/>
              </a:rPr>
              <a:t>Πλεονεκτήματα</a:t>
            </a:r>
            <a:r>
              <a:rPr lang="el-GR"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Ενισχυμένο σύστημα ασφάλειας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Καλύτερη εμπειρία χρήστη</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Δυνατότητα εκμετάλλευσης συμπεριφορικών χαρακτηριστικών</a:t>
            </a:r>
          </a:p>
          <a:p>
            <a:pPr marL="742950" lvl="1" indent="-285750">
              <a:buFont typeface="Arial" panose="020B0604020202020204" pitchFamily="34" charset="0"/>
              <a:buChar char="•"/>
            </a:pPr>
            <a:r>
              <a:rPr lang="el-GR" sz="1600" dirty="0">
                <a:solidFill>
                  <a:prstClr val="black">
                    <a:lumMod val="50000"/>
                    <a:lumOff val="50000"/>
                  </a:prstClr>
                </a:solidFill>
                <a:latin typeface="Calibri" panose="020F0502020204030204"/>
              </a:rPr>
              <a:t>Εύκολη προσαρμογή</a:t>
            </a:r>
          </a:p>
          <a:p>
            <a:pPr marL="742950" lvl="1" indent="-285750">
              <a:buFont typeface="Arial" panose="020B0604020202020204" pitchFamily="34" charset="0"/>
              <a:buChar char="•"/>
            </a:pPr>
            <a:r>
              <a:rPr lang="el-GR" sz="1600" dirty="0">
                <a:solidFill>
                  <a:prstClr val="black">
                    <a:lumMod val="50000"/>
                    <a:lumOff val="50000"/>
                  </a:prstClr>
                </a:solidFill>
                <a:latin typeface="Calibri" panose="020F0502020204030204"/>
              </a:rPr>
              <a:t>Χαμηλό κόστος υλοποίησης</a:t>
            </a:r>
          </a:p>
          <a:p>
            <a:pPr marL="742950" lvl="1" indent="-285750">
              <a:buFont typeface="Arial" panose="020B0604020202020204" pitchFamily="34" charset="0"/>
              <a:buChar char="•"/>
            </a:pPr>
            <a:r>
              <a:rPr lang="el-GR" sz="1600" dirty="0">
                <a:solidFill>
                  <a:prstClr val="black">
                    <a:lumMod val="50000"/>
                    <a:lumOff val="50000"/>
                  </a:prstClr>
                </a:solidFill>
                <a:latin typeface="Calibri" panose="020F0502020204030204"/>
              </a:rPr>
              <a:t>Προοπτικές εξέλιξης</a:t>
            </a:r>
          </a:p>
        </p:txBody>
      </p:sp>
      <p:sp>
        <p:nvSpPr>
          <p:cNvPr id="15" name="TextBox 14">
            <a:extLst>
              <a:ext uri="{FF2B5EF4-FFF2-40B4-BE49-F238E27FC236}">
                <a16:creationId xmlns:a16="http://schemas.microsoft.com/office/drawing/2014/main" id="{1EBD3DAE-7BC2-B888-0AFF-6773762454C6}"/>
              </a:ext>
            </a:extLst>
          </p:cNvPr>
          <p:cNvSpPr txBox="1"/>
          <p:nvPr/>
        </p:nvSpPr>
        <p:spPr>
          <a:xfrm>
            <a:off x="6324600" y="2120949"/>
            <a:ext cx="4800600" cy="2616101"/>
          </a:xfrm>
          <a:prstGeom prst="rect">
            <a:avLst/>
          </a:prstGeom>
          <a:noFill/>
          <a:ln w="19050">
            <a:solidFill>
              <a:schemeClr val="accent1"/>
            </a:solidFill>
          </a:ln>
        </p:spPr>
        <p:txBody>
          <a:bodyPr wrap="square" rtlCol="0">
            <a:spAutoFit/>
          </a:bodyPr>
          <a:lstStyle/>
          <a:p>
            <a:r>
              <a:rPr lang="el-GR" b="1" dirty="0">
                <a:solidFill>
                  <a:schemeClr val="accent1"/>
                </a:solidFill>
                <a:latin typeface="+mj-lt"/>
              </a:rPr>
              <a:t>Προβληματισμοί</a:t>
            </a:r>
            <a:r>
              <a:rPr lang="el-GR"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Υψηλή ρυθμοί δειγματοληψίας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Πόροι υψηλής κατανάλωσης ισχύος</a:t>
            </a:r>
            <a:endParaRPr lang="en-US"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Δευτερεύων συσκευές (</a:t>
            </a:r>
            <a:r>
              <a:rPr lang="en-US" sz="1600" dirty="0">
                <a:solidFill>
                  <a:prstClr val="black">
                    <a:lumMod val="50000"/>
                    <a:lumOff val="50000"/>
                  </a:prstClr>
                </a:solidFill>
                <a:latin typeface="Calibri" panose="020F0502020204030204"/>
              </a:rPr>
              <a:t>wearables</a:t>
            </a:r>
            <a:r>
              <a:rPr lang="el-GR" sz="1600" dirty="0">
                <a:solidFill>
                  <a:prstClr val="black">
                    <a:lumMod val="50000"/>
                    <a:lumOff val="50000"/>
                  </a:prstClr>
                </a:solidFill>
                <a:latin typeface="Calibri" panose="020F0502020204030204"/>
              </a:rPr>
              <a:t>)</a:t>
            </a:r>
            <a:endParaRPr lang="en-US"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Ανεπαρκή αξιολόγηση</a:t>
            </a:r>
          </a:p>
          <a:p>
            <a:pPr marL="742950" lvl="1" indent="-285750">
              <a:buFont typeface="Arial" panose="020B0604020202020204" pitchFamily="34" charset="0"/>
              <a:buChar char="•"/>
            </a:pPr>
            <a:r>
              <a:rPr lang="el-GR" sz="1600" dirty="0">
                <a:solidFill>
                  <a:prstClr val="black">
                    <a:lumMod val="50000"/>
                    <a:lumOff val="50000"/>
                  </a:prstClr>
                </a:solidFill>
                <a:latin typeface="Calibri" panose="020F0502020204030204"/>
              </a:rPr>
              <a:t>Μικρό πλήθος δεδομένων</a:t>
            </a:r>
          </a:p>
          <a:p>
            <a:pPr marL="742950" lvl="1" indent="-285750">
              <a:buFont typeface="Arial" panose="020B0604020202020204" pitchFamily="34" charset="0"/>
              <a:buChar char="•"/>
            </a:pPr>
            <a:r>
              <a:rPr lang="el-GR" sz="1600" dirty="0">
                <a:solidFill>
                  <a:prstClr val="black">
                    <a:lumMod val="50000"/>
                    <a:lumOff val="50000"/>
                  </a:prstClr>
                </a:solidFill>
                <a:latin typeface="Calibri" panose="020F0502020204030204"/>
              </a:rPr>
              <a:t>Δεδομένα ‘εργαστηρίου’</a:t>
            </a:r>
          </a:p>
          <a:p>
            <a:pPr marL="742950" lvl="1" indent="-285750">
              <a:buFont typeface="Arial" panose="020B0604020202020204" pitchFamily="34" charset="0"/>
              <a:buChar char="•"/>
            </a:pPr>
            <a:r>
              <a:rPr lang="el-GR" sz="1600" dirty="0">
                <a:solidFill>
                  <a:prstClr val="black">
                    <a:lumMod val="50000"/>
                    <a:lumOff val="50000"/>
                  </a:prstClr>
                </a:solidFill>
                <a:latin typeface="Calibri" panose="020F0502020204030204"/>
              </a:rPr>
              <a:t>‘Λανθασμένες</a:t>
            </a:r>
            <a:r>
              <a:rPr lang="en-US" sz="1600" dirty="0">
                <a:solidFill>
                  <a:prstClr val="black">
                    <a:lumMod val="50000"/>
                    <a:lumOff val="50000"/>
                  </a:prstClr>
                </a:solidFill>
                <a:latin typeface="Calibri" panose="020F0502020204030204"/>
              </a:rPr>
              <a:t>’</a:t>
            </a:r>
            <a:r>
              <a:rPr lang="el-GR" sz="1600" dirty="0">
                <a:solidFill>
                  <a:prstClr val="black">
                    <a:lumMod val="50000"/>
                    <a:lumOff val="50000"/>
                  </a:prstClr>
                </a:solidFill>
                <a:latin typeface="Calibri" panose="020F0502020204030204"/>
              </a:rPr>
              <a:t> μετρικές</a:t>
            </a:r>
            <a:endParaRPr lang="en-US"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Ανεπάρκεια δεδομένων κατά την εκτέλεση</a:t>
            </a:r>
            <a:endParaRPr lang="en-US" sz="1600" dirty="0">
              <a:solidFill>
                <a:prstClr val="black">
                  <a:lumMod val="50000"/>
                  <a:lumOff val="50000"/>
                </a:prstClr>
              </a:solidFill>
              <a:latin typeface="Calibri" panose="020F0502020204030204"/>
            </a:endParaRPr>
          </a:p>
        </p:txBody>
      </p:sp>
      <p:grpSp>
        <p:nvGrpSpPr>
          <p:cNvPr id="8" name="Group 7">
            <a:extLst>
              <a:ext uri="{FF2B5EF4-FFF2-40B4-BE49-F238E27FC236}">
                <a16:creationId xmlns:a16="http://schemas.microsoft.com/office/drawing/2014/main" id="{FCD0A27D-E391-716B-DCDF-1D0CA0F01C21}"/>
              </a:ext>
            </a:extLst>
          </p:cNvPr>
          <p:cNvGrpSpPr/>
          <p:nvPr/>
        </p:nvGrpSpPr>
        <p:grpSpPr>
          <a:xfrm>
            <a:off x="-1" y="32755"/>
            <a:ext cx="11353801" cy="835025"/>
            <a:chOff x="-1" y="32755"/>
            <a:chExt cx="11353801" cy="835025"/>
          </a:xfrm>
        </p:grpSpPr>
        <p:sp>
          <p:nvSpPr>
            <p:cNvPr id="9" name="Rectangle 8">
              <a:extLst>
                <a:ext uri="{FF2B5EF4-FFF2-40B4-BE49-F238E27FC236}">
                  <a16:creationId xmlns:a16="http://schemas.microsoft.com/office/drawing/2014/main" id="{E5775979-545C-FF01-0972-19F7D5DDA39A}"/>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A6FCFA8-FF58-7185-9DF8-C4A309F0A8B3}"/>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2" name="Picture 11">
              <a:extLst>
                <a:ext uri="{FF2B5EF4-FFF2-40B4-BE49-F238E27FC236}">
                  <a16:creationId xmlns:a16="http://schemas.microsoft.com/office/drawing/2014/main" id="{01322892-5DD2-D6ED-7F5E-F43D640F8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63948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5</a:t>
            </a:fld>
            <a:endParaRPr lang="en-US" dirty="0"/>
          </a:p>
        </p:txBody>
      </p:sp>
      <p:sp>
        <p:nvSpPr>
          <p:cNvPr id="5" name="TextBox 4">
            <a:extLst>
              <a:ext uri="{FF2B5EF4-FFF2-40B4-BE49-F238E27FC236}">
                <a16:creationId xmlns:a16="http://schemas.microsoft.com/office/drawing/2014/main" id="{D8E9C9E3-9B01-7F10-F877-1EB7A8C19A4C}"/>
              </a:ext>
            </a:extLst>
          </p:cNvPr>
          <p:cNvSpPr txBox="1"/>
          <p:nvPr/>
        </p:nvSpPr>
        <p:spPr>
          <a:xfrm>
            <a:off x="252679" y="687095"/>
            <a:ext cx="2057400" cy="615553"/>
          </a:xfrm>
          <a:prstGeom prst="rect">
            <a:avLst/>
          </a:prstGeom>
          <a:noFill/>
          <a:effectLst/>
        </p:spPr>
        <p:txBody>
          <a:bodyPr wrap="square" rtlCol="0">
            <a:spAutoFit/>
          </a:bodyPr>
          <a:lstStyle/>
          <a:p>
            <a:r>
              <a:rPr lang="el-GR" sz="1400" spc="300" dirty="0">
                <a:solidFill>
                  <a:schemeClr val="accent1"/>
                </a:solidFill>
                <a:latin typeface="+mj-lt"/>
              </a:rPr>
              <a:t>Εισαγωγή</a:t>
            </a:r>
          </a:p>
          <a:p>
            <a:r>
              <a:rPr lang="el-GR" sz="2000" b="1" spc="300" dirty="0">
                <a:solidFill>
                  <a:schemeClr val="accent1"/>
                </a:solidFill>
                <a:latin typeface="+mj-lt"/>
              </a:rPr>
              <a:t>Κεντρική Ιδέα</a:t>
            </a:r>
          </a:p>
        </p:txBody>
      </p:sp>
      <p:pic>
        <p:nvPicPr>
          <p:cNvPr id="14" name="Picture 13">
            <a:extLst>
              <a:ext uri="{FF2B5EF4-FFF2-40B4-BE49-F238E27FC236}">
                <a16:creationId xmlns:a16="http://schemas.microsoft.com/office/drawing/2014/main" id="{4D407DDC-5C19-DDC7-108F-160CD31FC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99" y="1893754"/>
            <a:ext cx="4761360" cy="3373571"/>
          </a:xfrm>
          <a:prstGeom prst="rect">
            <a:avLst/>
          </a:prstGeom>
          <a:effectLst>
            <a:outerShdw blurRad="50800" dist="38100" dir="5400000" algn="t" rotWithShape="0">
              <a:prstClr val="black">
                <a:alpha val="40000"/>
              </a:prstClr>
            </a:outerShdw>
          </a:effectLst>
        </p:spPr>
      </p:pic>
      <p:sp>
        <p:nvSpPr>
          <p:cNvPr id="16" name="TextBox 15">
            <a:extLst>
              <a:ext uri="{FF2B5EF4-FFF2-40B4-BE49-F238E27FC236}">
                <a16:creationId xmlns:a16="http://schemas.microsoft.com/office/drawing/2014/main" id="{CE001410-43A7-ECD6-A5C0-3D9F7C9F3A4B}"/>
              </a:ext>
            </a:extLst>
          </p:cNvPr>
          <p:cNvSpPr txBox="1"/>
          <p:nvPr/>
        </p:nvSpPr>
        <p:spPr>
          <a:xfrm>
            <a:off x="6553200" y="1596056"/>
            <a:ext cx="4800600" cy="1631216"/>
          </a:xfrm>
          <a:prstGeom prst="rect">
            <a:avLst/>
          </a:prstGeom>
          <a:noFill/>
          <a:ln w="19050">
            <a:solidFill>
              <a:schemeClr val="accent1"/>
            </a:solidFill>
          </a:ln>
        </p:spPr>
        <p:txBody>
          <a:bodyPr wrap="square" rtlCol="0">
            <a:spAutoFit/>
          </a:bodyPr>
          <a:lstStyle/>
          <a:p>
            <a:r>
              <a:rPr lang="el-GR" b="1" dirty="0">
                <a:solidFill>
                  <a:schemeClr val="accent1"/>
                </a:solidFill>
                <a:latin typeface="+mj-lt"/>
              </a:rPr>
              <a:t>Στόχος</a:t>
            </a:r>
            <a:r>
              <a:rPr lang="el-GR"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Ικανοποιητικά επίπεδα ασφάλειας και διαφάνειας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Χρήση δεδομένων που παράγονται από το </a:t>
            </a:r>
            <a:r>
              <a:rPr lang="en-US" sz="1600" dirty="0">
                <a:solidFill>
                  <a:prstClr val="black">
                    <a:lumMod val="50000"/>
                    <a:lumOff val="50000"/>
                  </a:prstClr>
                </a:solidFill>
                <a:latin typeface="Calibri" panose="020F0502020204030204"/>
              </a:rPr>
              <a:t>smartphone</a:t>
            </a:r>
            <a:endParaRPr lang="el-GR"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Ανθεκτικό σε σφάλματα ή/και ελλείψεις δεδομένων</a:t>
            </a:r>
          </a:p>
        </p:txBody>
      </p:sp>
      <p:sp>
        <p:nvSpPr>
          <p:cNvPr id="17" name="TextBox 16">
            <a:extLst>
              <a:ext uri="{FF2B5EF4-FFF2-40B4-BE49-F238E27FC236}">
                <a16:creationId xmlns:a16="http://schemas.microsoft.com/office/drawing/2014/main" id="{61D79532-575C-6BED-8383-32EFCF9D64F0}"/>
              </a:ext>
            </a:extLst>
          </p:cNvPr>
          <p:cNvSpPr txBox="1"/>
          <p:nvPr/>
        </p:nvSpPr>
        <p:spPr>
          <a:xfrm>
            <a:off x="6553200" y="3429000"/>
            <a:ext cx="4800600" cy="1877437"/>
          </a:xfrm>
          <a:prstGeom prst="rect">
            <a:avLst/>
          </a:prstGeom>
          <a:noFill/>
          <a:ln w="19050">
            <a:solidFill>
              <a:schemeClr val="accent1"/>
            </a:solidFill>
          </a:ln>
        </p:spPr>
        <p:txBody>
          <a:bodyPr wrap="square" rtlCol="0">
            <a:spAutoFit/>
          </a:bodyPr>
          <a:lstStyle/>
          <a:p>
            <a:r>
              <a:rPr lang="el-GR" b="1" dirty="0">
                <a:solidFill>
                  <a:schemeClr val="accent1"/>
                </a:solidFill>
                <a:latin typeface="+mj-lt"/>
              </a:rPr>
              <a:t>Ερωτήματα</a:t>
            </a:r>
            <a:r>
              <a:rPr lang="el-GR"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Σύνολο δεδομένων</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Εξαγωγή χαρακτηριστικών και προεπεξεργασία</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Δομή ταξινομητών</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Δομή υποσυστήματος εμπιστοσύνης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Αντικειμενική αξιολόγηση</a:t>
            </a:r>
          </a:p>
        </p:txBody>
      </p:sp>
      <p:grpSp>
        <p:nvGrpSpPr>
          <p:cNvPr id="8" name="Group 7">
            <a:extLst>
              <a:ext uri="{FF2B5EF4-FFF2-40B4-BE49-F238E27FC236}">
                <a16:creationId xmlns:a16="http://schemas.microsoft.com/office/drawing/2014/main" id="{6EB35677-DD05-FA0D-3F77-FF1CEEC06358}"/>
              </a:ext>
            </a:extLst>
          </p:cNvPr>
          <p:cNvGrpSpPr/>
          <p:nvPr/>
        </p:nvGrpSpPr>
        <p:grpSpPr>
          <a:xfrm>
            <a:off x="-1" y="32755"/>
            <a:ext cx="11353801" cy="835025"/>
            <a:chOff x="-1" y="32755"/>
            <a:chExt cx="11353801" cy="835025"/>
          </a:xfrm>
        </p:grpSpPr>
        <p:sp>
          <p:nvSpPr>
            <p:cNvPr id="9" name="Rectangle 8">
              <a:extLst>
                <a:ext uri="{FF2B5EF4-FFF2-40B4-BE49-F238E27FC236}">
                  <a16:creationId xmlns:a16="http://schemas.microsoft.com/office/drawing/2014/main" id="{15197FED-409A-B093-9707-4318DFBC87CF}"/>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B1BB579-41B9-67BB-8F5E-0C954E644933}"/>
                </a:ext>
              </a:extLst>
            </p:cNvPr>
            <p:cNvPicPr>
              <a:picLocks noChangeAspect="1"/>
            </p:cNvPicPr>
            <p:nvPr/>
          </p:nvPicPr>
          <p:blipFill rotWithShape="1">
            <a:blip r:embed="rId4">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1" name="Picture 10">
              <a:extLst>
                <a:ext uri="{FF2B5EF4-FFF2-40B4-BE49-F238E27FC236}">
                  <a16:creationId xmlns:a16="http://schemas.microsoft.com/office/drawing/2014/main" id="{E6DB5185-8177-BC7F-C4F5-EF83223CF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87668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6</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52679" y="687095"/>
            <a:ext cx="2971800" cy="615553"/>
          </a:xfrm>
          <a:prstGeom prst="rect">
            <a:avLst/>
          </a:prstGeom>
          <a:noFill/>
          <a:effectLst/>
        </p:spPr>
        <p:txBody>
          <a:bodyPr wrap="square" rtlCol="0">
            <a:spAutoFit/>
          </a:bodyPr>
          <a:lstStyle/>
          <a:p>
            <a:r>
              <a:rPr lang="el-GR" sz="1400" spc="300" dirty="0">
                <a:solidFill>
                  <a:schemeClr val="accent1"/>
                </a:solidFill>
                <a:latin typeface="+mj-lt"/>
              </a:rPr>
              <a:t>Μεθοδολογία</a:t>
            </a:r>
          </a:p>
          <a:p>
            <a:r>
              <a:rPr lang="el-GR" sz="2000" b="1" spc="300" dirty="0">
                <a:solidFill>
                  <a:schemeClr val="accent1"/>
                </a:solidFill>
                <a:latin typeface="+mj-lt"/>
              </a:rPr>
              <a:t>Σύνολο Δεδομένων</a:t>
            </a:r>
          </a:p>
        </p:txBody>
      </p:sp>
      <p:sp>
        <p:nvSpPr>
          <p:cNvPr id="8" name="TextBox 7">
            <a:extLst>
              <a:ext uri="{FF2B5EF4-FFF2-40B4-BE49-F238E27FC236}">
                <a16:creationId xmlns:a16="http://schemas.microsoft.com/office/drawing/2014/main" id="{4082BFDB-DEBC-0D44-837F-6D9186CBAB9C}"/>
              </a:ext>
            </a:extLst>
          </p:cNvPr>
          <p:cNvSpPr txBox="1"/>
          <p:nvPr/>
        </p:nvSpPr>
        <p:spPr>
          <a:xfrm>
            <a:off x="1066800" y="1720903"/>
            <a:ext cx="3543299" cy="3847207"/>
          </a:xfrm>
          <a:prstGeom prst="rect">
            <a:avLst/>
          </a:prstGeom>
          <a:noFill/>
          <a:ln w="19050">
            <a:solidFill>
              <a:schemeClr val="accent1"/>
            </a:solidFill>
          </a:ln>
        </p:spPr>
        <p:txBody>
          <a:bodyPr wrap="square" rtlCol="0">
            <a:spAutoFit/>
          </a:bodyPr>
          <a:lstStyle/>
          <a:p>
            <a:r>
              <a:rPr lang="en-US" b="1" dirty="0">
                <a:solidFill>
                  <a:schemeClr val="accent1"/>
                </a:solidFill>
                <a:latin typeface="+mj-lt"/>
              </a:rPr>
              <a:t>BrainRun</a:t>
            </a:r>
            <a:r>
              <a:rPr lang="el-GR"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Σύνολο συμπεριφορικών δεδομένων</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Δεδομένα αισθητήρων κίνησης και χειρονομιών</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Εφαρμογή συλλογής δεδομένων (</a:t>
            </a:r>
            <a:r>
              <a:rPr lang="en-US" sz="1600" dirty="0">
                <a:solidFill>
                  <a:prstClr val="black">
                    <a:lumMod val="50000"/>
                    <a:lumOff val="50000"/>
                  </a:prstClr>
                </a:solidFill>
                <a:latin typeface="Calibri" panose="020F0502020204030204"/>
              </a:rPr>
              <a:t>android &amp; iOS</a:t>
            </a:r>
            <a:r>
              <a:rPr lang="el-GR" sz="1600" dirty="0">
                <a:solidFill>
                  <a:prstClr val="black">
                    <a:lumMod val="50000"/>
                    <a:lumOff val="50000"/>
                  </a:prstClr>
                </a:solidFill>
                <a:latin typeface="Calibri" panose="020F0502020204030204"/>
              </a:rPr>
              <a:t>)</a:t>
            </a:r>
            <a:endParaRPr lang="en-US"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n-US" sz="1600" dirty="0">
                <a:solidFill>
                  <a:prstClr val="black">
                    <a:lumMod val="50000"/>
                    <a:lumOff val="50000"/>
                  </a:prstClr>
                </a:solidFill>
                <a:latin typeface="Calibri" panose="020F0502020204030204"/>
              </a:rPr>
              <a:t>5 </a:t>
            </a:r>
            <a:r>
              <a:rPr lang="el-GR" sz="1600" dirty="0">
                <a:solidFill>
                  <a:prstClr val="black">
                    <a:lumMod val="50000"/>
                    <a:lumOff val="50000"/>
                  </a:prstClr>
                </a:solidFill>
                <a:latin typeface="Calibri" panose="020F0502020204030204"/>
              </a:rPr>
              <a:t>διαφορετικά παιχνίδια, με διαφορετικά επίπεδα δυσκολίας</a:t>
            </a:r>
            <a:endParaRPr lang="en-US" sz="1600" dirty="0">
              <a:solidFill>
                <a:prstClr val="black">
                  <a:lumMod val="50000"/>
                  <a:lumOff val="50000"/>
                </a:prstClr>
              </a:solidFill>
              <a:latin typeface="Calibri" panose="020F0502020204030204"/>
            </a:endParaRPr>
          </a:p>
          <a:p>
            <a:endParaRPr lang="en-US" sz="1600" dirty="0">
              <a:solidFill>
                <a:prstClr val="black">
                  <a:lumMod val="50000"/>
                  <a:lumOff val="50000"/>
                </a:prstClr>
              </a:solidFill>
              <a:latin typeface="Calibri" panose="020F0502020204030204"/>
            </a:endParaRPr>
          </a:p>
          <a:p>
            <a:r>
              <a:rPr lang="el-GR" sz="1600" dirty="0">
                <a:solidFill>
                  <a:schemeClr val="accent1"/>
                </a:solidFill>
                <a:latin typeface="+mj-lt"/>
              </a:rPr>
              <a:t>Χαρακτηριστικά</a:t>
            </a:r>
            <a:r>
              <a:rPr lang="el-GR" sz="1600" b="1" dirty="0">
                <a:solidFill>
                  <a:schemeClr val="accent1"/>
                </a:solidFill>
                <a:effectLst>
                  <a:outerShdw blurRad="50800" dist="38100" dir="5400000" algn="t" rotWithShape="0">
                    <a:prstClr val="black">
                      <a:alpha val="40000"/>
                    </a:prstClr>
                  </a:outerShdw>
                </a:effectLst>
                <a:latin typeface="+mj-lt"/>
              </a:rPr>
              <a:t>:</a:t>
            </a:r>
            <a:endParaRPr lang="el-GR" sz="1600" dirty="0"/>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2218 χρήστες</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60% άντρες, 26% γυναίκες, 14% άγνωστα</a:t>
            </a:r>
          </a:p>
          <a:p>
            <a:pPr marL="285750" indent="-285750">
              <a:buFont typeface="Courier New" panose="02070309020205020404" pitchFamily="49" charset="0"/>
              <a:buChar char="o"/>
            </a:pPr>
            <a:r>
              <a:rPr lang="el-GR" sz="1600" dirty="0">
                <a:solidFill>
                  <a:prstClr val="black">
                    <a:lumMod val="50000"/>
                    <a:lumOff val="50000"/>
                  </a:prstClr>
                </a:solidFill>
                <a:latin typeface="Calibri" panose="020F0502020204030204"/>
              </a:rPr>
              <a:t>90% </a:t>
            </a:r>
            <a:r>
              <a:rPr lang="el-GR" sz="1600" dirty="0" err="1">
                <a:solidFill>
                  <a:prstClr val="black">
                    <a:lumMod val="50000"/>
                    <a:lumOff val="50000"/>
                  </a:prstClr>
                </a:solidFill>
                <a:latin typeface="Calibri" panose="020F0502020204030204"/>
              </a:rPr>
              <a:t>android</a:t>
            </a:r>
            <a:r>
              <a:rPr lang="el-GR" sz="1600" dirty="0">
                <a:solidFill>
                  <a:prstClr val="black">
                    <a:lumMod val="50000"/>
                    <a:lumOff val="50000"/>
                  </a:prstClr>
                </a:solidFill>
                <a:latin typeface="Calibri" panose="020F0502020204030204"/>
              </a:rPr>
              <a:t>, 10% </a:t>
            </a:r>
            <a:r>
              <a:rPr lang="el-GR" sz="1600" dirty="0" err="1">
                <a:solidFill>
                  <a:prstClr val="black">
                    <a:lumMod val="50000"/>
                    <a:lumOff val="50000"/>
                  </a:prstClr>
                </a:solidFill>
                <a:latin typeface="Calibri" panose="020F0502020204030204"/>
              </a:rPr>
              <a:t>iOS</a:t>
            </a:r>
            <a:endParaRPr lang="el-GR" sz="1600" dirty="0">
              <a:solidFill>
                <a:prstClr val="black">
                  <a:lumMod val="50000"/>
                  <a:lumOff val="50000"/>
                </a:prstClr>
              </a:solidFill>
              <a:latin typeface="Calibri" panose="020F0502020204030204"/>
            </a:endParaRPr>
          </a:p>
        </p:txBody>
      </p:sp>
      <p:sp>
        <p:nvSpPr>
          <p:cNvPr id="12" name="TextBox 11">
            <a:extLst>
              <a:ext uri="{FF2B5EF4-FFF2-40B4-BE49-F238E27FC236}">
                <a16:creationId xmlns:a16="http://schemas.microsoft.com/office/drawing/2014/main" id="{5AFBBC9F-E8B8-9F1A-3C30-3BDB21D386D2}"/>
              </a:ext>
            </a:extLst>
          </p:cNvPr>
          <p:cNvSpPr txBox="1"/>
          <p:nvPr/>
        </p:nvSpPr>
        <p:spPr>
          <a:xfrm>
            <a:off x="6838950" y="1717060"/>
            <a:ext cx="3314700" cy="523220"/>
          </a:xfrm>
          <a:prstGeom prst="rect">
            <a:avLst/>
          </a:prstGeom>
          <a:noFill/>
        </p:spPr>
        <p:txBody>
          <a:bodyPr wrap="square" rtlCol="0">
            <a:spAutoFit/>
          </a:bodyPr>
          <a:lstStyle/>
          <a:p>
            <a:pPr algn="ctr"/>
            <a:r>
              <a:rPr lang="el-GR" sz="1400" dirty="0">
                <a:solidFill>
                  <a:schemeClr val="accent1"/>
                </a:solidFill>
                <a:latin typeface="+mj-lt"/>
              </a:rPr>
              <a:t>Παιχνίδια &amp; Τελικά Σύνολα</a:t>
            </a:r>
            <a:endParaRPr lang="en-US" sz="1400" dirty="0">
              <a:solidFill>
                <a:schemeClr val="accent1"/>
              </a:solidFill>
              <a:latin typeface="+mj-lt"/>
            </a:endParaRPr>
          </a:p>
          <a:p>
            <a:pPr algn="ctr"/>
            <a:r>
              <a:rPr lang="en-US" sz="1400" dirty="0">
                <a:solidFill>
                  <a:schemeClr val="accent1"/>
                </a:solidFill>
                <a:latin typeface="+mj-lt"/>
              </a:rPr>
              <a:t>(</a:t>
            </a:r>
            <a:r>
              <a:rPr lang="el-GR" sz="1400" dirty="0">
                <a:solidFill>
                  <a:schemeClr val="accent1"/>
                </a:solidFill>
                <a:latin typeface="+mj-lt"/>
              </a:rPr>
              <a:t>μετά την εφαρμογή κριτηρίων επιλογής</a:t>
            </a:r>
            <a:r>
              <a:rPr lang="en-US" sz="1400" dirty="0">
                <a:solidFill>
                  <a:schemeClr val="accent1"/>
                </a:solidFill>
                <a:latin typeface="+mj-lt"/>
              </a:rPr>
              <a:t>)</a:t>
            </a:r>
            <a:r>
              <a:rPr lang="el-GR" sz="1400" dirty="0">
                <a:solidFill>
                  <a:schemeClr val="accent1"/>
                </a:solidFill>
                <a:latin typeface="+mj-lt"/>
              </a:rPr>
              <a:t>:</a:t>
            </a:r>
          </a:p>
        </p:txBody>
      </p:sp>
      <p:graphicFrame>
        <p:nvGraphicFramePr>
          <p:cNvPr id="3" name="Table 12">
            <a:extLst>
              <a:ext uri="{FF2B5EF4-FFF2-40B4-BE49-F238E27FC236}">
                <a16:creationId xmlns:a16="http://schemas.microsoft.com/office/drawing/2014/main" id="{E074862B-C9BE-B1F2-EF6E-9CB99D3D1ED9}"/>
              </a:ext>
            </a:extLst>
          </p:cNvPr>
          <p:cNvGraphicFramePr>
            <a:graphicFrameLocks noGrp="1"/>
          </p:cNvGraphicFramePr>
          <p:nvPr>
            <p:extLst>
              <p:ext uri="{D42A27DB-BD31-4B8C-83A1-F6EECF244321}">
                <p14:modId xmlns:p14="http://schemas.microsoft.com/office/powerpoint/2010/main" val="2919263004"/>
              </p:ext>
            </p:extLst>
          </p:nvPr>
        </p:nvGraphicFramePr>
        <p:xfrm>
          <a:off x="5638800" y="2372790"/>
          <a:ext cx="5715000" cy="3195320"/>
        </p:xfrm>
        <a:graphic>
          <a:graphicData uri="http://schemas.openxmlformats.org/drawingml/2006/table">
            <a:tbl>
              <a:tblPr firstRow="1" bandRow="1">
                <a:tableStyleId>{5C22544A-7EE6-4342-B048-85BDC9FD1C3A}</a:tableStyleId>
              </a:tblPr>
              <a:tblGrid>
                <a:gridCol w="1325365">
                  <a:extLst>
                    <a:ext uri="{9D8B030D-6E8A-4147-A177-3AD203B41FA5}">
                      <a16:colId xmlns:a16="http://schemas.microsoft.com/office/drawing/2014/main" val="3787647053"/>
                    </a:ext>
                  </a:extLst>
                </a:gridCol>
                <a:gridCol w="1387011">
                  <a:extLst>
                    <a:ext uri="{9D8B030D-6E8A-4147-A177-3AD203B41FA5}">
                      <a16:colId xmlns:a16="http://schemas.microsoft.com/office/drawing/2014/main" val="250080351"/>
                    </a:ext>
                  </a:extLst>
                </a:gridCol>
                <a:gridCol w="1402424">
                  <a:extLst>
                    <a:ext uri="{9D8B030D-6E8A-4147-A177-3AD203B41FA5}">
                      <a16:colId xmlns:a16="http://schemas.microsoft.com/office/drawing/2014/main" val="2320517218"/>
                    </a:ext>
                  </a:extLst>
                </a:gridCol>
                <a:gridCol w="1600200">
                  <a:extLst>
                    <a:ext uri="{9D8B030D-6E8A-4147-A177-3AD203B41FA5}">
                      <a16:colId xmlns:a16="http://schemas.microsoft.com/office/drawing/2014/main" val="1069662216"/>
                    </a:ext>
                  </a:extLst>
                </a:gridCol>
              </a:tblGrid>
              <a:tr h="370840">
                <a:tc>
                  <a:txBody>
                    <a:bodyPr/>
                    <a:lstStyle/>
                    <a:p>
                      <a:pPr algn="ctr"/>
                      <a:r>
                        <a:rPr kumimoji="0" lang="el-GR" sz="1600" b="0" i="0" u="none" strike="noStrike" kern="1200" cap="none" spc="0" normalizeH="0" baseline="0" noProof="0" dirty="0">
                          <a:ln>
                            <a:noFill/>
                          </a:ln>
                          <a:solidFill>
                            <a:srgbClr val="4472C4"/>
                          </a:solidFill>
                          <a:effectLst/>
                          <a:uLnTx/>
                          <a:uFillTx/>
                          <a:latin typeface="Calibri Light" panose="020F0302020204030204"/>
                          <a:ea typeface="+mn-ea"/>
                          <a:cs typeface="+mn-cs"/>
                        </a:rPr>
                        <a:t>Παιχνίδια</a:t>
                      </a:r>
                      <a:endParaRPr lang="en-US"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l-GR" sz="1600" b="0" i="0" u="none" strike="noStrike" kern="1200" cap="none" spc="0" normalizeH="0" baseline="0" noProof="0" dirty="0">
                          <a:ln>
                            <a:noFill/>
                          </a:ln>
                          <a:solidFill>
                            <a:srgbClr val="4472C4"/>
                          </a:solidFill>
                          <a:effectLst/>
                          <a:uLnTx/>
                          <a:uFillTx/>
                          <a:latin typeface="Calibri Light" panose="020F0302020204030204"/>
                          <a:ea typeface="+mn-ea"/>
                          <a:cs typeface="+mn-cs"/>
                        </a:rPr>
                        <a:t>Τύπος Δεδομένων</a:t>
                      </a:r>
                      <a:endParaRPr kumimoji="0" lang="en-US" sz="1600" b="0" i="0" u="none" strike="noStrike" kern="1200" cap="none" spc="0" normalizeH="0" baseline="0" noProof="0" dirty="0">
                        <a:ln>
                          <a:noFill/>
                        </a:ln>
                        <a:solidFill>
                          <a:srgbClr val="4472C4"/>
                        </a:solidFill>
                        <a:effectLst/>
                        <a:uLnTx/>
                        <a:uFillTx/>
                        <a:latin typeface="Calibri Light" panose="020F03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l-GR" sz="1600" b="0" i="0" u="none" strike="noStrike" kern="1200" cap="none" spc="0" normalizeH="0" baseline="0" noProof="0" dirty="0">
                          <a:ln>
                            <a:noFill/>
                          </a:ln>
                          <a:solidFill>
                            <a:srgbClr val="4472C4"/>
                          </a:solidFill>
                          <a:effectLst/>
                          <a:uLnTx/>
                          <a:uFillTx/>
                          <a:latin typeface="Calibri Light" panose="020F0302020204030204"/>
                          <a:ea typeface="+mn-ea"/>
                          <a:cs typeface="+mn-cs"/>
                        </a:rPr>
                        <a:t>Αριθμός Χρηστών Εκπαίδευσης</a:t>
                      </a:r>
                      <a:endParaRPr kumimoji="0" lang="en-US" sz="1600" b="0" i="0" u="none" strike="noStrike" kern="1200" cap="none" spc="0" normalizeH="0" baseline="0" noProof="0" dirty="0">
                        <a:ln>
                          <a:noFill/>
                        </a:ln>
                        <a:solidFill>
                          <a:srgbClr val="4472C4"/>
                        </a:solidFill>
                        <a:effectLst/>
                        <a:uLnTx/>
                        <a:uFillTx/>
                        <a:latin typeface="Calibri Light" panose="020F03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l-GR" sz="1600" b="0" i="0" u="none" strike="noStrike" kern="1200" cap="none" spc="0" normalizeH="0" baseline="0" noProof="0" dirty="0">
                          <a:ln>
                            <a:noFill/>
                          </a:ln>
                          <a:solidFill>
                            <a:srgbClr val="4472C4"/>
                          </a:solidFill>
                          <a:effectLst/>
                          <a:uLnTx/>
                          <a:uFillTx/>
                          <a:latin typeface="Calibri Light" panose="020F0302020204030204"/>
                          <a:ea typeface="+mn-ea"/>
                          <a:cs typeface="+mn-cs"/>
                        </a:rPr>
                        <a:t>Αριθμός Χρηστών Αξιολόγησης</a:t>
                      </a:r>
                      <a:endParaRPr kumimoji="0" lang="en-US" sz="1600" b="0" i="0" u="none" strike="noStrike" kern="1200" cap="none" spc="0" normalizeH="0" baseline="0" noProof="0" dirty="0">
                        <a:ln>
                          <a:noFill/>
                        </a:ln>
                        <a:solidFill>
                          <a:srgbClr val="4472C4"/>
                        </a:solidFill>
                        <a:effectLst/>
                        <a:uLnTx/>
                        <a:uFillTx/>
                        <a:latin typeface="Calibri Light" panose="020F03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441978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Mathisis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Acc, Gyr, Swp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12525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Focus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Acc, Gyr, Swp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7925263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Reacton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Acc, Gyr, Swp, Tap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57719068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Memoria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Acc, Gyr, Tap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44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3766256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Speedy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Acc, Gyr, Tap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prstClr val="black">
                              <a:lumMod val="50000"/>
                              <a:lumOff val="50000"/>
                            </a:prstClr>
                          </a:solidFill>
                          <a:latin typeface="Calibri" panose="020F0502020204030204"/>
                          <a:ea typeface="+mn-ea"/>
                          <a:cs typeface="+mn-cs"/>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7779792"/>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prstClr val="black">
                              <a:lumMod val="50000"/>
                              <a:lumOff val="50000"/>
                            </a:prstClr>
                          </a:solidFill>
                          <a:latin typeface="Calibri" panose="020F0502020204030204"/>
                          <a:ea typeface="+mn-ea"/>
                          <a:cs typeface="+mn-cs"/>
                        </a:rPr>
                        <a:t>Acc: </a:t>
                      </a:r>
                      <a:r>
                        <a:rPr lang="el-GR" sz="1100" kern="1200" dirty="0">
                          <a:solidFill>
                            <a:prstClr val="black">
                              <a:lumMod val="50000"/>
                              <a:lumOff val="50000"/>
                            </a:prstClr>
                          </a:solidFill>
                          <a:latin typeface="Calibri" panose="020F0502020204030204"/>
                          <a:ea typeface="+mn-ea"/>
                          <a:cs typeface="+mn-cs"/>
                        </a:rPr>
                        <a:t>Επιταχυνσιόμετρο, </a:t>
                      </a:r>
                      <a:r>
                        <a:rPr lang="en-US" sz="1100" kern="1200" dirty="0">
                          <a:solidFill>
                            <a:prstClr val="black">
                              <a:lumMod val="50000"/>
                              <a:lumOff val="50000"/>
                            </a:prstClr>
                          </a:solidFill>
                          <a:latin typeface="Calibri" panose="020F0502020204030204"/>
                          <a:ea typeface="+mn-ea"/>
                          <a:cs typeface="+mn-cs"/>
                        </a:rPr>
                        <a:t>Gyr: </a:t>
                      </a:r>
                      <a:r>
                        <a:rPr lang="el-GR" sz="1100" kern="1200" dirty="0">
                          <a:solidFill>
                            <a:prstClr val="black">
                              <a:lumMod val="50000"/>
                              <a:lumOff val="50000"/>
                            </a:prstClr>
                          </a:solidFill>
                          <a:latin typeface="Calibri" panose="020F0502020204030204"/>
                          <a:ea typeface="+mn-ea"/>
                          <a:cs typeface="+mn-cs"/>
                        </a:rPr>
                        <a:t>Γυροσκόπιο, </a:t>
                      </a:r>
                      <a:r>
                        <a:rPr lang="en-US" sz="1100" kern="1200" dirty="0">
                          <a:solidFill>
                            <a:prstClr val="black">
                              <a:lumMod val="50000"/>
                              <a:lumOff val="50000"/>
                            </a:prstClr>
                          </a:solidFill>
                          <a:latin typeface="Calibri" panose="020F0502020204030204"/>
                          <a:ea typeface="+mn-ea"/>
                          <a:cs typeface="+mn-cs"/>
                        </a:rPr>
                        <a:t>Swp: Swipe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prstClr val="black">
                            <a:lumMod val="50000"/>
                            <a:lumOff val="50000"/>
                          </a:prstClr>
                        </a:solidFill>
                        <a:latin typeface="Calibri" panose="020F05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prstClr val="black">
                            <a:lumMod val="50000"/>
                            <a:lumOff val="50000"/>
                          </a:prstClr>
                        </a:solidFill>
                        <a:latin typeface="Calibri" panose="020F05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prstClr val="black">
                            <a:lumMod val="50000"/>
                            <a:lumOff val="50000"/>
                          </a:prstClr>
                        </a:solidFill>
                        <a:latin typeface="Calibri" panose="020F05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1448790"/>
                  </a:ext>
                </a:extLst>
              </a:tr>
            </a:tbl>
          </a:graphicData>
        </a:graphic>
      </p:graphicFrame>
      <p:grpSp>
        <p:nvGrpSpPr>
          <p:cNvPr id="13" name="Group 12">
            <a:extLst>
              <a:ext uri="{FF2B5EF4-FFF2-40B4-BE49-F238E27FC236}">
                <a16:creationId xmlns:a16="http://schemas.microsoft.com/office/drawing/2014/main" id="{9A7B1552-9117-B8EE-593B-F05B9C5CDB15}"/>
              </a:ext>
            </a:extLst>
          </p:cNvPr>
          <p:cNvGrpSpPr/>
          <p:nvPr/>
        </p:nvGrpSpPr>
        <p:grpSpPr>
          <a:xfrm>
            <a:off x="-1" y="32755"/>
            <a:ext cx="11353801" cy="835025"/>
            <a:chOff x="-1" y="32755"/>
            <a:chExt cx="11353801" cy="835025"/>
          </a:xfrm>
        </p:grpSpPr>
        <p:sp>
          <p:nvSpPr>
            <p:cNvPr id="14" name="Rectangle 13">
              <a:extLst>
                <a:ext uri="{FF2B5EF4-FFF2-40B4-BE49-F238E27FC236}">
                  <a16:creationId xmlns:a16="http://schemas.microsoft.com/office/drawing/2014/main" id="{1C0FF034-F7E3-0731-3335-9263DC35F648}"/>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0D02020-CF87-5487-EAC0-C0109C4683A1}"/>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6" name="Picture 15">
              <a:extLst>
                <a:ext uri="{FF2B5EF4-FFF2-40B4-BE49-F238E27FC236}">
                  <a16:creationId xmlns:a16="http://schemas.microsoft.com/office/drawing/2014/main" id="{F95175BD-BC8F-60E2-FB64-09BCF4C1B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42718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7</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52679" y="687095"/>
            <a:ext cx="4343400" cy="861774"/>
          </a:xfrm>
          <a:prstGeom prst="rect">
            <a:avLst/>
          </a:prstGeom>
          <a:noFill/>
          <a:effectLst/>
        </p:spPr>
        <p:txBody>
          <a:bodyPr wrap="square" rtlCol="0">
            <a:spAutoFit/>
          </a:bodyPr>
          <a:lstStyle/>
          <a:p>
            <a:r>
              <a:rPr lang="el-GR" sz="1400" spc="300" dirty="0">
                <a:solidFill>
                  <a:schemeClr val="accent1"/>
                </a:solidFill>
                <a:latin typeface="+mj-lt"/>
              </a:rPr>
              <a:t>Μεθοδολογία</a:t>
            </a:r>
          </a:p>
          <a:p>
            <a:r>
              <a:rPr lang="el-GR" sz="2000" b="1" spc="300" dirty="0">
                <a:solidFill>
                  <a:schemeClr val="accent1"/>
                </a:solidFill>
                <a:latin typeface="+mj-lt"/>
              </a:rPr>
              <a:t>Εξαγωγή Χαρακτηριστικών</a:t>
            </a:r>
          </a:p>
          <a:p>
            <a:r>
              <a:rPr lang="el-GR" sz="1600" b="1" spc="300" dirty="0">
                <a:solidFill>
                  <a:prstClr val="black">
                    <a:lumMod val="50000"/>
                    <a:lumOff val="50000"/>
                  </a:prstClr>
                </a:solidFill>
                <a:latin typeface="Calibri Light" panose="020F0302020204030204" pitchFamily="34" charset="0"/>
                <a:cs typeface="Calibri Light" panose="020F0302020204030204" pitchFamily="34" charset="0"/>
              </a:rPr>
              <a:t>Επιταχυνσιόμετρο, Γυροσκόπιο (1)</a:t>
            </a:r>
          </a:p>
        </p:txBody>
      </p:sp>
      <p:pic>
        <p:nvPicPr>
          <p:cNvPr id="15" name="Picture 14">
            <a:extLst>
              <a:ext uri="{FF2B5EF4-FFF2-40B4-BE49-F238E27FC236}">
                <a16:creationId xmlns:a16="http://schemas.microsoft.com/office/drawing/2014/main" id="{6C4E2FAB-0241-07D1-06A4-3516CA927559}"/>
              </a:ext>
            </a:extLst>
          </p:cNvPr>
          <p:cNvPicPr>
            <a:picLocks noChangeAspect="1"/>
          </p:cNvPicPr>
          <p:nvPr/>
        </p:nvPicPr>
        <p:blipFill>
          <a:blip r:embed="rId3"/>
          <a:stretch>
            <a:fillRect/>
          </a:stretch>
        </p:blipFill>
        <p:spPr>
          <a:xfrm>
            <a:off x="838200" y="2331945"/>
            <a:ext cx="2962141" cy="2955701"/>
          </a:xfrm>
          <a:prstGeom prst="rect">
            <a:avLst/>
          </a:prstGeom>
        </p:spPr>
      </p:pic>
      <p:grpSp>
        <p:nvGrpSpPr>
          <p:cNvPr id="16" name="Group 15">
            <a:extLst>
              <a:ext uri="{FF2B5EF4-FFF2-40B4-BE49-F238E27FC236}">
                <a16:creationId xmlns:a16="http://schemas.microsoft.com/office/drawing/2014/main" id="{D2D74412-0225-495F-9AC4-A2DA32176CF7}"/>
              </a:ext>
            </a:extLst>
          </p:cNvPr>
          <p:cNvGrpSpPr/>
          <p:nvPr/>
        </p:nvGrpSpPr>
        <p:grpSpPr>
          <a:xfrm>
            <a:off x="4188563" y="1645571"/>
            <a:ext cx="3557543" cy="4328448"/>
            <a:chOff x="1495519" y="1775936"/>
            <a:chExt cx="3914681" cy="4762976"/>
          </a:xfrm>
        </p:grpSpPr>
        <p:pic>
          <p:nvPicPr>
            <p:cNvPr id="17" name="Picture 16">
              <a:extLst>
                <a:ext uri="{FF2B5EF4-FFF2-40B4-BE49-F238E27FC236}">
                  <a16:creationId xmlns:a16="http://schemas.microsoft.com/office/drawing/2014/main" id="{BA4709E8-FB90-DBDE-6F1C-2765D60F685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95519" y="3932872"/>
              <a:ext cx="3909060" cy="2606040"/>
            </a:xfrm>
            <a:prstGeom prst="rect">
              <a:avLst/>
            </a:prstGeom>
            <a:noFill/>
            <a:ln>
              <a:noFill/>
            </a:ln>
          </p:spPr>
        </p:pic>
        <p:pic>
          <p:nvPicPr>
            <p:cNvPr id="18" name="Picture 17">
              <a:extLst>
                <a:ext uri="{FF2B5EF4-FFF2-40B4-BE49-F238E27FC236}">
                  <a16:creationId xmlns:a16="http://schemas.microsoft.com/office/drawing/2014/main" id="{E17ADF46-A014-644B-0CFE-CD2E1DB3984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95519" y="1775936"/>
              <a:ext cx="3914681" cy="2609787"/>
            </a:xfrm>
            <a:prstGeom prst="rect">
              <a:avLst/>
            </a:prstGeom>
            <a:noFill/>
            <a:ln>
              <a:noFill/>
            </a:ln>
          </p:spPr>
        </p:pic>
      </p:grpSp>
      <p:pic>
        <p:nvPicPr>
          <p:cNvPr id="19" name="Picture 18">
            <a:extLst>
              <a:ext uri="{FF2B5EF4-FFF2-40B4-BE49-F238E27FC236}">
                <a16:creationId xmlns:a16="http://schemas.microsoft.com/office/drawing/2014/main" id="{62A1B629-3845-90A9-7770-9D923CA27D7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34329" y="1570403"/>
            <a:ext cx="3219471" cy="3219471"/>
          </a:xfrm>
          <a:prstGeom prst="rect">
            <a:avLst/>
          </a:prstGeom>
          <a:noFill/>
          <a:ln>
            <a:noFill/>
          </a:ln>
        </p:spPr>
      </p:pic>
      <p:sp>
        <p:nvSpPr>
          <p:cNvPr id="22" name="TextBox 21">
            <a:extLst>
              <a:ext uri="{FF2B5EF4-FFF2-40B4-BE49-F238E27FC236}">
                <a16:creationId xmlns:a16="http://schemas.microsoft.com/office/drawing/2014/main" id="{969D1952-F8E9-15D0-7DC1-A8A83B16EA45}"/>
              </a:ext>
            </a:extLst>
          </p:cNvPr>
          <p:cNvSpPr txBox="1"/>
          <p:nvPr/>
        </p:nvSpPr>
        <p:spPr>
          <a:xfrm>
            <a:off x="8519800" y="4789874"/>
            <a:ext cx="2514600" cy="646331"/>
          </a:xfrm>
          <a:prstGeom prst="rect">
            <a:avLst/>
          </a:prstGeom>
          <a:noFill/>
          <a:ln w="19050">
            <a:solidFill>
              <a:schemeClr val="accent1"/>
            </a:solidFill>
          </a:ln>
        </p:spPr>
        <p:txBody>
          <a:bodyPr wrap="square" rtlCol="0">
            <a:spAutoFit/>
          </a:bodyPr>
          <a:lstStyle/>
          <a:p>
            <a:pPr algn="ctr"/>
            <a:r>
              <a:rPr lang="el-GR" dirty="0">
                <a:solidFill>
                  <a:schemeClr val="tx1">
                    <a:lumMod val="50000"/>
                    <a:lumOff val="50000"/>
                  </a:schemeClr>
                </a:solidFill>
              </a:rPr>
              <a:t>Επιλέχθηκαν:</a:t>
            </a:r>
            <a:br>
              <a:rPr lang="el-GR" dirty="0">
                <a:solidFill>
                  <a:schemeClr val="tx1">
                    <a:lumMod val="50000"/>
                    <a:lumOff val="50000"/>
                  </a:schemeClr>
                </a:solidFill>
              </a:rPr>
            </a:br>
            <a:r>
              <a:rPr lang="en-US" dirty="0">
                <a:solidFill>
                  <a:schemeClr val="tx1">
                    <a:lumMod val="50000"/>
                    <a:lumOff val="50000"/>
                  </a:schemeClr>
                </a:solidFill>
              </a:rPr>
              <a:t>x, y </a:t>
            </a:r>
            <a:r>
              <a:rPr lang="el-GR" dirty="0">
                <a:solidFill>
                  <a:schemeClr val="tx1">
                    <a:lumMod val="50000"/>
                    <a:lumOff val="50000"/>
                  </a:schemeClr>
                </a:solidFill>
              </a:rPr>
              <a:t>και </a:t>
            </a:r>
            <a:r>
              <a:rPr lang="en-US" dirty="0">
                <a:solidFill>
                  <a:schemeClr val="tx1">
                    <a:lumMod val="50000"/>
                    <a:lumOff val="50000"/>
                  </a:schemeClr>
                </a:solidFill>
              </a:rPr>
              <a:t>magnitude</a:t>
            </a:r>
            <a:endParaRPr lang="el-GR"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CDB6E4C7-A6FA-82E9-9AB5-319D79BFC65C}"/>
              </a:ext>
            </a:extLst>
          </p:cNvPr>
          <p:cNvGrpSpPr/>
          <p:nvPr/>
        </p:nvGrpSpPr>
        <p:grpSpPr>
          <a:xfrm>
            <a:off x="-1" y="32755"/>
            <a:ext cx="11353801" cy="835025"/>
            <a:chOff x="-1" y="32755"/>
            <a:chExt cx="11353801" cy="835025"/>
          </a:xfrm>
        </p:grpSpPr>
        <p:sp>
          <p:nvSpPr>
            <p:cNvPr id="13" name="Rectangle 12">
              <a:extLst>
                <a:ext uri="{FF2B5EF4-FFF2-40B4-BE49-F238E27FC236}">
                  <a16:creationId xmlns:a16="http://schemas.microsoft.com/office/drawing/2014/main" id="{428A2C5A-72D8-07A5-7763-CE638B83ED0E}"/>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B007E3F-AB3B-1E98-46A8-8175B9DF0966}"/>
                </a:ext>
              </a:extLst>
            </p:cNvPr>
            <p:cNvPicPr>
              <a:picLocks noChangeAspect="1"/>
            </p:cNvPicPr>
            <p:nvPr/>
          </p:nvPicPr>
          <p:blipFill rotWithShape="1">
            <a:blip r:embed="rId7">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20" name="Picture 19">
              <a:extLst>
                <a:ext uri="{FF2B5EF4-FFF2-40B4-BE49-F238E27FC236}">
                  <a16:creationId xmlns:a16="http://schemas.microsoft.com/office/drawing/2014/main" id="{E326F707-7FB9-4396-725A-50B4066A16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252333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8</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52679" y="687095"/>
            <a:ext cx="4343400" cy="861774"/>
          </a:xfrm>
          <a:prstGeom prst="rect">
            <a:avLst/>
          </a:prstGeom>
          <a:noFill/>
          <a:effectLst/>
        </p:spPr>
        <p:txBody>
          <a:bodyPr wrap="square" rtlCol="0">
            <a:spAutoFit/>
          </a:bodyPr>
          <a:lstStyle/>
          <a:p>
            <a:r>
              <a:rPr lang="el-GR" sz="1400" spc="300" dirty="0">
                <a:solidFill>
                  <a:schemeClr val="accent1"/>
                </a:solidFill>
                <a:latin typeface="+mj-lt"/>
              </a:rPr>
              <a:t>Μεθοδολογία</a:t>
            </a:r>
          </a:p>
          <a:p>
            <a:r>
              <a:rPr lang="el-GR" sz="2000" b="1" spc="300" dirty="0">
                <a:solidFill>
                  <a:schemeClr val="accent1"/>
                </a:solidFill>
                <a:latin typeface="+mj-lt"/>
              </a:rPr>
              <a:t>Εξαγωγή Χαρακτηριστικών</a:t>
            </a:r>
          </a:p>
          <a:p>
            <a:r>
              <a:rPr lang="el-GR" sz="1600" b="1" spc="300" dirty="0">
                <a:solidFill>
                  <a:prstClr val="black">
                    <a:lumMod val="50000"/>
                    <a:lumOff val="50000"/>
                  </a:prstClr>
                </a:solidFill>
                <a:latin typeface="Calibri Light" panose="020F0302020204030204" pitchFamily="34" charset="0"/>
                <a:cs typeface="Calibri Light" panose="020F0302020204030204" pitchFamily="34" charset="0"/>
              </a:rPr>
              <a:t>Επιταχυνσιόμετρο, Γυροσκόπιο (2)</a:t>
            </a:r>
          </a:p>
        </p:txBody>
      </p:sp>
      <p:pic>
        <p:nvPicPr>
          <p:cNvPr id="12" name="Picture 11">
            <a:extLst>
              <a:ext uri="{FF2B5EF4-FFF2-40B4-BE49-F238E27FC236}">
                <a16:creationId xmlns:a16="http://schemas.microsoft.com/office/drawing/2014/main" id="{2B6C5976-FB04-E43B-5F6E-250760F5AA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4821555" cy="3200400"/>
          </a:xfrm>
          <a:prstGeom prst="rect">
            <a:avLst/>
          </a:prstGeom>
          <a:noFill/>
          <a:ln>
            <a:noFill/>
          </a:ln>
        </p:spPr>
      </p:pic>
      <p:pic>
        <p:nvPicPr>
          <p:cNvPr id="13" name="Picture 12">
            <a:extLst>
              <a:ext uri="{FF2B5EF4-FFF2-40B4-BE49-F238E27FC236}">
                <a16:creationId xmlns:a16="http://schemas.microsoft.com/office/drawing/2014/main" id="{DDBEB837-0236-5F6B-FCEB-C10B49553E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00737" y="1548869"/>
            <a:ext cx="2606040" cy="3474720"/>
          </a:xfrm>
          <a:prstGeom prst="rect">
            <a:avLst/>
          </a:prstGeom>
          <a:noFill/>
          <a:ln>
            <a:noFill/>
          </a:ln>
        </p:spPr>
      </p:pic>
      <p:pic>
        <p:nvPicPr>
          <p:cNvPr id="14" name="Picture 13">
            <a:extLst>
              <a:ext uri="{FF2B5EF4-FFF2-40B4-BE49-F238E27FC236}">
                <a16:creationId xmlns:a16="http://schemas.microsoft.com/office/drawing/2014/main" id="{F41B91C4-ADDB-1A5F-81DF-7B543236FAA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47760" y="1548869"/>
            <a:ext cx="2606040" cy="3474720"/>
          </a:xfrm>
          <a:prstGeom prst="rect">
            <a:avLst/>
          </a:prstGeom>
          <a:noFill/>
          <a:ln>
            <a:noFill/>
          </a:ln>
        </p:spPr>
      </p:pic>
      <p:sp>
        <p:nvSpPr>
          <p:cNvPr id="20" name="TextBox 19">
            <a:extLst>
              <a:ext uri="{FF2B5EF4-FFF2-40B4-BE49-F238E27FC236}">
                <a16:creationId xmlns:a16="http://schemas.microsoft.com/office/drawing/2014/main" id="{9418B2BB-DB81-58D6-8E2B-191811692BBA}"/>
              </a:ext>
            </a:extLst>
          </p:cNvPr>
          <p:cNvSpPr txBox="1"/>
          <p:nvPr/>
        </p:nvSpPr>
        <p:spPr>
          <a:xfrm>
            <a:off x="4164330" y="5045074"/>
            <a:ext cx="3863340" cy="923330"/>
          </a:xfrm>
          <a:prstGeom prst="rect">
            <a:avLst/>
          </a:prstGeom>
          <a:noFill/>
          <a:ln w="19050">
            <a:solidFill>
              <a:schemeClr val="accent1"/>
            </a:solidFill>
          </a:ln>
        </p:spPr>
        <p:txBody>
          <a:bodyPr wrap="square" rtlCol="0">
            <a:spAutoFit/>
          </a:bodyPr>
          <a:lstStyle/>
          <a:p>
            <a:pPr algn="ctr"/>
            <a:r>
              <a:rPr lang="el-GR" dirty="0">
                <a:solidFill>
                  <a:schemeClr val="tx1">
                    <a:lumMod val="50000"/>
                    <a:lumOff val="50000"/>
                  </a:schemeClr>
                </a:solidFill>
              </a:rPr>
              <a:t>Επιλέχθηκαν:</a:t>
            </a:r>
            <a:br>
              <a:rPr lang="el-GR" dirty="0">
                <a:solidFill>
                  <a:schemeClr val="tx1">
                    <a:lumMod val="50000"/>
                    <a:lumOff val="50000"/>
                  </a:schemeClr>
                </a:solidFill>
              </a:rPr>
            </a:br>
            <a:r>
              <a:rPr lang="el-GR" dirty="0">
                <a:solidFill>
                  <a:schemeClr val="tx1">
                    <a:lumMod val="50000"/>
                    <a:lumOff val="50000"/>
                  </a:schemeClr>
                </a:solidFill>
              </a:rPr>
              <a:t>Μέγεθος Παραθύρου: 50 δείγματα</a:t>
            </a:r>
            <a:br>
              <a:rPr lang="el-GR" dirty="0">
                <a:solidFill>
                  <a:schemeClr val="tx1">
                    <a:lumMod val="50000"/>
                    <a:lumOff val="50000"/>
                  </a:schemeClr>
                </a:solidFill>
              </a:rPr>
            </a:br>
            <a:r>
              <a:rPr lang="el-GR" dirty="0">
                <a:solidFill>
                  <a:schemeClr val="tx1">
                    <a:lumMod val="50000"/>
                    <a:lumOff val="50000"/>
                  </a:schemeClr>
                </a:solidFill>
              </a:rPr>
              <a:t>Ποσοστό Επικάλυψης: 60%</a:t>
            </a:r>
          </a:p>
        </p:txBody>
      </p:sp>
      <p:grpSp>
        <p:nvGrpSpPr>
          <p:cNvPr id="9" name="Group 8">
            <a:extLst>
              <a:ext uri="{FF2B5EF4-FFF2-40B4-BE49-F238E27FC236}">
                <a16:creationId xmlns:a16="http://schemas.microsoft.com/office/drawing/2014/main" id="{D2FD1C78-4FA4-CAD7-4985-01178017274F}"/>
              </a:ext>
            </a:extLst>
          </p:cNvPr>
          <p:cNvGrpSpPr/>
          <p:nvPr/>
        </p:nvGrpSpPr>
        <p:grpSpPr>
          <a:xfrm>
            <a:off x="-1" y="32755"/>
            <a:ext cx="11353801" cy="835025"/>
            <a:chOff x="-1" y="32755"/>
            <a:chExt cx="11353801" cy="835025"/>
          </a:xfrm>
        </p:grpSpPr>
        <p:sp>
          <p:nvSpPr>
            <p:cNvPr id="15" name="Rectangle 14">
              <a:extLst>
                <a:ext uri="{FF2B5EF4-FFF2-40B4-BE49-F238E27FC236}">
                  <a16:creationId xmlns:a16="http://schemas.microsoft.com/office/drawing/2014/main" id="{B0926C0A-AC88-D1A3-A732-F72AA804462A}"/>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D224EB6-FAB5-F4F0-FECB-0E889EC61028}"/>
                </a:ext>
              </a:extLst>
            </p:cNvPr>
            <p:cNvPicPr>
              <a:picLocks noChangeAspect="1"/>
            </p:cNvPicPr>
            <p:nvPr/>
          </p:nvPicPr>
          <p:blipFill rotWithShape="1">
            <a:blip r:embed="rId6">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7" name="Picture 16">
              <a:extLst>
                <a:ext uri="{FF2B5EF4-FFF2-40B4-BE49-F238E27FC236}">
                  <a16:creationId xmlns:a16="http://schemas.microsoft.com/office/drawing/2014/main" id="{181CC5F9-9E7A-2955-51D0-E9E7CBD7E3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79432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9</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52679" y="687095"/>
            <a:ext cx="4343400" cy="861774"/>
          </a:xfrm>
          <a:prstGeom prst="rect">
            <a:avLst/>
          </a:prstGeom>
          <a:noFill/>
          <a:effectLst/>
        </p:spPr>
        <p:txBody>
          <a:bodyPr wrap="square" rtlCol="0">
            <a:spAutoFit/>
          </a:bodyPr>
          <a:lstStyle/>
          <a:p>
            <a:r>
              <a:rPr lang="el-GR" sz="1400" spc="300" dirty="0">
                <a:solidFill>
                  <a:schemeClr val="accent1"/>
                </a:solidFill>
                <a:latin typeface="+mj-lt"/>
              </a:rPr>
              <a:t>Μεθοδολογία</a:t>
            </a:r>
          </a:p>
          <a:p>
            <a:r>
              <a:rPr lang="el-GR" sz="2000" b="1" spc="300" dirty="0">
                <a:solidFill>
                  <a:schemeClr val="accent1"/>
                </a:solidFill>
                <a:latin typeface="+mj-lt"/>
              </a:rPr>
              <a:t>Εξαγωγή Χαρακτηριστικών</a:t>
            </a:r>
          </a:p>
          <a:p>
            <a:r>
              <a:rPr lang="el-GR" sz="1600" b="1" spc="300" dirty="0">
                <a:solidFill>
                  <a:prstClr val="black">
                    <a:lumMod val="50000"/>
                    <a:lumOff val="50000"/>
                  </a:prstClr>
                </a:solidFill>
                <a:latin typeface="Calibri Light" panose="020F0302020204030204" pitchFamily="34" charset="0"/>
                <a:cs typeface="Calibri Light" panose="020F0302020204030204" pitchFamily="34" charset="0"/>
              </a:rPr>
              <a:t>Επιταχυνσιόμετρο, Γυροσκόπιο (3)</a:t>
            </a:r>
          </a:p>
        </p:txBody>
      </p:sp>
      <p:pic>
        <p:nvPicPr>
          <p:cNvPr id="9" name="Picture 8">
            <a:extLst>
              <a:ext uri="{FF2B5EF4-FFF2-40B4-BE49-F238E27FC236}">
                <a16:creationId xmlns:a16="http://schemas.microsoft.com/office/drawing/2014/main" id="{D272489B-20FA-A095-F36F-FEB773B62AA4}"/>
              </a:ext>
            </a:extLst>
          </p:cNvPr>
          <p:cNvPicPr>
            <a:picLocks noChangeAspect="1"/>
          </p:cNvPicPr>
          <p:nvPr/>
        </p:nvPicPr>
        <p:blipFill>
          <a:blip r:embed="rId3"/>
          <a:stretch>
            <a:fillRect/>
          </a:stretch>
        </p:blipFill>
        <p:spPr>
          <a:xfrm>
            <a:off x="1066798" y="1548869"/>
            <a:ext cx="3886202" cy="3886202"/>
          </a:xfrm>
          <a:prstGeom prst="rect">
            <a:avLst/>
          </a:prstGeom>
        </p:spPr>
      </p:pic>
      <p:pic>
        <p:nvPicPr>
          <p:cNvPr id="15" name="Picture 14">
            <a:extLst>
              <a:ext uri="{FF2B5EF4-FFF2-40B4-BE49-F238E27FC236}">
                <a16:creationId xmlns:a16="http://schemas.microsoft.com/office/drawing/2014/main" id="{7055D95F-E751-C2E8-0FFD-29866B144D84}"/>
              </a:ext>
            </a:extLst>
          </p:cNvPr>
          <p:cNvPicPr>
            <a:picLocks noChangeAspect="1"/>
          </p:cNvPicPr>
          <p:nvPr/>
        </p:nvPicPr>
        <p:blipFill rotWithShape="1">
          <a:blip r:embed="rId4"/>
          <a:srcRect b="13086"/>
          <a:stretch/>
        </p:blipFill>
        <p:spPr>
          <a:xfrm>
            <a:off x="5237990" y="2430272"/>
            <a:ext cx="5887212" cy="1997456"/>
          </a:xfrm>
          <a:prstGeom prst="rect">
            <a:avLst/>
          </a:prstGeom>
          <a:ln w="19050">
            <a:solidFill>
              <a:schemeClr val="accent1"/>
            </a:solidFill>
          </a:ln>
          <a:effectLst/>
        </p:spPr>
      </p:pic>
      <p:grpSp>
        <p:nvGrpSpPr>
          <p:cNvPr id="7" name="Group 6">
            <a:extLst>
              <a:ext uri="{FF2B5EF4-FFF2-40B4-BE49-F238E27FC236}">
                <a16:creationId xmlns:a16="http://schemas.microsoft.com/office/drawing/2014/main" id="{8020C0CC-8D54-5A8F-5BE4-9F44670C38B7}"/>
              </a:ext>
            </a:extLst>
          </p:cNvPr>
          <p:cNvGrpSpPr/>
          <p:nvPr/>
        </p:nvGrpSpPr>
        <p:grpSpPr>
          <a:xfrm>
            <a:off x="-1" y="32755"/>
            <a:ext cx="11353801" cy="835025"/>
            <a:chOff x="-1" y="32755"/>
            <a:chExt cx="11353801" cy="835025"/>
          </a:xfrm>
        </p:grpSpPr>
        <p:sp>
          <p:nvSpPr>
            <p:cNvPr id="8" name="Rectangle 7">
              <a:extLst>
                <a:ext uri="{FF2B5EF4-FFF2-40B4-BE49-F238E27FC236}">
                  <a16:creationId xmlns:a16="http://schemas.microsoft.com/office/drawing/2014/main" id="{4F742C70-F6A1-BCE6-F2FC-D4932CCF2015}"/>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708654C-F5CD-6217-772B-97A769F813B3}"/>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3" name="Picture 12">
              <a:extLst>
                <a:ext uri="{FF2B5EF4-FFF2-40B4-BE49-F238E27FC236}">
                  <a16:creationId xmlns:a16="http://schemas.microsoft.com/office/drawing/2014/main" id="{024A86DE-A274-E10B-CE4C-9C334D5CBF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260787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3587</TotalTime>
  <Words>4228</Words>
  <Application>Microsoft Office PowerPoint</Application>
  <PresentationFormat>Widescreen</PresentationFormat>
  <Paragraphs>383</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Christos Emmanouil</dc:creator>
  <cp:lastModifiedBy>Christos Emmanouil</cp:lastModifiedBy>
  <cp:revision>646</cp:revision>
  <dcterms:created xsi:type="dcterms:W3CDTF">2022-05-31T17:06:08Z</dcterms:created>
  <dcterms:modified xsi:type="dcterms:W3CDTF">2024-01-10T18:21:20Z</dcterms:modified>
</cp:coreProperties>
</file>