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59"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1" r:id="rId23"/>
    <p:sldId id="280" r:id="rId24"/>
    <p:sldId id="284" r:id="rId25"/>
    <p:sldId id="282" r:id="rId26"/>
    <p:sldId id="283" r:id="rId27"/>
    <p:sldId id="285"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allah ouf" initials="ao" lastIdx="2" clrIdx="0">
    <p:extLst>
      <p:ext uri="{19B8F6BF-5375-455C-9EA6-DF929625EA0E}">
        <p15:presenceInfo xmlns:p15="http://schemas.microsoft.com/office/powerpoint/2012/main" userId="dab6fd4bc6f694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A29902-EF61-4BA2-8E51-85F08FDA3D3B}" type="datetimeFigureOut">
              <a:rPr lang="en-US" smtClean="0"/>
              <a:t>2/12/2024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19298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918941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716614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020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786666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4738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01003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86493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38671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95563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29902-EF61-4BA2-8E51-85F08FDA3D3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591658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324822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29902-EF61-4BA2-8E51-85F08FDA3D3B}"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582043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29902-EF61-4BA2-8E51-85F08FDA3D3B}"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799715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29902-EF61-4BA2-8E51-85F08FDA3D3B}"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49833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943990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1659184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A29902-EF61-4BA2-8E51-85F08FDA3D3B}" type="datetimeFigureOut">
              <a:rPr lang="en-US" smtClean="0"/>
              <a:t>2/12/2024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E688F7-2E33-4EE2-B17C-5CF34C26482C}" type="slidenum">
              <a:rPr lang="en-US" smtClean="0"/>
              <a:t>‹#›</a:t>
            </a:fld>
            <a:endParaRPr lang="en-US"/>
          </a:p>
        </p:txBody>
      </p:sp>
      <p:pic>
        <p:nvPicPr>
          <p:cNvPr id="49" name="Content Placeholder 4">
            <a:extLst>
              <a:ext uri="{FF2B5EF4-FFF2-40B4-BE49-F238E27FC236}">
                <a16:creationId xmlns:a16="http://schemas.microsoft.com/office/drawing/2014/main" id="{F45B30AE-8D13-AC39-542E-641B86079294}"/>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115448334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yberciti.biz/faq/how-to-tar-a-file-in-linux-using-command-line/" TargetMode="External"/><Relationship Id="rId2" Type="http://schemas.openxmlformats.org/officeDocument/2006/relationships/hyperlink" Target="https://www.allhandsontech.com/linux/linux-commands-files/" TargetMode="External"/><Relationship Id="rId1" Type="http://schemas.openxmlformats.org/officeDocument/2006/relationships/slideLayout" Target="../slideLayouts/slideLayout2.xml"/><Relationship Id="rId5" Type="http://schemas.openxmlformats.org/officeDocument/2006/relationships/hyperlink" Target="https://www.baeldung.com/linux/head-tail-commands" TargetMode="External"/><Relationship Id="rId4" Type="http://schemas.openxmlformats.org/officeDocument/2006/relationships/hyperlink" Target="https://ioflood.com/blog/nano-linux-command/#:~:text=To%20use%20the%20nano%20command,will%20create%20it%20for%20yo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DEC-8A48-238B-FF30-B75ECBB91B58}"/>
              </a:ext>
            </a:extLst>
          </p:cNvPr>
          <p:cNvSpPr>
            <a:spLocks noGrp="1"/>
          </p:cNvSpPr>
          <p:nvPr>
            <p:ph type="ctrTitle"/>
          </p:nvPr>
        </p:nvSpPr>
        <p:spPr>
          <a:xfrm>
            <a:off x="1876424" y="1122363"/>
            <a:ext cx="9394759" cy="2387600"/>
          </a:xfrm>
        </p:spPr>
        <p:txBody>
          <a:bodyPr/>
          <a:lstStyle/>
          <a:p>
            <a:r>
              <a:rPr lang="en-US" dirty="0"/>
              <a:t>File Operations and Processes</a:t>
            </a:r>
          </a:p>
        </p:txBody>
      </p:sp>
      <p:sp>
        <p:nvSpPr>
          <p:cNvPr id="3" name="Subtitle 2">
            <a:extLst>
              <a:ext uri="{FF2B5EF4-FFF2-40B4-BE49-F238E27FC236}">
                <a16:creationId xmlns:a16="http://schemas.microsoft.com/office/drawing/2014/main" id="{FDEA2CA2-D443-FB14-8E69-21AB81D977C4}"/>
              </a:ext>
            </a:extLst>
          </p:cNvPr>
          <p:cNvSpPr>
            <a:spLocks noGrp="1"/>
          </p:cNvSpPr>
          <p:nvPr>
            <p:ph type="subTitle" idx="1"/>
          </p:nvPr>
        </p:nvSpPr>
        <p:spPr/>
        <p:txBody>
          <a:bodyPr/>
          <a:lstStyle/>
          <a:p>
            <a:r>
              <a:rPr lang="en-US" dirty="0"/>
              <a:t>SOFTWARE ENGINEERING</a:t>
            </a:r>
          </a:p>
        </p:txBody>
      </p:sp>
      <p:pic>
        <p:nvPicPr>
          <p:cNvPr id="4" name="Content Placeholder 4">
            <a:extLst>
              <a:ext uri="{FF2B5EF4-FFF2-40B4-BE49-F238E27FC236}">
                <a16:creationId xmlns:a16="http://schemas.microsoft.com/office/drawing/2014/main" id="{92859B04-465A-6EFB-53E8-3A16529B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2162686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C955-5C14-1303-52EA-91B8BBCCBCF7}"/>
              </a:ext>
            </a:extLst>
          </p:cNvPr>
          <p:cNvSpPr>
            <a:spLocks noGrp="1"/>
          </p:cNvSpPr>
          <p:nvPr>
            <p:ph type="title"/>
          </p:nvPr>
        </p:nvSpPr>
        <p:spPr/>
        <p:txBody>
          <a:bodyPr/>
          <a:lstStyle/>
          <a:p>
            <a:r>
              <a:rPr lang="en-US" dirty="0"/>
              <a:t>Other text editors</a:t>
            </a:r>
            <a:endParaRPr lang="en-GB" dirty="0"/>
          </a:p>
        </p:txBody>
      </p:sp>
      <p:sp>
        <p:nvSpPr>
          <p:cNvPr id="3" name="Content Placeholder 2">
            <a:extLst>
              <a:ext uri="{FF2B5EF4-FFF2-40B4-BE49-F238E27FC236}">
                <a16:creationId xmlns:a16="http://schemas.microsoft.com/office/drawing/2014/main" id="{77016488-306C-94FD-F39C-A079D3A27F4D}"/>
              </a:ext>
            </a:extLst>
          </p:cNvPr>
          <p:cNvSpPr>
            <a:spLocks noGrp="1"/>
          </p:cNvSpPr>
          <p:nvPr>
            <p:ph idx="1"/>
          </p:nvPr>
        </p:nvSpPr>
        <p:spPr/>
        <p:txBody>
          <a:bodyPr/>
          <a:lstStyle/>
          <a:p>
            <a:r>
              <a:rPr lang="en-GB" dirty="0"/>
              <a:t>While the nano command is a powerful and user-friendly text editor, Linux provides other text editors that might better suit your needs, particularly as you become more experienced. Two of the most popular alternatives are Vi and Emacs.</a:t>
            </a:r>
          </a:p>
        </p:txBody>
      </p:sp>
    </p:spTree>
    <p:extLst>
      <p:ext uri="{BB962C8B-B14F-4D97-AF65-F5344CB8AC3E}">
        <p14:creationId xmlns:p14="http://schemas.microsoft.com/office/powerpoint/2010/main" val="270364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16C7-EED7-84C9-B4FA-E8965FDBF135}"/>
              </a:ext>
            </a:extLst>
          </p:cNvPr>
          <p:cNvSpPr>
            <a:spLocks noGrp="1"/>
          </p:cNvSpPr>
          <p:nvPr>
            <p:ph type="title"/>
          </p:nvPr>
        </p:nvSpPr>
        <p:spPr/>
        <p:txBody>
          <a:bodyPr/>
          <a:lstStyle/>
          <a:p>
            <a:r>
              <a:rPr lang="en-US" dirty="0"/>
              <a:t>vi</a:t>
            </a:r>
            <a:endParaRPr lang="en-GB" dirty="0"/>
          </a:p>
        </p:txBody>
      </p:sp>
      <p:sp>
        <p:nvSpPr>
          <p:cNvPr id="3" name="Content Placeholder 2">
            <a:extLst>
              <a:ext uri="{FF2B5EF4-FFF2-40B4-BE49-F238E27FC236}">
                <a16:creationId xmlns:a16="http://schemas.microsoft.com/office/drawing/2014/main" id="{2C43E8F2-12C8-8304-65A9-EFB305D36CBF}"/>
              </a:ext>
            </a:extLst>
          </p:cNvPr>
          <p:cNvSpPr>
            <a:spLocks noGrp="1"/>
          </p:cNvSpPr>
          <p:nvPr>
            <p:ph idx="1"/>
          </p:nvPr>
        </p:nvSpPr>
        <p:spPr/>
        <p:txBody>
          <a:bodyPr/>
          <a:lstStyle/>
          <a:p>
            <a:r>
              <a:rPr lang="en-GB" dirty="0"/>
              <a:t>vi myfile.txt</a:t>
            </a:r>
          </a:p>
          <a:p>
            <a:r>
              <a:rPr lang="en-GB" dirty="0"/>
              <a:t>a.	press '</a:t>
            </a:r>
            <a:r>
              <a:rPr lang="en-GB" dirty="0" err="1"/>
              <a:t>i</a:t>
            </a:r>
            <a:r>
              <a:rPr lang="en-GB" dirty="0"/>
              <a:t>' to enter insert mode</a:t>
            </a:r>
          </a:p>
          <a:p>
            <a:r>
              <a:rPr lang="en-GB" dirty="0"/>
              <a:t>ex:    This is some text.</a:t>
            </a:r>
          </a:p>
          <a:p>
            <a:r>
              <a:rPr lang="en-GB" dirty="0"/>
              <a:t>c.	 press 'Esc' to exit insert mode</a:t>
            </a:r>
          </a:p>
          <a:p>
            <a:r>
              <a:rPr lang="en-GB" dirty="0"/>
              <a:t>d.	 type ':</a:t>
            </a:r>
            <a:r>
              <a:rPr lang="en-GB" dirty="0" err="1"/>
              <a:t>wq</a:t>
            </a:r>
            <a:r>
              <a:rPr lang="en-GB" dirty="0"/>
              <a:t>' to save and quit</a:t>
            </a:r>
          </a:p>
          <a:p>
            <a:r>
              <a:rPr lang="en-GB" dirty="0"/>
              <a:t>e.	 Output: 'myfile.txt' 1L, 18C written</a:t>
            </a:r>
          </a:p>
        </p:txBody>
      </p:sp>
    </p:spTree>
    <p:extLst>
      <p:ext uri="{BB962C8B-B14F-4D97-AF65-F5344CB8AC3E}">
        <p14:creationId xmlns:p14="http://schemas.microsoft.com/office/powerpoint/2010/main" val="2216139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0DF4-FB78-6DE2-30A8-D3F61A46FB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D18CCC8-781D-046E-1D10-35AB9D657F1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C0220C45-EBDA-9293-36B2-65D07FD8850A}"/>
              </a:ext>
            </a:extLst>
          </p:cNvPr>
          <p:cNvPicPr>
            <a:picLocks noChangeAspect="1"/>
          </p:cNvPicPr>
          <p:nvPr/>
        </p:nvPicPr>
        <p:blipFill rotWithShape="1">
          <a:blip r:embed="rId2"/>
          <a:srcRect l="1975" t="32801" r="31710" b="16632"/>
          <a:stretch/>
        </p:blipFill>
        <p:spPr>
          <a:xfrm>
            <a:off x="962527" y="1695039"/>
            <a:ext cx="9549922" cy="4096161"/>
          </a:xfrm>
          <a:prstGeom prst="rect">
            <a:avLst/>
          </a:prstGeom>
        </p:spPr>
      </p:pic>
    </p:spTree>
    <p:extLst>
      <p:ext uri="{BB962C8B-B14F-4D97-AF65-F5344CB8AC3E}">
        <p14:creationId xmlns:p14="http://schemas.microsoft.com/office/powerpoint/2010/main" val="99491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97E3-FD06-E3DD-5D08-7B94C91BA2A2}"/>
              </a:ext>
            </a:extLst>
          </p:cNvPr>
          <p:cNvSpPr>
            <a:spLocks noGrp="1"/>
          </p:cNvSpPr>
          <p:nvPr>
            <p:ph type="title"/>
          </p:nvPr>
        </p:nvSpPr>
        <p:spPr/>
        <p:txBody>
          <a:bodyPr/>
          <a:lstStyle/>
          <a:p>
            <a:r>
              <a:rPr lang="en-GB" dirty="0"/>
              <a:t>Basic text manipulation</a:t>
            </a:r>
          </a:p>
        </p:txBody>
      </p:sp>
      <p:sp>
        <p:nvSpPr>
          <p:cNvPr id="3" name="Content Placeholder 2">
            <a:extLst>
              <a:ext uri="{FF2B5EF4-FFF2-40B4-BE49-F238E27FC236}">
                <a16:creationId xmlns:a16="http://schemas.microsoft.com/office/drawing/2014/main" id="{33DDDD10-55EE-188E-1655-1152EB7B1B21}"/>
              </a:ext>
            </a:extLst>
          </p:cNvPr>
          <p:cNvSpPr>
            <a:spLocks noGrp="1"/>
          </p:cNvSpPr>
          <p:nvPr>
            <p:ph idx="1"/>
          </p:nvPr>
        </p:nvSpPr>
        <p:spPr/>
        <p:txBody>
          <a:bodyPr/>
          <a:lstStyle/>
          <a:p>
            <a:r>
              <a:rPr lang="en-US" dirty="0"/>
              <a:t>1. grep</a:t>
            </a:r>
          </a:p>
          <a:p>
            <a:r>
              <a:rPr lang="en-US" dirty="0"/>
              <a:t>2. cat</a:t>
            </a:r>
          </a:p>
          <a:p>
            <a:r>
              <a:rPr lang="en-US" dirty="0"/>
              <a:t>3. less</a:t>
            </a:r>
          </a:p>
          <a:p>
            <a:r>
              <a:rPr lang="en-US" dirty="0"/>
              <a:t>4. head</a:t>
            </a:r>
          </a:p>
          <a:p>
            <a:r>
              <a:rPr lang="en-US" dirty="0"/>
              <a:t>5. tail</a:t>
            </a:r>
            <a:endParaRPr lang="en-GB" dirty="0"/>
          </a:p>
        </p:txBody>
      </p:sp>
    </p:spTree>
    <p:extLst>
      <p:ext uri="{BB962C8B-B14F-4D97-AF65-F5344CB8AC3E}">
        <p14:creationId xmlns:p14="http://schemas.microsoft.com/office/powerpoint/2010/main" val="812456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0A76-9F1F-22EA-90F2-8E40B1A33467}"/>
              </a:ext>
            </a:extLst>
          </p:cNvPr>
          <p:cNvSpPr>
            <a:spLocks noGrp="1"/>
          </p:cNvSpPr>
          <p:nvPr>
            <p:ph type="title"/>
          </p:nvPr>
        </p:nvSpPr>
        <p:spPr/>
        <p:txBody>
          <a:bodyPr/>
          <a:lstStyle/>
          <a:p>
            <a:r>
              <a:rPr lang="en-US" dirty="0"/>
              <a:t>grep</a:t>
            </a:r>
            <a:endParaRPr lang="en-GB" dirty="0"/>
          </a:p>
        </p:txBody>
      </p:sp>
      <p:sp>
        <p:nvSpPr>
          <p:cNvPr id="3" name="Content Placeholder 2">
            <a:extLst>
              <a:ext uri="{FF2B5EF4-FFF2-40B4-BE49-F238E27FC236}">
                <a16:creationId xmlns:a16="http://schemas.microsoft.com/office/drawing/2014/main" id="{2724115F-8189-1BBB-EFFD-09BEDAC72C60}"/>
              </a:ext>
            </a:extLst>
          </p:cNvPr>
          <p:cNvSpPr>
            <a:spLocks noGrp="1"/>
          </p:cNvSpPr>
          <p:nvPr>
            <p:ph idx="1"/>
          </p:nvPr>
        </p:nvSpPr>
        <p:spPr/>
        <p:txBody>
          <a:bodyPr>
            <a:normAutofit/>
          </a:bodyPr>
          <a:lstStyle/>
          <a:p>
            <a:r>
              <a:rPr lang="en-GB" dirty="0"/>
              <a:t>The grep filter searches a file for a particular pattern of characters and displays all lines that contain that pattern. The pattern that is searched in the file is referred to as the regular expression (grep stands for global search for regular expression and printout). </a:t>
            </a:r>
          </a:p>
          <a:p>
            <a:r>
              <a:rPr lang="en-GB" dirty="0"/>
              <a:t>grep [options] pattern [files]</a:t>
            </a:r>
          </a:p>
          <a:p>
            <a:r>
              <a:rPr lang="en-GB" dirty="0"/>
              <a:t>[options]: These are command-line flags that modify the </a:t>
            </a:r>
            <a:r>
              <a:rPr lang="en-GB" dirty="0" err="1"/>
              <a:t>behavior</a:t>
            </a:r>
            <a:r>
              <a:rPr lang="en-GB" dirty="0"/>
              <a:t> of grep. </a:t>
            </a:r>
          </a:p>
          <a:p>
            <a:r>
              <a:rPr lang="en-GB" dirty="0"/>
              <a:t>[pattern]: This is the regular expression you want to search for.</a:t>
            </a:r>
          </a:p>
        </p:txBody>
      </p:sp>
    </p:spTree>
    <p:extLst>
      <p:ext uri="{BB962C8B-B14F-4D97-AF65-F5344CB8AC3E}">
        <p14:creationId xmlns:p14="http://schemas.microsoft.com/office/powerpoint/2010/main" val="192312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842E-3DDA-B37B-3D68-0E55E342C7CA}"/>
              </a:ext>
            </a:extLst>
          </p:cNvPr>
          <p:cNvSpPr>
            <a:spLocks noGrp="1"/>
          </p:cNvSpPr>
          <p:nvPr>
            <p:ph type="title"/>
          </p:nvPr>
        </p:nvSpPr>
        <p:spPr/>
        <p:txBody>
          <a:bodyPr/>
          <a:lstStyle/>
          <a:p>
            <a:r>
              <a:rPr lang="en-US" dirty="0"/>
              <a:t>grep</a:t>
            </a:r>
            <a:endParaRPr lang="en-GB" dirty="0"/>
          </a:p>
        </p:txBody>
      </p:sp>
      <p:sp>
        <p:nvSpPr>
          <p:cNvPr id="3" name="Content Placeholder 2">
            <a:extLst>
              <a:ext uri="{FF2B5EF4-FFF2-40B4-BE49-F238E27FC236}">
                <a16:creationId xmlns:a16="http://schemas.microsoft.com/office/drawing/2014/main" id="{042917AC-CAE6-C0E2-DB9F-4F6BBBDC2539}"/>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46D5A27A-4FCD-D66F-E12F-3AD8DE0C2C7B}"/>
              </a:ext>
            </a:extLst>
          </p:cNvPr>
          <p:cNvPicPr>
            <a:picLocks noChangeAspect="1"/>
          </p:cNvPicPr>
          <p:nvPr/>
        </p:nvPicPr>
        <p:blipFill rotWithShape="1">
          <a:blip r:embed="rId2"/>
          <a:srcRect l="20921" t="27509" r="29894" b="7509"/>
          <a:stretch/>
        </p:blipFill>
        <p:spPr>
          <a:xfrm>
            <a:off x="332384" y="1656382"/>
            <a:ext cx="5358636" cy="3982420"/>
          </a:xfrm>
          <a:prstGeom prst="rect">
            <a:avLst/>
          </a:prstGeom>
        </p:spPr>
      </p:pic>
      <p:pic>
        <p:nvPicPr>
          <p:cNvPr id="7" name="Picture 6">
            <a:extLst>
              <a:ext uri="{FF2B5EF4-FFF2-40B4-BE49-F238E27FC236}">
                <a16:creationId xmlns:a16="http://schemas.microsoft.com/office/drawing/2014/main" id="{52E22C11-B942-397E-AA24-8F96C0EA0850}"/>
              </a:ext>
            </a:extLst>
          </p:cNvPr>
          <p:cNvPicPr>
            <a:picLocks noChangeAspect="1"/>
          </p:cNvPicPr>
          <p:nvPr/>
        </p:nvPicPr>
        <p:blipFill rotWithShape="1">
          <a:blip r:embed="rId3"/>
          <a:srcRect l="21000" t="25287" r="29658" b="47610"/>
          <a:stretch/>
        </p:blipFill>
        <p:spPr>
          <a:xfrm>
            <a:off x="5691020" y="2335278"/>
            <a:ext cx="6054128" cy="1870578"/>
          </a:xfrm>
          <a:prstGeom prst="rect">
            <a:avLst/>
          </a:prstGeom>
        </p:spPr>
      </p:pic>
      <p:pic>
        <p:nvPicPr>
          <p:cNvPr id="9" name="Picture 8">
            <a:extLst>
              <a:ext uri="{FF2B5EF4-FFF2-40B4-BE49-F238E27FC236}">
                <a16:creationId xmlns:a16="http://schemas.microsoft.com/office/drawing/2014/main" id="{E4A5639E-F02A-D885-FB77-2AB2CF7CD626}"/>
              </a:ext>
            </a:extLst>
          </p:cNvPr>
          <p:cNvPicPr>
            <a:picLocks noChangeAspect="1"/>
          </p:cNvPicPr>
          <p:nvPr/>
        </p:nvPicPr>
        <p:blipFill rotWithShape="1">
          <a:blip r:embed="rId4"/>
          <a:srcRect l="20763" t="54939" r="30527" b="34883"/>
          <a:stretch/>
        </p:blipFill>
        <p:spPr>
          <a:xfrm>
            <a:off x="5604393" y="4205856"/>
            <a:ext cx="6030344" cy="708814"/>
          </a:xfrm>
          <a:prstGeom prst="rect">
            <a:avLst/>
          </a:prstGeom>
        </p:spPr>
      </p:pic>
    </p:spTree>
    <p:extLst>
      <p:ext uri="{BB962C8B-B14F-4D97-AF65-F5344CB8AC3E}">
        <p14:creationId xmlns:p14="http://schemas.microsoft.com/office/powerpoint/2010/main" val="3817516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254E-4906-6FEC-7BC1-295F00556549}"/>
              </a:ext>
            </a:extLst>
          </p:cNvPr>
          <p:cNvSpPr>
            <a:spLocks noGrp="1"/>
          </p:cNvSpPr>
          <p:nvPr>
            <p:ph type="title"/>
          </p:nvPr>
        </p:nvSpPr>
        <p:spPr/>
        <p:txBody>
          <a:bodyPr/>
          <a:lstStyle/>
          <a:p>
            <a:r>
              <a:rPr lang="en-US" dirty="0"/>
              <a:t>Cat, less</a:t>
            </a:r>
            <a:endParaRPr lang="en-GB" dirty="0"/>
          </a:p>
        </p:txBody>
      </p:sp>
      <p:sp>
        <p:nvSpPr>
          <p:cNvPr id="3" name="Content Placeholder 2">
            <a:extLst>
              <a:ext uri="{FF2B5EF4-FFF2-40B4-BE49-F238E27FC236}">
                <a16:creationId xmlns:a16="http://schemas.microsoft.com/office/drawing/2014/main" id="{E505A661-A5C5-598C-D1F2-A6B0D894B5C4}"/>
              </a:ext>
            </a:extLst>
          </p:cNvPr>
          <p:cNvSpPr>
            <a:spLocks noGrp="1"/>
          </p:cNvSpPr>
          <p:nvPr>
            <p:ph idx="1"/>
          </p:nvPr>
        </p:nvSpPr>
        <p:spPr/>
        <p:txBody>
          <a:bodyPr/>
          <a:lstStyle/>
          <a:p>
            <a:r>
              <a:rPr lang="en-GB" dirty="0"/>
              <a:t>The cat command is the simplest way to view the contents of a file. It displays the contents of the file(s) specified on to the output terminal. Used for simple and short files: cat FILENAME</a:t>
            </a:r>
          </a:p>
          <a:p>
            <a:r>
              <a:rPr lang="en-GB" dirty="0"/>
              <a:t>The less command is similar to the more command but provides extensive features. One important one is that it allows backward as well as forward movement in the file: less FILENAME</a:t>
            </a:r>
          </a:p>
          <a:p>
            <a:r>
              <a:rPr lang="en-GB" dirty="0"/>
              <a:t>Use g and G to go up or down, q to exit</a:t>
            </a:r>
          </a:p>
        </p:txBody>
      </p:sp>
    </p:spTree>
    <p:extLst>
      <p:ext uri="{BB962C8B-B14F-4D97-AF65-F5344CB8AC3E}">
        <p14:creationId xmlns:p14="http://schemas.microsoft.com/office/powerpoint/2010/main" val="1429910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76C5-6CA5-8EAB-B8EA-B3F314CE9CD6}"/>
              </a:ext>
            </a:extLst>
          </p:cNvPr>
          <p:cNvSpPr>
            <a:spLocks noGrp="1"/>
          </p:cNvSpPr>
          <p:nvPr>
            <p:ph type="title"/>
          </p:nvPr>
        </p:nvSpPr>
        <p:spPr/>
        <p:txBody>
          <a:bodyPr/>
          <a:lstStyle/>
          <a:p>
            <a:r>
              <a:rPr lang="en-US" dirty="0"/>
              <a:t>Head, tail</a:t>
            </a:r>
            <a:endParaRPr lang="en-GB" dirty="0"/>
          </a:p>
        </p:txBody>
      </p:sp>
      <p:sp>
        <p:nvSpPr>
          <p:cNvPr id="3" name="Content Placeholder 2">
            <a:extLst>
              <a:ext uri="{FF2B5EF4-FFF2-40B4-BE49-F238E27FC236}">
                <a16:creationId xmlns:a16="http://schemas.microsoft.com/office/drawing/2014/main" id="{E1CEFD0D-E9A7-4ADB-0E80-64C103CCFA25}"/>
              </a:ext>
            </a:extLst>
          </p:cNvPr>
          <p:cNvSpPr>
            <a:spLocks noGrp="1"/>
          </p:cNvSpPr>
          <p:nvPr>
            <p:ph idx="1"/>
          </p:nvPr>
        </p:nvSpPr>
        <p:spPr/>
        <p:txBody>
          <a:bodyPr/>
          <a:lstStyle/>
          <a:p>
            <a:r>
              <a:rPr lang="en-GB" dirty="0"/>
              <a:t>As their names imply, the head command will output the first part of the file, while the tail command will print the last part of the file. Both commands write the result to standard output: head [OPTIONS] FILES</a:t>
            </a:r>
          </a:p>
          <a:p>
            <a:r>
              <a:rPr lang="en-GB" dirty="0"/>
              <a:t>Both allow the display of a certain number of lines </a:t>
            </a:r>
          </a:p>
          <a:p>
            <a:r>
              <a:rPr lang="en-GB" dirty="0"/>
              <a:t>tail [OPTIONS] FILES</a:t>
            </a:r>
          </a:p>
          <a:p>
            <a:endParaRPr lang="en-GB" dirty="0"/>
          </a:p>
          <a:p>
            <a:endParaRPr lang="en-GB" dirty="0"/>
          </a:p>
        </p:txBody>
      </p:sp>
    </p:spTree>
    <p:extLst>
      <p:ext uri="{BB962C8B-B14F-4D97-AF65-F5344CB8AC3E}">
        <p14:creationId xmlns:p14="http://schemas.microsoft.com/office/powerpoint/2010/main" val="1167147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2F3A-F01D-26E6-A992-50EFF07FEC45}"/>
              </a:ext>
            </a:extLst>
          </p:cNvPr>
          <p:cNvSpPr>
            <a:spLocks noGrp="1"/>
          </p:cNvSpPr>
          <p:nvPr>
            <p:ph type="title"/>
          </p:nvPr>
        </p:nvSpPr>
        <p:spPr/>
        <p:txBody>
          <a:bodyPr/>
          <a:lstStyle/>
          <a:p>
            <a:r>
              <a:rPr lang="en-GB" dirty="0"/>
              <a:t>Processes and process management</a:t>
            </a:r>
          </a:p>
        </p:txBody>
      </p:sp>
      <p:sp>
        <p:nvSpPr>
          <p:cNvPr id="3" name="Content Placeholder 2">
            <a:extLst>
              <a:ext uri="{FF2B5EF4-FFF2-40B4-BE49-F238E27FC236}">
                <a16:creationId xmlns:a16="http://schemas.microsoft.com/office/drawing/2014/main" id="{B3AA0B01-C4D1-A328-6AC5-39645B618CF9}"/>
              </a:ext>
            </a:extLst>
          </p:cNvPr>
          <p:cNvSpPr>
            <a:spLocks noGrp="1"/>
          </p:cNvSpPr>
          <p:nvPr>
            <p:ph idx="1"/>
          </p:nvPr>
        </p:nvSpPr>
        <p:spPr/>
        <p:txBody>
          <a:bodyPr>
            <a:normAutofit lnSpcReduction="10000"/>
          </a:bodyPr>
          <a:lstStyle/>
          <a:p>
            <a:r>
              <a:rPr lang="en-GB" dirty="0"/>
              <a:t>Processes and process management are fundamental concepts in Linux and other operating systems. Understanding and effectively managing processes is crucial for the stability, performance, and security of a Linux system.</a:t>
            </a:r>
          </a:p>
          <a:p>
            <a:r>
              <a:rPr lang="en-GB" dirty="0"/>
              <a:t>A process is an instance of a program currently running on a computer system. In Linux, processes are managed by the operating system's kernel, which allocates system resources and schedules processes to run on the CPU. Understanding and managing processes is a critical skill for Linux administrators and developers.</a:t>
            </a:r>
          </a:p>
        </p:txBody>
      </p:sp>
    </p:spTree>
    <p:extLst>
      <p:ext uri="{BB962C8B-B14F-4D97-AF65-F5344CB8AC3E}">
        <p14:creationId xmlns:p14="http://schemas.microsoft.com/office/powerpoint/2010/main" val="3774232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466-2435-28B0-9219-9F6351A1C5DD}"/>
              </a:ext>
            </a:extLst>
          </p:cNvPr>
          <p:cNvSpPr>
            <a:spLocks noGrp="1"/>
          </p:cNvSpPr>
          <p:nvPr>
            <p:ph type="title"/>
          </p:nvPr>
        </p:nvSpPr>
        <p:spPr/>
        <p:txBody>
          <a:bodyPr/>
          <a:lstStyle/>
          <a:p>
            <a:r>
              <a:rPr lang="en-US" dirty="0" err="1"/>
              <a:t>ps</a:t>
            </a:r>
            <a:endParaRPr lang="en-GB" dirty="0"/>
          </a:p>
        </p:txBody>
      </p:sp>
      <p:sp>
        <p:nvSpPr>
          <p:cNvPr id="3" name="Content Placeholder 2">
            <a:extLst>
              <a:ext uri="{FF2B5EF4-FFF2-40B4-BE49-F238E27FC236}">
                <a16:creationId xmlns:a16="http://schemas.microsoft.com/office/drawing/2014/main" id="{0FECB783-DB5B-A9D7-3D7D-6587ED052AA2}"/>
              </a:ext>
            </a:extLst>
          </p:cNvPr>
          <p:cNvSpPr>
            <a:spLocks noGrp="1"/>
          </p:cNvSpPr>
          <p:nvPr>
            <p:ph idx="1"/>
          </p:nvPr>
        </p:nvSpPr>
        <p:spPr>
          <a:xfrm>
            <a:off x="1141412" y="1568918"/>
            <a:ext cx="9905999" cy="4222283"/>
          </a:xfrm>
        </p:spPr>
        <p:txBody>
          <a:bodyPr>
            <a:normAutofit fontScale="92500" lnSpcReduction="20000"/>
          </a:bodyPr>
          <a:lstStyle/>
          <a:p>
            <a:r>
              <a:rPr lang="en-GB" dirty="0"/>
              <a:t>Sometimes, we want to close unresponsive programs or check if a background process has started in our Linux system.</a:t>
            </a:r>
          </a:p>
          <a:p>
            <a:r>
              <a:rPr lang="en-GB" dirty="0"/>
              <a:t>The </a:t>
            </a:r>
            <a:r>
              <a:rPr lang="en-GB" dirty="0" err="1"/>
              <a:t>ps</a:t>
            </a:r>
            <a:r>
              <a:rPr lang="en-GB" dirty="0"/>
              <a:t> command in Linux is used for displaying information about processes. It provides a snapshot of the currently running processes on the system. The </a:t>
            </a:r>
            <a:r>
              <a:rPr lang="en-GB" dirty="0" err="1"/>
              <a:t>ps</a:t>
            </a:r>
            <a:r>
              <a:rPr lang="en-GB" dirty="0"/>
              <a:t> command has various options that allow you to customize the output according to your requirements: </a:t>
            </a:r>
            <a:r>
              <a:rPr lang="en-GB" dirty="0" err="1"/>
              <a:t>ps</a:t>
            </a:r>
            <a:r>
              <a:rPr lang="en-GB" dirty="0"/>
              <a:t> [options] </a:t>
            </a:r>
          </a:p>
          <a:p>
            <a:r>
              <a:rPr lang="en-GB" dirty="0"/>
              <a:t>PID – the process id</a:t>
            </a:r>
          </a:p>
          <a:p>
            <a:r>
              <a:rPr lang="en-GB" dirty="0"/>
              <a:t>TTY – terminal associated with the process</a:t>
            </a:r>
          </a:p>
          <a:p>
            <a:r>
              <a:rPr lang="en-GB" dirty="0"/>
              <a:t>TIME – elapsed CPU utilization time for the process</a:t>
            </a:r>
          </a:p>
          <a:p>
            <a:r>
              <a:rPr lang="en-GB" dirty="0"/>
              <a:t>CMD – the executable command</a:t>
            </a:r>
          </a:p>
        </p:txBody>
      </p:sp>
    </p:spTree>
    <p:extLst>
      <p:ext uri="{BB962C8B-B14F-4D97-AF65-F5344CB8AC3E}">
        <p14:creationId xmlns:p14="http://schemas.microsoft.com/office/powerpoint/2010/main" val="2389560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CA98-C0EA-0138-D650-56C5AC753A8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CD7C17A-093F-2560-ED73-201BB92FFDA9}"/>
              </a:ext>
            </a:extLst>
          </p:cNvPr>
          <p:cNvSpPr>
            <a:spLocks noGrp="1"/>
          </p:cNvSpPr>
          <p:nvPr>
            <p:ph idx="1"/>
          </p:nvPr>
        </p:nvSpPr>
        <p:spPr/>
        <p:txBody>
          <a:bodyPr>
            <a:normAutofit fontScale="92500" lnSpcReduction="10000"/>
          </a:bodyPr>
          <a:lstStyle/>
          <a:p>
            <a:r>
              <a:rPr lang="en-GB" dirty="0"/>
              <a:t>Working with files (touch, cp, mv, rm)</a:t>
            </a:r>
          </a:p>
          <a:p>
            <a:r>
              <a:rPr lang="en-GB" dirty="0"/>
              <a:t>File archiving and compression (tar, </a:t>
            </a:r>
            <a:r>
              <a:rPr lang="en-GB" dirty="0" err="1"/>
              <a:t>gzip</a:t>
            </a:r>
            <a:r>
              <a:rPr lang="en-GB" dirty="0"/>
              <a:t>)</a:t>
            </a:r>
          </a:p>
          <a:p>
            <a:r>
              <a:rPr lang="en-GB" dirty="0"/>
              <a:t>Text editors in Linux (nano, vim)</a:t>
            </a:r>
          </a:p>
          <a:p>
            <a:r>
              <a:rPr lang="en-GB" dirty="0"/>
              <a:t>Basic text manipulation (grep, cat, less)</a:t>
            </a:r>
          </a:p>
          <a:p>
            <a:r>
              <a:rPr lang="en-GB" dirty="0"/>
              <a:t>Processes and process management (</a:t>
            </a:r>
            <a:r>
              <a:rPr lang="en-GB" dirty="0" err="1"/>
              <a:t>ps</a:t>
            </a:r>
            <a:r>
              <a:rPr lang="en-GB" dirty="0"/>
              <a:t>, top, kill)</a:t>
            </a:r>
          </a:p>
          <a:p>
            <a:r>
              <a:rPr lang="en-GB" dirty="0"/>
              <a:t>Running and managing background processes</a:t>
            </a:r>
          </a:p>
          <a:p>
            <a:r>
              <a:rPr lang="en-GB" dirty="0"/>
              <a:t>Redirecting input and output (&gt;, &gt;&gt;, &lt;, |)</a:t>
            </a:r>
            <a:endParaRPr lang="en-US" dirty="0"/>
          </a:p>
        </p:txBody>
      </p:sp>
    </p:spTree>
    <p:extLst>
      <p:ext uri="{BB962C8B-B14F-4D97-AF65-F5344CB8AC3E}">
        <p14:creationId xmlns:p14="http://schemas.microsoft.com/office/powerpoint/2010/main" val="3185038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4599-8D3E-C229-618A-0CE8E95F38C3}"/>
              </a:ext>
            </a:extLst>
          </p:cNvPr>
          <p:cNvSpPr>
            <a:spLocks noGrp="1"/>
          </p:cNvSpPr>
          <p:nvPr>
            <p:ph type="title"/>
          </p:nvPr>
        </p:nvSpPr>
        <p:spPr/>
        <p:txBody>
          <a:bodyPr/>
          <a:lstStyle/>
          <a:p>
            <a:r>
              <a:rPr lang="en-US" dirty="0"/>
              <a:t>top, kill</a:t>
            </a:r>
            <a:endParaRPr lang="en-GB" dirty="0"/>
          </a:p>
        </p:txBody>
      </p:sp>
      <p:sp>
        <p:nvSpPr>
          <p:cNvPr id="3" name="Content Placeholder 2">
            <a:extLst>
              <a:ext uri="{FF2B5EF4-FFF2-40B4-BE49-F238E27FC236}">
                <a16:creationId xmlns:a16="http://schemas.microsoft.com/office/drawing/2014/main" id="{FC034CEC-8297-BE81-DD4F-5B0EEDBFC921}"/>
              </a:ext>
            </a:extLst>
          </p:cNvPr>
          <p:cNvSpPr>
            <a:spLocks noGrp="1"/>
          </p:cNvSpPr>
          <p:nvPr>
            <p:ph idx="1"/>
          </p:nvPr>
        </p:nvSpPr>
        <p:spPr/>
        <p:txBody>
          <a:bodyPr/>
          <a:lstStyle/>
          <a:p>
            <a:r>
              <a:rPr lang="en-US" dirty="0"/>
              <a:t>Top is used </a:t>
            </a:r>
            <a:r>
              <a:rPr lang="en-GB" dirty="0"/>
              <a:t>to list all running Linux processes on your system: top</a:t>
            </a:r>
          </a:p>
          <a:p>
            <a:r>
              <a:rPr lang="en-GB" dirty="0"/>
              <a:t>To kill a process: kill [PID]</a:t>
            </a:r>
          </a:p>
          <a:p>
            <a:endParaRPr lang="en-GB" dirty="0"/>
          </a:p>
        </p:txBody>
      </p:sp>
    </p:spTree>
    <p:extLst>
      <p:ext uri="{BB962C8B-B14F-4D97-AF65-F5344CB8AC3E}">
        <p14:creationId xmlns:p14="http://schemas.microsoft.com/office/powerpoint/2010/main" val="3730941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E29-CA0F-F118-D772-B27EA15D9CB4}"/>
              </a:ext>
            </a:extLst>
          </p:cNvPr>
          <p:cNvSpPr>
            <a:spLocks noGrp="1"/>
          </p:cNvSpPr>
          <p:nvPr>
            <p:ph type="title"/>
          </p:nvPr>
        </p:nvSpPr>
        <p:spPr/>
        <p:txBody>
          <a:bodyPr/>
          <a:lstStyle/>
          <a:p>
            <a:r>
              <a:rPr lang="en-GB" dirty="0"/>
              <a:t>Running and managing background processes</a:t>
            </a:r>
          </a:p>
        </p:txBody>
      </p:sp>
      <p:pic>
        <p:nvPicPr>
          <p:cNvPr id="5" name="Content Placeholder 4">
            <a:extLst>
              <a:ext uri="{FF2B5EF4-FFF2-40B4-BE49-F238E27FC236}">
                <a16:creationId xmlns:a16="http://schemas.microsoft.com/office/drawing/2014/main" id="{0B231D6C-35EA-4858-054C-C952DEF93E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73" t="11494" r="17575" b="9422"/>
          <a:stretch/>
        </p:blipFill>
        <p:spPr>
          <a:xfrm>
            <a:off x="1491915" y="1874519"/>
            <a:ext cx="7199697" cy="4574481"/>
          </a:xfrm>
        </p:spPr>
      </p:pic>
    </p:spTree>
    <p:extLst>
      <p:ext uri="{BB962C8B-B14F-4D97-AF65-F5344CB8AC3E}">
        <p14:creationId xmlns:p14="http://schemas.microsoft.com/office/powerpoint/2010/main" val="1381992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4A54-78CC-EF04-22E3-ABC58CC4C437}"/>
              </a:ext>
            </a:extLst>
          </p:cNvPr>
          <p:cNvSpPr>
            <a:spLocks noGrp="1"/>
          </p:cNvSpPr>
          <p:nvPr>
            <p:ph type="title"/>
          </p:nvPr>
        </p:nvSpPr>
        <p:spPr/>
        <p:txBody>
          <a:bodyPr/>
          <a:lstStyle/>
          <a:p>
            <a:r>
              <a:rPr lang="en-US" dirty="0"/>
              <a:t>echo</a:t>
            </a:r>
            <a:endParaRPr lang="en-GB" dirty="0"/>
          </a:p>
        </p:txBody>
      </p:sp>
      <p:sp>
        <p:nvSpPr>
          <p:cNvPr id="3" name="Content Placeholder 2">
            <a:extLst>
              <a:ext uri="{FF2B5EF4-FFF2-40B4-BE49-F238E27FC236}">
                <a16:creationId xmlns:a16="http://schemas.microsoft.com/office/drawing/2014/main" id="{84C55E93-4193-61E2-18FD-04BF2A7A9401}"/>
              </a:ext>
            </a:extLst>
          </p:cNvPr>
          <p:cNvSpPr>
            <a:spLocks noGrp="1"/>
          </p:cNvSpPr>
          <p:nvPr>
            <p:ph idx="1"/>
          </p:nvPr>
        </p:nvSpPr>
        <p:spPr/>
        <p:txBody>
          <a:bodyPr/>
          <a:lstStyle/>
          <a:p>
            <a:r>
              <a:rPr lang="en-GB" dirty="0"/>
              <a:t>The echo command is a way to communicate with your Linux terminal. It allows you to send text, variables, and special characters to the standard output, which is usually the terminal screen. The echo command is like a messenger that delivers your words to the terminal.</a:t>
            </a:r>
          </a:p>
        </p:txBody>
      </p:sp>
    </p:spTree>
    <p:extLst>
      <p:ext uri="{BB962C8B-B14F-4D97-AF65-F5344CB8AC3E}">
        <p14:creationId xmlns:p14="http://schemas.microsoft.com/office/powerpoint/2010/main" val="2928260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F806-92A6-8D06-CCB7-7C3CBB7E0118}"/>
              </a:ext>
            </a:extLst>
          </p:cNvPr>
          <p:cNvSpPr>
            <a:spLocks noGrp="1"/>
          </p:cNvSpPr>
          <p:nvPr>
            <p:ph type="title"/>
          </p:nvPr>
        </p:nvSpPr>
        <p:spPr/>
        <p:txBody>
          <a:bodyPr/>
          <a:lstStyle/>
          <a:p>
            <a:r>
              <a:rPr lang="en-GB" dirty="0"/>
              <a:t>Redirecting input and output</a:t>
            </a:r>
          </a:p>
        </p:txBody>
      </p:sp>
      <p:sp>
        <p:nvSpPr>
          <p:cNvPr id="3" name="Content Placeholder 2">
            <a:extLst>
              <a:ext uri="{FF2B5EF4-FFF2-40B4-BE49-F238E27FC236}">
                <a16:creationId xmlns:a16="http://schemas.microsoft.com/office/drawing/2014/main" id="{3765FA2E-163A-3FA8-62E1-CE3EE8E89ABB}"/>
              </a:ext>
            </a:extLst>
          </p:cNvPr>
          <p:cNvSpPr>
            <a:spLocks noGrp="1"/>
          </p:cNvSpPr>
          <p:nvPr>
            <p:ph idx="1"/>
          </p:nvPr>
        </p:nvSpPr>
        <p:spPr/>
        <p:txBody>
          <a:bodyPr>
            <a:normAutofit lnSpcReduction="10000"/>
          </a:bodyPr>
          <a:lstStyle/>
          <a:p>
            <a:r>
              <a:rPr lang="en-GB" dirty="0"/>
              <a:t>The ‘&gt;‘ symbol is used for output (STDOUT) redirection overriding the file: &gt; :  ls –al &gt; record.txt</a:t>
            </a:r>
          </a:p>
          <a:p>
            <a:r>
              <a:rPr lang="en-GB" dirty="0"/>
              <a:t>If the contents of the file are to be added and not overwritten: &gt;&gt; : ls –n text &gt;&gt; record.txt</a:t>
            </a:r>
          </a:p>
          <a:p>
            <a:r>
              <a:rPr lang="en-GB" dirty="0"/>
              <a:t>The ‘&lt;‘ symbol is used for input(STDIN) redirection : Mail -s "Subject" to-address &lt; Filename</a:t>
            </a:r>
          </a:p>
          <a:p>
            <a:r>
              <a:rPr lang="en-GB" dirty="0" err="1"/>
              <a:t>wc</a:t>
            </a:r>
            <a:r>
              <a:rPr lang="en-GB" dirty="0"/>
              <a:t> –l &lt; records.txt</a:t>
            </a:r>
          </a:p>
          <a:p>
            <a:endParaRPr lang="en-GB" dirty="0"/>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170728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36EC-3188-7B1B-44DB-989043C518E8}"/>
              </a:ext>
            </a:extLst>
          </p:cNvPr>
          <p:cNvSpPr>
            <a:spLocks noGrp="1"/>
          </p:cNvSpPr>
          <p:nvPr>
            <p:ph type="title"/>
          </p:nvPr>
        </p:nvSpPr>
        <p:spPr/>
        <p:txBody>
          <a:bodyPr/>
          <a:lstStyle/>
          <a:p>
            <a:r>
              <a:rPr lang="en-US" dirty="0"/>
              <a:t>|</a:t>
            </a:r>
            <a:endParaRPr lang="en-GB" dirty="0"/>
          </a:p>
        </p:txBody>
      </p:sp>
      <p:sp>
        <p:nvSpPr>
          <p:cNvPr id="3" name="Content Placeholder 2">
            <a:extLst>
              <a:ext uri="{FF2B5EF4-FFF2-40B4-BE49-F238E27FC236}">
                <a16:creationId xmlns:a16="http://schemas.microsoft.com/office/drawing/2014/main" id="{6603B62F-53FE-489E-F282-CB0B88ADFA0E}"/>
              </a:ext>
            </a:extLst>
          </p:cNvPr>
          <p:cNvSpPr>
            <a:spLocks noGrp="1"/>
          </p:cNvSpPr>
          <p:nvPr>
            <p:ph idx="1"/>
          </p:nvPr>
        </p:nvSpPr>
        <p:spPr/>
        <p:txBody>
          <a:bodyPr/>
          <a:lstStyle/>
          <a:p>
            <a:r>
              <a:rPr lang="en-GB" dirty="0"/>
              <a:t>In Linux, the vertical bar (|) is known as a "pipe" and is used to connect the output of one command to the input of another. This allows you to create a pipeline of commands, where the output of one command becomes the input for the next command. The | symbol is commonly used in the command line to enhance the functionality and flexibility of Linux commands.</a:t>
            </a:r>
          </a:p>
          <a:p>
            <a:r>
              <a:rPr lang="en-GB"/>
              <a:t>ls | grep file.txt</a:t>
            </a:r>
            <a:endParaRPr lang="en-GB" dirty="0"/>
          </a:p>
        </p:txBody>
      </p:sp>
    </p:spTree>
    <p:extLst>
      <p:ext uri="{BB962C8B-B14F-4D97-AF65-F5344CB8AC3E}">
        <p14:creationId xmlns:p14="http://schemas.microsoft.com/office/powerpoint/2010/main" val="798768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86C5-7AE7-81A3-0AAE-1587CAC0EE3C}"/>
              </a:ext>
            </a:extLst>
          </p:cNvPr>
          <p:cNvSpPr>
            <a:spLocks noGrp="1"/>
          </p:cNvSpPr>
          <p:nvPr>
            <p:ph type="title"/>
          </p:nvPr>
        </p:nvSpPr>
        <p:spPr/>
        <p:txBody>
          <a:bodyPr/>
          <a:lstStyle/>
          <a:p>
            <a:r>
              <a:rPr lang="en-US" dirty="0"/>
              <a:t>Word count</a:t>
            </a:r>
            <a:endParaRPr lang="en-GB" dirty="0"/>
          </a:p>
        </p:txBody>
      </p:sp>
      <p:sp>
        <p:nvSpPr>
          <p:cNvPr id="3" name="Content Placeholder 2">
            <a:extLst>
              <a:ext uri="{FF2B5EF4-FFF2-40B4-BE49-F238E27FC236}">
                <a16:creationId xmlns:a16="http://schemas.microsoft.com/office/drawing/2014/main" id="{146D063F-1516-F21F-52D4-8261929E29D0}"/>
              </a:ext>
            </a:extLst>
          </p:cNvPr>
          <p:cNvSpPr>
            <a:spLocks noGrp="1"/>
          </p:cNvSpPr>
          <p:nvPr>
            <p:ph idx="1"/>
          </p:nvPr>
        </p:nvSpPr>
        <p:spPr/>
        <p:txBody>
          <a:bodyPr/>
          <a:lstStyle/>
          <a:p>
            <a:r>
              <a:rPr lang="en-US" dirty="0" err="1"/>
              <a:t>wc</a:t>
            </a:r>
            <a:r>
              <a:rPr lang="en-US" dirty="0"/>
              <a:t> [file]: returns </a:t>
            </a:r>
            <a:r>
              <a:rPr lang="en-GB" dirty="0"/>
              <a:t>is the file's number of lines, words, and characters, followed by its path. </a:t>
            </a:r>
          </a:p>
          <a:p>
            <a:pPr marL="0" indent="0">
              <a:buNone/>
            </a:pPr>
            <a:endParaRPr lang="en-GB" dirty="0"/>
          </a:p>
        </p:txBody>
      </p:sp>
    </p:spTree>
    <p:extLst>
      <p:ext uri="{BB962C8B-B14F-4D97-AF65-F5344CB8AC3E}">
        <p14:creationId xmlns:p14="http://schemas.microsoft.com/office/powerpoint/2010/main" val="2845570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E827-5FAB-8131-38DA-5448C4A2F4B8}"/>
              </a:ext>
            </a:extLst>
          </p:cNvPr>
          <p:cNvSpPr>
            <a:spLocks noGrp="1"/>
          </p:cNvSpPr>
          <p:nvPr>
            <p:ph type="title"/>
          </p:nvPr>
        </p:nvSpPr>
        <p:spPr/>
        <p:txBody>
          <a:bodyPr/>
          <a:lstStyle/>
          <a:p>
            <a:r>
              <a:rPr lang="en-US" dirty="0"/>
              <a:t>Diff command</a:t>
            </a:r>
            <a:endParaRPr lang="en-GB" dirty="0"/>
          </a:p>
        </p:txBody>
      </p:sp>
      <p:sp>
        <p:nvSpPr>
          <p:cNvPr id="3" name="Content Placeholder 2">
            <a:extLst>
              <a:ext uri="{FF2B5EF4-FFF2-40B4-BE49-F238E27FC236}">
                <a16:creationId xmlns:a16="http://schemas.microsoft.com/office/drawing/2014/main" id="{02685373-498A-AE3F-38B2-3AE74CCF19E5}"/>
              </a:ext>
            </a:extLst>
          </p:cNvPr>
          <p:cNvSpPr>
            <a:spLocks noGrp="1"/>
          </p:cNvSpPr>
          <p:nvPr>
            <p:ph idx="1"/>
          </p:nvPr>
        </p:nvSpPr>
        <p:spPr/>
        <p:txBody>
          <a:bodyPr/>
          <a:lstStyle/>
          <a:p>
            <a:r>
              <a:rPr lang="en-GB" dirty="0"/>
              <a:t>Its primary purpose is to compare the contents of two files and display the differences between them. diff [FILE1] [FILE2]</a:t>
            </a:r>
          </a:p>
          <a:p>
            <a:r>
              <a:rPr lang="en-GB" dirty="0"/>
              <a:t>Can compare 2 versions of the same file</a:t>
            </a:r>
          </a:p>
        </p:txBody>
      </p:sp>
    </p:spTree>
    <p:extLst>
      <p:ext uri="{BB962C8B-B14F-4D97-AF65-F5344CB8AC3E}">
        <p14:creationId xmlns:p14="http://schemas.microsoft.com/office/powerpoint/2010/main" val="991558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096B-3CF3-912D-6948-2395A1C9F52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EF3DC21-FD98-8E79-1FB1-A4107C2E40A0}"/>
              </a:ext>
            </a:extLst>
          </p:cNvPr>
          <p:cNvSpPr>
            <a:spLocks noGrp="1"/>
          </p:cNvSpPr>
          <p:nvPr>
            <p:ph idx="1"/>
          </p:nvPr>
        </p:nvSpPr>
        <p:spPr/>
        <p:txBody>
          <a:bodyPr/>
          <a:lstStyle/>
          <a:p>
            <a:r>
              <a:rPr lang="en-US" dirty="0"/>
              <a:t>Create 2 text files, 1 file using nano, and the other using cp command</a:t>
            </a:r>
          </a:p>
          <a:p>
            <a:r>
              <a:rPr lang="en-US" dirty="0"/>
              <a:t>Edit the second file any text u add</a:t>
            </a:r>
          </a:p>
          <a:p>
            <a:r>
              <a:rPr lang="en-US" dirty="0"/>
              <a:t>Use diff command to display the added text</a:t>
            </a:r>
            <a:endParaRPr lang="en-GB" dirty="0"/>
          </a:p>
        </p:txBody>
      </p:sp>
    </p:spTree>
    <p:extLst>
      <p:ext uri="{BB962C8B-B14F-4D97-AF65-F5344CB8AC3E}">
        <p14:creationId xmlns:p14="http://schemas.microsoft.com/office/powerpoint/2010/main" val="1561631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07F9-C3E3-7000-1D84-FFE4546675D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D31D3DA1-7E9C-4104-76FC-920E9D8147F6}"/>
              </a:ext>
            </a:extLst>
          </p:cNvPr>
          <p:cNvSpPr>
            <a:spLocks noGrp="1"/>
          </p:cNvSpPr>
          <p:nvPr>
            <p:ph idx="1"/>
          </p:nvPr>
        </p:nvSpPr>
        <p:spPr/>
        <p:txBody>
          <a:bodyPr/>
          <a:lstStyle/>
          <a:p>
            <a:r>
              <a:rPr lang="en-GB" dirty="0">
                <a:hlinkClick r:id="rId2"/>
              </a:rPr>
              <a:t>https://www.allhandsontech.com/linux/linux-commands-files/</a:t>
            </a:r>
            <a:endParaRPr lang="en-GB" dirty="0"/>
          </a:p>
          <a:p>
            <a:r>
              <a:rPr lang="en-GB" dirty="0">
                <a:hlinkClick r:id="rId3"/>
              </a:rPr>
              <a:t>https://www.cyberciti.biz/faq/how-to-tar-a-file-in-linux-using-command-line/</a:t>
            </a:r>
            <a:endParaRPr lang="en-GB" dirty="0"/>
          </a:p>
          <a:p>
            <a:r>
              <a:rPr lang="en-GB" dirty="0">
                <a:hlinkClick r:id="rId4"/>
              </a:rPr>
              <a:t>https://ioflood.com/blog/nano-linux-command/#:~:text=To%20use%20the%20nano%20command,will%20create%20it%20for%20you</a:t>
            </a:r>
            <a:r>
              <a:rPr lang="en-GB" dirty="0"/>
              <a:t>.</a:t>
            </a:r>
          </a:p>
          <a:p>
            <a:r>
              <a:rPr lang="en-GB" dirty="0">
                <a:hlinkClick r:id="rId5"/>
              </a:rPr>
              <a:t>https://www.baeldung.com/linux/head-tail-commands</a:t>
            </a:r>
            <a:endParaRPr lang="ar-SA" dirty="0"/>
          </a:p>
          <a:p>
            <a:endParaRPr lang="en-GB" dirty="0"/>
          </a:p>
          <a:p>
            <a:endParaRPr lang="en-GB" dirty="0"/>
          </a:p>
        </p:txBody>
      </p:sp>
    </p:spTree>
    <p:extLst>
      <p:ext uri="{BB962C8B-B14F-4D97-AF65-F5344CB8AC3E}">
        <p14:creationId xmlns:p14="http://schemas.microsoft.com/office/powerpoint/2010/main" val="338614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FFF5-FBCF-FBCE-2467-56C2FA05B3E4}"/>
              </a:ext>
            </a:extLst>
          </p:cNvPr>
          <p:cNvSpPr>
            <a:spLocks noGrp="1"/>
          </p:cNvSpPr>
          <p:nvPr>
            <p:ph type="title"/>
          </p:nvPr>
        </p:nvSpPr>
        <p:spPr/>
        <p:txBody>
          <a:bodyPr/>
          <a:lstStyle/>
          <a:p>
            <a:r>
              <a:rPr lang="en-US" dirty="0"/>
              <a:t>Working with files</a:t>
            </a:r>
            <a:endParaRPr lang="en-GB" dirty="0"/>
          </a:p>
        </p:txBody>
      </p:sp>
      <p:sp>
        <p:nvSpPr>
          <p:cNvPr id="3" name="Content Placeholder 2">
            <a:extLst>
              <a:ext uri="{FF2B5EF4-FFF2-40B4-BE49-F238E27FC236}">
                <a16:creationId xmlns:a16="http://schemas.microsoft.com/office/drawing/2014/main" id="{B6668169-DB87-E36E-B5B9-5F14F598D81C}"/>
              </a:ext>
            </a:extLst>
          </p:cNvPr>
          <p:cNvSpPr>
            <a:spLocks noGrp="1"/>
          </p:cNvSpPr>
          <p:nvPr>
            <p:ph idx="1"/>
          </p:nvPr>
        </p:nvSpPr>
        <p:spPr/>
        <p:txBody>
          <a:bodyPr/>
          <a:lstStyle/>
          <a:p>
            <a:r>
              <a:rPr lang="en-US" dirty="0"/>
              <a:t>cp: </a:t>
            </a:r>
            <a:r>
              <a:rPr lang="en-GB" dirty="0"/>
              <a:t>to make a copy of a file or copy file to another location</a:t>
            </a:r>
          </a:p>
          <a:p>
            <a:r>
              <a:rPr lang="en-GB" dirty="0"/>
              <a:t>touch: create an empty file</a:t>
            </a:r>
          </a:p>
          <a:p>
            <a:r>
              <a:rPr lang="en-GB" dirty="0"/>
              <a:t>mv: To move a file from one location to the other, or to rename it</a:t>
            </a:r>
          </a:p>
          <a:p>
            <a:r>
              <a:rPr lang="en-GB" dirty="0"/>
              <a:t>rm: delete a file permanently</a:t>
            </a:r>
          </a:p>
          <a:p>
            <a:r>
              <a:rPr lang="en-GB" dirty="0"/>
              <a:t>find: to find a file </a:t>
            </a:r>
          </a:p>
          <a:p>
            <a:endParaRPr lang="en-GB" dirty="0"/>
          </a:p>
          <a:p>
            <a:endParaRPr lang="en-GB" dirty="0"/>
          </a:p>
        </p:txBody>
      </p:sp>
    </p:spTree>
    <p:extLst>
      <p:ext uri="{BB962C8B-B14F-4D97-AF65-F5344CB8AC3E}">
        <p14:creationId xmlns:p14="http://schemas.microsoft.com/office/powerpoint/2010/main" val="4048255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7621-AA4B-0713-EA41-12C33AB0B35F}"/>
              </a:ext>
            </a:extLst>
          </p:cNvPr>
          <p:cNvSpPr>
            <a:spLocks noGrp="1"/>
          </p:cNvSpPr>
          <p:nvPr>
            <p:ph type="title"/>
          </p:nvPr>
        </p:nvSpPr>
        <p:spPr/>
        <p:txBody>
          <a:bodyPr/>
          <a:lstStyle/>
          <a:p>
            <a:r>
              <a:rPr lang="en-GB" dirty="0"/>
              <a:t>File archiving and compression</a:t>
            </a:r>
          </a:p>
        </p:txBody>
      </p:sp>
      <p:sp>
        <p:nvSpPr>
          <p:cNvPr id="3" name="Content Placeholder 2">
            <a:extLst>
              <a:ext uri="{FF2B5EF4-FFF2-40B4-BE49-F238E27FC236}">
                <a16:creationId xmlns:a16="http://schemas.microsoft.com/office/drawing/2014/main" id="{7C7EA2C4-124E-E054-9127-245FE4C0BD1B}"/>
              </a:ext>
            </a:extLst>
          </p:cNvPr>
          <p:cNvSpPr>
            <a:spLocks noGrp="1"/>
          </p:cNvSpPr>
          <p:nvPr>
            <p:ph idx="1"/>
          </p:nvPr>
        </p:nvSpPr>
        <p:spPr/>
        <p:txBody>
          <a:bodyPr>
            <a:normAutofit/>
          </a:bodyPr>
          <a:lstStyle/>
          <a:p>
            <a:r>
              <a:rPr lang="en-GB" dirty="0"/>
              <a:t>To compress a file in Linux: tar -</a:t>
            </a:r>
            <a:r>
              <a:rPr lang="en-GB" dirty="0" err="1"/>
              <a:t>zcvf</a:t>
            </a:r>
            <a:r>
              <a:rPr lang="en-GB" dirty="0"/>
              <a:t> file.tar.gz [PATH]  </a:t>
            </a:r>
          </a:p>
          <a:p>
            <a:r>
              <a:rPr lang="en-GB" dirty="0"/>
              <a:t>ex: tar -</a:t>
            </a:r>
            <a:r>
              <a:rPr lang="en-GB" dirty="0" err="1"/>
              <a:t>zcvf</a:t>
            </a:r>
            <a:r>
              <a:rPr lang="en-GB" dirty="0"/>
              <a:t> file.tar.gz file.cpp</a:t>
            </a:r>
          </a:p>
          <a:p>
            <a:r>
              <a:rPr lang="en-GB" dirty="0"/>
              <a:t>-c: Create a new archive.</a:t>
            </a:r>
          </a:p>
          <a:p>
            <a:r>
              <a:rPr lang="en-GB" dirty="0"/>
              <a:t>-z: Compress the archive using </a:t>
            </a:r>
            <a:r>
              <a:rPr lang="en-GB" dirty="0" err="1"/>
              <a:t>gzip</a:t>
            </a:r>
            <a:r>
              <a:rPr lang="en-GB" dirty="0"/>
              <a:t>.</a:t>
            </a:r>
          </a:p>
          <a:p>
            <a:r>
              <a:rPr lang="en-GB" dirty="0"/>
              <a:t>-v: Verbose mode (optional, shows the progress).</a:t>
            </a:r>
          </a:p>
          <a:p>
            <a:r>
              <a:rPr lang="en-GB" dirty="0"/>
              <a:t>-f: Specifies the archive file name.</a:t>
            </a:r>
          </a:p>
        </p:txBody>
      </p:sp>
      <p:sp>
        <p:nvSpPr>
          <p:cNvPr id="5" name="Rectangle 2">
            <a:extLst>
              <a:ext uri="{FF2B5EF4-FFF2-40B4-BE49-F238E27FC236}">
                <a16:creationId xmlns:a16="http://schemas.microsoft.com/office/drawing/2014/main" id="{D33A93CF-F623-A69F-EFB1-13989F512B0F}"/>
              </a:ext>
            </a:extLst>
          </p:cNvPr>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744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10DA-F8DE-FB5E-7BF2-57921678B67D}"/>
              </a:ext>
            </a:extLst>
          </p:cNvPr>
          <p:cNvSpPr>
            <a:spLocks noGrp="1"/>
          </p:cNvSpPr>
          <p:nvPr>
            <p:ph type="title"/>
          </p:nvPr>
        </p:nvSpPr>
        <p:spPr/>
        <p:txBody>
          <a:bodyPr/>
          <a:lstStyle/>
          <a:p>
            <a:r>
              <a:rPr lang="en-GB" dirty="0"/>
              <a:t>exclude directories and files</a:t>
            </a:r>
          </a:p>
        </p:txBody>
      </p:sp>
      <p:sp>
        <p:nvSpPr>
          <p:cNvPr id="3" name="Content Placeholder 2">
            <a:extLst>
              <a:ext uri="{FF2B5EF4-FFF2-40B4-BE49-F238E27FC236}">
                <a16:creationId xmlns:a16="http://schemas.microsoft.com/office/drawing/2014/main" id="{8C7F7568-BC0C-8D2B-78AA-77FA0579CD5F}"/>
              </a:ext>
            </a:extLst>
          </p:cNvPr>
          <p:cNvSpPr>
            <a:spLocks noGrp="1"/>
          </p:cNvSpPr>
          <p:nvPr>
            <p:ph idx="1"/>
          </p:nvPr>
        </p:nvSpPr>
        <p:spPr/>
        <p:txBody>
          <a:bodyPr/>
          <a:lstStyle/>
          <a:p>
            <a:r>
              <a:rPr lang="en-GB" dirty="0"/>
              <a:t>Compress files but excluding files: tar -</a:t>
            </a:r>
            <a:r>
              <a:rPr lang="en-GB" dirty="0" err="1"/>
              <a:t>zcvf</a:t>
            </a:r>
            <a:r>
              <a:rPr lang="en-GB" dirty="0"/>
              <a:t> archive.tar.gz --exclude=’[DIRECTORY]’ </a:t>
            </a:r>
          </a:p>
          <a:p>
            <a:r>
              <a:rPr lang="en-GB" dirty="0"/>
              <a:t>Compress files but excluding directories: tar -</a:t>
            </a:r>
            <a:r>
              <a:rPr lang="en-GB" dirty="0" err="1"/>
              <a:t>czvf</a:t>
            </a:r>
            <a:r>
              <a:rPr lang="en-GB" dirty="0"/>
              <a:t> /</a:t>
            </a:r>
            <a:r>
              <a:rPr lang="en-GB" dirty="0" err="1"/>
              <a:t>nfs</a:t>
            </a:r>
            <a:r>
              <a:rPr lang="en-GB" dirty="0"/>
              <a:t>/backup.tar.gz --exclude=" DIRECTORY " /home/</a:t>
            </a:r>
            <a:r>
              <a:rPr lang="en-GB" dirty="0" err="1"/>
              <a:t>vivek</a:t>
            </a:r>
            <a:r>
              <a:rPr lang="en-GB" dirty="0"/>
              <a:t>/</a:t>
            </a:r>
          </a:p>
          <a:p>
            <a:pPr marL="0" indent="0">
              <a:buNone/>
            </a:pPr>
            <a:endParaRPr lang="en-GB" dirty="0"/>
          </a:p>
        </p:txBody>
      </p:sp>
    </p:spTree>
    <p:extLst>
      <p:ext uri="{BB962C8B-B14F-4D97-AF65-F5344CB8AC3E}">
        <p14:creationId xmlns:p14="http://schemas.microsoft.com/office/powerpoint/2010/main" val="3975337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949F-B567-23C8-F58F-FB3AB581C66E}"/>
              </a:ext>
            </a:extLst>
          </p:cNvPr>
          <p:cNvSpPr>
            <a:spLocks noGrp="1"/>
          </p:cNvSpPr>
          <p:nvPr>
            <p:ph type="title"/>
          </p:nvPr>
        </p:nvSpPr>
        <p:spPr/>
        <p:txBody>
          <a:bodyPr/>
          <a:lstStyle/>
          <a:p>
            <a:r>
              <a:rPr lang="en-US" dirty="0"/>
              <a:t>Extract a file</a:t>
            </a:r>
            <a:endParaRPr lang="en-GB" dirty="0"/>
          </a:p>
        </p:txBody>
      </p:sp>
      <p:sp>
        <p:nvSpPr>
          <p:cNvPr id="3" name="Content Placeholder 2">
            <a:extLst>
              <a:ext uri="{FF2B5EF4-FFF2-40B4-BE49-F238E27FC236}">
                <a16:creationId xmlns:a16="http://schemas.microsoft.com/office/drawing/2014/main" id="{9BAA99E4-3570-D868-F69A-27D1E890F597}"/>
              </a:ext>
            </a:extLst>
          </p:cNvPr>
          <p:cNvSpPr>
            <a:spLocks noGrp="1"/>
          </p:cNvSpPr>
          <p:nvPr>
            <p:ph idx="1"/>
          </p:nvPr>
        </p:nvSpPr>
        <p:spPr/>
        <p:txBody>
          <a:bodyPr>
            <a:normAutofit/>
          </a:bodyPr>
          <a:lstStyle/>
          <a:p>
            <a:r>
              <a:rPr lang="en-GB" dirty="0"/>
              <a:t>tar -</a:t>
            </a:r>
            <a:r>
              <a:rPr lang="en-GB" dirty="0" err="1"/>
              <a:t>xzvf</a:t>
            </a:r>
            <a:r>
              <a:rPr lang="en-GB" dirty="0"/>
              <a:t> file.tar.gz</a:t>
            </a:r>
          </a:p>
          <a:p>
            <a:r>
              <a:rPr lang="en-GB" dirty="0"/>
              <a:t>tar -</a:t>
            </a:r>
            <a:r>
              <a:rPr lang="en-GB" dirty="0" err="1"/>
              <a:t>xjvf</a:t>
            </a:r>
            <a:r>
              <a:rPr lang="en-GB" dirty="0"/>
              <a:t> file.tar.bz2</a:t>
            </a:r>
          </a:p>
          <a:p>
            <a:r>
              <a:rPr lang="en-GB" dirty="0"/>
              <a:t>extract the contents of the archive into a specific directory: tar -</a:t>
            </a:r>
            <a:r>
              <a:rPr lang="en-GB" dirty="0" err="1"/>
              <a:t>xzvf</a:t>
            </a:r>
            <a:r>
              <a:rPr lang="en-GB" dirty="0"/>
              <a:t> my.tar.gz -C [DIRECTORY]</a:t>
            </a:r>
          </a:p>
          <a:p>
            <a:r>
              <a:rPr lang="en-GB" dirty="0"/>
              <a:t>tar -</a:t>
            </a:r>
            <a:r>
              <a:rPr lang="en-GB" dirty="0" err="1"/>
              <a:t>xjvf</a:t>
            </a:r>
            <a:r>
              <a:rPr lang="en-GB" dirty="0"/>
              <a:t> archive.tar.bz2 -C [DIRECTORY]</a:t>
            </a:r>
          </a:p>
          <a:p>
            <a:endParaRPr lang="en-GB" dirty="0"/>
          </a:p>
          <a:p>
            <a:endParaRPr lang="en-GB" dirty="0"/>
          </a:p>
        </p:txBody>
      </p:sp>
    </p:spTree>
    <p:extLst>
      <p:ext uri="{BB962C8B-B14F-4D97-AF65-F5344CB8AC3E}">
        <p14:creationId xmlns:p14="http://schemas.microsoft.com/office/powerpoint/2010/main" val="746085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F780-7B1F-EF28-EA9D-FA24335BD230}"/>
              </a:ext>
            </a:extLst>
          </p:cNvPr>
          <p:cNvSpPr>
            <a:spLocks noGrp="1"/>
          </p:cNvSpPr>
          <p:nvPr>
            <p:ph type="title"/>
          </p:nvPr>
        </p:nvSpPr>
        <p:spPr/>
        <p:txBody>
          <a:bodyPr/>
          <a:lstStyle/>
          <a:p>
            <a:r>
              <a:rPr lang="en-US" dirty="0"/>
              <a:t>Extract a file</a:t>
            </a:r>
            <a:endParaRPr lang="en-GB" dirty="0"/>
          </a:p>
        </p:txBody>
      </p:sp>
      <p:sp>
        <p:nvSpPr>
          <p:cNvPr id="3" name="Content Placeholder 2">
            <a:extLst>
              <a:ext uri="{FF2B5EF4-FFF2-40B4-BE49-F238E27FC236}">
                <a16:creationId xmlns:a16="http://schemas.microsoft.com/office/drawing/2014/main" id="{987B584B-1CE8-3BF5-320D-468FA31056C0}"/>
              </a:ext>
            </a:extLst>
          </p:cNvPr>
          <p:cNvSpPr>
            <a:spLocks noGrp="1"/>
          </p:cNvSpPr>
          <p:nvPr>
            <p:ph idx="1"/>
          </p:nvPr>
        </p:nvSpPr>
        <p:spPr/>
        <p:txBody>
          <a:bodyPr/>
          <a:lstStyle/>
          <a:p>
            <a:r>
              <a:rPr lang="en-GB" dirty="0"/>
              <a:t>-x : Extract files from an archive</a:t>
            </a:r>
          </a:p>
          <a:p>
            <a:r>
              <a:rPr lang="en-GB" dirty="0"/>
              <a:t>-t : List the contents of an archive</a:t>
            </a:r>
          </a:p>
          <a:p>
            <a:r>
              <a:rPr lang="en-GB" dirty="0"/>
              <a:t>-v : Verbose output</a:t>
            </a:r>
          </a:p>
          <a:p>
            <a:r>
              <a:rPr lang="en-GB" dirty="0"/>
              <a:t>-f file.tar.gz : Use archive file</a:t>
            </a:r>
          </a:p>
          <a:p>
            <a:r>
              <a:rPr lang="en-GB" dirty="0"/>
              <a:t>-C DIR : Change to DIR before performing any operations</a:t>
            </a:r>
          </a:p>
          <a:p>
            <a:r>
              <a:rPr lang="en-GB" dirty="0"/>
              <a:t>--exclude : Exclude files matching PATTERN/DIR/FILENAME</a:t>
            </a:r>
          </a:p>
        </p:txBody>
      </p:sp>
    </p:spTree>
    <p:extLst>
      <p:ext uri="{BB962C8B-B14F-4D97-AF65-F5344CB8AC3E}">
        <p14:creationId xmlns:p14="http://schemas.microsoft.com/office/powerpoint/2010/main" val="2754302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16D-E51B-094B-4902-E684C0B4D017}"/>
              </a:ext>
            </a:extLst>
          </p:cNvPr>
          <p:cNvSpPr>
            <a:spLocks noGrp="1"/>
          </p:cNvSpPr>
          <p:nvPr>
            <p:ph type="title"/>
          </p:nvPr>
        </p:nvSpPr>
        <p:spPr/>
        <p:txBody>
          <a:bodyPr/>
          <a:lstStyle/>
          <a:p>
            <a:r>
              <a:rPr lang="en-US" dirty="0"/>
              <a:t>Text Editors in Linux</a:t>
            </a:r>
            <a:endParaRPr lang="en-GB" dirty="0"/>
          </a:p>
        </p:txBody>
      </p:sp>
      <p:sp>
        <p:nvSpPr>
          <p:cNvPr id="3" name="Content Placeholder 2">
            <a:extLst>
              <a:ext uri="{FF2B5EF4-FFF2-40B4-BE49-F238E27FC236}">
                <a16:creationId xmlns:a16="http://schemas.microsoft.com/office/drawing/2014/main" id="{A2E75346-907E-1F66-6D68-FF94FFB6E35A}"/>
              </a:ext>
            </a:extLst>
          </p:cNvPr>
          <p:cNvSpPr>
            <a:spLocks noGrp="1"/>
          </p:cNvSpPr>
          <p:nvPr>
            <p:ph idx="1"/>
          </p:nvPr>
        </p:nvSpPr>
        <p:spPr/>
        <p:txBody>
          <a:bodyPr>
            <a:normAutofit fontScale="92500" lnSpcReduction="10000"/>
          </a:bodyPr>
          <a:lstStyle/>
          <a:p>
            <a:r>
              <a:rPr lang="en-US" dirty="0"/>
              <a:t>Text Editor: nano</a:t>
            </a:r>
          </a:p>
          <a:p>
            <a:r>
              <a:rPr lang="en-US" dirty="0"/>
              <a:t>If you already have a txt file: nano _text_file_name.txt</a:t>
            </a:r>
          </a:p>
          <a:p>
            <a:r>
              <a:rPr lang="en-GB" dirty="0"/>
              <a:t>CRTL + O </a:t>
            </a:r>
            <a:r>
              <a:rPr lang="en-GB" dirty="0">
                <a:sym typeface="Wingdings" panose="05000000000000000000" pitchFamily="2" charset="2"/>
              </a:rPr>
              <a:t> to save</a:t>
            </a:r>
          </a:p>
          <a:p>
            <a:r>
              <a:rPr lang="en-GB" dirty="0">
                <a:sym typeface="Wingdings" panose="05000000000000000000" pitchFamily="2" charset="2"/>
              </a:rPr>
              <a:t>CTRL + X  to exit</a:t>
            </a:r>
          </a:p>
          <a:p>
            <a:endParaRPr lang="en-GB" dirty="0">
              <a:sym typeface="Wingdings" panose="05000000000000000000" pitchFamily="2" charset="2"/>
            </a:endParaRPr>
          </a:p>
          <a:p>
            <a:r>
              <a:rPr lang="en-GB" dirty="0">
                <a:sym typeface="Wingdings" panose="05000000000000000000" pitchFamily="2" charset="2"/>
              </a:rPr>
              <a:t>Undo: ALT + U</a:t>
            </a:r>
          </a:p>
          <a:p>
            <a:r>
              <a:rPr lang="en-GB" dirty="0"/>
              <a:t>Redo: ALT + E</a:t>
            </a:r>
          </a:p>
        </p:txBody>
      </p:sp>
    </p:spTree>
    <p:extLst>
      <p:ext uri="{BB962C8B-B14F-4D97-AF65-F5344CB8AC3E}">
        <p14:creationId xmlns:p14="http://schemas.microsoft.com/office/powerpoint/2010/main" val="1224097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ADC-5D8A-5124-0B9D-72CCAEF1498E}"/>
              </a:ext>
            </a:extLst>
          </p:cNvPr>
          <p:cNvSpPr>
            <a:spLocks noGrp="1"/>
          </p:cNvSpPr>
          <p:nvPr>
            <p:ph type="title"/>
          </p:nvPr>
        </p:nvSpPr>
        <p:spPr/>
        <p:txBody>
          <a:bodyPr/>
          <a:lstStyle/>
          <a:p>
            <a:r>
              <a:rPr lang="en-US" dirty="0"/>
              <a:t>Nano</a:t>
            </a:r>
            <a:endParaRPr lang="en-GB" dirty="0"/>
          </a:p>
        </p:txBody>
      </p:sp>
      <p:sp>
        <p:nvSpPr>
          <p:cNvPr id="3" name="Content Placeholder 2">
            <a:extLst>
              <a:ext uri="{FF2B5EF4-FFF2-40B4-BE49-F238E27FC236}">
                <a16:creationId xmlns:a16="http://schemas.microsoft.com/office/drawing/2014/main" id="{57F48058-A5C5-343A-1949-D78F401B17E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E399D00-E6AE-7F83-8E01-4D1FEC4D61FE}"/>
              </a:ext>
            </a:extLst>
          </p:cNvPr>
          <p:cNvPicPr>
            <a:picLocks noChangeAspect="1"/>
          </p:cNvPicPr>
          <p:nvPr/>
        </p:nvPicPr>
        <p:blipFill rotWithShape="1">
          <a:blip r:embed="rId2"/>
          <a:srcRect l="3078" t="20772" r="33211" b="10877"/>
          <a:stretch/>
        </p:blipFill>
        <p:spPr>
          <a:xfrm>
            <a:off x="972150" y="1963553"/>
            <a:ext cx="7767589" cy="4687504"/>
          </a:xfrm>
          <a:prstGeom prst="rect">
            <a:avLst/>
          </a:prstGeom>
        </p:spPr>
      </p:pic>
    </p:spTree>
    <p:extLst>
      <p:ext uri="{BB962C8B-B14F-4D97-AF65-F5344CB8AC3E}">
        <p14:creationId xmlns:p14="http://schemas.microsoft.com/office/powerpoint/2010/main" val="244007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869</TotalTime>
  <Words>1361</Words>
  <Application>Microsoft Office PowerPoint</Application>
  <PresentationFormat>Widescreen</PresentationFormat>
  <Paragraphs>115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Tw Cen MT</vt:lpstr>
      <vt:lpstr>Wingdings</vt:lpstr>
      <vt:lpstr>Circuit</vt:lpstr>
      <vt:lpstr>File Operations and Processes</vt:lpstr>
      <vt:lpstr>Contents</vt:lpstr>
      <vt:lpstr>Working with files</vt:lpstr>
      <vt:lpstr>File archiving and compression</vt:lpstr>
      <vt:lpstr>exclude directories and files</vt:lpstr>
      <vt:lpstr>Extract a file</vt:lpstr>
      <vt:lpstr>Extract a file</vt:lpstr>
      <vt:lpstr>Text Editors in Linux</vt:lpstr>
      <vt:lpstr>Nano</vt:lpstr>
      <vt:lpstr>Other text editors</vt:lpstr>
      <vt:lpstr>vi</vt:lpstr>
      <vt:lpstr>PowerPoint Presentation</vt:lpstr>
      <vt:lpstr>Basic text manipulation</vt:lpstr>
      <vt:lpstr>grep</vt:lpstr>
      <vt:lpstr>grep</vt:lpstr>
      <vt:lpstr>Cat, less</vt:lpstr>
      <vt:lpstr>Head, tail</vt:lpstr>
      <vt:lpstr>Processes and process management</vt:lpstr>
      <vt:lpstr>ps</vt:lpstr>
      <vt:lpstr>top, kill</vt:lpstr>
      <vt:lpstr>Running and managing background processes</vt:lpstr>
      <vt:lpstr>echo</vt:lpstr>
      <vt:lpstr>Redirecting input and output</vt:lpstr>
      <vt:lpstr>|</vt:lpstr>
      <vt:lpstr>Word count</vt:lpstr>
      <vt:lpstr>Diff command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abdallah ouf</dc:creator>
  <cp:lastModifiedBy>Ahmed Khaled Mady</cp:lastModifiedBy>
  <cp:revision>9</cp:revision>
  <dcterms:created xsi:type="dcterms:W3CDTF">2024-01-22T23:12:58Z</dcterms:created>
  <dcterms:modified xsi:type="dcterms:W3CDTF">2024-02-12T15:15:43Z</dcterms:modified>
</cp:coreProperties>
</file>