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8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71" r:id="rId18"/>
    <p:sldId id="272" r:id="rId19"/>
    <p:sldId id="273" r:id="rId20"/>
    <p:sldId id="275" r:id="rId21"/>
    <p:sldId id="276" r:id="rId22"/>
    <p:sldId id="277" r:id="rId23"/>
    <p:sldId id="278" r:id="rId24"/>
    <p:sldId id="279" r:id="rId25"/>
    <p:sldId id="284" r:id="rId26"/>
    <p:sldId id="285" r:id="rId27"/>
    <p:sldId id="280" r:id="rId28"/>
    <p:sldId id="281" r:id="rId29"/>
    <p:sldId id="27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allah ouf" initials="ao" lastIdx="2" clrIdx="0">
    <p:extLst>
      <p:ext uri="{19B8F6BF-5375-455C-9EA6-DF929625EA0E}">
        <p15:presenceInfo xmlns:p15="http://schemas.microsoft.com/office/powerpoint/2012/main" userId="dab6fd4bc6f694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A29902-EF61-4BA2-8E51-85F08FDA3D3B}" type="datetimeFigureOut">
              <a:rPr lang="en-US" smtClean="0"/>
              <a:t>2/25/2024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1929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91894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7166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020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78666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29902-EF61-4BA2-8E51-85F08FDA3D3B}"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473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29902-EF61-4BA2-8E51-85F08FDA3D3B}"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0100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8649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3867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9556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29902-EF61-4BA2-8E51-85F08FDA3D3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59165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29902-EF61-4BA2-8E51-85F08FDA3D3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32482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29902-EF61-4BA2-8E51-85F08FDA3D3B}"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58204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29902-EF61-4BA2-8E51-85F08FDA3D3B}"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79971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29902-EF61-4BA2-8E51-85F08FDA3D3B}"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4983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94399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16591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A29902-EF61-4BA2-8E51-85F08FDA3D3B}" type="datetimeFigureOut">
              <a:rPr lang="en-US" smtClean="0"/>
              <a:t>2/25/2024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E688F7-2E33-4EE2-B17C-5CF34C26482C}" type="slidenum">
              <a:rPr lang="en-US" smtClean="0"/>
              <a:t>‹#›</a:t>
            </a:fld>
            <a:endParaRPr lang="en-US"/>
          </a:p>
        </p:txBody>
      </p:sp>
      <p:pic>
        <p:nvPicPr>
          <p:cNvPr id="49" name="Content Placeholder 4">
            <a:extLst>
              <a:ext uri="{FF2B5EF4-FFF2-40B4-BE49-F238E27FC236}">
                <a16:creationId xmlns:a16="http://schemas.microsoft.com/office/drawing/2014/main" id="{F45B30AE-8D13-AC39-542E-641B86079294}"/>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012613" y="5297625"/>
            <a:ext cx="4377428" cy="1560375"/>
          </a:xfrm>
          <a:prstGeom prst="rect">
            <a:avLst/>
          </a:prstGeom>
        </p:spPr>
      </p:pic>
    </p:spTree>
    <p:extLst>
      <p:ext uri="{BB962C8B-B14F-4D97-AF65-F5344CB8AC3E}">
        <p14:creationId xmlns:p14="http://schemas.microsoft.com/office/powerpoint/2010/main" val="115448334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DEC-8A48-238B-FF30-B75ECBB91B58}"/>
              </a:ext>
            </a:extLst>
          </p:cNvPr>
          <p:cNvSpPr>
            <a:spLocks noGrp="1"/>
          </p:cNvSpPr>
          <p:nvPr>
            <p:ph type="ctrTitle"/>
          </p:nvPr>
        </p:nvSpPr>
        <p:spPr/>
        <p:txBody>
          <a:bodyPr/>
          <a:lstStyle/>
          <a:p>
            <a:r>
              <a:rPr lang="en-US" dirty="0"/>
              <a:t>Users and Permissions</a:t>
            </a:r>
          </a:p>
        </p:txBody>
      </p:sp>
      <p:sp>
        <p:nvSpPr>
          <p:cNvPr id="3" name="Subtitle 2">
            <a:extLst>
              <a:ext uri="{FF2B5EF4-FFF2-40B4-BE49-F238E27FC236}">
                <a16:creationId xmlns:a16="http://schemas.microsoft.com/office/drawing/2014/main" id="{FDEA2CA2-D443-FB14-8E69-21AB81D977C4}"/>
              </a:ext>
            </a:extLst>
          </p:cNvPr>
          <p:cNvSpPr>
            <a:spLocks noGrp="1"/>
          </p:cNvSpPr>
          <p:nvPr>
            <p:ph type="subTitle" idx="1"/>
          </p:nvPr>
        </p:nvSpPr>
        <p:spPr/>
        <p:txBody>
          <a:bodyPr/>
          <a:lstStyle/>
          <a:p>
            <a:r>
              <a:rPr lang="en-US" dirty="0"/>
              <a:t>Software Engineering</a:t>
            </a:r>
          </a:p>
        </p:txBody>
      </p:sp>
      <p:pic>
        <p:nvPicPr>
          <p:cNvPr id="4" name="Content Placeholder 4">
            <a:extLst>
              <a:ext uri="{FF2B5EF4-FFF2-40B4-BE49-F238E27FC236}">
                <a16:creationId xmlns:a16="http://schemas.microsoft.com/office/drawing/2014/main" id="{92859B04-465A-6EFB-53E8-3A16529BC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613" y="5297625"/>
            <a:ext cx="4377428" cy="1560375"/>
          </a:xfrm>
          <a:prstGeom prst="rect">
            <a:avLst/>
          </a:prstGeom>
        </p:spPr>
      </p:pic>
    </p:spTree>
    <p:extLst>
      <p:ext uri="{BB962C8B-B14F-4D97-AF65-F5344CB8AC3E}">
        <p14:creationId xmlns:p14="http://schemas.microsoft.com/office/powerpoint/2010/main" val="21626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EEE3-9447-9546-B096-BB2B0297391D}"/>
              </a:ext>
            </a:extLst>
          </p:cNvPr>
          <p:cNvSpPr>
            <a:spLocks noGrp="1"/>
          </p:cNvSpPr>
          <p:nvPr>
            <p:ph type="title"/>
          </p:nvPr>
        </p:nvSpPr>
        <p:spPr/>
        <p:txBody>
          <a:bodyPr/>
          <a:lstStyle/>
          <a:p>
            <a:r>
              <a:rPr lang="en-GB" dirty="0"/>
              <a:t>How to Delete Users</a:t>
            </a:r>
          </a:p>
        </p:txBody>
      </p:sp>
      <p:sp>
        <p:nvSpPr>
          <p:cNvPr id="3" name="Content Placeholder 2">
            <a:extLst>
              <a:ext uri="{FF2B5EF4-FFF2-40B4-BE49-F238E27FC236}">
                <a16:creationId xmlns:a16="http://schemas.microsoft.com/office/drawing/2014/main" id="{3E06B6A5-7131-B60D-CE6A-D911CD088B44}"/>
              </a:ext>
            </a:extLst>
          </p:cNvPr>
          <p:cNvSpPr>
            <a:spLocks noGrp="1"/>
          </p:cNvSpPr>
          <p:nvPr>
            <p:ph idx="1"/>
          </p:nvPr>
        </p:nvSpPr>
        <p:spPr/>
        <p:txBody>
          <a:bodyPr/>
          <a:lstStyle/>
          <a:p>
            <a:r>
              <a:rPr lang="en-GB" dirty="0" err="1"/>
              <a:t>sudo</a:t>
            </a:r>
            <a:r>
              <a:rPr lang="en-GB" dirty="0"/>
              <a:t> </a:t>
            </a:r>
            <a:r>
              <a:rPr lang="en-GB" dirty="0" err="1"/>
              <a:t>userdel</a:t>
            </a:r>
            <a:r>
              <a:rPr lang="en-GB" dirty="0"/>
              <a:t> robot</a:t>
            </a:r>
          </a:p>
          <a:p>
            <a:pPr marL="0" indent="0">
              <a:buNone/>
            </a:pPr>
            <a:endParaRPr lang="en-GB" dirty="0"/>
          </a:p>
        </p:txBody>
      </p:sp>
    </p:spTree>
    <p:extLst>
      <p:ext uri="{BB962C8B-B14F-4D97-AF65-F5344CB8AC3E}">
        <p14:creationId xmlns:p14="http://schemas.microsoft.com/office/powerpoint/2010/main" val="13860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C42D-D18B-F826-605B-3A7AC9C38B3A}"/>
              </a:ext>
            </a:extLst>
          </p:cNvPr>
          <p:cNvSpPr>
            <a:spLocks noGrp="1"/>
          </p:cNvSpPr>
          <p:nvPr>
            <p:ph type="title"/>
          </p:nvPr>
        </p:nvSpPr>
        <p:spPr/>
        <p:txBody>
          <a:bodyPr/>
          <a:lstStyle/>
          <a:p>
            <a:r>
              <a:rPr lang="en-GB" dirty="0"/>
              <a:t>How to Modify User Groups in Linux</a:t>
            </a:r>
          </a:p>
        </p:txBody>
      </p:sp>
      <p:sp>
        <p:nvSpPr>
          <p:cNvPr id="3" name="Content Placeholder 2">
            <a:extLst>
              <a:ext uri="{FF2B5EF4-FFF2-40B4-BE49-F238E27FC236}">
                <a16:creationId xmlns:a16="http://schemas.microsoft.com/office/drawing/2014/main" id="{B902C49E-3417-D401-2614-82177ED6C4D1}"/>
              </a:ext>
            </a:extLst>
          </p:cNvPr>
          <p:cNvSpPr>
            <a:spLocks noGrp="1"/>
          </p:cNvSpPr>
          <p:nvPr>
            <p:ph idx="1"/>
          </p:nvPr>
        </p:nvSpPr>
        <p:spPr/>
        <p:txBody>
          <a:bodyPr>
            <a:normAutofit lnSpcReduction="10000"/>
          </a:bodyPr>
          <a:lstStyle/>
          <a:p>
            <a:r>
              <a:rPr lang="en-GB" dirty="0"/>
              <a:t>Consider a company </a:t>
            </a:r>
            <a:r>
              <a:rPr lang="en-GB" dirty="0" err="1"/>
              <a:t>CTechCo</a:t>
            </a:r>
            <a:r>
              <a:rPr lang="en-GB" dirty="0"/>
              <a:t>. As </a:t>
            </a:r>
            <a:r>
              <a:rPr lang="en-GB" dirty="0" err="1"/>
              <a:t>CTechCo's</a:t>
            </a:r>
            <a:r>
              <a:rPr lang="en-GB" dirty="0"/>
              <a:t> workforce evolves, the IT team may need to make adjustments to user accounts. For example, John (the developer), is assigned additional responsibilities within the company. To reflect this change, the IT team can modify John's account using the </a:t>
            </a:r>
            <a:r>
              <a:rPr lang="en-GB" dirty="0" err="1"/>
              <a:t>usermod</a:t>
            </a:r>
            <a:r>
              <a:rPr lang="en-GB" dirty="0"/>
              <a:t> command. </a:t>
            </a:r>
          </a:p>
          <a:p>
            <a:r>
              <a:rPr lang="en-GB" dirty="0" err="1"/>
              <a:t>CTechCo</a:t>
            </a:r>
            <a:r>
              <a:rPr lang="en-GB" dirty="0"/>
              <a:t> creates a new group called development to manage access to development-related resources. To add John to the development group, the following command can be used: </a:t>
            </a:r>
            <a:r>
              <a:rPr lang="en-GB" dirty="0" err="1"/>
              <a:t>sudo</a:t>
            </a:r>
            <a:r>
              <a:rPr lang="en-GB" dirty="0"/>
              <a:t> </a:t>
            </a:r>
            <a:r>
              <a:rPr lang="en-GB" dirty="0" err="1"/>
              <a:t>usermod</a:t>
            </a:r>
            <a:r>
              <a:rPr lang="en-GB" dirty="0"/>
              <a:t> -</a:t>
            </a:r>
            <a:r>
              <a:rPr lang="en-GB" dirty="0" err="1"/>
              <a:t>aG</a:t>
            </a:r>
            <a:r>
              <a:rPr lang="en-GB" dirty="0"/>
              <a:t> development john</a:t>
            </a:r>
          </a:p>
        </p:txBody>
      </p:sp>
    </p:spTree>
    <p:extLst>
      <p:ext uri="{BB962C8B-B14F-4D97-AF65-F5344CB8AC3E}">
        <p14:creationId xmlns:p14="http://schemas.microsoft.com/office/powerpoint/2010/main" val="118680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A760-5DF4-2F07-DCD9-8FC7867DF16A}"/>
              </a:ext>
            </a:extLst>
          </p:cNvPr>
          <p:cNvSpPr>
            <a:spLocks noGrp="1"/>
          </p:cNvSpPr>
          <p:nvPr>
            <p:ph type="title"/>
          </p:nvPr>
        </p:nvSpPr>
        <p:spPr/>
        <p:txBody>
          <a:bodyPr/>
          <a:lstStyle/>
          <a:p>
            <a:r>
              <a:rPr lang="en-GB" dirty="0"/>
              <a:t>How to Change Default Shell in Linux</a:t>
            </a:r>
          </a:p>
        </p:txBody>
      </p:sp>
      <p:sp>
        <p:nvSpPr>
          <p:cNvPr id="3" name="Content Placeholder 2">
            <a:extLst>
              <a:ext uri="{FF2B5EF4-FFF2-40B4-BE49-F238E27FC236}">
                <a16:creationId xmlns:a16="http://schemas.microsoft.com/office/drawing/2014/main" id="{5D3BA79D-323C-7E2D-AAA1-C07BCE265D9D}"/>
              </a:ext>
            </a:extLst>
          </p:cNvPr>
          <p:cNvSpPr>
            <a:spLocks noGrp="1"/>
          </p:cNvSpPr>
          <p:nvPr>
            <p:ph idx="1"/>
          </p:nvPr>
        </p:nvSpPr>
        <p:spPr/>
        <p:txBody>
          <a:bodyPr>
            <a:normAutofit fontScale="92500"/>
          </a:bodyPr>
          <a:lstStyle/>
          <a:p>
            <a:r>
              <a:rPr lang="en-GB" dirty="0"/>
              <a:t>In a case where John prefers to use a different shell other than the default /bin/bash shell. The IT team can modify his account accordingly. For example, to change John's default shell to /bin/</a:t>
            </a:r>
            <a:r>
              <a:rPr lang="en-GB" dirty="0" err="1"/>
              <a:t>zsh</a:t>
            </a:r>
            <a:r>
              <a:rPr lang="en-GB" dirty="0"/>
              <a:t>, the following command can be used:</a:t>
            </a:r>
          </a:p>
          <a:p>
            <a:r>
              <a:rPr lang="en-GB" dirty="0" err="1"/>
              <a:t>sudo</a:t>
            </a:r>
            <a:r>
              <a:rPr lang="en-GB" dirty="0"/>
              <a:t> </a:t>
            </a:r>
            <a:r>
              <a:rPr lang="en-GB" dirty="0" err="1"/>
              <a:t>usermod</a:t>
            </a:r>
            <a:r>
              <a:rPr lang="en-GB" dirty="0"/>
              <a:t> -s /bin/</a:t>
            </a:r>
            <a:r>
              <a:rPr lang="en-GB" dirty="0" err="1"/>
              <a:t>zsh</a:t>
            </a:r>
            <a:r>
              <a:rPr lang="en-GB" dirty="0"/>
              <a:t> john</a:t>
            </a:r>
          </a:p>
          <a:p>
            <a:r>
              <a:rPr lang="en-GB" dirty="0"/>
              <a:t>This command updates John's account to use the new default shell — /bin/</a:t>
            </a:r>
            <a:r>
              <a:rPr lang="en-GB" dirty="0" err="1"/>
              <a:t>zsh</a:t>
            </a:r>
            <a:r>
              <a:rPr lang="en-GB" dirty="0"/>
              <a:t>.</a:t>
            </a:r>
          </a:p>
          <a:p>
            <a:r>
              <a:rPr lang="en-GB" dirty="0"/>
              <a:t>You can run the cat /etc/passwd again to see that the shell for john has changed from /bin/bash to /bin/</a:t>
            </a:r>
            <a:r>
              <a:rPr lang="en-GB" dirty="0" err="1"/>
              <a:t>zsh</a:t>
            </a:r>
            <a:r>
              <a:rPr lang="en-GB" dirty="0"/>
              <a:t>.</a:t>
            </a:r>
          </a:p>
        </p:txBody>
      </p:sp>
    </p:spTree>
    <p:extLst>
      <p:ext uri="{BB962C8B-B14F-4D97-AF65-F5344CB8AC3E}">
        <p14:creationId xmlns:p14="http://schemas.microsoft.com/office/powerpoint/2010/main" val="15787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CC62-790C-5404-077B-E311746390A0}"/>
              </a:ext>
            </a:extLst>
          </p:cNvPr>
          <p:cNvSpPr>
            <a:spLocks noGrp="1"/>
          </p:cNvSpPr>
          <p:nvPr>
            <p:ph type="title"/>
          </p:nvPr>
        </p:nvSpPr>
        <p:spPr/>
        <p:txBody>
          <a:bodyPr/>
          <a:lstStyle/>
          <a:p>
            <a:r>
              <a:rPr lang="en-GB" dirty="0"/>
              <a:t>How to Create a New Group in Linux</a:t>
            </a:r>
          </a:p>
        </p:txBody>
      </p:sp>
      <p:sp>
        <p:nvSpPr>
          <p:cNvPr id="3" name="Content Placeholder 2">
            <a:extLst>
              <a:ext uri="{FF2B5EF4-FFF2-40B4-BE49-F238E27FC236}">
                <a16:creationId xmlns:a16="http://schemas.microsoft.com/office/drawing/2014/main" id="{C0B96CE2-2F04-E648-774B-36B19F1B83DE}"/>
              </a:ext>
            </a:extLst>
          </p:cNvPr>
          <p:cNvSpPr>
            <a:spLocks noGrp="1"/>
          </p:cNvSpPr>
          <p:nvPr>
            <p:ph idx="1"/>
          </p:nvPr>
        </p:nvSpPr>
        <p:spPr/>
        <p:txBody>
          <a:bodyPr>
            <a:normAutofit/>
          </a:bodyPr>
          <a:lstStyle/>
          <a:p>
            <a:r>
              <a:rPr lang="en-GB" dirty="0"/>
              <a:t>To create a new group, such as the marketing  group, the following command can be used:</a:t>
            </a:r>
          </a:p>
          <a:p>
            <a:r>
              <a:rPr lang="en-GB" dirty="0" err="1"/>
              <a:t>sudo</a:t>
            </a:r>
            <a:r>
              <a:rPr lang="en-GB" dirty="0"/>
              <a:t> </a:t>
            </a:r>
            <a:r>
              <a:rPr lang="en-GB" dirty="0" err="1"/>
              <a:t>groupadd</a:t>
            </a:r>
            <a:r>
              <a:rPr lang="en-GB" dirty="0"/>
              <a:t> marketing</a:t>
            </a:r>
          </a:p>
          <a:p>
            <a:r>
              <a:rPr lang="en-GB" dirty="0"/>
              <a:t>The command above creates the marketing group, which can be used to grant specific permissions and access to marketing-related resources.</a:t>
            </a:r>
          </a:p>
          <a:p>
            <a:r>
              <a:rPr lang="en-GB" dirty="0"/>
              <a:t>To view the group you just added, run the command: cat /etc/group</a:t>
            </a:r>
          </a:p>
        </p:txBody>
      </p:sp>
    </p:spTree>
    <p:extLst>
      <p:ext uri="{BB962C8B-B14F-4D97-AF65-F5344CB8AC3E}">
        <p14:creationId xmlns:p14="http://schemas.microsoft.com/office/powerpoint/2010/main" val="105843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5D10-9F45-4EF9-A56E-634E32649BB1}"/>
              </a:ext>
            </a:extLst>
          </p:cNvPr>
          <p:cNvSpPr>
            <a:spLocks noGrp="1"/>
          </p:cNvSpPr>
          <p:nvPr>
            <p:ph type="title"/>
          </p:nvPr>
        </p:nvSpPr>
        <p:spPr/>
        <p:txBody>
          <a:bodyPr/>
          <a:lstStyle/>
          <a:p>
            <a:r>
              <a:rPr lang="en-GB" dirty="0"/>
              <a:t>File and directory permissions</a:t>
            </a:r>
          </a:p>
        </p:txBody>
      </p:sp>
      <p:sp>
        <p:nvSpPr>
          <p:cNvPr id="3" name="Content Placeholder 2">
            <a:extLst>
              <a:ext uri="{FF2B5EF4-FFF2-40B4-BE49-F238E27FC236}">
                <a16:creationId xmlns:a16="http://schemas.microsoft.com/office/drawing/2014/main" id="{D0DA1EB1-DA57-6820-BB49-30E17ECD3260}"/>
              </a:ext>
            </a:extLst>
          </p:cNvPr>
          <p:cNvSpPr>
            <a:spLocks noGrp="1"/>
          </p:cNvSpPr>
          <p:nvPr>
            <p:ph idx="1"/>
          </p:nvPr>
        </p:nvSpPr>
        <p:spPr/>
        <p:txBody>
          <a:bodyPr/>
          <a:lstStyle/>
          <a:p>
            <a:r>
              <a:rPr lang="en-GB" dirty="0"/>
              <a:t>When working with files and directories in Linux, it’s important to understand how to set permissions. Permissions define who can access and modify files and directories on a system.</a:t>
            </a:r>
          </a:p>
          <a:p>
            <a:r>
              <a:rPr lang="en-GB" dirty="0"/>
              <a:t>In Linux, each file and directory has three types of permissions: read, write, and execute. These permissions can be set for three different categories of users − owner of file or directory, group to which file or directory belongs, and all other users.</a:t>
            </a:r>
          </a:p>
        </p:txBody>
      </p:sp>
    </p:spTree>
    <p:extLst>
      <p:ext uri="{BB962C8B-B14F-4D97-AF65-F5344CB8AC3E}">
        <p14:creationId xmlns:p14="http://schemas.microsoft.com/office/powerpoint/2010/main" val="91331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7887-F355-2450-7A77-13FE91804169}"/>
              </a:ext>
            </a:extLst>
          </p:cNvPr>
          <p:cNvSpPr>
            <a:spLocks noGrp="1"/>
          </p:cNvSpPr>
          <p:nvPr>
            <p:ph type="title"/>
          </p:nvPr>
        </p:nvSpPr>
        <p:spPr/>
        <p:txBody>
          <a:bodyPr/>
          <a:lstStyle/>
          <a:p>
            <a:r>
              <a:rPr lang="en-GB" dirty="0"/>
              <a:t>Understanding Linux File Permissions</a:t>
            </a:r>
          </a:p>
        </p:txBody>
      </p:sp>
      <p:sp>
        <p:nvSpPr>
          <p:cNvPr id="3" name="Content Placeholder 2">
            <a:extLst>
              <a:ext uri="{FF2B5EF4-FFF2-40B4-BE49-F238E27FC236}">
                <a16:creationId xmlns:a16="http://schemas.microsoft.com/office/drawing/2014/main" id="{33C90F6F-FD2D-D57B-3C38-F1CDAD14E77D}"/>
              </a:ext>
            </a:extLst>
          </p:cNvPr>
          <p:cNvSpPr>
            <a:spLocks noGrp="1"/>
          </p:cNvSpPr>
          <p:nvPr>
            <p:ph idx="1"/>
          </p:nvPr>
        </p:nvSpPr>
        <p:spPr/>
        <p:txBody>
          <a:bodyPr/>
          <a:lstStyle/>
          <a:p>
            <a:r>
              <a:rPr lang="en-GB" dirty="0"/>
              <a:t>The read permission allows users to view contents of a file or directory. write permission allows users to modify contents of a file or directory. execute permission allows users to run a file or access a directory.</a:t>
            </a:r>
          </a:p>
          <a:p>
            <a:pPr marL="0" indent="0">
              <a:buNone/>
            </a:pPr>
            <a:endParaRPr lang="en-GB" dirty="0"/>
          </a:p>
          <a:p>
            <a:r>
              <a:rPr lang="en-GB" dirty="0"/>
              <a:t>Each file and directory also has an owner and a group. owner is user who created file or directory, and group is a collection of users who share a common set of permissions.</a:t>
            </a:r>
          </a:p>
        </p:txBody>
      </p:sp>
    </p:spTree>
    <p:extLst>
      <p:ext uri="{BB962C8B-B14F-4D97-AF65-F5344CB8AC3E}">
        <p14:creationId xmlns:p14="http://schemas.microsoft.com/office/powerpoint/2010/main" val="33165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39D6-2F16-D0C2-7FD5-E2229243450D}"/>
              </a:ext>
            </a:extLst>
          </p:cNvPr>
          <p:cNvSpPr>
            <a:spLocks noGrp="1"/>
          </p:cNvSpPr>
          <p:nvPr>
            <p:ph type="title"/>
          </p:nvPr>
        </p:nvSpPr>
        <p:spPr/>
        <p:txBody>
          <a:bodyPr/>
          <a:lstStyle/>
          <a:p>
            <a:r>
              <a:rPr lang="en-US" dirty="0"/>
              <a:t>Change group</a:t>
            </a:r>
            <a:endParaRPr lang="en-GB" dirty="0"/>
          </a:p>
        </p:txBody>
      </p:sp>
      <p:sp>
        <p:nvSpPr>
          <p:cNvPr id="3" name="Content Placeholder 2">
            <a:extLst>
              <a:ext uri="{FF2B5EF4-FFF2-40B4-BE49-F238E27FC236}">
                <a16:creationId xmlns:a16="http://schemas.microsoft.com/office/drawing/2014/main" id="{3FC8F244-F39E-E419-2D42-07AD434D29EB}"/>
              </a:ext>
            </a:extLst>
          </p:cNvPr>
          <p:cNvSpPr>
            <a:spLocks noGrp="1"/>
          </p:cNvSpPr>
          <p:nvPr>
            <p:ph idx="1"/>
          </p:nvPr>
        </p:nvSpPr>
        <p:spPr/>
        <p:txBody>
          <a:bodyPr/>
          <a:lstStyle/>
          <a:p>
            <a:r>
              <a:rPr lang="en-GB" dirty="0"/>
              <a:t>To change the group owner of a file: </a:t>
            </a:r>
            <a:r>
              <a:rPr lang="en-GB" dirty="0" err="1"/>
              <a:t>chgrp</a:t>
            </a:r>
            <a:r>
              <a:rPr lang="en-GB" dirty="0"/>
              <a:t> [USERGROUP] [FILE]</a:t>
            </a:r>
          </a:p>
          <a:p>
            <a:r>
              <a:rPr lang="en-GB" dirty="0"/>
              <a:t>To delete a group: </a:t>
            </a:r>
            <a:r>
              <a:rPr lang="en-GB" dirty="0" err="1"/>
              <a:t>groupdel</a:t>
            </a:r>
            <a:r>
              <a:rPr lang="en-GB" dirty="0"/>
              <a:t> [GROUP]</a:t>
            </a:r>
          </a:p>
          <a:p>
            <a:endParaRPr lang="en-GB" dirty="0"/>
          </a:p>
        </p:txBody>
      </p:sp>
    </p:spTree>
    <p:extLst>
      <p:ext uri="{BB962C8B-B14F-4D97-AF65-F5344CB8AC3E}">
        <p14:creationId xmlns:p14="http://schemas.microsoft.com/office/powerpoint/2010/main" val="239793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10A3-F0D5-11D6-A9BF-A26CB25FCCDD}"/>
              </a:ext>
            </a:extLst>
          </p:cNvPr>
          <p:cNvSpPr>
            <a:spLocks noGrp="1"/>
          </p:cNvSpPr>
          <p:nvPr>
            <p:ph type="title"/>
          </p:nvPr>
        </p:nvSpPr>
        <p:spPr/>
        <p:txBody>
          <a:bodyPr/>
          <a:lstStyle/>
          <a:p>
            <a:r>
              <a:rPr lang="en-GB" dirty="0"/>
              <a:t>Using </a:t>
            </a:r>
            <a:r>
              <a:rPr lang="en-GB" dirty="0" err="1"/>
              <a:t>chown</a:t>
            </a:r>
            <a:r>
              <a:rPr lang="en-GB" dirty="0"/>
              <a:t> Command</a:t>
            </a:r>
          </a:p>
        </p:txBody>
      </p:sp>
      <p:sp>
        <p:nvSpPr>
          <p:cNvPr id="3" name="Content Placeholder 2">
            <a:extLst>
              <a:ext uri="{FF2B5EF4-FFF2-40B4-BE49-F238E27FC236}">
                <a16:creationId xmlns:a16="http://schemas.microsoft.com/office/drawing/2014/main" id="{9E65F23B-4AB3-3B6F-B858-93045D17F9E9}"/>
              </a:ext>
            </a:extLst>
          </p:cNvPr>
          <p:cNvSpPr>
            <a:spLocks noGrp="1"/>
          </p:cNvSpPr>
          <p:nvPr>
            <p:ph idx="1"/>
          </p:nvPr>
        </p:nvSpPr>
        <p:spPr/>
        <p:txBody>
          <a:bodyPr>
            <a:normAutofit fontScale="92500" lnSpcReduction="10000"/>
          </a:bodyPr>
          <a:lstStyle/>
          <a:p>
            <a:r>
              <a:rPr lang="en-GB" dirty="0"/>
              <a:t>The </a:t>
            </a:r>
            <a:r>
              <a:rPr lang="en-GB" dirty="0" err="1"/>
              <a:t>chown</a:t>
            </a:r>
            <a:r>
              <a:rPr lang="en-GB" dirty="0"/>
              <a:t> command is used to change owner of a file or directory. To change owner of a file or directory, you must have root privileges or be current owner of file or directory.</a:t>
            </a:r>
          </a:p>
          <a:p>
            <a:r>
              <a:rPr lang="en-GB" dirty="0" err="1"/>
              <a:t>chown</a:t>
            </a:r>
            <a:r>
              <a:rPr lang="en-GB" dirty="0"/>
              <a:t> [OPTIONS] [NEW_OWNER] [FILE_OR_DIRECTORY]</a:t>
            </a:r>
          </a:p>
          <a:p>
            <a:r>
              <a:rPr lang="en-GB" dirty="0"/>
              <a:t>You can also use </a:t>
            </a:r>
            <a:r>
              <a:rPr lang="en-GB" dirty="0" err="1"/>
              <a:t>chown</a:t>
            </a:r>
            <a:r>
              <a:rPr lang="en-GB" dirty="0"/>
              <a:t> command to change owner of a directory and all of its contents: </a:t>
            </a:r>
            <a:r>
              <a:rPr lang="en-GB" dirty="0" err="1"/>
              <a:t>chown</a:t>
            </a:r>
            <a:r>
              <a:rPr lang="en-GB" dirty="0"/>
              <a:t> -R john example</a:t>
            </a:r>
          </a:p>
          <a:p>
            <a:r>
              <a:rPr lang="en-GB" dirty="0"/>
              <a:t>The "-R" option tells </a:t>
            </a:r>
            <a:r>
              <a:rPr lang="en-GB" dirty="0" err="1"/>
              <a:t>chown</a:t>
            </a:r>
            <a:r>
              <a:rPr lang="en-GB" dirty="0"/>
              <a:t> to change owner of directory and all of its contents recursively.</a:t>
            </a:r>
          </a:p>
        </p:txBody>
      </p:sp>
    </p:spTree>
    <p:extLst>
      <p:ext uri="{BB962C8B-B14F-4D97-AF65-F5344CB8AC3E}">
        <p14:creationId xmlns:p14="http://schemas.microsoft.com/office/powerpoint/2010/main" val="104990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DA1F-A2CE-9B32-D613-0263F1BB461A}"/>
              </a:ext>
            </a:extLst>
          </p:cNvPr>
          <p:cNvSpPr>
            <a:spLocks noGrp="1"/>
          </p:cNvSpPr>
          <p:nvPr>
            <p:ph type="title"/>
          </p:nvPr>
        </p:nvSpPr>
        <p:spPr/>
        <p:txBody>
          <a:bodyPr/>
          <a:lstStyle/>
          <a:p>
            <a:r>
              <a:rPr lang="en-GB" dirty="0"/>
              <a:t>Using </a:t>
            </a:r>
            <a:r>
              <a:rPr lang="en-GB" dirty="0" err="1"/>
              <a:t>chmod</a:t>
            </a:r>
            <a:r>
              <a:rPr lang="en-GB" dirty="0"/>
              <a:t> Command</a:t>
            </a:r>
          </a:p>
        </p:txBody>
      </p:sp>
      <p:sp>
        <p:nvSpPr>
          <p:cNvPr id="3" name="Content Placeholder 2">
            <a:extLst>
              <a:ext uri="{FF2B5EF4-FFF2-40B4-BE49-F238E27FC236}">
                <a16:creationId xmlns:a16="http://schemas.microsoft.com/office/drawing/2014/main" id="{0E742676-94E5-2A1E-8480-3709377ACC29}"/>
              </a:ext>
            </a:extLst>
          </p:cNvPr>
          <p:cNvSpPr>
            <a:spLocks noGrp="1"/>
          </p:cNvSpPr>
          <p:nvPr>
            <p:ph idx="1"/>
          </p:nvPr>
        </p:nvSpPr>
        <p:spPr>
          <a:xfrm>
            <a:off x="461621" y="2097088"/>
            <a:ext cx="7463574" cy="3541714"/>
          </a:xfrm>
        </p:spPr>
        <p:txBody>
          <a:bodyPr/>
          <a:lstStyle/>
          <a:p>
            <a:r>
              <a:rPr lang="en-GB" dirty="0"/>
              <a:t>The </a:t>
            </a:r>
            <a:r>
              <a:rPr lang="en-GB" dirty="0" err="1"/>
              <a:t>chmod</a:t>
            </a:r>
            <a:r>
              <a:rPr lang="en-GB" dirty="0"/>
              <a:t> command is used to change permissions of a file or directory. To change permissions of a file or directory, you must have appropriate permissions to do so.</a:t>
            </a:r>
          </a:p>
          <a:p>
            <a:r>
              <a:rPr lang="en-GB" dirty="0" err="1"/>
              <a:t>chmod</a:t>
            </a:r>
            <a:r>
              <a:rPr lang="en-GB" dirty="0"/>
              <a:t> [OPTIONS] [PERMISSIONS] [FILE_OR_DIRECTORY]</a:t>
            </a:r>
          </a:p>
          <a:p>
            <a:r>
              <a:rPr lang="en-GB" dirty="0" err="1"/>
              <a:t>Chmod</a:t>
            </a:r>
            <a:r>
              <a:rPr lang="en-GB" dirty="0"/>
              <a:t> 735 file.txt</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82C0EB34-8738-DA7F-FA74-EF2D8A42AD5A}"/>
              </a:ext>
            </a:extLst>
          </p:cNvPr>
          <p:cNvPicPr>
            <a:picLocks noChangeAspect="1"/>
          </p:cNvPicPr>
          <p:nvPr/>
        </p:nvPicPr>
        <p:blipFill rotWithShape="1">
          <a:blip r:embed="rId2"/>
          <a:srcRect l="35447" t="30579" r="26421" b="17778"/>
          <a:stretch/>
        </p:blipFill>
        <p:spPr>
          <a:xfrm>
            <a:off x="7998593" y="1969919"/>
            <a:ext cx="3465096" cy="2639787"/>
          </a:xfrm>
          <a:prstGeom prst="rect">
            <a:avLst/>
          </a:prstGeom>
        </p:spPr>
      </p:pic>
    </p:spTree>
    <p:extLst>
      <p:ext uri="{BB962C8B-B14F-4D97-AF65-F5344CB8AC3E}">
        <p14:creationId xmlns:p14="http://schemas.microsoft.com/office/powerpoint/2010/main" val="53086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BB94-6525-E0CE-C0EF-E6D6507CD9B9}"/>
              </a:ext>
            </a:extLst>
          </p:cNvPr>
          <p:cNvSpPr>
            <a:spLocks noGrp="1"/>
          </p:cNvSpPr>
          <p:nvPr>
            <p:ph type="title"/>
          </p:nvPr>
        </p:nvSpPr>
        <p:spPr/>
        <p:txBody>
          <a:bodyPr/>
          <a:lstStyle/>
          <a:p>
            <a:r>
              <a:rPr lang="en-US" dirty="0"/>
              <a:t>CHMOD example</a:t>
            </a:r>
            <a:endParaRPr lang="en-GB" dirty="0"/>
          </a:p>
        </p:txBody>
      </p:sp>
      <p:sp>
        <p:nvSpPr>
          <p:cNvPr id="3" name="Content Placeholder 2">
            <a:extLst>
              <a:ext uri="{FF2B5EF4-FFF2-40B4-BE49-F238E27FC236}">
                <a16:creationId xmlns:a16="http://schemas.microsoft.com/office/drawing/2014/main" id="{4F0DBD3B-EDE6-E733-00F8-9752F7E47BA3}"/>
              </a:ext>
            </a:extLst>
          </p:cNvPr>
          <p:cNvSpPr>
            <a:spLocks noGrp="1"/>
          </p:cNvSpPr>
          <p:nvPr>
            <p:ph idx="1"/>
          </p:nvPr>
        </p:nvSpPr>
        <p:spPr/>
        <p:txBody>
          <a:bodyPr>
            <a:normAutofit lnSpcReduction="10000"/>
          </a:bodyPr>
          <a:lstStyle/>
          <a:p>
            <a:r>
              <a:rPr lang="en-GB" dirty="0" err="1"/>
              <a:t>chmod</a:t>
            </a:r>
            <a:r>
              <a:rPr lang="en-GB" dirty="0"/>
              <a:t> </a:t>
            </a:r>
            <a:r>
              <a:rPr lang="en-GB" dirty="0" err="1"/>
              <a:t>abc</a:t>
            </a:r>
            <a:r>
              <a:rPr lang="en-GB" dirty="0"/>
              <a:t> example.txt</a:t>
            </a:r>
          </a:p>
          <a:p>
            <a:r>
              <a:rPr lang="en-GB" dirty="0"/>
              <a:t>a</a:t>
            </a:r>
            <a:r>
              <a:rPr lang="en-GB" dirty="0">
                <a:sym typeface="Wingdings" panose="05000000000000000000" pitchFamily="2" charset="2"/>
              </a:rPr>
              <a:t> owner</a:t>
            </a:r>
          </a:p>
          <a:p>
            <a:r>
              <a:rPr lang="en-GB" dirty="0"/>
              <a:t>b</a:t>
            </a:r>
            <a:r>
              <a:rPr lang="en-GB" dirty="0">
                <a:sym typeface="Wingdings" panose="05000000000000000000" pitchFamily="2" charset="2"/>
              </a:rPr>
              <a:t> group</a:t>
            </a:r>
          </a:p>
          <a:p>
            <a:r>
              <a:rPr lang="en-GB" dirty="0">
                <a:sym typeface="Wingdings" panose="05000000000000000000" pitchFamily="2" charset="2"/>
              </a:rPr>
              <a:t>c other users</a:t>
            </a:r>
          </a:p>
          <a:p>
            <a:r>
              <a:rPr lang="en-GB" dirty="0"/>
              <a:t>In this example, owner of "example.txt" file will have read, write, and execute permissions, while group and all other users will have read and execute permissions.</a:t>
            </a:r>
          </a:p>
        </p:txBody>
      </p:sp>
    </p:spTree>
    <p:extLst>
      <p:ext uri="{BB962C8B-B14F-4D97-AF65-F5344CB8AC3E}">
        <p14:creationId xmlns:p14="http://schemas.microsoft.com/office/powerpoint/2010/main" val="33032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F596-EA13-5B38-FBDC-DE2E8993CF70}"/>
              </a:ext>
            </a:extLst>
          </p:cNvPr>
          <p:cNvSpPr>
            <a:spLocks noGrp="1"/>
          </p:cNvSpPr>
          <p:nvPr>
            <p:ph type="title"/>
          </p:nvPr>
        </p:nvSpPr>
        <p:spPr/>
        <p:txBody>
          <a:bodyPr/>
          <a:lstStyle/>
          <a:p>
            <a:r>
              <a:rPr lang="en-US" dirty="0"/>
              <a:t>contents</a:t>
            </a:r>
            <a:endParaRPr lang="en-GB" dirty="0"/>
          </a:p>
        </p:txBody>
      </p:sp>
      <p:sp>
        <p:nvSpPr>
          <p:cNvPr id="3" name="Content Placeholder 2">
            <a:extLst>
              <a:ext uri="{FF2B5EF4-FFF2-40B4-BE49-F238E27FC236}">
                <a16:creationId xmlns:a16="http://schemas.microsoft.com/office/drawing/2014/main" id="{DF8C1EE7-493B-2FBE-0030-918E8E0AC539}"/>
              </a:ext>
            </a:extLst>
          </p:cNvPr>
          <p:cNvSpPr>
            <a:spLocks noGrp="1"/>
          </p:cNvSpPr>
          <p:nvPr>
            <p:ph idx="1"/>
          </p:nvPr>
        </p:nvSpPr>
        <p:spPr/>
        <p:txBody>
          <a:bodyPr/>
          <a:lstStyle/>
          <a:p>
            <a:r>
              <a:rPr lang="en-US" dirty="0"/>
              <a:t>Users (Types, Add, Delete, Properties)</a:t>
            </a:r>
          </a:p>
          <a:p>
            <a:r>
              <a:rPr lang="en-US" dirty="0"/>
              <a:t>User Groups</a:t>
            </a:r>
          </a:p>
          <a:p>
            <a:r>
              <a:rPr lang="en-US" dirty="0"/>
              <a:t>File and Directory Permissions</a:t>
            </a:r>
          </a:p>
          <a:p>
            <a:r>
              <a:rPr lang="en-US" dirty="0" err="1"/>
              <a:t>chown</a:t>
            </a:r>
            <a:r>
              <a:rPr lang="en-US" dirty="0"/>
              <a:t> and </a:t>
            </a:r>
            <a:r>
              <a:rPr lang="en-US" dirty="0" err="1"/>
              <a:t>chmod</a:t>
            </a:r>
            <a:r>
              <a:rPr lang="en-US" dirty="0"/>
              <a:t> keywords</a:t>
            </a:r>
          </a:p>
          <a:p>
            <a:r>
              <a:rPr lang="en-US" dirty="0" err="1"/>
              <a:t>sudo</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6777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549D-510B-9515-68C8-822389B687CF}"/>
              </a:ext>
            </a:extLst>
          </p:cNvPr>
          <p:cNvSpPr>
            <a:spLocks noGrp="1"/>
          </p:cNvSpPr>
          <p:nvPr>
            <p:ph type="title"/>
          </p:nvPr>
        </p:nvSpPr>
        <p:spPr/>
        <p:txBody>
          <a:bodyPr/>
          <a:lstStyle/>
          <a:p>
            <a:r>
              <a:rPr lang="en-GB" dirty="0"/>
              <a:t>Understanding permission modes (</a:t>
            </a:r>
            <a:r>
              <a:rPr lang="en-GB" dirty="0" err="1"/>
              <a:t>rwx</a:t>
            </a:r>
            <a:r>
              <a:rPr lang="en-GB" dirty="0"/>
              <a:t>)</a:t>
            </a:r>
          </a:p>
        </p:txBody>
      </p:sp>
      <p:sp>
        <p:nvSpPr>
          <p:cNvPr id="3" name="Content Placeholder 2">
            <a:extLst>
              <a:ext uri="{FF2B5EF4-FFF2-40B4-BE49-F238E27FC236}">
                <a16:creationId xmlns:a16="http://schemas.microsoft.com/office/drawing/2014/main" id="{A38F9ADC-2349-AED3-F56A-DE102E8B8695}"/>
              </a:ext>
            </a:extLst>
          </p:cNvPr>
          <p:cNvSpPr>
            <a:spLocks noGrp="1"/>
          </p:cNvSpPr>
          <p:nvPr>
            <p:ph idx="1"/>
          </p:nvPr>
        </p:nvSpPr>
        <p:spPr/>
        <p:txBody>
          <a:bodyPr/>
          <a:lstStyle/>
          <a:p>
            <a:r>
              <a:rPr lang="en-GB" dirty="0"/>
              <a:t>File type: - , d</a:t>
            </a:r>
            <a:r>
              <a:rPr lang="en-GB" dirty="0">
                <a:sym typeface="Wingdings" panose="05000000000000000000" pitchFamily="2" charset="2"/>
              </a:rPr>
              <a:t> directory</a:t>
            </a:r>
            <a:endParaRPr lang="en-GB" dirty="0"/>
          </a:p>
          <a:p>
            <a:r>
              <a:rPr lang="en-GB" dirty="0"/>
              <a:t>Permission settings: </a:t>
            </a:r>
            <a:r>
              <a:rPr lang="en-GB" dirty="0" err="1"/>
              <a:t>rw</a:t>
            </a:r>
            <a:r>
              <a:rPr lang="en-GB" dirty="0"/>
              <a:t>-r--r--</a:t>
            </a:r>
          </a:p>
          <a:p>
            <a:r>
              <a:rPr lang="en-GB" dirty="0"/>
              <a:t>Extended attributes: dot (.)</a:t>
            </a:r>
          </a:p>
          <a:p>
            <a:r>
              <a:rPr lang="en-GB" dirty="0"/>
              <a:t>User owner: root</a:t>
            </a:r>
          </a:p>
          <a:p>
            <a:r>
              <a:rPr lang="en-GB" dirty="0"/>
              <a:t>Group owner: root</a:t>
            </a:r>
          </a:p>
        </p:txBody>
      </p:sp>
      <p:pic>
        <p:nvPicPr>
          <p:cNvPr id="9" name="Picture 8">
            <a:extLst>
              <a:ext uri="{FF2B5EF4-FFF2-40B4-BE49-F238E27FC236}">
                <a16:creationId xmlns:a16="http://schemas.microsoft.com/office/drawing/2014/main" id="{6F305E1D-1630-BB77-B726-E235F0A30A10}"/>
              </a:ext>
            </a:extLst>
          </p:cNvPr>
          <p:cNvPicPr>
            <a:picLocks noChangeAspect="1"/>
          </p:cNvPicPr>
          <p:nvPr/>
        </p:nvPicPr>
        <p:blipFill rotWithShape="1">
          <a:blip r:embed="rId2">
            <a:extLst>
              <a:ext uri="{28A0092B-C50C-407E-A947-70E740481C1C}">
                <a14:useLocalDpi xmlns:a14="http://schemas.microsoft.com/office/drawing/2010/main" val="0"/>
              </a:ext>
            </a:extLst>
          </a:blip>
          <a:srcRect l="20052" t="15596" r="36605" b="29414"/>
          <a:stretch/>
        </p:blipFill>
        <p:spPr>
          <a:xfrm>
            <a:off x="5813660" y="1608060"/>
            <a:ext cx="5932842" cy="3994421"/>
          </a:xfrm>
          <a:prstGeom prst="rect">
            <a:avLst/>
          </a:prstGeom>
        </p:spPr>
      </p:pic>
    </p:spTree>
    <p:extLst>
      <p:ext uri="{BB962C8B-B14F-4D97-AF65-F5344CB8AC3E}">
        <p14:creationId xmlns:p14="http://schemas.microsoft.com/office/powerpoint/2010/main" val="378491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8C3A-A4E9-0E4A-CF39-07873BCC8428}"/>
              </a:ext>
            </a:extLst>
          </p:cNvPr>
          <p:cNvSpPr>
            <a:spLocks noGrp="1"/>
          </p:cNvSpPr>
          <p:nvPr>
            <p:ph type="title"/>
          </p:nvPr>
        </p:nvSpPr>
        <p:spPr/>
        <p:txBody>
          <a:bodyPr/>
          <a:lstStyle/>
          <a:p>
            <a:r>
              <a:rPr lang="en-GB" dirty="0"/>
              <a:t>How do you read file permissions?</a:t>
            </a:r>
          </a:p>
        </p:txBody>
      </p:sp>
      <p:sp>
        <p:nvSpPr>
          <p:cNvPr id="3" name="Content Placeholder 2">
            <a:extLst>
              <a:ext uri="{FF2B5EF4-FFF2-40B4-BE49-F238E27FC236}">
                <a16:creationId xmlns:a16="http://schemas.microsoft.com/office/drawing/2014/main" id="{87012F75-6CB2-0480-24D5-33B0119411A7}"/>
              </a:ext>
            </a:extLst>
          </p:cNvPr>
          <p:cNvSpPr>
            <a:spLocks noGrp="1"/>
          </p:cNvSpPr>
          <p:nvPr>
            <p:ph idx="1"/>
          </p:nvPr>
        </p:nvSpPr>
        <p:spPr/>
        <p:txBody>
          <a:bodyPr>
            <a:normAutofit fontScale="92500" lnSpcReduction="10000"/>
          </a:bodyPr>
          <a:lstStyle/>
          <a:p>
            <a:r>
              <a:rPr lang="en-GB" dirty="0" err="1"/>
              <a:t>rw</a:t>
            </a:r>
            <a:r>
              <a:rPr lang="en-GB" dirty="0"/>
              <a:t>-r--r–</a:t>
            </a:r>
          </a:p>
          <a:p>
            <a:r>
              <a:rPr lang="en-GB" dirty="0"/>
              <a:t>The first set of permissions applies to the owner of the file. The second set of permissions applies to the user group that owns the file. The third set of permissions is generally referred to as "others." All Linux files belong to an owner and a group.</a:t>
            </a:r>
          </a:p>
          <a:p>
            <a:endParaRPr lang="en-GB" dirty="0"/>
          </a:p>
          <a:p>
            <a:r>
              <a:rPr lang="en-GB" dirty="0"/>
              <a:t>When permissions and users are represented by letters, that is called symbolic mode. For users, u stands for user owner, g for group owner, and o for others. For permissions, r stands for read, w for write, and x </a:t>
            </a:r>
            <a:r>
              <a:rPr lang="en-GB"/>
              <a:t>for executable.</a:t>
            </a:r>
            <a:endParaRPr lang="en-GB" dirty="0"/>
          </a:p>
        </p:txBody>
      </p:sp>
    </p:spTree>
    <p:extLst>
      <p:ext uri="{BB962C8B-B14F-4D97-AF65-F5344CB8AC3E}">
        <p14:creationId xmlns:p14="http://schemas.microsoft.com/office/powerpoint/2010/main" val="399425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FC85-FF7B-2B16-933E-462DEA3D01AB}"/>
              </a:ext>
            </a:extLst>
          </p:cNvPr>
          <p:cNvSpPr>
            <a:spLocks noGrp="1"/>
          </p:cNvSpPr>
          <p:nvPr>
            <p:ph type="title"/>
          </p:nvPr>
        </p:nvSpPr>
        <p:spPr/>
        <p:txBody>
          <a:bodyPr/>
          <a:lstStyle/>
          <a:p>
            <a:r>
              <a:rPr lang="en-US" dirty="0" err="1"/>
              <a:t>sudo</a:t>
            </a:r>
            <a:endParaRPr lang="en-GB" dirty="0"/>
          </a:p>
        </p:txBody>
      </p:sp>
      <p:sp>
        <p:nvSpPr>
          <p:cNvPr id="3" name="Content Placeholder 2">
            <a:extLst>
              <a:ext uri="{FF2B5EF4-FFF2-40B4-BE49-F238E27FC236}">
                <a16:creationId xmlns:a16="http://schemas.microsoft.com/office/drawing/2014/main" id="{E906B0EF-24C6-2FC1-1E79-61D75108A1FC}"/>
              </a:ext>
            </a:extLst>
          </p:cNvPr>
          <p:cNvSpPr>
            <a:spLocks noGrp="1"/>
          </p:cNvSpPr>
          <p:nvPr>
            <p:ph idx="1"/>
          </p:nvPr>
        </p:nvSpPr>
        <p:spPr/>
        <p:txBody>
          <a:bodyPr/>
          <a:lstStyle/>
          <a:p>
            <a:r>
              <a:rPr lang="en-GB" dirty="0" err="1"/>
              <a:t>sudo</a:t>
            </a:r>
            <a:r>
              <a:rPr lang="en-GB" dirty="0"/>
              <a:t> is a Linux command that is used to temporarily execute programs as another user. It is the abbreviation for substitute user and do and borrows the privileges of another user, for example, the root user. This way, </a:t>
            </a:r>
            <a:r>
              <a:rPr lang="en-GB" dirty="0" err="1"/>
              <a:t>sudo</a:t>
            </a:r>
            <a:r>
              <a:rPr lang="en-GB" dirty="0"/>
              <a:t> helps you accomplish system administration tasks without logging in as root, super user</a:t>
            </a:r>
          </a:p>
          <a:p>
            <a:r>
              <a:rPr lang="en-GB" dirty="0"/>
              <a:t>As a regular user on Linux, you have reduced permissions that are sufficient for most of the tasks. The root user is the Linux superuser and the equivalent to the administrator.</a:t>
            </a:r>
          </a:p>
        </p:txBody>
      </p:sp>
    </p:spTree>
    <p:extLst>
      <p:ext uri="{BB962C8B-B14F-4D97-AF65-F5344CB8AC3E}">
        <p14:creationId xmlns:p14="http://schemas.microsoft.com/office/powerpoint/2010/main" val="16704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B199-EB0B-774F-50C4-6E1901E51993}"/>
              </a:ext>
            </a:extLst>
          </p:cNvPr>
          <p:cNvSpPr>
            <a:spLocks noGrp="1"/>
          </p:cNvSpPr>
          <p:nvPr>
            <p:ph type="title"/>
          </p:nvPr>
        </p:nvSpPr>
        <p:spPr/>
        <p:txBody>
          <a:bodyPr/>
          <a:lstStyle/>
          <a:p>
            <a:r>
              <a:rPr lang="en-US" dirty="0" err="1"/>
              <a:t>Sudo</a:t>
            </a:r>
            <a:endParaRPr lang="en-GB" dirty="0"/>
          </a:p>
        </p:txBody>
      </p:sp>
      <p:sp>
        <p:nvSpPr>
          <p:cNvPr id="3" name="Content Placeholder 2">
            <a:extLst>
              <a:ext uri="{FF2B5EF4-FFF2-40B4-BE49-F238E27FC236}">
                <a16:creationId xmlns:a16="http://schemas.microsoft.com/office/drawing/2014/main" id="{80D61AC9-A0E1-EBF6-0349-CA7A1D2242EC}"/>
              </a:ext>
            </a:extLst>
          </p:cNvPr>
          <p:cNvSpPr>
            <a:spLocks noGrp="1"/>
          </p:cNvSpPr>
          <p:nvPr>
            <p:ph idx="1"/>
          </p:nvPr>
        </p:nvSpPr>
        <p:spPr/>
        <p:txBody>
          <a:bodyPr>
            <a:normAutofit fontScale="92500"/>
          </a:bodyPr>
          <a:lstStyle/>
          <a:p>
            <a:r>
              <a:rPr lang="en-GB" dirty="0"/>
              <a:t>When running a command prefaced with </a:t>
            </a:r>
            <a:r>
              <a:rPr lang="en-GB" dirty="0" err="1"/>
              <a:t>sudo</a:t>
            </a:r>
            <a:r>
              <a:rPr lang="en-GB" dirty="0"/>
              <a:t>, the system asks you for the password of the root account. After successful authentication, the command is executed with superuser privileges.</a:t>
            </a:r>
          </a:p>
          <a:p>
            <a:r>
              <a:rPr lang="en-GB" dirty="0"/>
              <a:t>Depending on the </a:t>
            </a:r>
            <a:r>
              <a:rPr lang="en-GB" dirty="0" err="1"/>
              <a:t>sudo</a:t>
            </a:r>
            <a:r>
              <a:rPr lang="en-GB" dirty="0"/>
              <a:t> configuration, the elevated privileges persist for a certain period of time and as long as you are working in the same terminal session. So you do not need to provide the root password again when running another </a:t>
            </a:r>
            <a:r>
              <a:rPr lang="en-GB" dirty="0" err="1"/>
              <a:t>sudo</a:t>
            </a:r>
            <a:r>
              <a:rPr lang="en-GB" dirty="0"/>
              <a:t> command.</a:t>
            </a:r>
          </a:p>
          <a:p>
            <a:r>
              <a:rPr lang="en-GB" dirty="0" err="1"/>
              <a:t>sudo</a:t>
            </a:r>
            <a:r>
              <a:rPr lang="en-GB" dirty="0"/>
              <a:t> [command]</a:t>
            </a:r>
          </a:p>
        </p:txBody>
      </p:sp>
    </p:spTree>
    <p:extLst>
      <p:ext uri="{BB962C8B-B14F-4D97-AF65-F5344CB8AC3E}">
        <p14:creationId xmlns:p14="http://schemas.microsoft.com/office/powerpoint/2010/main" val="136302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437F-7867-6FB5-19AC-AEA50B77A7F6}"/>
              </a:ext>
            </a:extLst>
          </p:cNvPr>
          <p:cNvSpPr>
            <a:spLocks noGrp="1"/>
          </p:cNvSpPr>
          <p:nvPr>
            <p:ph type="title"/>
          </p:nvPr>
        </p:nvSpPr>
        <p:spPr/>
        <p:txBody>
          <a:bodyPr/>
          <a:lstStyle/>
          <a:p>
            <a:r>
              <a:rPr lang="en-US" dirty="0"/>
              <a:t>SUDO</a:t>
            </a:r>
            <a:endParaRPr lang="en-GB" dirty="0"/>
          </a:p>
        </p:txBody>
      </p:sp>
      <p:sp>
        <p:nvSpPr>
          <p:cNvPr id="3" name="Content Placeholder 2">
            <a:extLst>
              <a:ext uri="{FF2B5EF4-FFF2-40B4-BE49-F238E27FC236}">
                <a16:creationId xmlns:a16="http://schemas.microsoft.com/office/drawing/2014/main" id="{62FA3452-0646-712D-CC4A-CE601CDBFAA7}"/>
              </a:ext>
            </a:extLst>
          </p:cNvPr>
          <p:cNvSpPr>
            <a:spLocks noGrp="1"/>
          </p:cNvSpPr>
          <p:nvPr>
            <p:ph idx="1"/>
          </p:nvPr>
        </p:nvSpPr>
        <p:spPr/>
        <p:txBody>
          <a:bodyPr>
            <a:normAutofit lnSpcReduction="10000"/>
          </a:bodyPr>
          <a:lstStyle/>
          <a:p>
            <a:r>
              <a:rPr lang="en-GB" b="0" i="0" dirty="0">
                <a:solidFill>
                  <a:srgbClr val="FFFFFF"/>
                </a:solidFill>
                <a:effectLst/>
                <a:latin typeface="Nunito" pitchFamily="2" charset="0"/>
              </a:rPr>
              <a:t>This is the equivalent of the “run as administrator” option in Windows. The option of </a:t>
            </a:r>
            <a:r>
              <a:rPr lang="en-GB" b="0" i="0" dirty="0" err="1">
                <a:solidFill>
                  <a:srgbClr val="FFFFFF"/>
                </a:solidFill>
                <a:effectLst/>
                <a:latin typeface="Nunito" pitchFamily="2" charset="0"/>
              </a:rPr>
              <a:t>sudo</a:t>
            </a:r>
            <a:r>
              <a:rPr lang="en-GB" b="0" i="0" dirty="0">
                <a:solidFill>
                  <a:srgbClr val="FFFFFF"/>
                </a:solidFill>
                <a:effectLst/>
                <a:latin typeface="Nunito" pitchFamily="2" charset="0"/>
              </a:rPr>
              <a:t> lets us have multiple administrators. </a:t>
            </a:r>
          </a:p>
          <a:p>
            <a:r>
              <a:rPr lang="en-GB" dirty="0" err="1"/>
              <a:t>sudo</a:t>
            </a:r>
            <a:r>
              <a:rPr lang="en-GB" dirty="0"/>
              <a:t> </a:t>
            </a:r>
            <a:r>
              <a:rPr lang="en-GB" dirty="0" err="1"/>
              <a:t>su</a:t>
            </a:r>
            <a:r>
              <a:rPr lang="en-GB" dirty="0"/>
              <a:t>: Switch to the superuser (root) account.</a:t>
            </a:r>
          </a:p>
          <a:p>
            <a:r>
              <a:rPr lang="en-GB" dirty="0" err="1"/>
              <a:t>sudo</a:t>
            </a:r>
            <a:r>
              <a:rPr lang="en-GB" dirty="0"/>
              <a:t> </a:t>
            </a:r>
            <a:r>
              <a:rPr lang="en-GB" dirty="0" err="1"/>
              <a:t>mkdir</a:t>
            </a:r>
            <a:r>
              <a:rPr lang="en-GB" dirty="0"/>
              <a:t> /path/to/</a:t>
            </a:r>
            <a:r>
              <a:rPr lang="en-GB" dirty="0" err="1"/>
              <a:t>new_directory</a:t>
            </a:r>
            <a:r>
              <a:rPr lang="en-GB" dirty="0"/>
              <a:t>: for directories requiring superuser permissions.</a:t>
            </a:r>
          </a:p>
          <a:p>
            <a:r>
              <a:rPr lang="en-GB" b="0" i="0" dirty="0" err="1">
                <a:solidFill>
                  <a:srgbClr val="FFFFFF"/>
                </a:solidFill>
                <a:effectLst/>
                <a:latin typeface="Söhne Mono"/>
              </a:rPr>
              <a:t>sudo</a:t>
            </a:r>
            <a:r>
              <a:rPr lang="en-GB" b="0" i="0" dirty="0">
                <a:solidFill>
                  <a:srgbClr val="FFFFFF"/>
                </a:solidFill>
                <a:effectLst/>
                <a:latin typeface="Söhne Mono"/>
              </a:rPr>
              <a:t> </a:t>
            </a:r>
            <a:r>
              <a:rPr lang="en-GB" b="0" i="0" dirty="0">
                <a:solidFill>
                  <a:srgbClr val="E9950C"/>
                </a:solidFill>
                <a:effectLst/>
                <a:latin typeface="Söhne Mono"/>
              </a:rPr>
              <a:t>touch</a:t>
            </a:r>
            <a:r>
              <a:rPr lang="en-GB" b="0" i="0" dirty="0">
                <a:solidFill>
                  <a:srgbClr val="FFFFFF"/>
                </a:solidFill>
                <a:effectLst/>
                <a:latin typeface="Söhne Mono"/>
              </a:rPr>
              <a:t> /path/to/new_file.txt: </a:t>
            </a:r>
            <a:r>
              <a:rPr lang="en-GB" b="0" i="0" dirty="0">
                <a:solidFill>
                  <a:srgbClr val="D1D5DB"/>
                </a:solidFill>
                <a:effectLst/>
                <a:latin typeface="Söhne"/>
              </a:rPr>
              <a:t>for file creation requiring superuser permissions.</a:t>
            </a:r>
            <a:endParaRPr lang="en-GB" dirty="0"/>
          </a:p>
          <a:p>
            <a:endParaRPr lang="en-GB" dirty="0"/>
          </a:p>
          <a:p>
            <a:endParaRPr lang="en-GB" dirty="0"/>
          </a:p>
        </p:txBody>
      </p:sp>
    </p:spTree>
    <p:extLst>
      <p:ext uri="{BB962C8B-B14F-4D97-AF65-F5344CB8AC3E}">
        <p14:creationId xmlns:p14="http://schemas.microsoft.com/office/powerpoint/2010/main" val="347361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7178-A701-9589-B3E8-CA87AC5C0FC4}"/>
              </a:ext>
            </a:extLst>
          </p:cNvPr>
          <p:cNvSpPr>
            <a:spLocks noGrp="1"/>
          </p:cNvSpPr>
          <p:nvPr>
            <p:ph type="title"/>
          </p:nvPr>
        </p:nvSpPr>
        <p:spPr/>
        <p:txBody>
          <a:bodyPr/>
          <a:lstStyle/>
          <a:p>
            <a:r>
              <a:rPr lang="en-US" dirty="0"/>
              <a:t>Task</a:t>
            </a:r>
            <a:endParaRPr lang="en-GB" dirty="0"/>
          </a:p>
        </p:txBody>
      </p:sp>
      <p:sp>
        <p:nvSpPr>
          <p:cNvPr id="3" name="Content Placeholder 2">
            <a:extLst>
              <a:ext uri="{FF2B5EF4-FFF2-40B4-BE49-F238E27FC236}">
                <a16:creationId xmlns:a16="http://schemas.microsoft.com/office/drawing/2014/main" id="{91CF4697-C180-B41D-8910-CCCF7373D891}"/>
              </a:ext>
            </a:extLst>
          </p:cNvPr>
          <p:cNvSpPr>
            <a:spLocks noGrp="1"/>
          </p:cNvSpPr>
          <p:nvPr>
            <p:ph idx="1"/>
          </p:nvPr>
        </p:nvSpPr>
        <p:spPr/>
        <p:txBody>
          <a:bodyPr/>
          <a:lstStyle/>
          <a:p>
            <a:r>
              <a:rPr lang="en-US" dirty="0"/>
              <a:t>Create 5 text files in a directory called Countries, each file with a country name: Egypt, Lebanon, Oman, Germany, France </a:t>
            </a:r>
          </a:p>
          <a:p>
            <a:r>
              <a:rPr lang="en-US" dirty="0"/>
              <a:t>Create another directory inside Countries named Cities and create 3 files, random names as u wish</a:t>
            </a:r>
          </a:p>
          <a:p>
            <a:r>
              <a:rPr lang="en-US" dirty="0"/>
              <a:t>Change the permissions of the Arab countries to be read and write for the owner, read and execute for the group, and no permissions for the other users</a:t>
            </a:r>
          </a:p>
          <a:p>
            <a:r>
              <a:rPr lang="en-US" dirty="0"/>
              <a:t>Change 2 new users called </a:t>
            </a:r>
            <a:r>
              <a:rPr lang="en-US" dirty="0" err="1"/>
              <a:t>arab</a:t>
            </a:r>
            <a:r>
              <a:rPr lang="en-US" dirty="0"/>
              <a:t> and </a:t>
            </a:r>
            <a:r>
              <a:rPr lang="en-US" dirty="0" err="1"/>
              <a:t>europe</a:t>
            </a:r>
            <a:r>
              <a:rPr lang="en-US" dirty="0"/>
              <a:t> with different ids</a:t>
            </a:r>
            <a:endParaRPr lang="en-GB" dirty="0"/>
          </a:p>
        </p:txBody>
      </p:sp>
    </p:spTree>
    <p:extLst>
      <p:ext uri="{BB962C8B-B14F-4D97-AF65-F5344CB8AC3E}">
        <p14:creationId xmlns:p14="http://schemas.microsoft.com/office/powerpoint/2010/main" val="269310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3ADB-3F6C-C707-B877-CB7D476CAC93}"/>
              </a:ext>
            </a:extLst>
          </p:cNvPr>
          <p:cNvSpPr>
            <a:spLocks noGrp="1"/>
          </p:cNvSpPr>
          <p:nvPr>
            <p:ph type="title"/>
          </p:nvPr>
        </p:nvSpPr>
        <p:spPr/>
        <p:txBody>
          <a:bodyPr/>
          <a:lstStyle/>
          <a:p>
            <a:r>
              <a:rPr lang="en-US" dirty="0"/>
              <a:t>task</a:t>
            </a:r>
            <a:endParaRPr lang="en-GB" dirty="0"/>
          </a:p>
        </p:txBody>
      </p:sp>
      <p:sp>
        <p:nvSpPr>
          <p:cNvPr id="3" name="Content Placeholder 2">
            <a:extLst>
              <a:ext uri="{FF2B5EF4-FFF2-40B4-BE49-F238E27FC236}">
                <a16:creationId xmlns:a16="http://schemas.microsoft.com/office/drawing/2014/main" id="{A0A5A16B-4882-8632-D55F-35E865D01E2E}"/>
              </a:ext>
            </a:extLst>
          </p:cNvPr>
          <p:cNvSpPr>
            <a:spLocks noGrp="1"/>
          </p:cNvSpPr>
          <p:nvPr>
            <p:ph idx="1"/>
          </p:nvPr>
        </p:nvSpPr>
        <p:spPr/>
        <p:txBody>
          <a:bodyPr/>
          <a:lstStyle/>
          <a:p>
            <a:r>
              <a:rPr lang="en-US" dirty="0"/>
              <a:t>Change the user owner of the </a:t>
            </a:r>
            <a:r>
              <a:rPr lang="en-US" dirty="0" err="1"/>
              <a:t>arab</a:t>
            </a:r>
            <a:r>
              <a:rPr lang="en-US" dirty="0"/>
              <a:t> countries to be </a:t>
            </a:r>
            <a:r>
              <a:rPr lang="en-US" dirty="0" err="1"/>
              <a:t>arab</a:t>
            </a:r>
            <a:r>
              <a:rPr lang="en-US" dirty="0"/>
              <a:t> and for the European countries to Europe</a:t>
            </a:r>
          </a:p>
          <a:p>
            <a:r>
              <a:rPr lang="en-US" dirty="0"/>
              <a:t>Create a new group called </a:t>
            </a:r>
            <a:r>
              <a:rPr lang="en-US" dirty="0" err="1"/>
              <a:t>schengen</a:t>
            </a:r>
            <a:endParaRPr lang="en-US" dirty="0"/>
          </a:p>
          <a:p>
            <a:r>
              <a:rPr lang="en-US" dirty="0"/>
              <a:t>Change the group owner of the European countries to be </a:t>
            </a:r>
            <a:r>
              <a:rPr lang="en-US" dirty="0" err="1"/>
              <a:t>schengen</a:t>
            </a:r>
            <a:endParaRPr lang="en-GB" dirty="0"/>
          </a:p>
        </p:txBody>
      </p:sp>
    </p:spTree>
    <p:extLst>
      <p:ext uri="{BB962C8B-B14F-4D97-AF65-F5344CB8AC3E}">
        <p14:creationId xmlns:p14="http://schemas.microsoft.com/office/powerpoint/2010/main" val="63456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36BE-D0F6-8812-80A8-6FA69D978C1A}"/>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310674A0-602A-564A-FA60-97D5569DEE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373" t="13668" r="23056" b="17303"/>
          <a:stretch/>
        </p:blipFill>
        <p:spPr>
          <a:xfrm>
            <a:off x="438769" y="1408945"/>
            <a:ext cx="6680494" cy="4040109"/>
          </a:xfrm>
        </p:spPr>
      </p:pic>
      <p:pic>
        <p:nvPicPr>
          <p:cNvPr id="7" name="Picture 6">
            <a:extLst>
              <a:ext uri="{FF2B5EF4-FFF2-40B4-BE49-F238E27FC236}">
                <a16:creationId xmlns:a16="http://schemas.microsoft.com/office/drawing/2014/main" id="{30931DA9-8EC2-DA85-FCA2-387C3B234977}"/>
              </a:ext>
            </a:extLst>
          </p:cNvPr>
          <p:cNvPicPr>
            <a:picLocks noChangeAspect="1"/>
          </p:cNvPicPr>
          <p:nvPr/>
        </p:nvPicPr>
        <p:blipFill rotWithShape="1">
          <a:blip r:embed="rId3">
            <a:extLst>
              <a:ext uri="{28A0092B-C50C-407E-A947-70E740481C1C}">
                <a14:useLocalDpi xmlns:a14="http://schemas.microsoft.com/office/drawing/2010/main" val="0"/>
              </a:ext>
            </a:extLst>
          </a:blip>
          <a:srcRect l="22500" t="18777" r="44500" b="51079"/>
          <a:stretch/>
        </p:blipFill>
        <p:spPr>
          <a:xfrm>
            <a:off x="7267072" y="2097088"/>
            <a:ext cx="4759377" cy="2307047"/>
          </a:xfrm>
          <a:prstGeom prst="rect">
            <a:avLst/>
          </a:prstGeom>
        </p:spPr>
      </p:pic>
    </p:spTree>
    <p:extLst>
      <p:ext uri="{BB962C8B-B14F-4D97-AF65-F5344CB8AC3E}">
        <p14:creationId xmlns:p14="http://schemas.microsoft.com/office/powerpoint/2010/main" val="421198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6EC7-3B41-4669-1E0D-0E9512A17219}"/>
              </a:ext>
            </a:extLst>
          </p:cNvPr>
          <p:cNvSpPr>
            <a:spLocks noGrp="1"/>
          </p:cNvSpPr>
          <p:nvPr>
            <p:ph type="title"/>
          </p:nvPr>
        </p:nvSpPr>
        <p:spPr/>
        <p:txBody>
          <a:bodyPr/>
          <a:lstStyle/>
          <a:p>
            <a:r>
              <a:rPr lang="en-US" dirty="0" err="1"/>
              <a:t>sudo</a:t>
            </a:r>
            <a:endParaRPr lang="en-GB" dirty="0"/>
          </a:p>
        </p:txBody>
      </p:sp>
      <p:pic>
        <p:nvPicPr>
          <p:cNvPr id="5" name="Content Placeholder 4">
            <a:extLst>
              <a:ext uri="{FF2B5EF4-FFF2-40B4-BE49-F238E27FC236}">
                <a16:creationId xmlns:a16="http://schemas.microsoft.com/office/drawing/2014/main" id="{493C0141-230B-E48E-72F6-6EC5C306AF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364" t="10679" r="33727" b="23825"/>
          <a:stretch/>
        </p:blipFill>
        <p:spPr>
          <a:xfrm>
            <a:off x="1337910" y="1602605"/>
            <a:ext cx="6915271" cy="4721192"/>
          </a:xfrm>
        </p:spPr>
      </p:pic>
    </p:spTree>
    <p:extLst>
      <p:ext uri="{BB962C8B-B14F-4D97-AF65-F5344CB8AC3E}">
        <p14:creationId xmlns:p14="http://schemas.microsoft.com/office/powerpoint/2010/main" val="108256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8D0-2DBD-57C8-8F87-A8ADD1897D02}"/>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EC90E096-A4DB-880C-8CB8-2BF8C551FE53}"/>
              </a:ext>
            </a:extLst>
          </p:cNvPr>
          <p:cNvSpPr>
            <a:spLocks noGrp="1"/>
          </p:cNvSpPr>
          <p:nvPr>
            <p:ph idx="1"/>
          </p:nvPr>
        </p:nvSpPr>
        <p:spPr/>
        <p:txBody>
          <a:bodyPr/>
          <a:lstStyle/>
          <a:p>
            <a:r>
              <a:rPr lang="en-GB" dirty="0"/>
              <a:t>https://www.freecodecamp.org/news/how-to-manage-users-in-linux/</a:t>
            </a:r>
          </a:p>
          <a:p>
            <a:r>
              <a:rPr lang="en-GB" dirty="0"/>
              <a:t>https://www.tutorialspoint.com/setting-permissions-with-chown-and-chmod#:~:text=To%20effectively%20manage%20file%20and,and%20chmod%20commands%20in%20combination.&amp;text=700%20example.txt-,In%20this%20example%2C%20%22john%22%20user%20will%20become%20new%20owner,users%20will%20have%20no%20permissions.</a:t>
            </a:r>
          </a:p>
          <a:p>
            <a:r>
              <a:rPr lang="en-GB" dirty="0"/>
              <a:t>https://www.redhat.com/sysadmin/linux-file-permissions-explained</a:t>
            </a:r>
          </a:p>
          <a:p>
            <a:endParaRPr lang="en-GB" dirty="0"/>
          </a:p>
        </p:txBody>
      </p:sp>
    </p:spTree>
    <p:extLst>
      <p:ext uri="{BB962C8B-B14F-4D97-AF65-F5344CB8AC3E}">
        <p14:creationId xmlns:p14="http://schemas.microsoft.com/office/powerpoint/2010/main" val="318642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CA98-C0EA-0138-D650-56C5AC753A81}"/>
              </a:ext>
            </a:extLst>
          </p:cNvPr>
          <p:cNvSpPr>
            <a:spLocks noGrp="1"/>
          </p:cNvSpPr>
          <p:nvPr>
            <p:ph type="title"/>
          </p:nvPr>
        </p:nvSpPr>
        <p:spPr/>
        <p:txBody>
          <a:bodyPr/>
          <a:lstStyle/>
          <a:p>
            <a:r>
              <a:rPr lang="en-GB" dirty="0"/>
              <a:t>What are Users in Linux?</a:t>
            </a:r>
            <a:endParaRPr lang="en-US" dirty="0"/>
          </a:p>
        </p:txBody>
      </p:sp>
      <p:sp>
        <p:nvSpPr>
          <p:cNvPr id="3" name="Content Placeholder 2">
            <a:extLst>
              <a:ext uri="{FF2B5EF4-FFF2-40B4-BE49-F238E27FC236}">
                <a16:creationId xmlns:a16="http://schemas.microsoft.com/office/drawing/2014/main" id="{4CD7C17A-093F-2560-ED73-201BB92FFDA9}"/>
              </a:ext>
            </a:extLst>
          </p:cNvPr>
          <p:cNvSpPr>
            <a:spLocks noGrp="1"/>
          </p:cNvSpPr>
          <p:nvPr>
            <p:ph idx="1"/>
          </p:nvPr>
        </p:nvSpPr>
        <p:spPr/>
        <p:txBody>
          <a:bodyPr>
            <a:normAutofit fontScale="92500"/>
          </a:bodyPr>
          <a:lstStyle/>
          <a:p>
            <a:r>
              <a:rPr lang="en-GB" dirty="0"/>
              <a:t>In a Linux system, users refer to individuals or entities that interact with the operating system by logging in and performing various tasks. User management plays a crucial role in ensuring secure access control, resource allocation, and system administration.</a:t>
            </a:r>
          </a:p>
          <a:p>
            <a:r>
              <a:rPr lang="en-GB" dirty="0"/>
              <a:t>A user in Linux is associated with a user account, which consists of several properties defining their identity and privileges within the system. These properties are a username, UID (User ID), GID (Group ID), home directory, default shell, and password.</a:t>
            </a:r>
          </a:p>
          <a:p>
            <a:r>
              <a:rPr lang="en-GB" dirty="0"/>
              <a:t>Each user account possesses these unique properties listed above.</a:t>
            </a:r>
            <a:endParaRPr lang="en-US" dirty="0"/>
          </a:p>
        </p:txBody>
      </p:sp>
    </p:spTree>
    <p:extLst>
      <p:ext uri="{BB962C8B-B14F-4D97-AF65-F5344CB8AC3E}">
        <p14:creationId xmlns:p14="http://schemas.microsoft.com/office/powerpoint/2010/main" val="318503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D291-1B15-8F0D-820E-E61B470D752A}"/>
              </a:ext>
            </a:extLst>
          </p:cNvPr>
          <p:cNvSpPr>
            <a:spLocks noGrp="1"/>
          </p:cNvSpPr>
          <p:nvPr>
            <p:ph type="title"/>
          </p:nvPr>
        </p:nvSpPr>
        <p:spPr/>
        <p:txBody>
          <a:bodyPr/>
          <a:lstStyle/>
          <a:p>
            <a:r>
              <a:rPr lang="en-GB" dirty="0"/>
              <a:t>Types of Users in Linux</a:t>
            </a:r>
          </a:p>
        </p:txBody>
      </p:sp>
      <p:sp>
        <p:nvSpPr>
          <p:cNvPr id="3" name="Content Placeholder 2">
            <a:extLst>
              <a:ext uri="{FF2B5EF4-FFF2-40B4-BE49-F238E27FC236}">
                <a16:creationId xmlns:a16="http://schemas.microsoft.com/office/drawing/2014/main" id="{FA76701A-01F1-7F70-C5E0-AE6B5B107375}"/>
              </a:ext>
            </a:extLst>
          </p:cNvPr>
          <p:cNvSpPr>
            <a:spLocks noGrp="1"/>
          </p:cNvSpPr>
          <p:nvPr>
            <p:ph idx="1"/>
          </p:nvPr>
        </p:nvSpPr>
        <p:spPr/>
        <p:txBody>
          <a:bodyPr/>
          <a:lstStyle/>
          <a:p>
            <a:r>
              <a:rPr lang="en-GB" dirty="0"/>
              <a:t>System users are created by the system during installation and are used to run system services and applications, /var/lib</a:t>
            </a:r>
          </a:p>
          <a:p>
            <a:pPr marL="0" indent="0">
              <a:buNone/>
            </a:pPr>
            <a:endParaRPr lang="en-GB" dirty="0"/>
          </a:p>
          <a:p>
            <a:r>
              <a:rPr lang="en-GB" dirty="0"/>
              <a:t>Regular users are created by the administrator and can access the system and its resources based on their permissions.</a:t>
            </a:r>
          </a:p>
        </p:txBody>
      </p:sp>
    </p:spTree>
    <p:extLst>
      <p:ext uri="{BB962C8B-B14F-4D97-AF65-F5344CB8AC3E}">
        <p14:creationId xmlns:p14="http://schemas.microsoft.com/office/powerpoint/2010/main" val="263878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0687-6EE3-C866-AAC5-F17EE47CF9DA}"/>
              </a:ext>
            </a:extLst>
          </p:cNvPr>
          <p:cNvSpPr>
            <a:spLocks noGrp="1"/>
          </p:cNvSpPr>
          <p:nvPr>
            <p:ph type="title"/>
          </p:nvPr>
        </p:nvSpPr>
        <p:spPr/>
        <p:txBody>
          <a:bodyPr/>
          <a:lstStyle/>
          <a:p>
            <a:r>
              <a:rPr lang="en-GB" dirty="0"/>
              <a:t>How to Create Users</a:t>
            </a:r>
          </a:p>
        </p:txBody>
      </p:sp>
      <p:sp>
        <p:nvSpPr>
          <p:cNvPr id="3" name="Content Placeholder 2">
            <a:extLst>
              <a:ext uri="{FF2B5EF4-FFF2-40B4-BE49-F238E27FC236}">
                <a16:creationId xmlns:a16="http://schemas.microsoft.com/office/drawing/2014/main" id="{679385FC-CDFF-7108-504F-C6BCFF648DEE}"/>
              </a:ext>
            </a:extLst>
          </p:cNvPr>
          <p:cNvSpPr>
            <a:spLocks noGrp="1"/>
          </p:cNvSpPr>
          <p:nvPr>
            <p:ph idx="1"/>
          </p:nvPr>
        </p:nvSpPr>
        <p:spPr>
          <a:xfrm>
            <a:off x="1141412" y="2249487"/>
            <a:ext cx="10170055" cy="3541714"/>
          </a:xfrm>
        </p:spPr>
        <p:txBody>
          <a:bodyPr>
            <a:normAutofit/>
          </a:bodyPr>
          <a:lstStyle/>
          <a:p>
            <a:r>
              <a:rPr lang="en-GB" dirty="0" err="1"/>
              <a:t>useradd</a:t>
            </a:r>
            <a:r>
              <a:rPr lang="en-GB" dirty="0"/>
              <a:t> -u 1002 -d /home/robot -s /bin/bash robot or simply: </a:t>
            </a:r>
            <a:r>
              <a:rPr lang="en-GB" dirty="0" err="1"/>
              <a:t>useradd</a:t>
            </a:r>
            <a:r>
              <a:rPr lang="en-GB" dirty="0"/>
              <a:t> robot</a:t>
            </a:r>
          </a:p>
          <a:p>
            <a:r>
              <a:rPr lang="en-GB" dirty="0"/>
              <a:t>This command creates robot's account with </a:t>
            </a:r>
            <a:r>
              <a:rPr lang="en-GB" dirty="0" err="1"/>
              <a:t>uid</a:t>
            </a:r>
            <a:r>
              <a:rPr lang="en-GB" dirty="0"/>
              <a:t> (-u) as 1002, the home directory (-d) as /home/robot, and sets (-s) /bin/bash as his default shell.</a:t>
            </a:r>
          </a:p>
          <a:p>
            <a:r>
              <a:rPr lang="en-GB" dirty="0"/>
              <a:t>Verify the new user account by running the id command:    id robot</a:t>
            </a:r>
          </a:p>
        </p:txBody>
      </p:sp>
    </p:spTree>
    <p:extLst>
      <p:ext uri="{BB962C8B-B14F-4D97-AF65-F5344CB8AC3E}">
        <p14:creationId xmlns:p14="http://schemas.microsoft.com/office/powerpoint/2010/main" val="271903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8DD1-739C-CBF7-AE48-A1B2ED16F846}"/>
              </a:ext>
            </a:extLst>
          </p:cNvPr>
          <p:cNvSpPr>
            <a:spLocks noGrp="1"/>
          </p:cNvSpPr>
          <p:nvPr>
            <p:ph type="title"/>
          </p:nvPr>
        </p:nvSpPr>
        <p:spPr/>
        <p:txBody>
          <a:bodyPr/>
          <a:lstStyle/>
          <a:p>
            <a:r>
              <a:rPr lang="en-GB" dirty="0"/>
              <a:t>User Account Properties</a:t>
            </a:r>
          </a:p>
        </p:txBody>
      </p:sp>
      <p:sp>
        <p:nvSpPr>
          <p:cNvPr id="3" name="Content Placeholder 2">
            <a:extLst>
              <a:ext uri="{FF2B5EF4-FFF2-40B4-BE49-F238E27FC236}">
                <a16:creationId xmlns:a16="http://schemas.microsoft.com/office/drawing/2014/main" id="{3A826237-5F4A-3169-9D8C-28F4E0D20FB4}"/>
              </a:ext>
            </a:extLst>
          </p:cNvPr>
          <p:cNvSpPr>
            <a:spLocks noGrp="1"/>
          </p:cNvSpPr>
          <p:nvPr>
            <p:ph idx="1"/>
          </p:nvPr>
        </p:nvSpPr>
        <p:spPr/>
        <p:txBody>
          <a:bodyPr>
            <a:normAutofit fontScale="92500"/>
          </a:bodyPr>
          <a:lstStyle/>
          <a:p>
            <a:r>
              <a:rPr lang="en-GB" b="1" dirty="0"/>
              <a:t>Username</a:t>
            </a:r>
            <a:r>
              <a:rPr lang="en-GB" dirty="0"/>
              <a:t>: Each user is assigned a unique username that serves as their identifier within the Linux system. For example, the username is “robot".</a:t>
            </a:r>
          </a:p>
          <a:p>
            <a:r>
              <a:rPr lang="en-GB" b="1" dirty="0"/>
              <a:t>UID (User ID) and GID (Group ID):</a:t>
            </a:r>
            <a:r>
              <a:rPr lang="en-GB" dirty="0"/>
              <a:t> Every user account is associated with a UID and GID. The UID is a numerical value assigned to the user, while the GID represents the primary group to which the user belongs. For instance, robot's UID may be 1002, and his primary group's GID is 1002 as well.</a:t>
            </a:r>
          </a:p>
          <a:p>
            <a:r>
              <a:rPr lang="en-GB" b="1" dirty="0"/>
              <a:t>Home Directory</a:t>
            </a:r>
            <a:r>
              <a:rPr lang="en-GB" dirty="0"/>
              <a:t>: Each user has a designated home directory where their personal files and settings reside. robot's home directory is /home/robot.</a:t>
            </a:r>
          </a:p>
        </p:txBody>
      </p:sp>
    </p:spTree>
    <p:extLst>
      <p:ext uri="{BB962C8B-B14F-4D97-AF65-F5344CB8AC3E}">
        <p14:creationId xmlns:p14="http://schemas.microsoft.com/office/powerpoint/2010/main" val="163787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FF64-26C3-A215-E4A4-63E927BD3BF3}"/>
              </a:ext>
            </a:extLst>
          </p:cNvPr>
          <p:cNvSpPr>
            <a:spLocks noGrp="1"/>
          </p:cNvSpPr>
          <p:nvPr>
            <p:ph type="title"/>
          </p:nvPr>
        </p:nvSpPr>
        <p:spPr/>
        <p:txBody>
          <a:bodyPr/>
          <a:lstStyle/>
          <a:p>
            <a:r>
              <a:rPr lang="en-GB" dirty="0"/>
              <a:t>User Account Properties</a:t>
            </a:r>
          </a:p>
        </p:txBody>
      </p:sp>
      <p:sp>
        <p:nvSpPr>
          <p:cNvPr id="3" name="Content Placeholder 2">
            <a:extLst>
              <a:ext uri="{FF2B5EF4-FFF2-40B4-BE49-F238E27FC236}">
                <a16:creationId xmlns:a16="http://schemas.microsoft.com/office/drawing/2014/main" id="{E3CBAF40-2011-25EB-55A3-69E4BE13FD43}"/>
              </a:ext>
            </a:extLst>
          </p:cNvPr>
          <p:cNvSpPr>
            <a:spLocks noGrp="1"/>
          </p:cNvSpPr>
          <p:nvPr>
            <p:ph idx="1"/>
          </p:nvPr>
        </p:nvSpPr>
        <p:spPr/>
        <p:txBody>
          <a:bodyPr>
            <a:normAutofit/>
          </a:bodyPr>
          <a:lstStyle/>
          <a:p>
            <a:r>
              <a:rPr lang="en-GB" b="1" dirty="0"/>
              <a:t>Default Shell</a:t>
            </a:r>
            <a:r>
              <a:rPr lang="en-GB" dirty="0"/>
              <a:t>: The default shell determines the command interpreter used when a user logs in. It defines the user's interactive environment. In our case, robot's default shell is set to /bin/bash, which is a popular shell in Linux.</a:t>
            </a:r>
          </a:p>
          <a:p>
            <a:r>
              <a:rPr lang="en-GB" b="1" dirty="0"/>
              <a:t>Password</a:t>
            </a:r>
            <a:r>
              <a:rPr lang="en-GB" dirty="0"/>
              <a:t>: User accounts require passwords to authenticate and access the system. </a:t>
            </a:r>
          </a:p>
          <a:p>
            <a:r>
              <a:rPr lang="en-GB" b="1" dirty="0"/>
              <a:t>Group</a:t>
            </a:r>
            <a:r>
              <a:rPr lang="en-GB" dirty="0"/>
              <a:t>: The group membership determines which system resources the user can access, as well as which users can access the user's files. (-g)</a:t>
            </a:r>
          </a:p>
        </p:txBody>
      </p:sp>
    </p:spTree>
    <p:extLst>
      <p:ext uri="{BB962C8B-B14F-4D97-AF65-F5344CB8AC3E}">
        <p14:creationId xmlns:p14="http://schemas.microsoft.com/office/powerpoint/2010/main" val="405602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CD2C-28EE-5B4D-FD7F-7BD55BF20A49}"/>
              </a:ext>
            </a:extLst>
          </p:cNvPr>
          <p:cNvSpPr>
            <a:spLocks noGrp="1"/>
          </p:cNvSpPr>
          <p:nvPr>
            <p:ph type="title"/>
          </p:nvPr>
        </p:nvSpPr>
        <p:spPr/>
        <p:txBody>
          <a:bodyPr/>
          <a:lstStyle/>
          <a:p>
            <a:r>
              <a:rPr lang="en-GB" dirty="0"/>
              <a:t>cat /etc/passwd</a:t>
            </a:r>
          </a:p>
        </p:txBody>
      </p:sp>
      <p:sp>
        <p:nvSpPr>
          <p:cNvPr id="3" name="Content Placeholder 2">
            <a:extLst>
              <a:ext uri="{FF2B5EF4-FFF2-40B4-BE49-F238E27FC236}">
                <a16:creationId xmlns:a16="http://schemas.microsoft.com/office/drawing/2014/main" id="{93E31895-56F1-5C05-B2A4-349B62DA8582}"/>
              </a:ext>
            </a:extLst>
          </p:cNvPr>
          <p:cNvSpPr>
            <a:spLocks noGrp="1"/>
          </p:cNvSpPr>
          <p:nvPr>
            <p:ph idx="1"/>
          </p:nvPr>
        </p:nvSpPr>
        <p:spPr/>
        <p:txBody>
          <a:bodyPr>
            <a:normAutofit lnSpcReduction="10000"/>
          </a:bodyPr>
          <a:lstStyle/>
          <a:p>
            <a:r>
              <a:rPr lang="en-GB" dirty="0"/>
              <a:t>look at the users on their Linux by running the cat /etc/passwd command. robot:x:1002:1002:,,,:/home/robot:/bin/bash</a:t>
            </a:r>
          </a:p>
          <a:p>
            <a:r>
              <a:rPr lang="en-GB" dirty="0"/>
              <a:t>robot: username, x: password</a:t>
            </a:r>
          </a:p>
          <a:p>
            <a:r>
              <a:rPr lang="en-GB" dirty="0"/>
              <a:t>1002: This is the UID (User ID) of the user account, which is a unique numerical identifier assigned to the user by the system.</a:t>
            </a:r>
          </a:p>
          <a:p>
            <a:r>
              <a:rPr lang="en-GB" dirty="0"/>
              <a:t>1002: This is the GID (Group ID) of the user account, which represents the primary group membership of the user.</a:t>
            </a:r>
          </a:p>
          <a:p>
            <a:endParaRPr lang="en-GB" dirty="0"/>
          </a:p>
        </p:txBody>
      </p:sp>
    </p:spTree>
    <p:extLst>
      <p:ext uri="{BB962C8B-B14F-4D97-AF65-F5344CB8AC3E}">
        <p14:creationId xmlns:p14="http://schemas.microsoft.com/office/powerpoint/2010/main" val="379609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3592-9A41-E0B5-E602-554F3F360F60}"/>
              </a:ext>
            </a:extLst>
          </p:cNvPr>
          <p:cNvSpPr>
            <a:spLocks noGrp="1"/>
          </p:cNvSpPr>
          <p:nvPr>
            <p:ph type="title"/>
          </p:nvPr>
        </p:nvSpPr>
        <p:spPr/>
        <p:txBody>
          <a:bodyPr/>
          <a:lstStyle/>
          <a:p>
            <a:r>
              <a:rPr lang="en-GB" dirty="0"/>
              <a:t>cat /etc/passwd</a:t>
            </a:r>
          </a:p>
        </p:txBody>
      </p:sp>
      <p:sp>
        <p:nvSpPr>
          <p:cNvPr id="3" name="Content Placeholder 2">
            <a:extLst>
              <a:ext uri="{FF2B5EF4-FFF2-40B4-BE49-F238E27FC236}">
                <a16:creationId xmlns:a16="http://schemas.microsoft.com/office/drawing/2014/main" id="{722AD25A-5383-B39B-DC69-DA21C0AE7897}"/>
              </a:ext>
            </a:extLst>
          </p:cNvPr>
          <p:cNvSpPr>
            <a:spLocks noGrp="1"/>
          </p:cNvSpPr>
          <p:nvPr>
            <p:ph idx="1"/>
          </p:nvPr>
        </p:nvSpPr>
        <p:spPr/>
        <p:txBody>
          <a:bodyPr>
            <a:normAutofit fontScale="92500" lnSpcReduction="20000"/>
          </a:bodyPr>
          <a:lstStyle/>
          <a:p>
            <a:r>
              <a:rPr lang="en-GB" dirty="0"/>
              <a:t>,,,: This is the GECOS field, which stands for "General Electric Comprehensive Operating System". This field is used to store additional information about the user, such as their full name or contact information. In this case, the field is empty, as no additional information was provided while creating the user account.</a:t>
            </a:r>
          </a:p>
          <a:p>
            <a:r>
              <a:rPr lang="en-GB" dirty="0"/>
              <a:t>/home/robot: This is the home directory of the user account, which is the location where the user's files and personal data are stored.</a:t>
            </a:r>
          </a:p>
          <a:p>
            <a:r>
              <a:rPr lang="en-GB" dirty="0"/>
              <a:t>/bin/bash: This is the default shell for the user account, which is the command interpreter used to process commands entered by the user in the terminal. In this case, the default shell is Bash, which is the most commonly used shell in Linux.</a:t>
            </a:r>
          </a:p>
        </p:txBody>
      </p:sp>
    </p:spTree>
    <p:extLst>
      <p:ext uri="{BB962C8B-B14F-4D97-AF65-F5344CB8AC3E}">
        <p14:creationId xmlns:p14="http://schemas.microsoft.com/office/powerpoint/2010/main" val="71377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795</TotalTime>
  <Words>2016</Words>
  <Application>Microsoft Office PowerPoint</Application>
  <PresentationFormat>Widescreen</PresentationFormat>
  <Paragraphs>117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Nunito</vt:lpstr>
      <vt:lpstr>Söhne</vt:lpstr>
      <vt:lpstr>Söhne Mono</vt:lpstr>
      <vt:lpstr>Tw Cen MT</vt:lpstr>
      <vt:lpstr>Wingdings</vt:lpstr>
      <vt:lpstr>Circuit</vt:lpstr>
      <vt:lpstr>Users and Permissions</vt:lpstr>
      <vt:lpstr>contents</vt:lpstr>
      <vt:lpstr>What are Users in Linux?</vt:lpstr>
      <vt:lpstr>Types of Users in Linux</vt:lpstr>
      <vt:lpstr>How to Create Users</vt:lpstr>
      <vt:lpstr>User Account Properties</vt:lpstr>
      <vt:lpstr>User Account Properties</vt:lpstr>
      <vt:lpstr>cat /etc/passwd</vt:lpstr>
      <vt:lpstr>cat /etc/passwd</vt:lpstr>
      <vt:lpstr>How to Delete Users</vt:lpstr>
      <vt:lpstr>How to Modify User Groups in Linux</vt:lpstr>
      <vt:lpstr>How to Change Default Shell in Linux</vt:lpstr>
      <vt:lpstr>How to Create a New Group in Linux</vt:lpstr>
      <vt:lpstr>File and directory permissions</vt:lpstr>
      <vt:lpstr>Understanding Linux File Permissions</vt:lpstr>
      <vt:lpstr>Change group</vt:lpstr>
      <vt:lpstr>Using chown Command</vt:lpstr>
      <vt:lpstr>Using chmod Command</vt:lpstr>
      <vt:lpstr>CHMOD example</vt:lpstr>
      <vt:lpstr>Understanding permission modes (rwx)</vt:lpstr>
      <vt:lpstr>How do you read file permissions?</vt:lpstr>
      <vt:lpstr>sudo</vt:lpstr>
      <vt:lpstr>Sudo</vt:lpstr>
      <vt:lpstr>SUDO</vt:lpstr>
      <vt:lpstr>Task</vt:lpstr>
      <vt:lpstr>task</vt:lpstr>
      <vt:lpstr>PowerPoint Presentation</vt:lpstr>
      <vt:lpstr>sudo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abdallah ouf</dc:creator>
  <cp:lastModifiedBy>Ahmed Khaled Mady</cp:lastModifiedBy>
  <cp:revision>18</cp:revision>
  <dcterms:created xsi:type="dcterms:W3CDTF">2024-01-22T23:12:58Z</dcterms:created>
  <dcterms:modified xsi:type="dcterms:W3CDTF">2024-02-25T13:02:52Z</dcterms:modified>
</cp:coreProperties>
</file>