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7" r:id="rId2"/>
    <p:sldId id="371" r:id="rId3"/>
    <p:sldId id="373" r:id="rId4"/>
    <p:sldId id="372" r:id="rId5"/>
    <p:sldId id="339" r:id="rId6"/>
    <p:sldId id="340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57" r:id="rId26"/>
    <p:sldId id="376" r:id="rId27"/>
    <p:sldId id="377" r:id="rId28"/>
    <p:sldId id="378" r:id="rId29"/>
    <p:sldId id="375" r:id="rId30"/>
    <p:sldId id="353" r:id="rId31"/>
    <p:sldId id="355" r:id="rId32"/>
    <p:sldId id="379" r:id="rId3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D5D0A5-8500-8E36-A01B-58C0CDC6E63D}" v="46" dt="2023-12-06T11:13:23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>
        <p:scale>
          <a:sx n="100" d="100"/>
          <a:sy n="100" d="100"/>
        </p:scale>
        <p:origin x="-1680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2B2214-D92F-2D2E-70FB-C5ECFDD667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C3521F-8D70-1FAB-D0B0-ADCF43B0C3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6F61A5-0165-4981-8D1C-05E529B04F14}" type="datetime1">
              <a:rPr lang="en-US" altLang="en-US"/>
              <a:pPr/>
              <a:t>12/6/2023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37140-9A90-915A-18D7-CBA91E1289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03779-AFB2-BB0C-361F-BC1CB6E15F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185BE8-62B1-4EF4-9201-981658CB73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22D397-0AB2-D548-852E-D18AC71929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38007F-66CB-2C16-7600-EC4481754DC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AA9D84C-F246-4AD8-932A-AA7BC5DED856}" type="datetime1">
              <a:rPr lang="en-US" altLang="en-US"/>
              <a:pPr/>
              <a:t>12/6/2023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C388620-2425-5A86-D64A-4FA435AE7E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552D4FC-4CC8-7755-2F9E-B1C8D62BE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B96FE-A38F-3A25-938F-25DD2081B0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20B70-78BC-2662-A16D-73C2891AD7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B2403F8-D67E-4DD8-9E28-EE83ADDBCE3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A53C90C8-E012-F3EF-FF90-6066525FE9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D6F96F0-945A-4F29-9093-618E18234F2E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25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AE9F3861-305B-5457-C614-1F9135C9FF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0FE619E8-7F97-F3FF-2F41-20BA0843B5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205" tIns="44604" rIns="89205" bIns="44604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8D8FC-6D8D-83C0-81A0-F666150E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828869-5D92-4EAF-81CA-C20A0E149759}" type="datetime1">
              <a:rPr lang="en-US" altLang="en-US"/>
              <a:pPr/>
              <a:t>12/6/2023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5E365-05AB-ED1C-D45B-9971BEE3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D031C-DCA2-DBDB-F7B5-8FF9A6BB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75FF8-ACF6-45F1-BD15-4298F958E8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294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9EB4D-303A-ECC4-2D85-65E59BD81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72092F-17E5-4819-94D5-A05F12E345A8}" type="datetime1">
              <a:rPr lang="en-US" altLang="en-US"/>
              <a:pPr/>
              <a:t>12/6/2023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9D1E1-5CCD-B457-7DAD-2948AFBD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E8441-5131-4212-7C8D-DE493021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D112D-598E-4052-A7FB-86C77030F0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53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39180-666E-6C07-1040-671463A4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1A65E3-67C6-4FE2-820D-604B18C36B50}" type="datetime1">
              <a:rPr lang="en-US" altLang="en-US"/>
              <a:pPr/>
              <a:t>12/6/2023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D5293-DE58-18A7-4A5C-72A2E492A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9F711-0EBC-683E-57C7-2812D21F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5C2C5-96E0-42B0-AC34-958553D7A7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390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2B371-2159-9445-EC53-9701215C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AE6A47-6996-4D06-95F8-0D8B24930A0C}" type="datetime1">
              <a:rPr lang="en-US" altLang="en-US"/>
              <a:pPr/>
              <a:t>12/6/2023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F7C7E-05E5-477C-EB18-E1E15911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4E7B2-21C6-FF29-FC91-5E0FAAC6C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5285A-416F-45DE-A3C5-AF93D6D59E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62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4B76D-E65A-A0BA-D786-81C9BBF1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9EF951-AF04-4688-9604-D1959C72A4D1}" type="datetime1">
              <a:rPr lang="en-US" altLang="en-US"/>
              <a:pPr/>
              <a:t>12/6/2023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F8146-4C86-1AF6-8791-142967A5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63F87-4E8C-BA2A-E4A5-04C9043C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4FAA7-D057-45BA-90B8-A41EBE4693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22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611E72D-B83E-08E0-C17B-A7FBC0D5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E5E3C9-278E-41FF-B0C2-437AD0872369}" type="datetime1">
              <a:rPr lang="en-US" altLang="en-US"/>
              <a:pPr/>
              <a:t>12/6/2023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5F19E75-DBAC-CF79-C7D8-92BBB434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752921-2367-E401-7BB1-C401F77B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D622C-B01B-482B-8D87-DE06B4AD44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832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C49BB3F-7061-4602-7EAF-FC23763E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63DE34-F0AC-4613-A1C5-CF6203CCBDAC}" type="datetime1">
              <a:rPr lang="en-US" altLang="en-US"/>
              <a:pPr/>
              <a:t>12/6/2023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53858A1-9070-5A21-D566-6960EB920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7F8D5A4-4F26-620A-8257-375FA548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F3DC9D-56B5-4756-82B5-54E566FF58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010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B2667DA-8CD4-4469-5DE8-75888FC5D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996DC5-36C3-4D25-8BE9-125F9EDECEF8}" type="datetime1">
              <a:rPr lang="en-US" altLang="en-US"/>
              <a:pPr/>
              <a:t>12/6/2023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002CB2C-B354-C58F-D2EA-3DF608E1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8BEE21A-D794-FEA8-460E-E750E18F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B34DAA-5C6B-4EFC-82AD-C36CB9A90E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70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5D343D5-86E2-0C00-378E-B4C6F003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D2182C-75F0-4A52-87A2-3ACCAC56E38B}" type="datetime1">
              <a:rPr lang="en-US" altLang="en-US"/>
              <a:pPr/>
              <a:t>12/6/2023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5921B53-0790-30C9-C87A-7D151D665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4CD69EE-841F-A9F1-BDFD-5E84A47D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CC42F0-BE5F-4EB4-B5D8-33317FBF97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24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50F6ACA-B60E-A26E-1C2F-3B80F8380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B01AA4-79D4-4B85-AF87-DB4AC387506E}" type="datetime1">
              <a:rPr lang="en-US" altLang="en-US"/>
              <a:pPr/>
              <a:t>12/6/2023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288D8DC-E1EC-865A-6AFC-E45CA662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A8CE46F-72FD-183B-CC12-5B4A6D0F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79E46-2C3F-4A34-8390-E80B096692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67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D8AC441-5AF8-2183-FD25-A45130F0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44E7F5-56CC-4009-B87C-2938BAE2FE87}" type="datetime1">
              <a:rPr lang="en-US" altLang="en-US"/>
              <a:pPr/>
              <a:t>12/6/2023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FE37FA-4D54-B9E2-C58D-65846C8B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1D6720F-D89F-EB48-D7CB-6B6BEF6F6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2C415-EF43-49D5-A578-14012752C1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237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C516759-1C0C-7F03-8F79-31AE05E85B2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EEED3D7-DE60-299C-FE1D-7D107092F6B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1E7B4-24E6-AFCE-9BE1-4D296F730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EC58017-7972-4BDE-A9F5-F0938E4E3A11}" type="datetime1">
              <a:rPr lang="en-US" altLang="en-US"/>
              <a:pPr/>
              <a:t>12/6/2023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67FEA-27F1-DA3B-A8FE-1AB3B8911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F981B-029E-4585-1564-A9630A8D4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E0CBFA7-8DF7-48C8-AB7D-46673220C95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15.png"/><Relationship Id="rId4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69" name="Rectangle 1536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7AC27E64-FEFA-F9D3-B600-61BB69A16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61" y="3577456"/>
            <a:ext cx="8182230" cy="1687814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altLang="en-US" sz="5700">
                <a:ea typeface="ＭＳ Ｐゴシック" panose="020B0600070205080204" pitchFamily="34" charset="-128"/>
              </a:rPr>
              <a:t>Dijkstra’s Algorithm</a:t>
            </a:r>
          </a:p>
        </p:txBody>
      </p:sp>
      <p:pic>
        <p:nvPicPr>
          <p:cNvPr id="2" name="Picture 1" descr="A blue and green text&#10;&#10;Description automatically generated">
            <a:extLst>
              <a:ext uri="{FF2B5EF4-FFF2-40B4-BE49-F238E27FC236}">
                <a16:creationId xmlns:a16="http://schemas.microsoft.com/office/drawing/2014/main" id="{81616523-FDF8-19D7-93BE-BC5A72993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431" y="1071758"/>
            <a:ext cx="4829691" cy="1781827"/>
          </a:xfrm>
          <a:prstGeom prst="rect">
            <a:avLst/>
          </a:prstGeom>
        </p:spPr>
      </p:pic>
      <p:sp>
        <p:nvSpPr>
          <p:cNvPr id="1537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5509052"/>
            <a:ext cx="3429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429000"/>
                      <a:gd name="connsiteY0" fmla="*/ 0 h 18288"/>
                      <a:gd name="connsiteX1" fmla="*/ 685800 w 3429000"/>
                      <a:gd name="connsiteY1" fmla="*/ 0 h 18288"/>
                      <a:gd name="connsiteX2" fmla="*/ 1371600 w 3429000"/>
                      <a:gd name="connsiteY2" fmla="*/ 0 h 18288"/>
                      <a:gd name="connsiteX3" fmla="*/ 2057400 w 3429000"/>
                      <a:gd name="connsiteY3" fmla="*/ 0 h 18288"/>
                      <a:gd name="connsiteX4" fmla="*/ 2674620 w 3429000"/>
                      <a:gd name="connsiteY4" fmla="*/ 0 h 18288"/>
                      <a:gd name="connsiteX5" fmla="*/ 3429000 w 3429000"/>
                      <a:gd name="connsiteY5" fmla="*/ 0 h 18288"/>
                      <a:gd name="connsiteX6" fmla="*/ 3429000 w 3429000"/>
                      <a:gd name="connsiteY6" fmla="*/ 18288 h 18288"/>
                      <a:gd name="connsiteX7" fmla="*/ 2811780 w 3429000"/>
                      <a:gd name="connsiteY7" fmla="*/ 18288 h 18288"/>
                      <a:gd name="connsiteX8" fmla="*/ 2228850 w 3429000"/>
                      <a:gd name="connsiteY8" fmla="*/ 18288 h 18288"/>
                      <a:gd name="connsiteX9" fmla="*/ 1543050 w 3429000"/>
                      <a:gd name="connsiteY9" fmla="*/ 18288 h 18288"/>
                      <a:gd name="connsiteX10" fmla="*/ 925830 w 3429000"/>
                      <a:gd name="connsiteY10" fmla="*/ 18288 h 18288"/>
                      <a:gd name="connsiteX11" fmla="*/ 0 w 3429000"/>
                      <a:gd name="connsiteY11" fmla="*/ 18288 h 18288"/>
                      <a:gd name="connsiteX12" fmla="*/ 0 w 3429000"/>
                      <a:gd name="connsiteY12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429000" h="18288" fill="none" extrusionOk="0">
                        <a:moveTo>
                          <a:pt x="0" y="0"/>
                        </a:moveTo>
                        <a:cubicBezTo>
                          <a:pt x="219865" y="20479"/>
                          <a:pt x="493281" y="26186"/>
                          <a:pt x="685800" y="0"/>
                        </a:cubicBezTo>
                        <a:cubicBezTo>
                          <a:pt x="878319" y="-26186"/>
                          <a:pt x="1121382" y="-11869"/>
                          <a:pt x="1371600" y="0"/>
                        </a:cubicBezTo>
                        <a:cubicBezTo>
                          <a:pt x="1621818" y="11869"/>
                          <a:pt x="1878793" y="32281"/>
                          <a:pt x="2057400" y="0"/>
                        </a:cubicBezTo>
                        <a:cubicBezTo>
                          <a:pt x="2236007" y="-32281"/>
                          <a:pt x="2433797" y="-18251"/>
                          <a:pt x="2674620" y="0"/>
                        </a:cubicBezTo>
                        <a:cubicBezTo>
                          <a:pt x="2915443" y="18251"/>
                          <a:pt x="3205923" y="-1443"/>
                          <a:pt x="3429000" y="0"/>
                        </a:cubicBezTo>
                        <a:cubicBezTo>
                          <a:pt x="3429442" y="4516"/>
                          <a:pt x="3428173" y="12266"/>
                          <a:pt x="3429000" y="18288"/>
                        </a:cubicBezTo>
                        <a:cubicBezTo>
                          <a:pt x="3221081" y="48608"/>
                          <a:pt x="3088001" y="8066"/>
                          <a:pt x="2811780" y="18288"/>
                        </a:cubicBezTo>
                        <a:cubicBezTo>
                          <a:pt x="2535559" y="28510"/>
                          <a:pt x="2481355" y="24898"/>
                          <a:pt x="2228850" y="18288"/>
                        </a:cubicBezTo>
                        <a:cubicBezTo>
                          <a:pt x="1976345" y="11679"/>
                          <a:pt x="1807520" y="48356"/>
                          <a:pt x="1543050" y="18288"/>
                        </a:cubicBezTo>
                        <a:cubicBezTo>
                          <a:pt x="1278580" y="-11780"/>
                          <a:pt x="1181944" y="5123"/>
                          <a:pt x="925830" y="18288"/>
                        </a:cubicBezTo>
                        <a:cubicBezTo>
                          <a:pt x="669716" y="31453"/>
                          <a:pt x="410304" y="34815"/>
                          <a:pt x="0" y="18288"/>
                        </a:cubicBezTo>
                        <a:cubicBezTo>
                          <a:pt x="-306" y="11477"/>
                          <a:pt x="485" y="4355"/>
                          <a:pt x="0" y="0"/>
                        </a:cubicBezTo>
                        <a:close/>
                      </a:path>
                      <a:path w="3429000" h="18288" stroke="0" extrusionOk="0">
                        <a:moveTo>
                          <a:pt x="0" y="0"/>
                        </a:moveTo>
                        <a:cubicBezTo>
                          <a:pt x="174095" y="-12874"/>
                          <a:pt x="443087" y="-14090"/>
                          <a:pt x="617220" y="0"/>
                        </a:cubicBezTo>
                        <a:cubicBezTo>
                          <a:pt x="791353" y="14090"/>
                          <a:pt x="1072677" y="8451"/>
                          <a:pt x="1200150" y="0"/>
                        </a:cubicBezTo>
                        <a:cubicBezTo>
                          <a:pt x="1327623" y="-8451"/>
                          <a:pt x="1526638" y="19866"/>
                          <a:pt x="1817370" y="0"/>
                        </a:cubicBezTo>
                        <a:cubicBezTo>
                          <a:pt x="2108102" y="-19866"/>
                          <a:pt x="2221289" y="26161"/>
                          <a:pt x="2503170" y="0"/>
                        </a:cubicBezTo>
                        <a:cubicBezTo>
                          <a:pt x="2785051" y="-26161"/>
                          <a:pt x="3022134" y="39178"/>
                          <a:pt x="3429000" y="0"/>
                        </a:cubicBezTo>
                        <a:cubicBezTo>
                          <a:pt x="3429577" y="4624"/>
                          <a:pt x="3429819" y="11191"/>
                          <a:pt x="3429000" y="18288"/>
                        </a:cubicBezTo>
                        <a:cubicBezTo>
                          <a:pt x="3103464" y="593"/>
                          <a:pt x="2887909" y="22940"/>
                          <a:pt x="2743200" y="18288"/>
                        </a:cubicBezTo>
                        <a:cubicBezTo>
                          <a:pt x="2598491" y="13636"/>
                          <a:pt x="2362615" y="10656"/>
                          <a:pt x="1988820" y="18288"/>
                        </a:cubicBezTo>
                        <a:cubicBezTo>
                          <a:pt x="1615025" y="25920"/>
                          <a:pt x="1580494" y="3693"/>
                          <a:pt x="1405890" y="18288"/>
                        </a:cubicBezTo>
                        <a:cubicBezTo>
                          <a:pt x="1231286" y="32884"/>
                          <a:pt x="885259" y="-16285"/>
                          <a:pt x="651510" y="18288"/>
                        </a:cubicBezTo>
                        <a:cubicBezTo>
                          <a:pt x="417761" y="52861"/>
                          <a:pt x="138362" y="-13856"/>
                          <a:pt x="0" y="18288"/>
                        </a:cubicBezTo>
                        <a:cubicBezTo>
                          <a:pt x="-171" y="12755"/>
                          <a:pt x="-690" y="79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4" name="Slide Number Placeholder 5">
            <a:extLst>
              <a:ext uri="{FF2B5EF4-FFF2-40B4-BE49-F238E27FC236}">
                <a16:creationId xmlns:a16="http://schemas.microsoft.com/office/drawing/2014/main" id="{A7E0D885-FAB1-CC2C-D0E5-F121203A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fld id="{6C31840F-C033-4C6D-BFF8-8C031C886AA4}" type="slidenum">
              <a:rPr lang="en-US" altLang="en-US" sz="1900">
                <a:latin typeface="Calibri" panose="020F0502020204030204" pitchFamily="34" charset="0"/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altLang="en-US" sz="19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C296A5BA-EBE4-60F7-4A53-9365A0AA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A351C86-9EE0-4256-90F0-7D6F2DA19921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36E6CE9-2DDC-F96E-8FC6-9A8D6F9FD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Example: Update neighbors</a:t>
            </a:r>
          </a:p>
        </p:txBody>
      </p:sp>
      <p:sp>
        <p:nvSpPr>
          <p:cNvPr id="24580" name="Oval 3">
            <a:extLst>
              <a:ext uri="{FF2B5EF4-FFF2-40B4-BE49-F238E27FC236}">
                <a16:creationId xmlns:a16="http://schemas.microsoft.com/office/drawing/2014/main" id="{8F1481BF-D08D-A1A1-0495-8CFF7755F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4581" name="Oval 4">
            <a:extLst>
              <a:ext uri="{FF2B5EF4-FFF2-40B4-BE49-F238E27FC236}">
                <a16:creationId xmlns:a16="http://schemas.microsoft.com/office/drawing/2014/main" id="{35992615-BF9F-DF14-AB85-E75D4537E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4582" name="Oval 5">
            <a:extLst>
              <a:ext uri="{FF2B5EF4-FFF2-40B4-BE49-F238E27FC236}">
                <a16:creationId xmlns:a16="http://schemas.microsoft.com/office/drawing/2014/main" id="{441284FB-D93B-874A-BE17-46B300571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4583" name="AutoShape 6">
            <a:extLst>
              <a:ext uri="{FF2B5EF4-FFF2-40B4-BE49-F238E27FC236}">
                <a16:creationId xmlns:a16="http://schemas.microsoft.com/office/drawing/2014/main" id="{B9ED7768-2CE4-62E5-EA63-1EDE0B3E8412}"/>
              </a:ext>
            </a:extLst>
          </p:cNvPr>
          <p:cNvCxnSpPr>
            <a:cxnSpLocks noChangeShapeType="1"/>
            <a:stCxn id="24581" idx="2"/>
            <a:endCxn id="24582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AutoShape 7">
            <a:extLst>
              <a:ext uri="{FF2B5EF4-FFF2-40B4-BE49-F238E27FC236}">
                <a16:creationId xmlns:a16="http://schemas.microsoft.com/office/drawing/2014/main" id="{E58A57BD-F7B0-E5E8-7042-54D9114E184D}"/>
              </a:ext>
            </a:extLst>
          </p:cNvPr>
          <p:cNvCxnSpPr>
            <a:cxnSpLocks noChangeShapeType="1"/>
            <a:stCxn id="24596" idx="2"/>
            <a:endCxn id="24593" idx="6"/>
          </p:cNvCxnSpPr>
          <p:nvPr/>
        </p:nvCxnSpPr>
        <p:spPr bwMode="auto">
          <a:xfrm flipH="1">
            <a:off x="2819400" y="3810000"/>
            <a:ext cx="1585913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AutoShape 8">
            <a:extLst>
              <a:ext uri="{FF2B5EF4-FFF2-40B4-BE49-F238E27FC236}">
                <a16:creationId xmlns:a16="http://schemas.microsoft.com/office/drawing/2014/main" id="{92FC6D36-5B9C-7992-34D0-45BCA1702FAD}"/>
              </a:ext>
            </a:extLst>
          </p:cNvPr>
          <p:cNvCxnSpPr>
            <a:cxnSpLocks noChangeShapeType="1"/>
            <a:stCxn id="24580" idx="6"/>
            <a:endCxn id="24586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6" name="Oval 9">
            <a:extLst>
              <a:ext uri="{FF2B5EF4-FFF2-40B4-BE49-F238E27FC236}">
                <a16:creationId xmlns:a16="http://schemas.microsoft.com/office/drawing/2014/main" id="{22053DEA-6D4B-9250-B803-8CDAD35BC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4587" name="Oval 10">
            <a:extLst>
              <a:ext uri="{FF2B5EF4-FFF2-40B4-BE49-F238E27FC236}">
                <a16:creationId xmlns:a16="http://schemas.microsoft.com/office/drawing/2014/main" id="{31B14C06-C3E6-58C4-6160-8B15DD005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4588" name="AutoShape 11">
            <a:extLst>
              <a:ext uri="{FF2B5EF4-FFF2-40B4-BE49-F238E27FC236}">
                <a16:creationId xmlns:a16="http://schemas.microsoft.com/office/drawing/2014/main" id="{42B1FFA8-FD22-CB00-07AC-C3B5EA2FDA3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12">
            <a:extLst>
              <a:ext uri="{FF2B5EF4-FFF2-40B4-BE49-F238E27FC236}">
                <a16:creationId xmlns:a16="http://schemas.microsoft.com/office/drawing/2014/main" id="{C6A3780F-07DC-DF07-58B0-221BC82459B1}"/>
              </a:ext>
            </a:extLst>
          </p:cNvPr>
          <p:cNvCxnSpPr>
            <a:cxnSpLocks noChangeShapeType="1"/>
            <a:stCxn id="24587" idx="1"/>
            <a:endCxn id="24586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AutoShape 13">
            <a:extLst>
              <a:ext uri="{FF2B5EF4-FFF2-40B4-BE49-F238E27FC236}">
                <a16:creationId xmlns:a16="http://schemas.microsoft.com/office/drawing/2014/main" id="{49FADCFB-419D-37E4-D865-5BD69A4953B2}"/>
              </a:ext>
            </a:extLst>
          </p:cNvPr>
          <p:cNvCxnSpPr>
            <a:cxnSpLocks noChangeShapeType="1"/>
            <a:stCxn id="24581" idx="7"/>
            <a:endCxn id="24587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AutoShape 14">
            <a:extLst>
              <a:ext uri="{FF2B5EF4-FFF2-40B4-BE49-F238E27FC236}">
                <a16:creationId xmlns:a16="http://schemas.microsoft.com/office/drawing/2014/main" id="{03A24BAE-6406-9F46-8696-E5CC7182640B}"/>
              </a:ext>
            </a:extLst>
          </p:cNvPr>
          <p:cNvCxnSpPr>
            <a:cxnSpLocks noChangeShapeType="1"/>
            <a:stCxn id="24580" idx="5"/>
            <a:endCxn id="24596" idx="1"/>
          </p:cNvCxnSpPr>
          <p:nvPr/>
        </p:nvCxnSpPr>
        <p:spPr bwMode="auto">
          <a:xfrm>
            <a:off x="3743325" y="2828925"/>
            <a:ext cx="7429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2" name="AutoShape 15">
            <a:extLst>
              <a:ext uri="{FF2B5EF4-FFF2-40B4-BE49-F238E27FC236}">
                <a16:creationId xmlns:a16="http://schemas.microsoft.com/office/drawing/2014/main" id="{7EA8D32D-9643-3FE2-0DFA-5401501A97CD}"/>
              </a:ext>
            </a:extLst>
          </p:cNvPr>
          <p:cNvCxnSpPr>
            <a:cxnSpLocks noChangeShapeType="1"/>
            <a:stCxn id="24586" idx="3"/>
            <a:endCxn id="24596" idx="7"/>
          </p:cNvCxnSpPr>
          <p:nvPr/>
        </p:nvCxnSpPr>
        <p:spPr bwMode="auto">
          <a:xfrm flipH="1">
            <a:off x="4810125" y="2828925"/>
            <a:ext cx="6667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3" name="Oval 16">
            <a:extLst>
              <a:ext uri="{FF2B5EF4-FFF2-40B4-BE49-F238E27FC236}">
                <a16:creationId xmlns:a16="http://schemas.microsoft.com/office/drawing/2014/main" id="{EE3DD931-1D57-A2B2-54DC-D0DF4EE4A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4594" name="AutoShape 17">
            <a:extLst>
              <a:ext uri="{FF2B5EF4-FFF2-40B4-BE49-F238E27FC236}">
                <a16:creationId xmlns:a16="http://schemas.microsoft.com/office/drawing/2014/main" id="{FD1A4E61-65A8-1CF2-5278-31A1656B6D6F}"/>
              </a:ext>
            </a:extLst>
          </p:cNvPr>
          <p:cNvCxnSpPr>
            <a:cxnSpLocks noChangeShapeType="1"/>
            <a:stCxn id="24593" idx="7"/>
            <a:endCxn id="24580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AutoShape 18">
            <a:extLst>
              <a:ext uri="{FF2B5EF4-FFF2-40B4-BE49-F238E27FC236}">
                <a16:creationId xmlns:a16="http://schemas.microsoft.com/office/drawing/2014/main" id="{53875081-3FFE-0D03-3552-CE62C0DA075E}"/>
              </a:ext>
            </a:extLst>
          </p:cNvPr>
          <p:cNvCxnSpPr>
            <a:cxnSpLocks noChangeShapeType="1"/>
            <a:stCxn id="24582" idx="1"/>
            <a:endCxn id="24593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6" name="Oval 19">
            <a:extLst>
              <a:ext uri="{FF2B5EF4-FFF2-40B4-BE49-F238E27FC236}">
                <a16:creationId xmlns:a16="http://schemas.microsoft.com/office/drawing/2014/main" id="{0D59EBA4-7932-856C-ADE7-D8AA0D03C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4597" name="AutoShape 20">
            <a:extLst>
              <a:ext uri="{FF2B5EF4-FFF2-40B4-BE49-F238E27FC236}">
                <a16:creationId xmlns:a16="http://schemas.microsoft.com/office/drawing/2014/main" id="{73429B0F-552E-3CF2-773C-273BDDF95E63}"/>
              </a:ext>
            </a:extLst>
          </p:cNvPr>
          <p:cNvCxnSpPr>
            <a:cxnSpLocks noChangeShapeType="1"/>
            <a:stCxn id="24581" idx="1"/>
            <a:endCxn id="24596" idx="5"/>
          </p:cNvCxnSpPr>
          <p:nvPr/>
        </p:nvCxnSpPr>
        <p:spPr bwMode="auto">
          <a:xfrm flipH="1" flipV="1">
            <a:off x="4810125" y="3986213"/>
            <a:ext cx="6667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8" name="AutoShape 21">
            <a:extLst>
              <a:ext uri="{FF2B5EF4-FFF2-40B4-BE49-F238E27FC236}">
                <a16:creationId xmlns:a16="http://schemas.microsoft.com/office/drawing/2014/main" id="{03DA8642-0C64-07F9-F87A-86585924DAE6}"/>
              </a:ext>
            </a:extLst>
          </p:cNvPr>
          <p:cNvCxnSpPr>
            <a:cxnSpLocks noChangeShapeType="1"/>
            <a:stCxn id="24582" idx="7"/>
            <a:endCxn id="24596" idx="3"/>
          </p:cNvCxnSpPr>
          <p:nvPr/>
        </p:nvCxnSpPr>
        <p:spPr bwMode="auto">
          <a:xfrm flipV="1">
            <a:off x="3743325" y="3986213"/>
            <a:ext cx="7429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9" name="Text Box 22">
            <a:extLst>
              <a:ext uri="{FF2B5EF4-FFF2-40B4-BE49-F238E27FC236}">
                <a16:creationId xmlns:a16="http://schemas.microsoft.com/office/drawing/2014/main" id="{53E69279-A461-6675-F724-9CF180415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4600" name="Text Box 23">
            <a:extLst>
              <a:ext uri="{FF2B5EF4-FFF2-40B4-BE49-F238E27FC236}">
                <a16:creationId xmlns:a16="http://schemas.microsoft.com/office/drawing/2014/main" id="{85E57FCA-FCB5-67EB-EFEC-FF2E17EBD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4601" name="Text Box 24">
            <a:extLst>
              <a:ext uri="{FF2B5EF4-FFF2-40B4-BE49-F238E27FC236}">
                <a16:creationId xmlns:a16="http://schemas.microsoft.com/office/drawing/2014/main" id="{FC2A2BAC-2025-9AEE-86E6-030C3E9B9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4602" name="Text Box 25">
            <a:extLst>
              <a:ext uri="{FF2B5EF4-FFF2-40B4-BE49-F238E27FC236}">
                <a16:creationId xmlns:a16="http://schemas.microsoft.com/office/drawing/2014/main" id="{C94A41D1-F7FF-A25F-A108-180C2500C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10</a:t>
            </a:r>
          </a:p>
        </p:txBody>
      </p:sp>
      <p:sp>
        <p:nvSpPr>
          <p:cNvPr id="24603" name="Text Box 26">
            <a:extLst>
              <a:ext uri="{FF2B5EF4-FFF2-40B4-BE49-F238E27FC236}">
                <a16:creationId xmlns:a16="http://schemas.microsoft.com/office/drawing/2014/main" id="{388C8488-A0EA-E380-4B4E-53A88AFF9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3</a:t>
            </a:r>
          </a:p>
        </p:txBody>
      </p:sp>
      <p:sp>
        <p:nvSpPr>
          <p:cNvPr id="24604" name="Text Box 27">
            <a:extLst>
              <a:ext uri="{FF2B5EF4-FFF2-40B4-BE49-F238E27FC236}">
                <a16:creationId xmlns:a16="http://schemas.microsoft.com/office/drawing/2014/main" id="{CA98C037-4B7F-8520-4FE2-5D9F5A8CD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6</a:t>
            </a:r>
          </a:p>
        </p:txBody>
      </p:sp>
      <p:sp>
        <p:nvSpPr>
          <p:cNvPr id="24605" name="Text Box 28">
            <a:extLst>
              <a:ext uri="{FF2B5EF4-FFF2-40B4-BE49-F238E27FC236}">
                <a16:creationId xmlns:a16="http://schemas.microsoft.com/office/drawing/2014/main" id="{DA853C76-0B0B-5C7F-CE11-4F6210605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4606" name="Text Box 29">
            <a:extLst>
              <a:ext uri="{FF2B5EF4-FFF2-40B4-BE49-F238E27FC236}">
                <a16:creationId xmlns:a16="http://schemas.microsoft.com/office/drawing/2014/main" id="{24EA7538-CC21-94E5-17FA-D4C7030D1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4607" name="Text Box 30">
            <a:extLst>
              <a:ext uri="{FF2B5EF4-FFF2-40B4-BE49-F238E27FC236}">
                <a16:creationId xmlns:a16="http://schemas.microsoft.com/office/drawing/2014/main" id="{257A4BF7-001C-E9AC-122A-1913D75E5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4608" name="Text Box 31">
            <a:extLst>
              <a:ext uri="{FF2B5EF4-FFF2-40B4-BE49-F238E27FC236}">
                <a16:creationId xmlns:a16="http://schemas.microsoft.com/office/drawing/2014/main" id="{55128203-6931-54DA-E742-B22EC9CB9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8</a:t>
            </a:r>
          </a:p>
        </p:txBody>
      </p:sp>
      <p:sp>
        <p:nvSpPr>
          <p:cNvPr id="24609" name="Text Box 32">
            <a:extLst>
              <a:ext uri="{FF2B5EF4-FFF2-40B4-BE49-F238E27FC236}">
                <a16:creationId xmlns:a16="http://schemas.microsoft.com/office/drawing/2014/main" id="{1395BF87-51C1-6506-EB24-6EA89264B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5</a:t>
            </a:r>
          </a:p>
        </p:txBody>
      </p:sp>
      <p:sp>
        <p:nvSpPr>
          <p:cNvPr id="24610" name="Text Box 33">
            <a:extLst>
              <a:ext uri="{FF2B5EF4-FFF2-40B4-BE49-F238E27FC236}">
                <a16:creationId xmlns:a16="http://schemas.microsoft.com/office/drawing/2014/main" id="{4C80889F-BDA6-98F5-FF97-EE455E1BC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4611" name="Text Box 34">
            <a:extLst>
              <a:ext uri="{FF2B5EF4-FFF2-40B4-BE49-F238E27FC236}">
                <a16:creationId xmlns:a16="http://schemas.microsoft.com/office/drawing/2014/main" id="{C0DAC507-4C6A-2D87-7ADB-E9FD2F57D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0</a:t>
            </a:r>
          </a:p>
        </p:txBody>
      </p:sp>
      <p:sp>
        <p:nvSpPr>
          <p:cNvPr id="24612" name="Text Box 35">
            <a:extLst>
              <a:ext uri="{FF2B5EF4-FFF2-40B4-BE49-F238E27FC236}">
                <a16:creationId xmlns:a16="http://schemas.microsoft.com/office/drawing/2014/main" id="{122146F3-BF8D-C34E-DF25-4658DB965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2</a:t>
            </a:r>
            <a:endParaRPr lang="en-US" altLang="en-US" sz="1800"/>
          </a:p>
        </p:txBody>
      </p:sp>
      <p:sp>
        <p:nvSpPr>
          <p:cNvPr id="24613" name="Text Box 36">
            <a:extLst>
              <a:ext uri="{FF2B5EF4-FFF2-40B4-BE49-F238E27FC236}">
                <a16:creationId xmlns:a16="http://schemas.microsoft.com/office/drawing/2014/main" id="{215D8735-B725-1A8E-6F38-D4C94FF09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667125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3</a:t>
            </a:r>
            <a:endParaRPr lang="en-US" altLang="en-US" sz="1800"/>
          </a:p>
        </p:txBody>
      </p:sp>
      <p:sp>
        <p:nvSpPr>
          <p:cNvPr id="24614" name="Text Box 37">
            <a:extLst>
              <a:ext uri="{FF2B5EF4-FFF2-40B4-BE49-F238E27FC236}">
                <a16:creationId xmlns:a16="http://schemas.microsoft.com/office/drawing/2014/main" id="{6F811532-C107-3613-48BC-43687424D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590925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3</a:t>
            </a:r>
            <a:endParaRPr lang="en-US" altLang="en-US" sz="1800"/>
          </a:p>
        </p:txBody>
      </p:sp>
      <p:sp>
        <p:nvSpPr>
          <p:cNvPr id="24615" name="Text Box 38">
            <a:extLst>
              <a:ext uri="{FF2B5EF4-FFF2-40B4-BE49-F238E27FC236}">
                <a16:creationId xmlns:a16="http://schemas.microsoft.com/office/drawing/2014/main" id="{DA568CE9-D2D0-086F-0E61-C62514948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1</a:t>
            </a:r>
            <a:endParaRPr lang="en-US" altLang="en-US" sz="1800"/>
          </a:p>
        </p:txBody>
      </p:sp>
      <p:sp>
        <p:nvSpPr>
          <p:cNvPr id="24616" name="Text Box 39">
            <a:extLst>
              <a:ext uri="{FF2B5EF4-FFF2-40B4-BE49-F238E27FC236}">
                <a16:creationId xmlns:a16="http://schemas.microsoft.com/office/drawing/2014/main" id="{B07FF9A3-8E28-30F3-7B8D-755780BCA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257800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9</a:t>
            </a:r>
            <a:endParaRPr lang="en-US" altLang="en-US" sz="1800"/>
          </a:p>
        </p:txBody>
      </p:sp>
      <p:sp>
        <p:nvSpPr>
          <p:cNvPr id="24617" name="Text Box 40">
            <a:extLst>
              <a:ext uri="{FF2B5EF4-FFF2-40B4-BE49-F238E27FC236}">
                <a16:creationId xmlns:a16="http://schemas.microsoft.com/office/drawing/2014/main" id="{9448CC14-CA57-18DA-D05D-C38DB2A5A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257800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5</a:t>
            </a:r>
            <a:endParaRPr lang="en-US" altLang="en-US" sz="1800"/>
          </a:p>
        </p:txBody>
      </p:sp>
      <p:sp>
        <p:nvSpPr>
          <p:cNvPr id="24618" name="Line 43">
            <a:extLst>
              <a:ext uri="{FF2B5EF4-FFF2-40B4-BE49-F238E27FC236}">
                <a16:creationId xmlns:a16="http://schemas.microsoft.com/office/drawing/2014/main" id="{E6595C64-658D-F5E4-9BEC-63D777906C2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9" name="Line 44">
            <a:extLst>
              <a:ext uri="{FF2B5EF4-FFF2-40B4-BE49-F238E27FC236}">
                <a16:creationId xmlns:a16="http://schemas.microsoft.com/office/drawing/2014/main" id="{A23200BE-0F72-4ADC-2B2C-09D315D3AE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0" name="Line 45">
            <a:extLst>
              <a:ext uri="{FF2B5EF4-FFF2-40B4-BE49-F238E27FC236}">
                <a16:creationId xmlns:a16="http://schemas.microsoft.com/office/drawing/2014/main" id="{CBE9DC8E-CC80-EDD0-3AA5-4FEEA8355E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1" name="Line 46">
            <a:extLst>
              <a:ext uri="{FF2B5EF4-FFF2-40B4-BE49-F238E27FC236}">
                <a16:creationId xmlns:a16="http://schemas.microsoft.com/office/drawing/2014/main" id="{F5A64A4B-8070-1653-677C-710FA11ED1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2" name="Line 47">
            <a:extLst>
              <a:ext uri="{FF2B5EF4-FFF2-40B4-BE49-F238E27FC236}">
                <a16:creationId xmlns:a16="http://schemas.microsoft.com/office/drawing/2014/main" id="{BCA12BCC-30BD-527B-D78F-17AC550F31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4114800"/>
            <a:ext cx="533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Line 48">
            <a:extLst>
              <a:ext uri="{FF2B5EF4-FFF2-40B4-BE49-F238E27FC236}">
                <a16:creationId xmlns:a16="http://schemas.microsoft.com/office/drawing/2014/main" id="{CA05CFE9-B873-D650-384E-F589374B40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4" name="Text Box 49">
            <a:extLst>
              <a:ext uri="{FF2B5EF4-FFF2-40B4-BE49-F238E27FC236}">
                <a16:creationId xmlns:a16="http://schemas.microsoft.com/office/drawing/2014/main" id="{6A71A524-634B-6F29-4134-566C9F130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724400"/>
            <a:ext cx="27289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Distance(C) = 1 + 2 = 3 Distance(E) = 1 + 2 = 3 Distance(F) = 1 + 8 = 9 Distance(G) = 1 + 4 = 5</a:t>
            </a:r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5AC6A78B-F3C2-DD91-57A7-DC31F08D3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091" y="6246911"/>
            <a:ext cx="1578135" cy="58668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AD113044-9849-5262-54F2-EAC0D5D7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785326A-1735-4D82-942E-5712DE873757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E585DC73-39B1-5EC1-0BE2-1480F3958B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Example: Continued...</a:t>
            </a:r>
            <a:endParaRPr lang="en-US" altLang="en-US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5604" name="Oval 3">
            <a:extLst>
              <a:ext uri="{FF2B5EF4-FFF2-40B4-BE49-F238E27FC236}">
                <a16:creationId xmlns:a16="http://schemas.microsoft.com/office/drawing/2014/main" id="{EFDB446B-9BF6-0BAB-A90F-B2AA9692C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5605" name="Oval 4">
            <a:extLst>
              <a:ext uri="{FF2B5EF4-FFF2-40B4-BE49-F238E27FC236}">
                <a16:creationId xmlns:a16="http://schemas.microsoft.com/office/drawing/2014/main" id="{7BD02476-FDA4-F4D3-17DF-F96013D2A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5606" name="Oval 5">
            <a:extLst>
              <a:ext uri="{FF2B5EF4-FFF2-40B4-BE49-F238E27FC236}">
                <a16:creationId xmlns:a16="http://schemas.microsoft.com/office/drawing/2014/main" id="{8BB08F69-7599-869E-6D68-DC56329E4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5607" name="AutoShape 6">
            <a:extLst>
              <a:ext uri="{FF2B5EF4-FFF2-40B4-BE49-F238E27FC236}">
                <a16:creationId xmlns:a16="http://schemas.microsoft.com/office/drawing/2014/main" id="{4B919D3E-DDB2-BD25-D646-B8A83569446D}"/>
              </a:ext>
            </a:extLst>
          </p:cNvPr>
          <p:cNvCxnSpPr>
            <a:cxnSpLocks noChangeShapeType="1"/>
            <a:stCxn id="25605" idx="2"/>
            <a:endCxn id="25606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8" name="AutoShape 7">
            <a:extLst>
              <a:ext uri="{FF2B5EF4-FFF2-40B4-BE49-F238E27FC236}">
                <a16:creationId xmlns:a16="http://schemas.microsoft.com/office/drawing/2014/main" id="{1096395A-28C6-B46A-6F36-456F3C0FA085}"/>
              </a:ext>
            </a:extLst>
          </p:cNvPr>
          <p:cNvCxnSpPr>
            <a:cxnSpLocks noChangeShapeType="1"/>
            <a:stCxn id="25620" idx="2"/>
            <a:endCxn id="25617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9" name="AutoShape 8">
            <a:extLst>
              <a:ext uri="{FF2B5EF4-FFF2-40B4-BE49-F238E27FC236}">
                <a16:creationId xmlns:a16="http://schemas.microsoft.com/office/drawing/2014/main" id="{7D31D995-6606-3F24-FC13-58EBBD5B209F}"/>
              </a:ext>
            </a:extLst>
          </p:cNvPr>
          <p:cNvCxnSpPr>
            <a:cxnSpLocks noChangeShapeType="1"/>
            <a:stCxn id="25604" idx="6"/>
            <a:endCxn id="25610" idx="2"/>
          </p:cNvCxnSpPr>
          <p:nvPr/>
        </p:nvCxnSpPr>
        <p:spPr bwMode="auto">
          <a:xfrm>
            <a:off x="3810000" y="2667000"/>
            <a:ext cx="158591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0" name="Oval 9">
            <a:extLst>
              <a:ext uri="{FF2B5EF4-FFF2-40B4-BE49-F238E27FC236}">
                <a16:creationId xmlns:a16="http://schemas.microsoft.com/office/drawing/2014/main" id="{7D9A5A98-62C0-BAF3-CCC5-1BF15C88E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5611" name="Oval 10">
            <a:extLst>
              <a:ext uri="{FF2B5EF4-FFF2-40B4-BE49-F238E27FC236}">
                <a16:creationId xmlns:a16="http://schemas.microsoft.com/office/drawing/2014/main" id="{B6754974-D247-72C4-71D8-4AFBF55CC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5612" name="AutoShape 11">
            <a:extLst>
              <a:ext uri="{FF2B5EF4-FFF2-40B4-BE49-F238E27FC236}">
                <a16:creationId xmlns:a16="http://schemas.microsoft.com/office/drawing/2014/main" id="{6A2B9097-4195-53C9-2017-7DC972DE9A11}"/>
              </a:ext>
            </a:extLst>
          </p:cNvPr>
          <p:cNvCxnSpPr>
            <a:cxnSpLocks noChangeShapeType="1"/>
            <a:stCxn id="25611" idx="2"/>
            <a:endCxn id="25620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AutoShape 12">
            <a:extLst>
              <a:ext uri="{FF2B5EF4-FFF2-40B4-BE49-F238E27FC236}">
                <a16:creationId xmlns:a16="http://schemas.microsoft.com/office/drawing/2014/main" id="{D849A30E-9655-0F89-C75A-011FF249E290}"/>
              </a:ext>
            </a:extLst>
          </p:cNvPr>
          <p:cNvCxnSpPr>
            <a:cxnSpLocks noChangeShapeType="1"/>
            <a:stCxn id="25611" idx="1"/>
            <a:endCxn id="25610" idx="5"/>
          </p:cNvCxnSpPr>
          <p:nvPr/>
        </p:nvCxnSpPr>
        <p:spPr bwMode="auto">
          <a:xfrm flipH="1" flipV="1">
            <a:off x="5800725" y="2843213"/>
            <a:ext cx="5905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4" name="AutoShape 13">
            <a:extLst>
              <a:ext uri="{FF2B5EF4-FFF2-40B4-BE49-F238E27FC236}">
                <a16:creationId xmlns:a16="http://schemas.microsoft.com/office/drawing/2014/main" id="{8562754D-0627-67E9-255C-FB78A5024008}"/>
              </a:ext>
            </a:extLst>
          </p:cNvPr>
          <p:cNvCxnSpPr>
            <a:cxnSpLocks noChangeShapeType="1"/>
            <a:stCxn id="25605" idx="7"/>
            <a:endCxn id="25611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5" name="AutoShape 14">
            <a:extLst>
              <a:ext uri="{FF2B5EF4-FFF2-40B4-BE49-F238E27FC236}">
                <a16:creationId xmlns:a16="http://schemas.microsoft.com/office/drawing/2014/main" id="{26CE0A6B-CB2A-1436-2886-78D34A4078CF}"/>
              </a:ext>
            </a:extLst>
          </p:cNvPr>
          <p:cNvCxnSpPr>
            <a:cxnSpLocks noChangeShapeType="1"/>
            <a:stCxn id="25604" idx="5"/>
            <a:endCxn id="25620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6" name="AutoShape 15">
            <a:extLst>
              <a:ext uri="{FF2B5EF4-FFF2-40B4-BE49-F238E27FC236}">
                <a16:creationId xmlns:a16="http://schemas.microsoft.com/office/drawing/2014/main" id="{5335BEFD-80F7-84BF-6026-6B294A063CD1}"/>
              </a:ext>
            </a:extLst>
          </p:cNvPr>
          <p:cNvCxnSpPr>
            <a:cxnSpLocks noChangeShapeType="1"/>
            <a:stCxn id="25610" idx="3"/>
            <a:endCxn id="25620" idx="7"/>
          </p:cNvCxnSpPr>
          <p:nvPr/>
        </p:nvCxnSpPr>
        <p:spPr bwMode="auto">
          <a:xfrm flipH="1">
            <a:off x="4810125" y="2843213"/>
            <a:ext cx="6667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7" name="Oval 16">
            <a:extLst>
              <a:ext uri="{FF2B5EF4-FFF2-40B4-BE49-F238E27FC236}">
                <a16:creationId xmlns:a16="http://schemas.microsoft.com/office/drawing/2014/main" id="{8FE31CFE-807C-83C9-5BC5-6D7577C33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5618" name="AutoShape 17">
            <a:extLst>
              <a:ext uri="{FF2B5EF4-FFF2-40B4-BE49-F238E27FC236}">
                <a16:creationId xmlns:a16="http://schemas.microsoft.com/office/drawing/2014/main" id="{873A703C-D1A1-3BA2-04A8-EF1B23AF397A}"/>
              </a:ext>
            </a:extLst>
          </p:cNvPr>
          <p:cNvCxnSpPr>
            <a:cxnSpLocks noChangeShapeType="1"/>
            <a:stCxn id="25617" idx="7"/>
            <a:endCxn id="25604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9" name="AutoShape 18">
            <a:extLst>
              <a:ext uri="{FF2B5EF4-FFF2-40B4-BE49-F238E27FC236}">
                <a16:creationId xmlns:a16="http://schemas.microsoft.com/office/drawing/2014/main" id="{52E8DAEE-E52C-4D3D-FCAA-5931D3544534}"/>
              </a:ext>
            </a:extLst>
          </p:cNvPr>
          <p:cNvCxnSpPr>
            <a:cxnSpLocks noChangeShapeType="1"/>
            <a:stCxn id="25606" idx="1"/>
            <a:endCxn id="25617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0" name="Oval 19">
            <a:extLst>
              <a:ext uri="{FF2B5EF4-FFF2-40B4-BE49-F238E27FC236}">
                <a16:creationId xmlns:a16="http://schemas.microsoft.com/office/drawing/2014/main" id="{6157B82C-C840-BBAB-7B88-6D63D19DA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5621" name="AutoShape 20">
            <a:extLst>
              <a:ext uri="{FF2B5EF4-FFF2-40B4-BE49-F238E27FC236}">
                <a16:creationId xmlns:a16="http://schemas.microsoft.com/office/drawing/2014/main" id="{A47C3A6F-3DE1-1E31-1951-94CC3A0B527B}"/>
              </a:ext>
            </a:extLst>
          </p:cNvPr>
          <p:cNvCxnSpPr>
            <a:cxnSpLocks noChangeShapeType="1"/>
            <a:stCxn id="25605" idx="1"/>
            <a:endCxn id="25620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2" name="AutoShape 21">
            <a:extLst>
              <a:ext uri="{FF2B5EF4-FFF2-40B4-BE49-F238E27FC236}">
                <a16:creationId xmlns:a16="http://schemas.microsoft.com/office/drawing/2014/main" id="{7A69A1B3-9091-AEE7-13CD-BFFAE479C794}"/>
              </a:ext>
            </a:extLst>
          </p:cNvPr>
          <p:cNvCxnSpPr>
            <a:cxnSpLocks noChangeShapeType="1"/>
            <a:stCxn id="25606" idx="7"/>
            <a:endCxn id="25620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3" name="Text Box 22">
            <a:extLst>
              <a:ext uri="{FF2B5EF4-FFF2-40B4-BE49-F238E27FC236}">
                <a16:creationId xmlns:a16="http://schemas.microsoft.com/office/drawing/2014/main" id="{5E4E726D-FFEF-27A6-6C66-B5186F1DA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5624" name="Text Box 23">
            <a:extLst>
              <a:ext uri="{FF2B5EF4-FFF2-40B4-BE49-F238E27FC236}">
                <a16:creationId xmlns:a16="http://schemas.microsoft.com/office/drawing/2014/main" id="{873E8414-4E8D-88B5-4C74-E09A848B8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5625" name="Text Box 24">
            <a:extLst>
              <a:ext uri="{FF2B5EF4-FFF2-40B4-BE49-F238E27FC236}">
                <a16:creationId xmlns:a16="http://schemas.microsoft.com/office/drawing/2014/main" id="{51177082-9C92-F1EB-ABEF-651126343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5626" name="Text Box 25">
            <a:extLst>
              <a:ext uri="{FF2B5EF4-FFF2-40B4-BE49-F238E27FC236}">
                <a16:creationId xmlns:a16="http://schemas.microsoft.com/office/drawing/2014/main" id="{20EF5BA0-D3A3-D870-7EBE-95C5E977D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10</a:t>
            </a:r>
          </a:p>
        </p:txBody>
      </p:sp>
      <p:sp>
        <p:nvSpPr>
          <p:cNvPr id="25627" name="Text Box 26">
            <a:extLst>
              <a:ext uri="{FF2B5EF4-FFF2-40B4-BE49-F238E27FC236}">
                <a16:creationId xmlns:a16="http://schemas.microsoft.com/office/drawing/2014/main" id="{69CF1378-A24C-61AB-9C52-D11C1761C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3</a:t>
            </a:r>
          </a:p>
        </p:txBody>
      </p:sp>
      <p:sp>
        <p:nvSpPr>
          <p:cNvPr id="25628" name="Text Box 27">
            <a:extLst>
              <a:ext uri="{FF2B5EF4-FFF2-40B4-BE49-F238E27FC236}">
                <a16:creationId xmlns:a16="http://schemas.microsoft.com/office/drawing/2014/main" id="{A30CCCB1-5BA5-A118-7480-60A4F0EA2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6</a:t>
            </a:r>
          </a:p>
        </p:txBody>
      </p:sp>
      <p:sp>
        <p:nvSpPr>
          <p:cNvPr id="25629" name="Text Box 28">
            <a:extLst>
              <a:ext uri="{FF2B5EF4-FFF2-40B4-BE49-F238E27FC236}">
                <a16:creationId xmlns:a16="http://schemas.microsoft.com/office/drawing/2014/main" id="{3FFB6620-CBE0-3BD8-C490-241793270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5630" name="Text Box 29">
            <a:extLst>
              <a:ext uri="{FF2B5EF4-FFF2-40B4-BE49-F238E27FC236}">
                <a16:creationId xmlns:a16="http://schemas.microsoft.com/office/drawing/2014/main" id="{64F355EB-AF0A-7B88-EB1B-1AC65F74F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5631" name="Text Box 30">
            <a:extLst>
              <a:ext uri="{FF2B5EF4-FFF2-40B4-BE49-F238E27FC236}">
                <a16:creationId xmlns:a16="http://schemas.microsoft.com/office/drawing/2014/main" id="{D57E9A6F-770D-7457-88AD-22A98F2E3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5632" name="Text Box 31">
            <a:extLst>
              <a:ext uri="{FF2B5EF4-FFF2-40B4-BE49-F238E27FC236}">
                <a16:creationId xmlns:a16="http://schemas.microsoft.com/office/drawing/2014/main" id="{D5CC6D77-CE62-264E-2440-AF4D9CD4F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8</a:t>
            </a:r>
          </a:p>
        </p:txBody>
      </p:sp>
      <p:sp>
        <p:nvSpPr>
          <p:cNvPr id="25633" name="Text Box 32">
            <a:extLst>
              <a:ext uri="{FF2B5EF4-FFF2-40B4-BE49-F238E27FC236}">
                <a16:creationId xmlns:a16="http://schemas.microsoft.com/office/drawing/2014/main" id="{E0C1DD00-3DC3-9700-D014-9D4B91F61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5</a:t>
            </a:r>
          </a:p>
        </p:txBody>
      </p:sp>
      <p:sp>
        <p:nvSpPr>
          <p:cNvPr id="25634" name="Text Box 33">
            <a:extLst>
              <a:ext uri="{FF2B5EF4-FFF2-40B4-BE49-F238E27FC236}">
                <a16:creationId xmlns:a16="http://schemas.microsoft.com/office/drawing/2014/main" id="{29B8FF7A-F026-AFF3-90E3-9C15C322F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5635" name="Text Box 34">
            <a:extLst>
              <a:ext uri="{FF2B5EF4-FFF2-40B4-BE49-F238E27FC236}">
                <a16:creationId xmlns:a16="http://schemas.microsoft.com/office/drawing/2014/main" id="{0B082F47-215D-1A7C-387C-FC5916149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0</a:t>
            </a:r>
          </a:p>
        </p:txBody>
      </p:sp>
      <p:sp>
        <p:nvSpPr>
          <p:cNvPr id="25636" name="Text Box 35">
            <a:extLst>
              <a:ext uri="{FF2B5EF4-FFF2-40B4-BE49-F238E27FC236}">
                <a16:creationId xmlns:a16="http://schemas.microsoft.com/office/drawing/2014/main" id="{1CF0212F-A3D5-3269-F957-D26D3D02A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2</a:t>
            </a:r>
            <a:endParaRPr lang="en-US" altLang="en-US" sz="1800"/>
          </a:p>
        </p:txBody>
      </p:sp>
      <p:sp>
        <p:nvSpPr>
          <p:cNvPr id="25637" name="Text Box 36">
            <a:extLst>
              <a:ext uri="{FF2B5EF4-FFF2-40B4-BE49-F238E27FC236}">
                <a16:creationId xmlns:a16="http://schemas.microsoft.com/office/drawing/2014/main" id="{5C9735FE-6744-0FF6-10F2-616E55544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6671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3</a:t>
            </a:r>
            <a:endParaRPr lang="en-US" altLang="en-US" sz="1800"/>
          </a:p>
        </p:txBody>
      </p:sp>
      <p:sp>
        <p:nvSpPr>
          <p:cNvPr id="25638" name="Text Box 37">
            <a:extLst>
              <a:ext uri="{FF2B5EF4-FFF2-40B4-BE49-F238E27FC236}">
                <a16:creationId xmlns:a16="http://schemas.microsoft.com/office/drawing/2014/main" id="{6AC6BE0D-0384-32FE-2DAE-95CF3037F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5909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3</a:t>
            </a:r>
            <a:endParaRPr lang="en-US" altLang="en-US" sz="1800"/>
          </a:p>
        </p:txBody>
      </p:sp>
      <p:sp>
        <p:nvSpPr>
          <p:cNvPr id="25639" name="Text Box 38">
            <a:extLst>
              <a:ext uri="{FF2B5EF4-FFF2-40B4-BE49-F238E27FC236}">
                <a16:creationId xmlns:a16="http://schemas.microsoft.com/office/drawing/2014/main" id="{81C928F4-5ECA-670E-90D3-2B940EA94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1</a:t>
            </a:r>
            <a:endParaRPr lang="en-US" altLang="en-US" sz="1800"/>
          </a:p>
        </p:txBody>
      </p:sp>
      <p:sp>
        <p:nvSpPr>
          <p:cNvPr id="25640" name="Text Box 42">
            <a:extLst>
              <a:ext uri="{FF2B5EF4-FFF2-40B4-BE49-F238E27FC236}">
                <a16:creationId xmlns:a16="http://schemas.microsoft.com/office/drawing/2014/main" id="{240E4DCA-93B1-BFB2-1F79-F2F5B8800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76400"/>
            <a:ext cx="704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Pick vertex in List with minimum distance (B) and update neighbors</a:t>
            </a:r>
          </a:p>
        </p:txBody>
      </p:sp>
      <p:sp>
        <p:nvSpPr>
          <p:cNvPr id="25641" name="Line 43">
            <a:extLst>
              <a:ext uri="{FF2B5EF4-FFF2-40B4-BE49-F238E27FC236}">
                <a16:creationId xmlns:a16="http://schemas.microsoft.com/office/drawing/2014/main" id="{CDAD5207-0EE7-2AE7-22C6-AFBE462B582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2" name="Line 44">
            <a:extLst>
              <a:ext uri="{FF2B5EF4-FFF2-40B4-BE49-F238E27FC236}">
                <a16:creationId xmlns:a16="http://schemas.microsoft.com/office/drawing/2014/main" id="{BA9F05F0-3F4F-5A7C-B37B-4E8A234D4FC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3" name="Line 45">
            <a:extLst>
              <a:ext uri="{FF2B5EF4-FFF2-40B4-BE49-F238E27FC236}">
                <a16:creationId xmlns:a16="http://schemas.microsoft.com/office/drawing/2014/main" id="{48D69D7B-1B03-2401-06E0-7B18B0ACC1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4" name="Line 46">
            <a:extLst>
              <a:ext uri="{FF2B5EF4-FFF2-40B4-BE49-F238E27FC236}">
                <a16:creationId xmlns:a16="http://schemas.microsoft.com/office/drawing/2014/main" id="{27F48B8C-621A-8F82-EE4D-001E6D3189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5" name="Line 47">
            <a:extLst>
              <a:ext uri="{FF2B5EF4-FFF2-40B4-BE49-F238E27FC236}">
                <a16:creationId xmlns:a16="http://schemas.microsoft.com/office/drawing/2014/main" id="{F78BF1F9-2626-FB91-4E59-C8020A965D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4114800"/>
            <a:ext cx="533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6" name="Line 48">
            <a:extLst>
              <a:ext uri="{FF2B5EF4-FFF2-40B4-BE49-F238E27FC236}">
                <a16:creationId xmlns:a16="http://schemas.microsoft.com/office/drawing/2014/main" id="{DF5A8BBA-507E-72A4-8799-42DAB6B6A8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7" name="Text Box 49">
            <a:extLst>
              <a:ext uri="{FF2B5EF4-FFF2-40B4-BE49-F238E27FC236}">
                <a16:creationId xmlns:a16="http://schemas.microsoft.com/office/drawing/2014/main" id="{9F126849-DF4E-7826-B6FC-13C8992D0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2578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9</a:t>
            </a:r>
            <a:endParaRPr lang="en-US" altLang="en-US" sz="1800"/>
          </a:p>
        </p:txBody>
      </p:sp>
      <p:sp>
        <p:nvSpPr>
          <p:cNvPr id="25648" name="Text Box 50">
            <a:extLst>
              <a:ext uri="{FF2B5EF4-FFF2-40B4-BE49-F238E27FC236}">
                <a16:creationId xmlns:a16="http://schemas.microsoft.com/office/drawing/2014/main" id="{FC94F4D9-9523-64C3-1FD9-443A66EB7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2578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5</a:t>
            </a:r>
            <a:endParaRPr lang="en-US" altLang="en-US" sz="1800"/>
          </a:p>
        </p:txBody>
      </p:sp>
      <p:sp>
        <p:nvSpPr>
          <p:cNvPr id="25649" name="Text Box 51">
            <a:extLst>
              <a:ext uri="{FF2B5EF4-FFF2-40B4-BE49-F238E27FC236}">
                <a16:creationId xmlns:a16="http://schemas.microsoft.com/office/drawing/2014/main" id="{BC80F4C6-D4A5-5FB3-5803-DA35C3B51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419600"/>
            <a:ext cx="2743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Note : distance(D)</a:t>
            </a:r>
            <a:r>
              <a:rPr lang="en-US" altLang="en-US" sz="1800" baseline="-25000"/>
              <a:t> </a:t>
            </a:r>
            <a:r>
              <a:rPr lang="en-US" altLang="en-US" sz="1800"/>
              <a:t>not updated since D is already known and distance(E) not updated since it is larger than previously computed</a:t>
            </a:r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C2C34F60-FEBF-3264-19A6-D3C236083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091" y="6246911"/>
            <a:ext cx="1578135" cy="58668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99F82137-7F0A-456B-9984-80BE8AB6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2635FEF-3093-46B4-A1FA-3D793147B3B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CCB9EF66-7F3D-BF8E-ED19-73D66944F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Example: Continued...</a:t>
            </a:r>
            <a:endParaRPr lang="en-US" altLang="en-US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6628" name="Oval 3">
            <a:extLst>
              <a:ext uri="{FF2B5EF4-FFF2-40B4-BE49-F238E27FC236}">
                <a16:creationId xmlns:a16="http://schemas.microsoft.com/office/drawing/2014/main" id="{9EF56AD4-40E4-FE1E-BBBD-5218CA860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6629" name="Oval 4">
            <a:extLst>
              <a:ext uri="{FF2B5EF4-FFF2-40B4-BE49-F238E27FC236}">
                <a16:creationId xmlns:a16="http://schemas.microsoft.com/office/drawing/2014/main" id="{207631E0-454E-1778-A292-8009BD672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6630" name="Oval 5">
            <a:extLst>
              <a:ext uri="{FF2B5EF4-FFF2-40B4-BE49-F238E27FC236}">
                <a16:creationId xmlns:a16="http://schemas.microsoft.com/office/drawing/2014/main" id="{AC11055C-EC34-D659-BB57-A40D8C0E8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6631" name="AutoShape 6">
            <a:extLst>
              <a:ext uri="{FF2B5EF4-FFF2-40B4-BE49-F238E27FC236}">
                <a16:creationId xmlns:a16="http://schemas.microsoft.com/office/drawing/2014/main" id="{F8DDA7DE-E9F2-C4CE-4348-3526BC339E4A}"/>
              </a:ext>
            </a:extLst>
          </p:cNvPr>
          <p:cNvCxnSpPr>
            <a:cxnSpLocks noChangeShapeType="1"/>
            <a:stCxn id="26629" idx="2"/>
            <a:endCxn id="26630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2" name="AutoShape 7">
            <a:extLst>
              <a:ext uri="{FF2B5EF4-FFF2-40B4-BE49-F238E27FC236}">
                <a16:creationId xmlns:a16="http://schemas.microsoft.com/office/drawing/2014/main" id="{13DECF1E-B727-EAE2-913D-228DBBA7EE28}"/>
              </a:ext>
            </a:extLst>
          </p:cNvPr>
          <p:cNvCxnSpPr>
            <a:cxnSpLocks noChangeShapeType="1"/>
            <a:stCxn id="26644" idx="2"/>
            <a:endCxn id="26641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3" name="AutoShape 8">
            <a:extLst>
              <a:ext uri="{FF2B5EF4-FFF2-40B4-BE49-F238E27FC236}">
                <a16:creationId xmlns:a16="http://schemas.microsoft.com/office/drawing/2014/main" id="{F915E028-BADD-44EE-722E-CA23E2EC977C}"/>
              </a:ext>
            </a:extLst>
          </p:cNvPr>
          <p:cNvCxnSpPr>
            <a:cxnSpLocks noChangeShapeType="1"/>
            <a:stCxn id="26628" idx="6"/>
            <a:endCxn id="26634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4" name="Oval 9">
            <a:extLst>
              <a:ext uri="{FF2B5EF4-FFF2-40B4-BE49-F238E27FC236}">
                <a16:creationId xmlns:a16="http://schemas.microsoft.com/office/drawing/2014/main" id="{73897867-E98C-A5C4-43B7-7F60A6897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6635" name="Oval 10">
            <a:extLst>
              <a:ext uri="{FF2B5EF4-FFF2-40B4-BE49-F238E27FC236}">
                <a16:creationId xmlns:a16="http://schemas.microsoft.com/office/drawing/2014/main" id="{12FDD792-B037-2A35-C2AF-6017C12CF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6636" name="AutoShape 11">
            <a:extLst>
              <a:ext uri="{FF2B5EF4-FFF2-40B4-BE49-F238E27FC236}">
                <a16:creationId xmlns:a16="http://schemas.microsoft.com/office/drawing/2014/main" id="{A5224A99-0298-05D8-BC1C-187932B5BE9A}"/>
              </a:ext>
            </a:extLst>
          </p:cNvPr>
          <p:cNvCxnSpPr>
            <a:cxnSpLocks noChangeShapeType="1"/>
            <a:stCxn id="26635" idx="2"/>
            <a:endCxn id="26644" idx="6"/>
          </p:cNvCxnSpPr>
          <p:nvPr/>
        </p:nvCxnSpPr>
        <p:spPr bwMode="auto">
          <a:xfrm flipH="1">
            <a:off x="4876800" y="3810000"/>
            <a:ext cx="143351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AutoShape 12">
            <a:extLst>
              <a:ext uri="{FF2B5EF4-FFF2-40B4-BE49-F238E27FC236}">
                <a16:creationId xmlns:a16="http://schemas.microsoft.com/office/drawing/2014/main" id="{29604443-A537-EB2E-87B9-056457F78E55}"/>
              </a:ext>
            </a:extLst>
          </p:cNvPr>
          <p:cNvCxnSpPr>
            <a:cxnSpLocks noChangeShapeType="1"/>
            <a:stCxn id="26635" idx="1"/>
            <a:endCxn id="26634" idx="5"/>
          </p:cNvCxnSpPr>
          <p:nvPr/>
        </p:nvCxnSpPr>
        <p:spPr bwMode="auto">
          <a:xfrm flipH="1" flipV="1">
            <a:off x="5800725" y="2828925"/>
            <a:ext cx="5905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8" name="AutoShape 13">
            <a:extLst>
              <a:ext uri="{FF2B5EF4-FFF2-40B4-BE49-F238E27FC236}">
                <a16:creationId xmlns:a16="http://schemas.microsoft.com/office/drawing/2014/main" id="{A603EBAD-13DA-E0FB-461D-030D9AAF7EE6}"/>
              </a:ext>
            </a:extLst>
          </p:cNvPr>
          <p:cNvCxnSpPr>
            <a:cxnSpLocks noChangeShapeType="1"/>
            <a:stCxn id="26629" idx="7"/>
            <a:endCxn id="26635" idx="3"/>
          </p:cNvCxnSpPr>
          <p:nvPr/>
        </p:nvCxnSpPr>
        <p:spPr bwMode="auto">
          <a:xfrm flipV="1">
            <a:off x="5800725" y="3986213"/>
            <a:ext cx="5905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9" name="AutoShape 14">
            <a:extLst>
              <a:ext uri="{FF2B5EF4-FFF2-40B4-BE49-F238E27FC236}">
                <a16:creationId xmlns:a16="http://schemas.microsoft.com/office/drawing/2014/main" id="{595BCF6E-C742-EE43-4167-F253039007B0}"/>
              </a:ext>
            </a:extLst>
          </p:cNvPr>
          <p:cNvCxnSpPr>
            <a:cxnSpLocks noChangeShapeType="1"/>
            <a:stCxn id="26628" idx="5"/>
            <a:endCxn id="26644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0" name="AutoShape 15">
            <a:extLst>
              <a:ext uri="{FF2B5EF4-FFF2-40B4-BE49-F238E27FC236}">
                <a16:creationId xmlns:a16="http://schemas.microsoft.com/office/drawing/2014/main" id="{0FB75347-DC27-7127-5264-DE99C9C32B01}"/>
              </a:ext>
            </a:extLst>
          </p:cNvPr>
          <p:cNvCxnSpPr>
            <a:cxnSpLocks noChangeShapeType="1"/>
            <a:stCxn id="26634" idx="3"/>
            <a:endCxn id="26644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1" name="Oval 16">
            <a:extLst>
              <a:ext uri="{FF2B5EF4-FFF2-40B4-BE49-F238E27FC236}">
                <a16:creationId xmlns:a16="http://schemas.microsoft.com/office/drawing/2014/main" id="{1C909A15-EE38-3DB1-5C6A-A5E26471A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6642" name="AutoShape 17">
            <a:extLst>
              <a:ext uri="{FF2B5EF4-FFF2-40B4-BE49-F238E27FC236}">
                <a16:creationId xmlns:a16="http://schemas.microsoft.com/office/drawing/2014/main" id="{9F4E4FAE-1606-4A95-6DD0-DE410F00E8EF}"/>
              </a:ext>
            </a:extLst>
          </p:cNvPr>
          <p:cNvCxnSpPr>
            <a:cxnSpLocks noChangeShapeType="1"/>
            <a:stCxn id="26641" idx="7"/>
            <a:endCxn id="26628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3" name="AutoShape 18">
            <a:extLst>
              <a:ext uri="{FF2B5EF4-FFF2-40B4-BE49-F238E27FC236}">
                <a16:creationId xmlns:a16="http://schemas.microsoft.com/office/drawing/2014/main" id="{B9A3B3D9-AEE9-55A6-9759-AA9201E1B2A3}"/>
              </a:ext>
            </a:extLst>
          </p:cNvPr>
          <p:cNvCxnSpPr>
            <a:cxnSpLocks noChangeShapeType="1"/>
            <a:stCxn id="26630" idx="1"/>
            <a:endCxn id="26641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4" name="Oval 19">
            <a:extLst>
              <a:ext uri="{FF2B5EF4-FFF2-40B4-BE49-F238E27FC236}">
                <a16:creationId xmlns:a16="http://schemas.microsoft.com/office/drawing/2014/main" id="{68ECA3A4-7C9E-5A5F-98D4-7F84E2346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6645" name="AutoShape 20">
            <a:extLst>
              <a:ext uri="{FF2B5EF4-FFF2-40B4-BE49-F238E27FC236}">
                <a16:creationId xmlns:a16="http://schemas.microsoft.com/office/drawing/2014/main" id="{EAE8EC41-64AA-62E4-3037-4E9BEE88D835}"/>
              </a:ext>
            </a:extLst>
          </p:cNvPr>
          <p:cNvCxnSpPr>
            <a:cxnSpLocks noChangeShapeType="1"/>
            <a:stCxn id="26629" idx="1"/>
            <a:endCxn id="26644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6" name="AutoShape 21">
            <a:extLst>
              <a:ext uri="{FF2B5EF4-FFF2-40B4-BE49-F238E27FC236}">
                <a16:creationId xmlns:a16="http://schemas.microsoft.com/office/drawing/2014/main" id="{5C28BECD-DD92-9C06-08FD-384C64FF5E3A}"/>
              </a:ext>
            </a:extLst>
          </p:cNvPr>
          <p:cNvCxnSpPr>
            <a:cxnSpLocks noChangeShapeType="1"/>
            <a:stCxn id="26630" idx="7"/>
            <a:endCxn id="26644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7" name="Text Box 22">
            <a:extLst>
              <a:ext uri="{FF2B5EF4-FFF2-40B4-BE49-F238E27FC236}">
                <a16:creationId xmlns:a16="http://schemas.microsoft.com/office/drawing/2014/main" id="{2B79C3D9-0178-298C-8557-FEC08A35A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6648" name="Text Box 23">
            <a:extLst>
              <a:ext uri="{FF2B5EF4-FFF2-40B4-BE49-F238E27FC236}">
                <a16:creationId xmlns:a16="http://schemas.microsoft.com/office/drawing/2014/main" id="{B2CB5844-AC47-F126-A5BC-01AF6F819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6649" name="Text Box 24">
            <a:extLst>
              <a:ext uri="{FF2B5EF4-FFF2-40B4-BE49-F238E27FC236}">
                <a16:creationId xmlns:a16="http://schemas.microsoft.com/office/drawing/2014/main" id="{7A441832-C964-55C0-60FE-C0B478D35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6650" name="Text Box 25">
            <a:extLst>
              <a:ext uri="{FF2B5EF4-FFF2-40B4-BE49-F238E27FC236}">
                <a16:creationId xmlns:a16="http://schemas.microsoft.com/office/drawing/2014/main" id="{DA7F4AD3-1C5D-37DC-1EA0-7C92686AF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10</a:t>
            </a:r>
          </a:p>
        </p:txBody>
      </p:sp>
      <p:sp>
        <p:nvSpPr>
          <p:cNvPr id="26651" name="Text Box 26">
            <a:extLst>
              <a:ext uri="{FF2B5EF4-FFF2-40B4-BE49-F238E27FC236}">
                <a16:creationId xmlns:a16="http://schemas.microsoft.com/office/drawing/2014/main" id="{CF322016-DB18-DE5F-F090-77CAC8D43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3</a:t>
            </a:r>
          </a:p>
        </p:txBody>
      </p:sp>
      <p:sp>
        <p:nvSpPr>
          <p:cNvPr id="26652" name="Text Box 27">
            <a:extLst>
              <a:ext uri="{FF2B5EF4-FFF2-40B4-BE49-F238E27FC236}">
                <a16:creationId xmlns:a16="http://schemas.microsoft.com/office/drawing/2014/main" id="{0D810044-9C13-BF5F-C7AC-4589F50FA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6</a:t>
            </a:r>
          </a:p>
        </p:txBody>
      </p:sp>
      <p:sp>
        <p:nvSpPr>
          <p:cNvPr id="26653" name="Text Box 28">
            <a:extLst>
              <a:ext uri="{FF2B5EF4-FFF2-40B4-BE49-F238E27FC236}">
                <a16:creationId xmlns:a16="http://schemas.microsoft.com/office/drawing/2014/main" id="{1C9643BC-2148-8443-B989-54B78AF5C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6654" name="Text Box 29">
            <a:extLst>
              <a:ext uri="{FF2B5EF4-FFF2-40B4-BE49-F238E27FC236}">
                <a16:creationId xmlns:a16="http://schemas.microsoft.com/office/drawing/2014/main" id="{D189257E-68B3-F528-E3D9-840C8436C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6655" name="Text Box 30">
            <a:extLst>
              <a:ext uri="{FF2B5EF4-FFF2-40B4-BE49-F238E27FC236}">
                <a16:creationId xmlns:a16="http://schemas.microsoft.com/office/drawing/2014/main" id="{A9FFC5E3-F0D3-A00A-D136-3C8C69EC8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6656" name="Text Box 31">
            <a:extLst>
              <a:ext uri="{FF2B5EF4-FFF2-40B4-BE49-F238E27FC236}">
                <a16:creationId xmlns:a16="http://schemas.microsoft.com/office/drawing/2014/main" id="{B215D478-CD95-1F9E-D17F-0F1BCA638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8</a:t>
            </a:r>
          </a:p>
        </p:txBody>
      </p:sp>
      <p:sp>
        <p:nvSpPr>
          <p:cNvPr id="26657" name="Text Box 32">
            <a:extLst>
              <a:ext uri="{FF2B5EF4-FFF2-40B4-BE49-F238E27FC236}">
                <a16:creationId xmlns:a16="http://schemas.microsoft.com/office/drawing/2014/main" id="{5C4F657B-C577-7331-F5CD-2D21276CC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5</a:t>
            </a:r>
          </a:p>
        </p:txBody>
      </p:sp>
      <p:sp>
        <p:nvSpPr>
          <p:cNvPr id="26658" name="Text Box 33">
            <a:extLst>
              <a:ext uri="{FF2B5EF4-FFF2-40B4-BE49-F238E27FC236}">
                <a16:creationId xmlns:a16="http://schemas.microsoft.com/office/drawing/2014/main" id="{577936C4-4A42-C97D-3B8D-86DB43DF7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6659" name="Text Box 34">
            <a:extLst>
              <a:ext uri="{FF2B5EF4-FFF2-40B4-BE49-F238E27FC236}">
                <a16:creationId xmlns:a16="http://schemas.microsoft.com/office/drawing/2014/main" id="{919D681A-93BB-2C35-71D0-6BE66B411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0</a:t>
            </a:r>
          </a:p>
        </p:txBody>
      </p:sp>
      <p:sp>
        <p:nvSpPr>
          <p:cNvPr id="26660" name="Text Box 35">
            <a:extLst>
              <a:ext uri="{FF2B5EF4-FFF2-40B4-BE49-F238E27FC236}">
                <a16:creationId xmlns:a16="http://schemas.microsoft.com/office/drawing/2014/main" id="{B6A14000-08F4-6C41-5D44-CAD1373F2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2</a:t>
            </a:r>
            <a:endParaRPr lang="en-US" altLang="en-US" sz="1800"/>
          </a:p>
        </p:txBody>
      </p:sp>
      <p:sp>
        <p:nvSpPr>
          <p:cNvPr id="26661" name="Text Box 36">
            <a:extLst>
              <a:ext uri="{FF2B5EF4-FFF2-40B4-BE49-F238E27FC236}">
                <a16:creationId xmlns:a16="http://schemas.microsoft.com/office/drawing/2014/main" id="{B5D4BFCD-F436-C73A-EFCA-DD5877C13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6671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3</a:t>
            </a:r>
            <a:endParaRPr lang="en-US" altLang="en-US" sz="1800"/>
          </a:p>
        </p:txBody>
      </p:sp>
      <p:sp>
        <p:nvSpPr>
          <p:cNvPr id="26662" name="Text Box 37">
            <a:extLst>
              <a:ext uri="{FF2B5EF4-FFF2-40B4-BE49-F238E27FC236}">
                <a16:creationId xmlns:a16="http://schemas.microsoft.com/office/drawing/2014/main" id="{EE64804E-655C-5922-9B87-F88097AB8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5909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3</a:t>
            </a:r>
            <a:endParaRPr lang="en-US" altLang="en-US" sz="1800"/>
          </a:p>
        </p:txBody>
      </p:sp>
      <p:sp>
        <p:nvSpPr>
          <p:cNvPr id="26663" name="Text Box 38">
            <a:extLst>
              <a:ext uri="{FF2B5EF4-FFF2-40B4-BE49-F238E27FC236}">
                <a16:creationId xmlns:a16="http://schemas.microsoft.com/office/drawing/2014/main" id="{EFCA6AEF-4A6B-2805-0AE6-36E58C59A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1</a:t>
            </a:r>
            <a:endParaRPr lang="en-US" altLang="en-US" sz="1800"/>
          </a:p>
        </p:txBody>
      </p:sp>
      <p:sp>
        <p:nvSpPr>
          <p:cNvPr id="26664" name="Line 42">
            <a:extLst>
              <a:ext uri="{FF2B5EF4-FFF2-40B4-BE49-F238E27FC236}">
                <a16:creationId xmlns:a16="http://schemas.microsoft.com/office/drawing/2014/main" id="{8C8EA44C-CBCB-4FA3-5E8E-77A31AE20E2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5" name="Line 43">
            <a:extLst>
              <a:ext uri="{FF2B5EF4-FFF2-40B4-BE49-F238E27FC236}">
                <a16:creationId xmlns:a16="http://schemas.microsoft.com/office/drawing/2014/main" id="{1F81651B-7B34-E0EB-9145-8D5C38C15F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6" name="Line 44">
            <a:extLst>
              <a:ext uri="{FF2B5EF4-FFF2-40B4-BE49-F238E27FC236}">
                <a16:creationId xmlns:a16="http://schemas.microsoft.com/office/drawing/2014/main" id="{0DA56467-9FC4-B25D-F341-DEDB71AC3EF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7" name="Line 45">
            <a:extLst>
              <a:ext uri="{FF2B5EF4-FFF2-40B4-BE49-F238E27FC236}">
                <a16:creationId xmlns:a16="http://schemas.microsoft.com/office/drawing/2014/main" id="{1285F538-908B-E1BE-8164-D52F2FBB96D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8" name="Line 46">
            <a:extLst>
              <a:ext uri="{FF2B5EF4-FFF2-40B4-BE49-F238E27FC236}">
                <a16:creationId xmlns:a16="http://schemas.microsoft.com/office/drawing/2014/main" id="{834DD58E-9195-05B5-1D0E-DBFC8D5177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4114800"/>
            <a:ext cx="533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9" name="Line 47">
            <a:extLst>
              <a:ext uri="{FF2B5EF4-FFF2-40B4-BE49-F238E27FC236}">
                <a16:creationId xmlns:a16="http://schemas.microsoft.com/office/drawing/2014/main" id="{4174A71B-34AE-EEAF-5C19-360479FCD8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0" name="Text Box 48">
            <a:extLst>
              <a:ext uri="{FF2B5EF4-FFF2-40B4-BE49-F238E27FC236}">
                <a16:creationId xmlns:a16="http://schemas.microsoft.com/office/drawing/2014/main" id="{9E9BAA36-95A9-29CA-DDDB-197C6528B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2578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9</a:t>
            </a:r>
            <a:endParaRPr lang="en-US" altLang="en-US" sz="1800"/>
          </a:p>
        </p:txBody>
      </p:sp>
      <p:sp>
        <p:nvSpPr>
          <p:cNvPr id="26671" name="Text Box 49">
            <a:extLst>
              <a:ext uri="{FF2B5EF4-FFF2-40B4-BE49-F238E27FC236}">
                <a16:creationId xmlns:a16="http://schemas.microsoft.com/office/drawing/2014/main" id="{8FF00335-FE5A-BE57-F8DE-639DA3205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2578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5</a:t>
            </a:r>
            <a:endParaRPr lang="en-US" altLang="en-US" sz="1800"/>
          </a:p>
        </p:txBody>
      </p:sp>
      <p:sp>
        <p:nvSpPr>
          <p:cNvPr id="26672" name="Text Box 50">
            <a:extLst>
              <a:ext uri="{FF2B5EF4-FFF2-40B4-BE49-F238E27FC236}">
                <a16:creationId xmlns:a16="http://schemas.microsoft.com/office/drawing/2014/main" id="{13B62664-DF1D-D069-6466-6A15E4DC8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9530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No updating</a:t>
            </a:r>
          </a:p>
        </p:txBody>
      </p:sp>
      <p:sp>
        <p:nvSpPr>
          <p:cNvPr id="26673" name="Text Box 42">
            <a:extLst>
              <a:ext uri="{FF2B5EF4-FFF2-40B4-BE49-F238E27FC236}">
                <a16:creationId xmlns:a16="http://schemas.microsoft.com/office/drawing/2014/main" id="{461A6D8D-2972-7EB1-8B26-1F3FF2CDC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" y="1481138"/>
            <a:ext cx="6805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Pick vertex List with minimum distance (E) and update neighbors</a:t>
            </a:r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7CA18E62-2A1F-D979-0E7B-D3F0E0D8E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091" y="6246911"/>
            <a:ext cx="1578135" cy="58668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17BF0CFA-5A58-4F6B-1B70-C9C1793D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A6A7A98-8CF3-4A65-B9F7-0895DA6BCEDB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8AC7815F-50A2-2354-A463-6D23D9548C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Example: Continued...</a:t>
            </a:r>
            <a:endParaRPr lang="en-US" altLang="en-US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7652" name="Oval 3">
            <a:extLst>
              <a:ext uri="{FF2B5EF4-FFF2-40B4-BE49-F238E27FC236}">
                <a16:creationId xmlns:a16="http://schemas.microsoft.com/office/drawing/2014/main" id="{CFE55C90-2E86-925B-63F1-775B0D8CD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7653" name="Oval 4">
            <a:extLst>
              <a:ext uri="{FF2B5EF4-FFF2-40B4-BE49-F238E27FC236}">
                <a16:creationId xmlns:a16="http://schemas.microsoft.com/office/drawing/2014/main" id="{E777A98A-49A4-81B2-1467-EE4FC3366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7654" name="Oval 5">
            <a:extLst>
              <a:ext uri="{FF2B5EF4-FFF2-40B4-BE49-F238E27FC236}">
                <a16:creationId xmlns:a16="http://schemas.microsoft.com/office/drawing/2014/main" id="{6B62C101-0AD3-CA6A-DAF2-C443D04A3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7655" name="AutoShape 6">
            <a:extLst>
              <a:ext uri="{FF2B5EF4-FFF2-40B4-BE49-F238E27FC236}">
                <a16:creationId xmlns:a16="http://schemas.microsoft.com/office/drawing/2014/main" id="{A67910B6-B7C3-31EA-F7B9-B937948C7229}"/>
              </a:ext>
            </a:extLst>
          </p:cNvPr>
          <p:cNvCxnSpPr>
            <a:cxnSpLocks noChangeShapeType="1"/>
            <a:stCxn id="27653" idx="2"/>
            <a:endCxn id="27654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6" name="AutoShape 7">
            <a:extLst>
              <a:ext uri="{FF2B5EF4-FFF2-40B4-BE49-F238E27FC236}">
                <a16:creationId xmlns:a16="http://schemas.microsoft.com/office/drawing/2014/main" id="{223E0DD0-3484-E0CD-8A1A-18EB6A54EB6E}"/>
              </a:ext>
            </a:extLst>
          </p:cNvPr>
          <p:cNvCxnSpPr>
            <a:cxnSpLocks noChangeShapeType="1"/>
            <a:stCxn id="27668" idx="2"/>
            <a:endCxn id="27665" idx="6"/>
          </p:cNvCxnSpPr>
          <p:nvPr/>
        </p:nvCxnSpPr>
        <p:spPr bwMode="auto">
          <a:xfrm flipH="1">
            <a:off x="2833688" y="3810000"/>
            <a:ext cx="15859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7" name="AutoShape 8">
            <a:extLst>
              <a:ext uri="{FF2B5EF4-FFF2-40B4-BE49-F238E27FC236}">
                <a16:creationId xmlns:a16="http://schemas.microsoft.com/office/drawing/2014/main" id="{938A8E83-5EB6-395D-2F45-98EFF0D71340}"/>
              </a:ext>
            </a:extLst>
          </p:cNvPr>
          <p:cNvCxnSpPr>
            <a:cxnSpLocks noChangeShapeType="1"/>
            <a:stCxn id="27652" idx="6"/>
            <a:endCxn id="27658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8" name="Oval 9">
            <a:extLst>
              <a:ext uri="{FF2B5EF4-FFF2-40B4-BE49-F238E27FC236}">
                <a16:creationId xmlns:a16="http://schemas.microsoft.com/office/drawing/2014/main" id="{348D9BD3-2218-C5A8-C01A-B8AABCFFB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7659" name="Oval 10">
            <a:extLst>
              <a:ext uri="{FF2B5EF4-FFF2-40B4-BE49-F238E27FC236}">
                <a16:creationId xmlns:a16="http://schemas.microsoft.com/office/drawing/2014/main" id="{5E705E3C-832C-293F-BD33-4BBA875DB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7660" name="AutoShape 11">
            <a:extLst>
              <a:ext uri="{FF2B5EF4-FFF2-40B4-BE49-F238E27FC236}">
                <a16:creationId xmlns:a16="http://schemas.microsoft.com/office/drawing/2014/main" id="{0916F041-47F4-5347-7558-A3BA53E26FDF}"/>
              </a:ext>
            </a:extLst>
          </p:cNvPr>
          <p:cNvCxnSpPr>
            <a:cxnSpLocks noChangeShapeType="1"/>
            <a:stCxn id="27659" idx="2"/>
            <a:endCxn id="27668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1" name="AutoShape 12">
            <a:extLst>
              <a:ext uri="{FF2B5EF4-FFF2-40B4-BE49-F238E27FC236}">
                <a16:creationId xmlns:a16="http://schemas.microsoft.com/office/drawing/2014/main" id="{029EDD2A-4B2F-84D3-E318-4B1DFE3E6D19}"/>
              </a:ext>
            </a:extLst>
          </p:cNvPr>
          <p:cNvCxnSpPr>
            <a:cxnSpLocks noChangeShapeType="1"/>
            <a:stCxn id="27659" idx="1"/>
            <a:endCxn id="27658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2" name="AutoShape 13">
            <a:extLst>
              <a:ext uri="{FF2B5EF4-FFF2-40B4-BE49-F238E27FC236}">
                <a16:creationId xmlns:a16="http://schemas.microsoft.com/office/drawing/2014/main" id="{43976A1F-1EFD-267F-AA90-8F221CC2C8BD}"/>
              </a:ext>
            </a:extLst>
          </p:cNvPr>
          <p:cNvCxnSpPr>
            <a:cxnSpLocks noChangeShapeType="1"/>
            <a:stCxn id="27653" idx="7"/>
            <a:endCxn id="27659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3" name="AutoShape 14">
            <a:extLst>
              <a:ext uri="{FF2B5EF4-FFF2-40B4-BE49-F238E27FC236}">
                <a16:creationId xmlns:a16="http://schemas.microsoft.com/office/drawing/2014/main" id="{1589026B-D18E-1B36-30F5-D026E9E7B331}"/>
              </a:ext>
            </a:extLst>
          </p:cNvPr>
          <p:cNvCxnSpPr>
            <a:cxnSpLocks noChangeShapeType="1"/>
            <a:stCxn id="27652" idx="5"/>
            <a:endCxn id="27668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4" name="AutoShape 15">
            <a:extLst>
              <a:ext uri="{FF2B5EF4-FFF2-40B4-BE49-F238E27FC236}">
                <a16:creationId xmlns:a16="http://schemas.microsoft.com/office/drawing/2014/main" id="{A0F4DC2F-C183-0F9F-D6D6-234244B83683}"/>
              </a:ext>
            </a:extLst>
          </p:cNvPr>
          <p:cNvCxnSpPr>
            <a:cxnSpLocks noChangeShapeType="1"/>
            <a:stCxn id="27658" idx="3"/>
            <a:endCxn id="27668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5" name="Oval 16">
            <a:extLst>
              <a:ext uri="{FF2B5EF4-FFF2-40B4-BE49-F238E27FC236}">
                <a16:creationId xmlns:a16="http://schemas.microsoft.com/office/drawing/2014/main" id="{BDE0E3FA-EE88-107F-DC45-04321D554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7666" name="AutoShape 17">
            <a:extLst>
              <a:ext uri="{FF2B5EF4-FFF2-40B4-BE49-F238E27FC236}">
                <a16:creationId xmlns:a16="http://schemas.microsoft.com/office/drawing/2014/main" id="{7D32E409-CE4D-439A-1E80-8CA17BEC2082}"/>
              </a:ext>
            </a:extLst>
          </p:cNvPr>
          <p:cNvCxnSpPr>
            <a:cxnSpLocks noChangeShapeType="1"/>
            <a:stCxn id="27665" idx="7"/>
            <a:endCxn id="27652" idx="3"/>
          </p:cNvCxnSpPr>
          <p:nvPr/>
        </p:nvCxnSpPr>
        <p:spPr bwMode="auto">
          <a:xfrm flipV="1">
            <a:off x="2752725" y="2828925"/>
            <a:ext cx="6667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7" name="AutoShape 18">
            <a:extLst>
              <a:ext uri="{FF2B5EF4-FFF2-40B4-BE49-F238E27FC236}">
                <a16:creationId xmlns:a16="http://schemas.microsoft.com/office/drawing/2014/main" id="{8BF335E2-9025-95F8-C1FD-4182237A3422}"/>
              </a:ext>
            </a:extLst>
          </p:cNvPr>
          <p:cNvCxnSpPr>
            <a:cxnSpLocks noChangeShapeType="1"/>
            <a:stCxn id="27654" idx="1"/>
            <a:endCxn id="27665" idx="5"/>
          </p:cNvCxnSpPr>
          <p:nvPr/>
        </p:nvCxnSpPr>
        <p:spPr bwMode="auto">
          <a:xfrm flipH="1" flipV="1">
            <a:off x="2752725" y="3986213"/>
            <a:ext cx="6667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8" name="Oval 19">
            <a:extLst>
              <a:ext uri="{FF2B5EF4-FFF2-40B4-BE49-F238E27FC236}">
                <a16:creationId xmlns:a16="http://schemas.microsoft.com/office/drawing/2014/main" id="{533A50CA-54A8-269A-A9AE-A7B53F9BA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7669" name="AutoShape 20">
            <a:extLst>
              <a:ext uri="{FF2B5EF4-FFF2-40B4-BE49-F238E27FC236}">
                <a16:creationId xmlns:a16="http://schemas.microsoft.com/office/drawing/2014/main" id="{6ADB7C6F-26C3-E321-8F5A-8AA77591CDCD}"/>
              </a:ext>
            </a:extLst>
          </p:cNvPr>
          <p:cNvCxnSpPr>
            <a:cxnSpLocks noChangeShapeType="1"/>
            <a:stCxn id="27653" idx="1"/>
            <a:endCxn id="27668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0" name="AutoShape 21">
            <a:extLst>
              <a:ext uri="{FF2B5EF4-FFF2-40B4-BE49-F238E27FC236}">
                <a16:creationId xmlns:a16="http://schemas.microsoft.com/office/drawing/2014/main" id="{18498110-7DB2-1A99-903F-14160C4FFF4C}"/>
              </a:ext>
            </a:extLst>
          </p:cNvPr>
          <p:cNvCxnSpPr>
            <a:cxnSpLocks noChangeShapeType="1"/>
            <a:stCxn id="27654" idx="7"/>
            <a:endCxn id="27668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1" name="Text Box 22">
            <a:extLst>
              <a:ext uri="{FF2B5EF4-FFF2-40B4-BE49-F238E27FC236}">
                <a16:creationId xmlns:a16="http://schemas.microsoft.com/office/drawing/2014/main" id="{F27C2AEB-B69C-A6E4-0D04-B4240C41D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7672" name="Text Box 23">
            <a:extLst>
              <a:ext uri="{FF2B5EF4-FFF2-40B4-BE49-F238E27FC236}">
                <a16:creationId xmlns:a16="http://schemas.microsoft.com/office/drawing/2014/main" id="{3D24E5F3-1B34-15E2-1991-9D0277209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7673" name="Text Box 24">
            <a:extLst>
              <a:ext uri="{FF2B5EF4-FFF2-40B4-BE49-F238E27FC236}">
                <a16:creationId xmlns:a16="http://schemas.microsoft.com/office/drawing/2014/main" id="{B7CDC17B-6A9B-610C-A9E6-D70ECCD93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7674" name="Text Box 25">
            <a:extLst>
              <a:ext uri="{FF2B5EF4-FFF2-40B4-BE49-F238E27FC236}">
                <a16:creationId xmlns:a16="http://schemas.microsoft.com/office/drawing/2014/main" id="{37BEBBDB-0A00-51C4-2898-0CA4F402A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10</a:t>
            </a:r>
          </a:p>
        </p:txBody>
      </p:sp>
      <p:sp>
        <p:nvSpPr>
          <p:cNvPr id="27675" name="Text Box 26">
            <a:extLst>
              <a:ext uri="{FF2B5EF4-FFF2-40B4-BE49-F238E27FC236}">
                <a16:creationId xmlns:a16="http://schemas.microsoft.com/office/drawing/2014/main" id="{F7A2CE61-EEE7-98A2-5FCE-05BF407AC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3</a:t>
            </a:r>
          </a:p>
        </p:txBody>
      </p:sp>
      <p:sp>
        <p:nvSpPr>
          <p:cNvPr id="27676" name="Text Box 27">
            <a:extLst>
              <a:ext uri="{FF2B5EF4-FFF2-40B4-BE49-F238E27FC236}">
                <a16:creationId xmlns:a16="http://schemas.microsoft.com/office/drawing/2014/main" id="{F0AE553E-BCF3-2DEC-46AD-A193309CA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6</a:t>
            </a:r>
          </a:p>
        </p:txBody>
      </p:sp>
      <p:sp>
        <p:nvSpPr>
          <p:cNvPr id="27677" name="Text Box 28">
            <a:extLst>
              <a:ext uri="{FF2B5EF4-FFF2-40B4-BE49-F238E27FC236}">
                <a16:creationId xmlns:a16="http://schemas.microsoft.com/office/drawing/2014/main" id="{2B39E367-E67D-0DA9-2057-68992A426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7678" name="Text Box 29">
            <a:extLst>
              <a:ext uri="{FF2B5EF4-FFF2-40B4-BE49-F238E27FC236}">
                <a16:creationId xmlns:a16="http://schemas.microsoft.com/office/drawing/2014/main" id="{399B63DD-BA09-A155-6121-6194D55EA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7679" name="Text Box 30">
            <a:extLst>
              <a:ext uri="{FF2B5EF4-FFF2-40B4-BE49-F238E27FC236}">
                <a16:creationId xmlns:a16="http://schemas.microsoft.com/office/drawing/2014/main" id="{8E5D6494-591E-650A-FE70-430B93075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7680" name="Text Box 31">
            <a:extLst>
              <a:ext uri="{FF2B5EF4-FFF2-40B4-BE49-F238E27FC236}">
                <a16:creationId xmlns:a16="http://schemas.microsoft.com/office/drawing/2014/main" id="{0B9A8ED1-B3CB-42AA-40FA-0BB607532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8</a:t>
            </a:r>
          </a:p>
        </p:txBody>
      </p:sp>
      <p:sp>
        <p:nvSpPr>
          <p:cNvPr id="27681" name="Text Box 32">
            <a:extLst>
              <a:ext uri="{FF2B5EF4-FFF2-40B4-BE49-F238E27FC236}">
                <a16:creationId xmlns:a16="http://schemas.microsoft.com/office/drawing/2014/main" id="{35475241-6059-F354-DC82-8B78520F6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5</a:t>
            </a:r>
          </a:p>
        </p:txBody>
      </p:sp>
      <p:sp>
        <p:nvSpPr>
          <p:cNvPr id="27682" name="Text Box 33">
            <a:extLst>
              <a:ext uri="{FF2B5EF4-FFF2-40B4-BE49-F238E27FC236}">
                <a16:creationId xmlns:a16="http://schemas.microsoft.com/office/drawing/2014/main" id="{0D891132-02A2-7592-5769-787CF8013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7683" name="Text Box 34">
            <a:extLst>
              <a:ext uri="{FF2B5EF4-FFF2-40B4-BE49-F238E27FC236}">
                <a16:creationId xmlns:a16="http://schemas.microsoft.com/office/drawing/2014/main" id="{8A7EF9FA-C18C-F002-F877-ABBA5556A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0</a:t>
            </a:r>
          </a:p>
        </p:txBody>
      </p:sp>
      <p:sp>
        <p:nvSpPr>
          <p:cNvPr id="27684" name="Text Box 35">
            <a:extLst>
              <a:ext uri="{FF2B5EF4-FFF2-40B4-BE49-F238E27FC236}">
                <a16:creationId xmlns:a16="http://schemas.microsoft.com/office/drawing/2014/main" id="{6E8C45B7-A691-C9E2-ACC0-077EB2158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2</a:t>
            </a:r>
            <a:endParaRPr lang="en-US" altLang="en-US" sz="1800"/>
          </a:p>
        </p:txBody>
      </p:sp>
      <p:sp>
        <p:nvSpPr>
          <p:cNvPr id="27685" name="Text Box 36">
            <a:extLst>
              <a:ext uri="{FF2B5EF4-FFF2-40B4-BE49-F238E27FC236}">
                <a16:creationId xmlns:a16="http://schemas.microsoft.com/office/drawing/2014/main" id="{4487938C-A3CA-D38A-1CA5-7418B7FFB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6671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3</a:t>
            </a:r>
            <a:endParaRPr lang="en-US" altLang="en-US" sz="1800"/>
          </a:p>
        </p:txBody>
      </p:sp>
      <p:sp>
        <p:nvSpPr>
          <p:cNvPr id="27686" name="Text Box 37">
            <a:extLst>
              <a:ext uri="{FF2B5EF4-FFF2-40B4-BE49-F238E27FC236}">
                <a16:creationId xmlns:a16="http://schemas.microsoft.com/office/drawing/2014/main" id="{B6960B10-F7F3-3B56-A940-92C35F040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5909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3</a:t>
            </a:r>
            <a:endParaRPr lang="en-US" altLang="en-US" sz="1800"/>
          </a:p>
        </p:txBody>
      </p:sp>
      <p:sp>
        <p:nvSpPr>
          <p:cNvPr id="27687" name="Text Box 38">
            <a:extLst>
              <a:ext uri="{FF2B5EF4-FFF2-40B4-BE49-F238E27FC236}">
                <a16:creationId xmlns:a16="http://schemas.microsoft.com/office/drawing/2014/main" id="{41129866-531A-BCEB-6E21-832AC55A0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1</a:t>
            </a:r>
            <a:endParaRPr lang="en-US" altLang="en-US" sz="1800"/>
          </a:p>
        </p:txBody>
      </p:sp>
      <p:sp>
        <p:nvSpPr>
          <p:cNvPr id="27688" name="Line 40">
            <a:extLst>
              <a:ext uri="{FF2B5EF4-FFF2-40B4-BE49-F238E27FC236}">
                <a16:creationId xmlns:a16="http://schemas.microsoft.com/office/drawing/2014/main" id="{6BA6D747-FB17-A2FA-F3E6-146E34C465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9" name="Line 41">
            <a:extLst>
              <a:ext uri="{FF2B5EF4-FFF2-40B4-BE49-F238E27FC236}">
                <a16:creationId xmlns:a16="http://schemas.microsoft.com/office/drawing/2014/main" id="{FFEF6DD3-2C5B-ED38-F446-969D2444297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0" name="Line 42">
            <a:extLst>
              <a:ext uri="{FF2B5EF4-FFF2-40B4-BE49-F238E27FC236}">
                <a16:creationId xmlns:a16="http://schemas.microsoft.com/office/drawing/2014/main" id="{B22C84D3-9F62-FB59-B053-6338C9C9022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1" name="Line 43">
            <a:extLst>
              <a:ext uri="{FF2B5EF4-FFF2-40B4-BE49-F238E27FC236}">
                <a16:creationId xmlns:a16="http://schemas.microsoft.com/office/drawing/2014/main" id="{F72D9B60-10A2-C875-3359-07CC43B0F6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2" name="Line 44">
            <a:extLst>
              <a:ext uri="{FF2B5EF4-FFF2-40B4-BE49-F238E27FC236}">
                <a16:creationId xmlns:a16="http://schemas.microsoft.com/office/drawing/2014/main" id="{B9A688DD-9CFF-7A5C-F794-0E0178E6F7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1800" y="4038600"/>
            <a:ext cx="533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3" name="Line 45">
            <a:extLst>
              <a:ext uri="{FF2B5EF4-FFF2-40B4-BE49-F238E27FC236}">
                <a16:creationId xmlns:a16="http://schemas.microsoft.com/office/drawing/2014/main" id="{C0A5DB4D-3AC7-1EE7-F03A-C328FFDA1D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4" name="Text Box 46">
            <a:extLst>
              <a:ext uri="{FF2B5EF4-FFF2-40B4-BE49-F238E27FC236}">
                <a16:creationId xmlns:a16="http://schemas.microsoft.com/office/drawing/2014/main" id="{8ADC396D-F04F-E3AF-0463-E4DD7E242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257800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8</a:t>
            </a:r>
            <a:endParaRPr lang="en-US" altLang="en-US" sz="1800"/>
          </a:p>
        </p:txBody>
      </p:sp>
      <p:sp>
        <p:nvSpPr>
          <p:cNvPr id="27695" name="Text Box 47">
            <a:extLst>
              <a:ext uri="{FF2B5EF4-FFF2-40B4-BE49-F238E27FC236}">
                <a16:creationId xmlns:a16="http://schemas.microsoft.com/office/drawing/2014/main" id="{91F83E20-723D-5B36-B755-EA52B4CFE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2578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5</a:t>
            </a:r>
            <a:endParaRPr lang="en-US" altLang="en-US" sz="1800"/>
          </a:p>
        </p:txBody>
      </p:sp>
      <p:sp>
        <p:nvSpPr>
          <p:cNvPr id="27696" name="Text Box 42">
            <a:extLst>
              <a:ext uri="{FF2B5EF4-FFF2-40B4-BE49-F238E27FC236}">
                <a16:creationId xmlns:a16="http://schemas.microsoft.com/office/drawing/2014/main" id="{79ECD0D9-012C-D244-342A-D49550AA5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" y="1481138"/>
            <a:ext cx="6805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Pick vertex List with minimum distance (C) and update neighbors</a:t>
            </a:r>
          </a:p>
        </p:txBody>
      </p:sp>
      <p:sp>
        <p:nvSpPr>
          <p:cNvPr id="27697" name="Text Box 49">
            <a:extLst>
              <a:ext uri="{FF2B5EF4-FFF2-40B4-BE49-F238E27FC236}">
                <a16:creationId xmlns:a16="http://schemas.microsoft.com/office/drawing/2014/main" id="{DBABAD4B-F2A5-90D1-25F1-E55169AC0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724400"/>
            <a:ext cx="2728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Distance(F) = 3 + 5 = 8</a:t>
            </a:r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31F666D0-AC10-A381-BAF9-A4B03CB7B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091" y="6246911"/>
            <a:ext cx="1578135" cy="58668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BE977370-24F3-D391-3286-3529272E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2F3FDAD-6433-40C4-A6D2-22EF7D40C23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14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BE6D01EF-0BEF-8632-8A46-65495D458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Example: Continued...</a:t>
            </a:r>
            <a:endParaRPr lang="en-US" altLang="en-US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8676" name="Oval 3">
            <a:extLst>
              <a:ext uri="{FF2B5EF4-FFF2-40B4-BE49-F238E27FC236}">
                <a16:creationId xmlns:a16="http://schemas.microsoft.com/office/drawing/2014/main" id="{53C7ED8B-C288-46BB-C542-DB1D50427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8677" name="Oval 4">
            <a:extLst>
              <a:ext uri="{FF2B5EF4-FFF2-40B4-BE49-F238E27FC236}">
                <a16:creationId xmlns:a16="http://schemas.microsoft.com/office/drawing/2014/main" id="{53F38783-0F34-4316-FF2D-7072877C8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8678" name="Oval 5">
            <a:extLst>
              <a:ext uri="{FF2B5EF4-FFF2-40B4-BE49-F238E27FC236}">
                <a16:creationId xmlns:a16="http://schemas.microsoft.com/office/drawing/2014/main" id="{478577A6-3DB5-F1E6-1352-78E3226EA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8679" name="AutoShape 6">
            <a:extLst>
              <a:ext uri="{FF2B5EF4-FFF2-40B4-BE49-F238E27FC236}">
                <a16:creationId xmlns:a16="http://schemas.microsoft.com/office/drawing/2014/main" id="{8F645EB8-05FA-56F1-EA39-F58D56AA363F}"/>
              </a:ext>
            </a:extLst>
          </p:cNvPr>
          <p:cNvCxnSpPr>
            <a:cxnSpLocks noChangeShapeType="1"/>
            <a:stCxn id="28677" idx="2"/>
            <a:endCxn id="28678" idx="6"/>
          </p:cNvCxnSpPr>
          <p:nvPr/>
        </p:nvCxnSpPr>
        <p:spPr bwMode="auto">
          <a:xfrm flipH="1">
            <a:off x="3810000" y="4953000"/>
            <a:ext cx="1585913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0" name="AutoShape 7">
            <a:extLst>
              <a:ext uri="{FF2B5EF4-FFF2-40B4-BE49-F238E27FC236}">
                <a16:creationId xmlns:a16="http://schemas.microsoft.com/office/drawing/2014/main" id="{5DA1A80A-44ED-1CDD-F783-338BCF988CEF}"/>
              </a:ext>
            </a:extLst>
          </p:cNvPr>
          <p:cNvCxnSpPr>
            <a:cxnSpLocks noChangeShapeType="1"/>
            <a:stCxn id="28692" idx="2"/>
            <a:endCxn id="28689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1" name="AutoShape 8">
            <a:extLst>
              <a:ext uri="{FF2B5EF4-FFF2-40B4-BE49-F238E27FC236}">
                <a16:creationId xmlns:a16="http://schemas.microsoft.com/office/drawing/2014/main" id="{9C5CD8AB-5CE1-6537-DBBF-66BB073A3855}"/>
              </a:ext>
            </a:extLst>
          </p:cNvPr>
          <p:cNvCxnSpPr>
            <a:cxnSpLocks noChangeShapeType="1"/>
            <a:stCxn id="28676" idx="6"/>
            <a:endCxn id="28682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2" name="Oval 9">
            <a:extLst>
              <a:ext uri="{FF2B5EF4-FFF2-40B4-BE49-F238E27FC236}">
                <a16:creationId xmlns:a16="http://schemas.microsoft.com/office/drawing/2014/main" id="{2356CDCD-1E4F-EBA0-FAC7-3C7BEDB0B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8683" name="Oval 10">
            <a:extLst>
              <a:ext uri="{FF2B5EF4-FFF2-40B4-BE49-F238E27FC236}">
                <a16:creationId xmlns:a16="http://schemas.microsoft.com/office/drawing/2014/main" id="{D69159BC-E27E-9E1B-A308-F76DE47A8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8684" name="AutoShape 11">
            <a:extLst>
              <a:ext uri="{FF2B5EF4-FFF2-40B4-BE49-F238E27FC236}">
                <a16:creationId xmlns:a16="http://schemas.microsoft.com/office/drawing/2014/main" id="{D5AA8662-0F75-4A2C-24F8-8B9B4329E0B5}"/>
              </a:ext>
            </a:extLst>
          </p:cNvPr>
          <p:cNvCxnSpPr>
            <a:cxnSpLocks noChangeShapeType="1"/>
            <a:stCxn id="28683" idx="2"/>
            <a:endCxn id="28692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5" name="AutoShape 12">
            <a:extLst>
              <a:ext uri="{FF2B5EF4-FFF2-40B4-BE49-F238E27FC236}">
                <a16:creationId xmlns:a16="http://schemas.microsoft.com/office/drawing/2014/main" id="{7AA27E31-0F24-B385-ADBB-5144CAA9F593}"/>
              </a:ext>
            </a:extLst>
          </p:cNvPr>
          <p:cNvCxnSpPr>
            <a:cxnSpLocks noChangeShapeType="1"/>
            <a:stCxn id="28683" idx="1"/>
            <a:endCxn id="28682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6" name="AutoShape 13">
            <a:extLst>
              <a:ext uri="{FF2B5EF4-FFF2-40B4-BE49-F238E27FC236}">
                <a16:creationId xmlns:a16="http://schemas.microsoft.com/office/drawing/2014/main" id="{9F07FB84-F0E4-788E-9DF1-7F1650F067B1}"/>
              </a:ext>
            </a:extLst>
          </p:cNvPr>
          <p:cNvCxnSpPr>
            <a:cxnSpLocks noChangeShapeType="1"/>
            <a:stCxn id="28677" idx="7"/>
            <a:endCxn id="28683" idx="3"/>
          </p:cNvCxnSpPr>
          <p:nvPr/>
        </p:nvCxnSpPr>
        <p:spPr bwMode="auto">
          <a:xfrm flipV="1">
            <a:off x="5800725" y="3971925"/>
            <a:ext cx="5905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7" name="AutoShape 14">
            <a:extLst>
              <a:ext uri="{FF2B5EF4-FFF2-40B4-BE49-F238E27FC236}">
                <a16:creationId xmlns:a16="http://schemas.microsoft.com/office/drawing/2014/main" id="{E171F4EB-57D0-6C21-CC04-E9DD60745367}"/>
              </a:ext>
            </a:extLst>
          </p:cNvPr>
          <p:cNvCxnSpPr>
            <a:cxnSpLocks noChangeShapeType="1"/>
            <a:stCxn id="28676" idx="5"/>
            <a:endCxn id="28692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8" name="AutoShape 15">
            <a:extLst>
              <a:ext uri="{FF2B5EF4-FFF2-40B4-BE49-F238E27FC236}">
                <a16:creationId xmlns:a16="http://schemas.microsoft.com/office/drawing/2014/main" id="{A0BE02AA-7652-453B-3091-D6DCF33E3F90}"/>
              </a:ext>
            </a:extLst>
          </p:cNvPr>
          <p:cNvCxnSpPr>
            <a:cxnSpLocks noChangeShapeType="1"/>
            <a:stCxn id="28682" idx="3"/>
            <a:endCxn id="28692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9" name="Oval 16">
            <a:extLst>
              <a:ext uri="{FF2B5EF4-FFF2-40B4-BE49-F238E27FC236}">
                <a16:creationId xmlns:a16="http://schemas.microsoft.com/office/drawing/2014/main" id="{3CB6DBE1-D5E3-A35B-715E-43229530F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8690" name="AutoShape 17">
            <a:extLst>
              <a:ext uri="{FF2B5EF4-FFF2-40B4-BE49-F238E27FC236}">
                <a16:creationId xmlns:a16="http://schemas.microsoft.com/office/drawing/2014/main" id="{895DA77B-CE74-7B3E-D0C1-6A8B5E9A46C6}"/>
              </a:ext>
            </a:extLst>
          </p:cNvPr>
          <p:cNvCxnSpPr>
            <a:cxnSpLocks noChangeShapeType="1"/>
            <a:stCxn id="28689" idx="7"/>
            <a:endCxn id="28676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1" name="AutoShape 18">
            <a:extLst>
              <a:ext uri="{FF2B5EF4-FFF2-40B4-BE49-F238E27FC236}">
                <a16:creationId xmlns:a16="http://schemas.microsoft.com/office/drawing/2014/main" id="{77A36B7A-CF25-89A9-937B-C7BC49A0CA3E}"/>
              </a:ext>
            </a:extLst>
          </p:cNvPr>
          <p:cNvCxnSpPr>
            <a:cxnSpLocks noChangeShapeType="1"/>
            <a:stCxn id="28678" idx="1"/>
            <a:endCxn id="28689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2" name="Oval 19">
            <a:extLst>
              <a:ext uri="{FF2B5EF4-FFF2-40B4-BE49-F238E27FC236}">
                <a16:creationId xmlns:a16="http://schemas.microsoft.com/office/drawing/2014/main" id="{EA8C15C3-7B08-A869-FEBD-8CAD08FA3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8693" name="AutoShape 20">
            <a:extLst>
              <a:ext uri="{FF2B5EF4-FFF2-40B4-BE49-F238E27FC236}">
                <a16:creationId xmlns:a16="http://schemas.microsoft.com/office/drawing/2014/main" id="{8649D6ED-AED8-5EE3-D4D9-6E55232D8C73}"/>
              </a:ext>
            </a:extLst>
          </p:cNvPr>
          <p:cNvCxnSpPr>
            <a:cxnSpLocks noChangeShapeType="1"/>
            <a:stCxn id="28677" idx="1"/>
            <a:endCxn id="28692" idx="5"/>
          </p:cNvCxnSpPr>
          <p:nvPr/>
        </p:nvCxnSpPr>
        <p:spPr bwMode="auto">
          <a:xfrm flipH="1" flipV="1">
            <a:off x="4810125" y="3971925"/>
            <a:ext cx="6667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4" name="AutoShape 21">
            <a:extLst>
              <a:ext uri="{FF2B5EF4-FFF2-40B4-BE49-F238E27FC236}">
                <a16:creationId xmlns:a16="http://schemas.microsoft.com/office/drawing/2014/main" id="{5251ED6A-219D-81BE-4047-FFDCED2F3B2B}"/>
              </a:ext>
            </a:extLst>
          </p:cNvPr>
          <p:cNvCxnSpPr>
            <a:cxnSpLocks noChangeShapeType="1"/>
            <a:stCxn id="28678" idx="7"/>
            <a:endCxn id="28692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5" name="Text Box 22">
            <a:extLst>
              <a:ext uri="{FF2B5EF4-FFF2-40B4-BE49-F238E27FC236}">
                <a16:creationId xmlns:a16="http://schemas.microsoft.com/office/drawing/2014/main" id="{B237CCF8-8DA0-0A0E-8CB6-A24CDB6CD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8696" name="Text Box 23">
            <a:extLst>
              <a:ext uri="{FF2B5EF4-FFF2-40B4-BE49-F238E27FC236}">
                <a16:creationId xmlns:a16="http://schemas.microsoft.com/office/drawing/2014/main" id="{2403F416-852D-7824-FD52-0CC96CCCD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8697" name="Text Box 24">
            <a:extLst>
              <a:ext uri="{FF2B5EF4-FFF2-40B4-BE49-F238E27FC236}">
                <a16:creationId xmlns:a16="http://schemas.microsoft.com/office/drawing/2014/main" id="{2D19333E-45AC-E1C2-B26F-34498D61B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8698" name="Text Box 25">
            <a:extLst>
              <a:ext uri="{FF2B5EF4-FFF2-40B4-BE49-F238E27FC236}">
                <a16:creationId xmlns:a16="http://schemas.microsoft.com/office/drawing/2014/main" id="{6349174B-2591-0536-B048-852505291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10</a:t>
            </a:r>
          </a:p>
        </p:txBody>
      </p:sp>
      <p:sp>
        <p:nvSpPr>
          <p:cNvPr id="28699" name="Text Box 26">
            <a:extLst>
              <a:ext uri="{FF2B5EF4-FFF2-40B4-BE49-F238E27FC236}">
                <a16:creationId xmlns:a16="http://schemas.microsoft.com/office/drawing/2014/main" id="{DAADB48E-8ABA-69E7-4235-CB6DB845E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3</a:t>
            </a:r>
          </a:p>
        </p:txBody>
      </p:sp>
      <p:sp>
        <p:nvSpPr>
          <p:cNvPr id="28700" name="Text Box 27">
            <a:extLst>
              <a:ext uri="{FF2B5EF4-FFF2-40B4-BE49-F238E27FC236}">
                <a16:creationId xmlns:a16="http://schemas.microsoft.com/office/drawing/2014/main" id="{0B35F4DE-A4E1-A18D-6CC6-3AD385814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6</a:t>
            </a:r>
          </a:p>
        </p:txBody>
      </p:sp>
      <p:sp>
        <p:nvSpPr>
          <p:cNvPr id="28701" name="Text Box 28">
            <a:extLst>
              <a:ext uri="{FF2B5EF4-FFF2-40B4-BE49-F238E27FC236}">
                <a16:creationId xmlns:a16="http://schemas.microsoft.com/office/drawing/2014/main" id="{33C94762-55DC-D44A-E8C3-2DA6A7DFE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8702" name="Text Box 29">
            <a:extLst>
              <a:ext uri="{FF2B5EF4-FFF2-40B4-BE49-F238E27FC236}">
                <a16:creationId xmlns:a16="http://schemas.microsoft.com/office/drawing/2014/main" id="{D9C436DA-EC9E-8927-E6ED-41CFE1176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8703" name="Text Box 30">
            <a:extLst>
              <a:ext uri="{FF2B5EF4-FFF2-40B4-BE49-F238E27FC236}">
                <a16:creationId xmlns:a16="http://schemas.microsoft.com/office/drawing/2014/main" id="{32B542CC-DDC0-3FA3-A21F-84D460F9B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8704" name="Text Box 31">
            <a:extLst>
              <a:ext uri="{FF2B5EF4-FFF2-40B4-BE49-F238E27FC236}">
                <a16:creationId xmlns:a16="http://schemas.microsoft.com/office/drawing/2014/main" id="{AA4BF76F-BB82-B50A-3DBC-047F73B9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8</a:t>
            </a:r>
          </a:p>
        </p:txBody>
      </p:sp>
      <p:sp>
        <p:nvSpPr>
          <p:cNvPr id="28705" name="Text Box 32">
            <a:extLst>
              <a:ext uri="{FF2B5EF4-FFF2-40B4-BE49-F238E27FC236}">
                <a16:creationId xmlns:a16="http://schemas.microsoft.com/office/drawing/2014/main" id="{7168FFB6-6795-36A3-4493-9B861D6C1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5</a:t>
            </a:r>
          </a:p>
        </p:txBody>
      </p:sp>
      <p:sp>
        <p:nvSpPr>
          <p:cNvPr id="28706" name="Text Box 33">
            <a:extLst>
              <a:ext uri="{FF2B5EF4-FFF2-40B4-BE49-F238E27FC236}">
                <a16:creationId xmlns:a16="http://schemas.microsoft.com/office/drawing/2014/main" id="{D5CDD95E-533D-369D-08F2-C60C7A558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8707" name="Text Box 34">
            <a:extLst>
              <a:ext uri="{FF2B5EF4-FFF2-40B4-BE49-F238E27FC236}">
                <a16:creationId xmlns:a16="http://schemas.microsoft.com/office/drawing/2014/main" id="{522A0EB5-819A-61F4-F1CF-38D01157B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0</a:t>
            </a:r>
          </a:p>
        </p:txBody>
      </p:sp>
      <p:sp>
        <p:nvSpPr>
          <p:cNvPr id="28708" name="Text Box 35">
            <a:extLst>
              <a:ext uri="{FF2B5EF4-FFF2-40B4-BE49-F238E27FC236}">
                <a16:creationId xmlns:a16="http://schemas.microsoft.com/office/drawing/2014/main" id="{4B7A29B6-5177-4D39-B620-5F4B90DBC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2</a:t>
            </a:r>
            <a:endParaRPr lang="en-US" altLang="en-US" sz="1800"/>
          </a:p>
        </p:txBody>
      </p:sp>
      <p:sp>
        <p:nvSpPr>
          <p:cNvPr id="28709" name="Text Box 36">
            <a:extLst>
              <a:ext uri="{FF2B5EF4-FFF2-40B4-BE49-F238E27FC236}">
                <a16:creationId xmlns:a16="http://schemas.microsoft.com/office/drawing/2014/main" id="{2362F73B-D643-DA8D-EA3A-0B7A05F6C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6671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3</a:t>
            </a:r>
            <a:endParaRPr lang="en-US" altLang="en-US" sz="1800"/>
          </a:p>
        </p:txBody>
      </p:sp>
      <p:sp>
        <p:nvSpPr>
          <p:cNvPr id="28710" name="Text Box 37">
            <a:extLst>
              <a:ext uri="{FF2B5EF4-FFF2-40B4-BE49-F238E27FC236}">
                <a16:creationId xmlns:a16="http://schemas.microsoft.com/office/drawing/2014/main" id="{1B305D22-3F19-F4FA-8727-C843FA6B1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5909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3</a:t>
            </a:r>
            <a:endParaRPr lang="en-US" altLang="en-US" sz="1800"/>
          </a:p>
        </p:txBody>
      </p:sp>
      <p:sp>
        <p:nvSpPr>
          <p:cNvPr id="28711" name="Text Box 38">
            <a:extLst>
              <a:ext uri="{FF2B5EF4-FFF2-40B4-BE49-F238E27FC236}">
                <a16:creationId xmlns:a16="http://schemas.microsoft.com/office/drawing/2014/main" id="{21F5347E-62D3-0569-20B8-01635FCF8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1</a:t>
            </a:r>
            <a:endParaRPr lang="en-US" altLang="en-US" sz="1800"/>
          </a:p>
        </p:txBody>
      </p:sp>
      <p:sp>
        <p:nvSpPr>
          <p:cNvPr id="28712" name="Line 40">
            <a:extLst>
              <a:ext uri="{FF2B5EF4-FFF2-40B4-BE49-F238E27FC236}">
                <a16:creationId xmlns:a16="http://schemas.microsoft.com/office/drawing/2014/main" id="{13D5EC97-B662-0A76-FD5A-3F2F144ECBE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3" name="Line 41">
            <a:extLst>
              <a:ext uri="{FF2B5EF4-FFF2-40B4-BE49-F238E27FC236}">
                <a16:creationId xmlns:a16="http://schemas.microsoft.com/office/drawing/2014/main" id="{C9AD032C-33BA-8B8D-8C67-310C589D73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4" name="Line 42">
            <a:extLst>
              <a:ext uri="{FF2B5EF4-FFF2-40B4-BE49-F238E27FC236}">
                <a16:creationId xmlns:a16="http://schemas.microsoft.com/office/drawing/2014/main" id="{ED52AC87-603E-75A5-44AB-FB27B48E67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5" name="Line 43">
            <a:extLst>
              <a:ext uri="{FF2B5EF4-FFF2-40B4-BE49-F238E27FC236}">
                <a16:creationId xmlns:a16="http://schemas.microsoft.com/office/drawing/2014/main" id="{E57D68EF-6898-BCC2-3AB6-D9FBD1F9C33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6" name="Line 44">
            <a:extLst>
              <a:ext uri="{FF2B5EF4-FFF2-40B4-BE49-F238E27FC236}">
                <a16:creationId xmlns:a16="http://schemas.microsoft.com/office/drawing/2014/main" id="{B6C53F7C-FC08-FB81-5A6D-08098D0700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5105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7" name="Line 45">
            <a:extLst>
              <a:ext uri="{FF2B5EF4-FFF2-40B4-BE49-F238E27FC236}">
                <a16:creationId xmlns:a16="http://schemas.microsoft.com/office/drawing/2014/main" id="{6E1BAC34-9641-C643-F31D-3A07B169AC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8" name="Text Box 46">
            <a:extLst>
              <a:ext uri="{FF2B5EF4-FFF2-40B4-BE49-F238E27FC236}">
                <a16:creationId xmlns:a16="http://schemas.microsoft.com/office/drawing/2014/main" id="{7B31BDAA-03E1-3EFF-330B-C80D9B200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257800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6</a:t>
            </a:r>
            <a:endParaRPr lang="en-US" altLang="en-US" sz="1800"/>
          </a:p>
        </p:txBody>
      </p:sp>
      <p:sp>
        <p:nvSpPr>
          <p:cNvPr id="28719" name="Text Box 47">
            <a:extLst>
              <a:ext uri="{FF2B5EF4-FFF2-40B4-BE49-F238E27FC236}">
                <a16:creationId xmlns:a16="http://schemas.microsoft.com/office/drawing/2014/main" id="{2F6540CB-E71D-CE38-6A8E-6FAA7FAE0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2578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5</a:t>
            </a:r>
            <a:endParaRPr lang="en-US" altLang="en-US" sz="1800"/>
          </a:p>
        </p:txBody>
      </p:sp>
      <p:sp>
        <p:nvSpPr>
          <p:cNvPr id="28720" name="Text Box 49">
            <a:extLst>
              <a:ext uri="{FF2B5EF4-FFF2-40B4-BE49-F238E27FC236}">
                <a16:creationId xmlns:a16="http://schemas.microsoft.com/office/drawing/2014/main" id="{EFD90512-0189-A232-7862-6CBF28E39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581650"/>
            <a:ext cx="3581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Distance(F) = min (8, 5+1) = 6</a:t>
            </a:r>
          </a:p>
        </p:txBody>
      </p:sp>
      <p:sp>
        <p:nvSpPr>
          <p:cNvPr id="28721" name="Text Box 50">
            <a:extLst>
              <a:ext uri="{FF2B5EF4-FFF2-40B4-BE49-F238E27FC236}">
                <a16:creationId xmlns:a16="http://schemas.microsoft.com/office/drawing/2014/main" id="{5F107058-7871-4C21-265A-9B664C20C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0292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Previous distance</a:t>
            </a:r>
          </a:p>
        </p:txBody>
      </p:sp>
      <p:sp>
        <p:nvSpPr>
          <p:cNvPr id="28722" name="Line 51">
            <a:extLst>
              <a:ext uri="{FF2B5EF4-FFF2-40B4-BE49-F238E27FC236}">
                <a16:creationId xmlns:a16="http://schemas.microsoft.com/office/drawing/2014/main" id="{02D6F774-7905-6D32-2BE0-CDA2EA2301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6800" y="5410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3" name="Text Box 42">
            <a:extLst>
              <a:ext uri="{FF2B5EF4-FFF2-40B4-BE49-F238E27FC236}">
                <a16:creationId xmlns:a16="http://schemas.microsoft.com/office/drawing/2014/main" id="{DAD58C5B-51C1-A312-E01A-D70596840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" y="1481138"/>
            <a:ext cx="6805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Pick vertex List with minimum distance (G) and update neighbors</a:t>
            </a:r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95DFE133-6B91-8D56-F0B2-0EC82A12D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091" y="6246911"/>
            <a:ext cx="1578135" cy="58668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7E198CA7-1556-0E8A-4A10-AE374ECE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E4F23C7-43E4-447A-9F2F-F02533CA631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3DE2DDC-3340-F066-FC9C-E4D47FC75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Example (end)</a:t>
            </a:r>
          </a:p>
        </p:txBody>
      </p:sp>
      <p:sp>
        <p:nvSpPr>
          <p:cNvPr id="29700" name="Oval 3">
            <a:extLst>
              <a:ext uri="{FF2B5EF4-FFF2-40B4-BE49-F238E27FC236}">
                <a16:creationId xmlns:a16="http://schemas.microsoft.com/office/drawing/2014/main" id="{04FB65D3-1C1A-2C0F-30BE-DD9464083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9701" name="Oval 4">
            <a:extLst>
              <a:ext uri="{FF2B5EF4-FFF2-40B4-BE49-F238E27FC236}">
                <a16:creationId xmlns:a16="http://schemas.microsoft.com/office/drawing/2014/main" id="{5104EFE4-C6E8-938E-67C3-488185C64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9702" name="Oval 5">
            <a:extLst>
              <a:ext uri="{FF2B5EF4-FFF2-40B4-BE49-F238E27FC236}">
                <a16:creationId xmlns:a16="http://schemas.microsoft.com/office/drawing/2014/main" id="{FCE68279-E4B8-AE8E-9E52-DBBA30397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9703" name="AutoShape 6">
            <a:extLst>
              <a:ext uri="{FF2B5EF4-FFF2-40B4-BE49-F238E27FC236}">
                <a16:creationId xmlns:a16="http://schemas.microsoft.com/office/drawing/2014/main" id="{09FE5584-7716-A46A-ACD6-4FF112E95534}"/>
              </a:ext>
            </a:extLst>
          </p:cNvPr>
          <p:cNvCxnSpPr>
            <a:cxnSpLocks noChangeShapeType="1"/>
            <a:stCxn id="29701" idx="2"/>
            <a:endCxn id="29702" idx="6"/>
          </p:cNvCxnSpPr>
          <p:nvPr/>
        </p:nvCxnSpPr>
        <p:spPr bwMode="auto">
          <a:xfrm flipH="1">
            <a:off x="3824288" y="4953000"/>
            <a:ext cx="15859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AutoShape 7">
            <a:extLst>
              <a:ext uri="{FF2B5EF4-FFF2-40B4-BE49-F238E27FC236}">
                <a16:creationId xmlns:a16="http://schemas.microsoft.com/office/drawing/2014/main" id="{B9C36D84-2E14-ED1F-454C-B6B4C1CB9831}"/>
              </a:ext>
            </a:extLst>
          </p:cNvPr>
          <p:cNvCxnSpPr>
            <a:cxnSpLocks noChangeShapeType="1"/>
            <a:stCxn id="29716" idx="2"/>
            <a:endCxn id="29713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5" name="AutoShape 8">
            <a:extLst>
              <a:ext uri="{FF2B5EF4-FFF2-40B4-BE49-F238E27FC236}">
                <a16:creationId xmlns:a16="http://schemas.microsoft.com/office/drawing/2014/main" id="{AC8631C6-3C9F-ABC9-1AD9-83853D38002A}"/>
              </a:ext>
            </a:extLst>
          </p:cNvPr>
          <p:cNvCxnSpPr>
            <a:cxnSpLocks noChangeShapeType="1"/>
            <a:stCxn id="29700" idx="6"/>
            <a:endCxn id="29706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6" name="Oval 9">
            <a:extLst>
              <a:ext uri="{FF2B5EF4-FFF2-40B4-BE49-F238E27FC236}">
                <a16:creationId xmlns:a16="http://schemas.microsoft.com/office/drawing/2014/main" id="{1D4D5153-A463-BA31-A56D-E487515CA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9707" name="Oval 10">
            <a:extLst>
              <a:ext uri="{FF2B5EF4-FFF2-40B4-BE49-F238E27FC236}">
                <a16:creationId xmlns:a16="http://schemas.microsoft.com/office/drawing/2014/main" id="{9ABDD69A-8BD7-EA49-0229-A327C4CDF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9708" name="AutoShape 11">
            <a:extLst>
              <a:ext uri="{FF2B5EF4-FFF2-40B4-BE49-F238E27FC236}">
                <a16:creationId xmlns:a16="http://schemas.microsoft.com/office/drawing/2014/main" id="{D81A28E2-C64C-6604-9C7A-4A75AE3AAA75}"/>
              </a:ext>
            </a:extLst>
          </p:cNvPr>
          <p:cNvCxnSpPr>
            <a:cxnSpLocks noChangeShapeType="1"/>
            <a:stCxn id="29707" idx="2"/>
            <a:endCxn id="29716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9" name="AutoShape 12">
            <a:extLst>
              <a:ext uri="{FF2B5EF4-FFF2-40B4-BE49-F238E27FC236}">
                <a16:creationId xmlns:a16="http://schemas.microsoft.com/office/drawing/2014/main" id="{F9024EA7-224A-9449-0193-8FF2B3B3DFC6}"/>
              </a:ext>
            </a:extLst>
          </p:cNvPr>
          <p:cNvCxnSpPr>
            <a:cxnSpLocks noChangeShapeType="1"/>
            <a:stCxn id="29707" idx="1"/>
            <a:endCxn id="29706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0" name="AutoShape 13">
            <a:extLst>
              <a:ext uri="{FF2B5EF4-FFF2-40B4-BE49-F238E27FC236}">
                <a16:creationId xmlns:a16="http://schemas.microsoft.com/office/drawing/2014/main" id="{5634D2B6-24FC-43A2-9ABC-7702D8846988}"/>
              </a:ext>
            </a:extLst>
          </p:cNvPr>
          <p:cNvCxnSpPr>
            <a:cxnSpLocks noChangeShapeType="1"/>
            <a:stCxn id="29701" idx="7"/>
            <a:endCxn id="29707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1" name="AutoShape 14">
            <a:extLst>
              <a:ext uri="{FF2B5EF4-FFF2-40B4-BE49-F238E27FC236}">
                <a16:creationId xmlns:a16="http://schemas.microsoft.com/office/drawing/2014/main" id="{B1EA2436-A7EE-7CDD-571D-9A25CDC9AC0C}"/>
              </a:ext>
            </a:extLst>
          </p:cNvPr>
          <p:cNvCxnSpPr>
            <a:cxnSpLocks noChangeShapeType="1"/>
            <a:stCxn id="29700" idx="5"/>
            <a:endCxn id="29716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2" name="AutoShape 15">
            <a:extLst>
              <a:ext uri="{FF2B5EF4-FFF2-40B4-BE49-F238E27FC236}">
                <a16:creationId xmlns:a16="http://schemas.microsoft.com/office/drawing/2014/main" id="{285B86F8-C814-3AA7-D604-4C33D0C50617}"/>
              </a:ext>
            </a:extLst>
          </p:cNvPr>
          <p:cNvCxnSpPr>
            <a:cxnSpLocks noChangeShapeType="1"/>
            <a:stCxn id="29706" idx="3"/>
            <a:endCxn id="29716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3" name="Oval 16">
            <a:extLst>
              <a:ext uri="{FF2B5EF4-FFF2-40B4-BE49-F238E27FC236}">
                <a16:creationId xmlns:a16="http://schemas.microsoft.com/office/drawing/2014/main" id="{BF105BD5-6BBD-9D9E-D0E0-778B0BFF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9714" name="AutoShape 17">
            <a:extLst>
              <a:ext uri="{FF2B5EF4-FFF2-40B4-BE49-F238E27FC236}">
                <a16:creationId xmlns:a16="http://schemas.microsoft.com/office/drawing/2014/main" id="{0BA20882-A183-0334-C9D9-F1353DD2F355}"/>
              </a:ext>
            </a:extLst>
          </p:cNvPr>
          <p:cNvCxnSpPr>
            <a:cxnSpLocks noChangeShapeType="1"/>
            <a:stCxn id="29713" idx="7"/>
            <a:endCxn id="29700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5" name="AutoShape 18">
            <a:extLst>
              <a:ext uri="{FF2B5EF4-FFF2-40B4-BE49-F238E27FC236}">
                <a16:creationId xmlns:a16="http://schemas.microsoft.com/office/drawing/2014/main" id="{9C925145-5E05-9059-CC77-6ED84CD33E36}"/>
              </a:ext>
            </a:extLst>
          </p:cNvPr>
          <p:cNvCxnSpPr>
            <a:cxnSpLocks noChangeShapeType="1"/>
            <a:stCxn id="29702" idx="1"/>
            <a:endCxn id="29713" idx="5"/>
          </p:cNvCxnSpPr>
          <p:nvPr/>
        </p:nvCxnSpPr>
        <p:spPr bwMode="auto">
          <a:xfrm flipH="1" flipV="1">
            <a:off x="2752725" y="3971925"/>
            <a:ext cx="6667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6" name="Oval 19">
            <a:extLst>
              <a:ext uri="{FF2B5EF4-FFF2-40B4-BE49-F238E27FC236}">
                <a16:creationId xmlns:a16="http://schemas.microsoft.com/office/drawing/2014/main" id="{8B316A10-E5AA-4513-F68A-87323E61F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9717" name="AutoShape 20">
            <a:extLst>
              <a:ext uri="{FF2B5EF4-FFF2-40B4-BE49-F238E27FC236}">
                <a16:creationId xmlns:a16="http://schemas.microsoft.com/office/drawing/2014/main" id="{504E8D58-1875-558F-CB48-848DF104E3C9}"/>
              </a:ext>
            </a:extLst>
          </p:cNvPr>
          <p:cNvCxnSpPr>
            <a:cxnSpLocks noChangeShapeType="1"/>
            <a:stCxn id="29701" idx="1"/>
            <a:endCxn id="29716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8" name="AutoShape 21">
            <a:extLst>
              <a:ext uri="{FF2B5EF4-FFF2-40B4-BE49-F238E27FC236}">
                <a16:creationId xmlns:a16="http://schemas.microsoft.com/office/drawing/2014/main" id="{2CE5EEFF-31AD-0F14-F23B-CEB83931A51D}"/>
              </a:ext>
            </a:extLst>
          </p:cNvPr>
          <p:cNvCxnSpPr>
            <a:cxnSpLocks noChangeShapeType="1"/>
            <a:stCxn id="29702" idx="7"/>
            <a:endCxn id="29716" idx="3"/>
          </p:cNvCxnSpPr>
          <p:nvPr/>
        </p:nvCxnSpPr>
        <p:spPr bwMode="auto">
          <a:xfrm flipV="1">
            <a:off x="3743325" y="3971925"/>
            <a:ext cx="7429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9" name="Text Box 22">
            <a:extLst>
              <a:ext uri="{FF2B5EF4-FFF2-40B4-BE49-F238E27FC236}">
                <a16:creationId xmlns:a16="http://schemas.microsoft.com/office/drawing/2014/main" id="{C1196C7C-1F09-12CD-A746-AF2A892B1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9720" name="Text Box 23">
            <a:extLst>
              <a:ext uri="{FF2B5EF4-FFF2-40B4-BE49-F238E27FC236}">
                <a16:creationId xmlns:a16="http://schemas.microsoft.com/office/drawing/2014/main" id="{DB1C3E82-0634-F7C2-1D30-711B00B73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9721" name="Text Box 24">
            <a:extLst>
              <a:ext uri="{FF2B5EF4-FFF2-40B4-BE49-F238E27FC236}">
                <a16:creationId xmlns:a16="http://schemas.microsoft.com/office/drawing/2014/main" id="{78DB807F-8141-3D6A-1C8B-A1CAD03F6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9722" name="Text Box 25">
            <a:extLst>
              <a:ext uri="{FF2B5EF4-FFF2-40B4-BE49-F238E27FC236}">
                <a16:creationId xmlns:a16="http://schemas.microsoft.com/office/drawing/2014/main" id="{2E62296E-36E2-4921-BF0A-C32EE33C1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10</a:t>
            </a:r>
          </a:p>
        </p:txBody>
      </p:sp>
      <p:sp>
        <p:nvSpPr>
          <p:cNvPr id="29723" name="Text Box 26">
            <a:extLst>
              <a:ext uri="{FF2B5EF4-FFF2-40B4-BE49-F238E27FC236}">
                <a16:creationId xmlns:a16="http://schemas.microsoft.com/office/drawing/2014/main" id="{227C53DB-BBEA-4794-92A7-F1EF53DDA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3</a:t>
            </a:r>
          </a:p>
        </p:txBody>
      </p:sp>
      <p:sp>
        <p:nvSpPr>
          <p:cNvPr id="29724" name="Text Box 27">
            <a:extLst>
              <a:ext uri="{FF2B5EF4-FFF2-40B4-BE49-F238E27FC236}">
                <a16:creationId xmlns:a16="http://schemas.microsoft.com/office/drawing/2014/main" id="{A7C23B52-F897-80A2-FCFD-C2FE4922D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6</a:t>
            </a:r>
          </a:p>
        </p:txBody>
      </p:sp>
      <p:sp>
        <p:nvSpPr>
          <p:cNvPr id="29725" name="Text Box 28">
            <a:extLst>
              <a:ext uri="{FF2B5EF4-FFF2-40B4-BE49-F238E27FC236}">
                <a16:creationId xmlns:a16="http://schemas.microsoft.com/office/drawing/2014/main" id="{39C47AA4-08B5-0B55-641E-31DEBC9B3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9726" name="Text Box 29">
            <a:extLst>
              <a:ext uri="{FF2B5EF4-FFF2-40B4-BE49-F238E27FC236}">
                <a16:creationId xmlns:a16="http://schemas.microsoft.com/office/drawing/2014/main" id="{2D67DDE2-7D2C-A0E6-9956-DF1B7E5C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9727" name="Text Box 30">
            <a:extLst>
              <a:ext uri="{FF2B5EF4-FFF2-40B4-BE49-F238E27FC236}">
                <a16:creationId xmlns:a16="http://schemas.microsoft.com/office/drawing/2014/main" id="{A4E41553-CD35-F948-1910-2FF50961B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9728" name="Text Box 31">
            <a:extLst>
              <a:ext uri="{FF2B5EF4-FFF2-40B4-BE49-F238E27FC236}">
                <a16:creationId xmlns:a16="http://schemas.microsoft.com/office/drawing/2014/main" id="{73885052-2E2B-F073-A9B6-5074FC9DC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8</a:t>
            </a:r>
          </a:p>
        </p:txBody>
      </p:sp>
      <p:sp>
        <p:nvSpPr>
          <p:cNvPr id="29729" name="Text Box 32">
            <a:extLst>
              <a:ext uri="{FF2B5EF4-FFF2-40B4-BE49-F238E27FC236}">
                <a16:creationId xmlns:a16="http://schemas.microsoft.com/office/drawing/2014/main" id="{4E3F049D-F062-309F-C4C0-1009C404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5</a:t>
            </a:r>
          </a:p>
        </p:txBody>
      </p:sp>
      <p:sp>
        <p:nvSpPr>
          <p:cNvPr id="29730" name="Text Box 33">
            <a:extLst>
              <a:ext uri="{FF2B5EF4-FFF2-40B4-BE49-F238E27FC236}">
                <a16:creationId xmlns:a16="http://schemas.microsoft.com/office/drawing/2014/main" id="{E984F628-55F4-277F-39AD-21AAA1879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9731" name="Text Box 34">
            <a:extLst>
              <a:ext uri="{FF2B5EF4-FFF2-40B4-BE49-F238E27FC236}">
                <a16:creationId xmlns:a16="http://schemas.microsoft.com/office/drawing/2014/main" id="{A92DAFF7-7C34-7645-A35E-C1D03225B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0</a:t>
            </a:r>
          </a:p>
        </p:txBody>
      </p:sp>
      <p:sp>
        <p:nvSpPr>
          <p:cNvPr id="29732" name="Text Box 35">
            <a:extLst>
              <a:ext uri="{FF2B5EF4-FFF2-40B4-BE49-F238E27FC236}">
                <a16:creationId xmlns:a16="http://schemas.microsoft.com/office/drawing/2014/main" id="{1152A60C-DAB2-ABBE-B201-611F940FB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2</a:t>
            </a:r>
            <a:endParaRPr lang="en-US" altLang="en-US" sz="1800"/>
          </a:p>
        </p:txBody>
      </p:sp>
      <p:sp>
        <p:nvSpPr>
          <p:cNvPr id="29733" name="Text Box 36">
            <a:extLst>
              <a:ext uri="{FF2B5EF4-FFF2-40B4-BE49-F238E27FC236}">
                <a16:creationId xmlns:a16="http://schemas.microsoft.com/office/drawing/2014/main" id="{89A4FDDE-2793-0753-0551-5E0216B62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6671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3</a:t>
            </a:r>
            <a:endParaRPr lang="en-US" altLang="en-US" sz="1800"/>
          </a:p>
        </p:txBody>
      </p:sp>
      <p:sp>
        <p:nvSpPr>
          <p:cNvPr id="29734" name="Text Box 37">
            <a:extLst>
              <a:ext uri="{FF2B5EF4-FFF2-40B4-BE49-F238E27FC236}">
                <a16:creationId xmlns:a16="http://schemas.microsoft.com/office/drawing/2014/main" id="{3DEE7ECA-8218-EDDE-97D0-3988BD995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5909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3</a:t>
            </a:r>
            <a:endParaRPr lang="en-US" altLang="en-US" sz="1800"/>
          </a:p>
        </p:txBody>
      </p:sp>
      <p:sp>
        <p:nvSpPr>
          <p:cNvPr id="29735" name="Text Box 38">
            <a:extLst>
              <a:ext uri="{FF2B5EF4-FFF2-40B4-BE49-F238E27FC236}">
                <a16:creationId xmlns:a16="http://schemas.microsoft.com/office/drawing/2014/main" id="{F194851F-EC0D-D9DF-7AA1-F03B3EC3F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1</a:t>
            </a:r>
            <a:endParaRPr lang="en-US" altLang="en-US" sz="1800"/>
          </a:p>
        </p:txBody>
      </p:sp>
      <p:sp>
        <p:nvSpPr>
          <p:cNvPr id="29736" name="Text Box 39">
            <a:extLst>
              <a:ext uri="{FF2B5EF4-FFF2-40B4-BE49-F238E27FC236}">
                <a16:creationId xmlns:a16="http://schemas.microsoft.com/office/drawing/2014/main" id="{41078373-214A-FB65-A7B7-B1E7413E4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5649913"/>
            <a:ext cx="7123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Pick vertex not in S with lowest cost (F) and update neighbors</a:t>
            </a:r>
          </a:p>
        </p:txBody>
      </p:sp>
      <p:sp>
        <p:nvSpPr>
          <p:cNvPr id="29737" name="Line 40">
            <a:extLst>
              <a:ext uri="{FF2B5EF4-FFF2-40B4-BE49-F238E27FC236}">
                <a16:creationId xmlns:a16="http://schemas.microsoft.com/office/drawing/2014/main" id="{3EC5D123-9588-C948-80E8-9277E1832F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8" name="Line 41">
            <a:extLst>
              <a:ext uri="{FF2B5EF4-FFF2-40B4-BE49-F238E27FC236}">
                <a16:creationId xmlns:a16="http://schemas.microsoft.com/office/drawing/2014/main" id="{7FC72BAD-6054-7A9D-DCEC-4474E9D347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9" name="Line 42">
            <a:extLst>
              <a:ext uri="{FF2B5EF4-FFF2-40B4-BE49-F238E27FC236}">
                <a16:creationId xmlns:a16="http://schemas.microsoft.com/office/drawing/2014/main" id="{339109C6-D04E-2470-E017-2ED0C93EDD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40" name="Line 43">
            <a:extLst>
              <a:ext uri="{FF2B5EF4-FFF2-40B4-BE49-F238E27FC236}">
                <a16:creationId xmlns:a16="http://schemas.microsoft.com/office/drawing/2014/main" id="{BF31867A-79BF-3870-1173-30504C81D4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41" name="Line 44">
            <a:extLst>
              <a:ext uri="{FF2B5EF4-FFF2-40B4-BE49-F238E27FC236}">
                <a16:creationId xmlns:a16="http://schemas.microsoft.com/office/drawing/2014/main" id="{9109A82A-BAFE-2C1A-8857-74952DF27A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5105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42" name="Line 45">
            <a:extLst>
              <a:ext uri="{FF2B5EF4-FFF2-40B4-BE49-F238E27FC236}">
                <a16:creationId xmlns:a16="http://schemas.microsoft.com/office/drawing/2014/main" id="{1120C3D7-86C1-8275-BF97-628D23540F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43" name="Text Box 46">
            <a:extLst>
              <a:ext uri="{FF2B5EF4-FFF2-40B4-BE49-F238E27FC236}">
                <a16:creationId xmlns:a16="http://schemas.microsoft.com/office/drawing/2014/main" id="{C17CBB2E-2DAF-32E5-89FB-8EC884B49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2578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6</a:t>
            </a:r>
            <a:endParaRPr lang="en-US" altLang="en-US" sz="1800"/>
          </a:p>
        </p:txBody>
      </p:sp>
      <p:sp>
        <p:nvSpPr>
          <p:cNvPr id="29744" name="Text Box 47">
            <a:extLst>
              <a:ext uri="{FF2B5EF4-FFF2-40B4-BE49-F238E27FC236}">
                <a16:creationId xmlns:a16="http://schemas.microsoft.com/office/drawing/2014/main" id="{515F52A1-623C-8D7A-786C-700ADB500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2578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5</a:t>
            </a:r>
            <a:endParaRPr lang="en-US" altLang="en-US" sz="1800"/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D101F486-FF2C-05EF-7218-2484910AD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091" y="6246911"/>
            <a:ext cx="1578135" cy="58668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>
            <a:extLst>
              <a:ext uri="{FF2B5EF4-FFF2-40B4-BE49-F238E27FC236}">
                <a16:creationId xmlns:a16="http://schemas.microsoft.com/office/drawing/2014/main" id="{50DEE013-23EF-6C88-8A8C-B0E71B1538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2250" y="2365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>
                <a:solidFill>
                  <a:srgbClr val="3B62A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Another Example</a:t>
            </a:r>
          </a:p>
        </p:txBody>
      </p:sp>
      <p:pic>
        <p:nvPicPr>
          <p:cNvPr id="30723" name="Picture 5">
            <a:extLst>
              <a:ext uri="{FF2B5EF4-FFF2-40B4-BE49-F238E27FC236}">
                <a16:creationId xmlns:a16="http://schemas.microsoft.com/office/drawing/2014/main" id="{A5FA0B2A-F9D7-F946-B658-5CBFCA29D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754063"/>
            <a:ext cx="791210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D9173522-BF2B-9A1B-B2DB-2A494B283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091" y="6246911"/>
            <a:ext cx="1578135" cy="58668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BD3165ED-252E-15CF-763B-7769D61580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>
                <a:solidFill>
                  <a:srgbClr val="3B62A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Another Example</a:t>
            </a:r>
          </a:p>
        </p:txBody>
      </p:sp>
      <p:pic>
        <p:nvPicPr>
          <p:cNvPr id="31747" name="Picture 5">
            <a:extLst>
              <a:ext uri="{FF2B5EF4-FFF2-40B4-BE49-F238E27FC236}">
                <a16:creationId xmlns:a16="http://schemas.microsoft.com/office/drawing/2014/main" id="{11CBA295-7319-46E6-23A4-4F1BC677A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08050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813E1A3F-554B-9866-984C-F6627C186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091" y="6246911"/>
            <a:ext cx="1578135" cy="58668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5FD6DE6C-7D1B-8F65-34B2-0FF7CC10AE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>
                <a:solidFill>
                  <a:srgbClr val="3B62A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Another Example</a:t>
            </a:r>
          </a:p>
        </p:txBody>
      </p:sp>
      <p:pic>
        <p:nvPicPr>
          <p:cNvPr id="32771" name="Picture 5">
            <a:extLst>
              <a:ext uri="{FF2B5EF4-FFF2-40B4-BE49-F238E27FC236}">
                <a16:creationId xmlns:a16="http://schemas.microsoft.com/office/drawing/2014/main" id="{AA0C8C04-ECFC-A15C-D182-F220553DE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60438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C6180719-E9CE-B960-764A-E9C67F8C4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091" y="6246911"/>
            <a:ext cx="1578135" cy="58668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B3337C90-B52D-BD02-B0C8-DEA0247273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>
                <a:solidFill>
                  <a:srgbClr val="3B62A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Another Example</a:t>
            </a:r>
          </a:p>
        </p:txBody>
      </p:sp>
      <p:pic>
        <p:nvPicPr>
          <p:cNvPr id="33795" name="Picture 5">
            <a:extLst>
              <a:ext uri="{FF2B5EF4-FFF2-40B4-BE49-F238E27FC236}">
                <a16:creationId xmlns:a16="http://schemas.microsoft.com/office/drawing/2014/main" id="{C0876E1C-3BF6-0891-49DC-EEA6F9BEA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908050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9B49D118-2C10-C9F2-3E01-43BA510D5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091" y="6246911"/>
            <a:ext cx="1578135" cy="5866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9EC86ED5-4B62-F339-0AE9-D08FCB9C1E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>
            <a:normAutofit fontScale="90000"/>
          </a:bodyPr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3900" b="1" dirty="0">
                <a:solidFill>
                  <a:srgbClr val="3B62AF"/>
                </a:solidFill>
                <a:latin typeface="Arial" charset="0"/>
              </a:rPr>
              <a:t>Single-Source Shortest Path Problem 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DCF200F2-49D1-2838-1681-22F9057D673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20675" y="1439863"/>
            <a:ext cx="8697913" cy="4938712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b="1" u="sng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Single-Source Shortest Path Problem</a:t>
            </a:r>
            <a:r>
              <a:rPr lang="en-US" altLang="en-US" b="1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- The problem of finding shortest paths from a source vertex </a:t>
            </a:r>
            <a:r>
              <a:rPr lang="en-US" altLang="en-US" i="1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</a:t>
            </a:r>
            <a:r>
              <a:rPr lang="en-US" altLang="en-US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to all other vertices in the graph.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1065B2A1-8371-711E-4D3E-8595FDB29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63" y="3086100"/>
            <a:ext cx="3808412" cy="251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A blue and green text&#10;&#10;Description automatically generated">
            <a:extLst>
              <a:ext uri="{FF2B5EF4-FFF2-40B4-BE49-F238E27FC236}">
                <a16:creationId xmlns:a16="http://schemas.microsoft.com/office/drawing/2014/main" id="{D9CBE1C4-072B-2CEA-EE7D-F708E8F59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091" y="6246911"/>
            <a:ext cx="1578135" cy="58668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E262F7C3-4CEC-CF0F-D01A-16D00EC52F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>
                <a:solidFill>
                  <a:srgbClr val="3B62A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Another Example</a:t>
            </a:r>
          </a:p>
        </p:txBody>
      </p:sp>
      <p:pic>
        <p:nvPicPr>
          <p:cNvPr id="34819" name="Picture 5">
            <a:extLst>
              <a:ext uri="{FF2B5EF4-FFF2-40B4-BE49-F238E27FC236}">
                <a16:creationId xmlns:a16="http://schemas.microsoft.com/office/drawing/2014/main" id="{CE7C7356-6804-4E9C-7966-40A1C0A8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908050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13AD75F0-E06A-C001-EB88-CC3179C2E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091" y="6246911"/>
            <a:ext cx="1578135" cy="58668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id="{67C995E2-99EA-C8CB-1C1F-E99D8A13C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>
                <a:solidFill>
                  <a:srgbClr val="3B62A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Another Example</a:t>
            </a:r>
          </a:p>
        </p:txBody>
      </p:sp>
      <p:pic>
        <p:nvPicPr>
          <p:cNvPr id="35843" name="Picture 5">
            <a:extLst>
              <a:ext uri="{FF2B5EF4-FFF2-40B4-BE49-F238E27FC236}">
                <a16:creationId xmlns:a16="http://schemas.microsoft.com/office/drawing/2014/main" id="{7148811F-DC85-4EAB-8A18-D3ECF2305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071563"/>
            <a:ext cx="8245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8C472119-198F-09EF-4C9E-EB9782AEC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091" y="6246911"/>
            <a:ext cx="1578135" cy="58668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34204391-6702-41A0-6518-C4F6C2CB35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>
                <a:solidFill>
                  <a:srgbClr val="3B62A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Another Example</a:t>
            </a:r>
          </a:p>
        </p:txBody>
      </p:sp>
      <p:pic>
        <p:nvPicPr>
          <p:cNvPr id="36867" name="Picture 5">
            <a:extLst>
              <a:ext uri="{FF2B5EF4-FFF2-40B4-BE49-F238E27FC236}">
                <a16:creationId xmlns:a16="http://schemas.microsoft.com/office/drawing/2014/main" id="{004E95C7-A4E4-672E-F35C-BA5E778E5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071563"/>
            <a:ext cx="8247062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CC6945CD-8EA1-A49E-41E2-17C93DE92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091" y="6246911"/>
            <a:ext cx="1578135" cy="58668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>
            <a:extLst>
              <a:ext uri="{FF2B5EF4-FFF2-40B4-BE49-F238E27FC236}">
                <a16:creationId xmlns:a16="http://schemas.microsoft.com/office/drawing/2014/main" id="{3A4EB05A-3B6B-34CD-B4BC-553B9F0E3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>
                <a:solidFill>
                  <a:srgbClr val="3B62A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Another Example</a:t>
            </a:r>
          </a:p>
        </p:txBody>
      </p:sp>
      <p:pic>
        <p:nvPicPr>
          <p:cNvPr id="37891" name="Picture 5">
            <a:extLst>
              <a:ext uri="{FF2B5EF4-FFF2-40B4-BE49-F238E27FC236}">
                <a16:creationId xmlns:a16="http://schemas.microsoft.com/office/drawing/2014/main" id="{81E0A8BE-028F-E0C6-F216-3F811E6D7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071563"/>
            <a:ext cx="8245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A8785765-28A1-26EA-C1F6-7D5889299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091" y="6246911"/>
            <a:ext cx="1578135" cy="58668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1B601BAE-E243-072B-8EFA-D28C6FCFA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>
                <a:solidFill>
                  <a:srgbClr val="3B62A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Another Example</a:t>
            </a:r>
          </a:p>
        </p:txBody>
      </p:sp>
      <p:pic>
        <p:nvPicPr>
          <p:cNvPr id="38915" name="Picture 5">
            <a:extLst>
              <a:ext uri="{FF2B5EF4-FFF2-40B4-BE49-F238E27FC236}">
                <a16:creationId xmlns:a16="http://schemas.microsoft.com/office/drawing/2014/main" id="{610A45BD-AD11-D0CA-2876-CE118E9FD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071563"/>
            <a:ext cx="8245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48DD452F-93AF-9B2C-8DAB-2B354C834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091" y="6246911"/>
            <a:ext cx="1578135" cy="58668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">
            <a:extLst>
              <a:ext uri="{FF2B5EF4-FFF2-40B4-BE49-F238E27FC236}">
                <a16:creationId xmlns:a16="http://schemas.microsoft.com/office/drawing/2014/main" id="{4DCBD745-F72A-00A4-051B-F7CDD8230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213" y="3282950"/>
            <a:ext cx="4114800" cy="1905000"/>
          </a:xfrm>
          <a:prstGeom prst="cloudCallout">
            <a:avLst>
              <a:gd name="adj1" fmla="val 32792"/>
              <a:gd name="adj2" fmla="val -3425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/>
              <a:t>THE KNOWN</a:t>
            </a:r>
          </a:p>
          <a:p>
            <a:pPr eaLnBrk="1" hangingPunct="1"/>
            <a:r>
              <a:rPr lang="en-US" altLang="en-US" sz="2800"/>
              <a:t>CLOUD</a:t>
            </a:r>
          </a:p>
        </p:txBody>
      </p:sp>
      <p:sp>
        <p:nvSpPr>
          <p:cNvPr id="39939" name="Oval 3">
            <a:extLst>
              <a:ext uri="{FF2B5EF4-FFF2-40B4-BE49-F238E27FC236}">
                <a16:creationId xmlns:a16="http://schemas.microsoft.com/office/drawing/2014/main" id="{75BADB66-A3FA-DC92-5002-4DDC68EA1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813" y="4425950"/>
            <a:ext cx="228600" cy="2286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9940" name="Oval 4">
            <a:extLst>
              <a:ext uri="{FF2B5EF4-FFF2-40B4-BE49-F238E27FC236}">
                <a16:creationId xmlns:a16="http://schemas.microsoft.com/office/drawing/2014/main" id="{2E339477-F586-71AA-911D-0AD170A618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16413" y="2570163"/>
            <a:ext cx="411162" cy="412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0"/>
              <a:t>v</a:t>
            </a:r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id="{85D8DC09-FF17-020E-BB07-CE0705370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9263" y="2292350"/>
            <a:ext cx="375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P: Next shortest path from </a:t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chemeClr val="accent2"/>
                </a:solidFill>
              </a:rPr>
              <a:t>inside the known cloud</a:t>
            </a:r>
          </a:p>
        </p:txBody>
      </p:sp>
      <p:cxnSp>
        <p:nvCxnSpPr>
          <p:cNvPr id="39942" name="AutoShape 6">
            <a:extLst>
              <a:ext uri="{FF2B5EF4-FFF2-40B4-BE49-F238E27FC236}">
                <a16:creationId xmlns:a16="http://schemas.microsoft.com/office/drawing/2014/main" id="{9BEF6EA7-C400-42DB-12A1-79C0088E02EF}"/>
              </a:ext>
            </a:extLst>
          </p:cNvPr>
          <p:cNvCxnSpPr>
            <a:cxnSpLocks noChangeShapeType="1"/>
            <a:stCxn id="39938" idx="3"/>
            <a:endCxn id="39940" idx="5"/>
          </p:cNvCxnSpPr>
          <p:nvPr/>
        </p:nvCxnSpPr>
        <p:spPr bwMode="auto">
          <a:xfrm rot="16200000" flipV="1">
            <a:off x="4866482" y="2723356"/>
            <a:ext cx="469900" cy="868363"/>
          </a:xfrm>
          <a:prstGeom prst="straightConnector1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3" name="AutoShape 8">
            <a:extLst>
              <a:ext uri="{FF2B5EF4-FFF2-40B4-BE49-F238E27FC236}">
                <a16:creationId xmlns:a16="http://schemas.microsoft.com/office/drawing/2014/main" id="{9F53CBFD-95D4-B090-F3D9-82A5F34A11EF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5156200" y="2776538"/>
            <a:ext cx="373063" cy="354012"/>
          </a:xfrm>
          <a:prstGeom prst="curvedConnector2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4" name="Oval 9">
            <a:extLst>
              <a:ext uri="{FF2B5EF4-FFF2-40B4-BE49-F238E27FC236}">
                <a16:creationId xmlns:a16="http://schemas.microsoft.com/office/drawing/2014/main" id="{F80318F0-D4D6-5FED-6C84-5304CE221A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32050" y="4076700"/>
            <a:ext cx="396875" cy="3968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200"/>
              <a:t>v'</a:t>
            </a:r>
          </a:p>
        </p:txBody>
      </p:sp>
      <p:cxnSp>
        <p:nvCxnSpPr>
          <p:cNvPr id="39945" name="AutoShape 12">
            <a:extLst>
              <a:ext uri="{FF2B5EF4-FFF2-40B4-BE49-F238E27FC236}">
                <a16:creationId xmlns:a16="http://schemas.microsoft.com/office/drawing/2014/main" id="{07E27FB0-0AEF-D0B2-B153-63EDA743F085}"/>
              </a:ext>
            </a:extLst>
          </p:cNvPr>
          <p:cNvCxnSpPr>
            <a:cxnSpLocks noChangeShapeType="1"/>
            <a:stCxn id="39944" idx="0"/>
            <a:endCxn id="39940" idx="3"/>
          </p:cNvCxnSpPr>
          <p:nvPr/>
        </p:nvCxnSpPr>
        <p:spPr bwMode="auto">
          <a:xfrm rot="5400000" flipH="1" flipV="1">
            <a:off x="2926557" y="2626519"/>
            <a:ext cx="1154112" cy="17462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6" name="Rectangle 21">
            <a:extLst>
              <a:ext uri="{FF2B5EF4-FFF2-40B4-BE49-F238E27FC236}">
                <a16:creationId xmlns:a16="http://schemas.microsoft.com/office/drawing/2014/main" id="{2FB66C74-5EC1-F2D6-2026-951F2CE143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0850" y="0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rgbClr val="4F81BD"/>
                </a:solidFill>
                <a:ea typeface="ＭＳ Ｐゴシック" panose="020B0600070205080204" pitchFamily="34" charset="-128"/>
              </a:rPr>
              <a:t>Correctness :“Cloudy” Proof</a:t>
            </a:r>
          </a:p>
        </p:txBody>
      </p:sp>
      <p:sp>
        <p:nvSpPr>
          <p:cNvPr id="39947" name="Rectangle 22">
            <a:extLst>
              <a:ext uri="{FF2B5EF4-FFF2-40B4-BE49-F238E27FC236}">
                <a16:creationId xmlns:a16="http://schemas.microsoft.com/office/drawing/2014/main" id="{70699550-CA17-ECCF-AEF9-AFE236DFF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5524500"/>
            <a:ext cx="7772400" cy="1066800"/>
          </a:xfrm>
        </p:spPr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</a:rPr>
              <a:t>If the path to v is the next shortest path, the path to v' must be at least as long. Therefore, any path through v' to v cannot be shorter!</a:t>
            </a:r>
          </a:p>
        </p:txBody>
      </p:sp>
      <p:sp>
        <p:nvSpPr>
          <p:cNvPr id="39948" name="Text Box 17">
            <a:extLst>
              <a:ext uri="{FF2B5EF4-FFF2-40B4-BE49-F238E27FC236}">
                <a16:creationId xmlns:a16="http://schemas.microsoft.com/office/drawing/2014/main" id="{0DC1D622-CCB1-A6AA-833B-98E37C055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5" y="4730750"/>
            <a:ext cx="1030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8000"/>
                </a:solidFill>
                <a:latin typeface="Times New Roman" panose="02020603050405020304" pitchFamily="18" charset="0"/>
              </a:rPr>
              <a:t>Source</a:t>
            </a:r>
          </a:p>
        </p:txBody>
      </p:sp>
      <p:cxnSp>
        <p:nvCxnSpPr>
          <p:cNvPr id="39949" name="AutoShape 18">
            <a:extLst>
              <a:ext uri="{FF2B5EF4-FFF2-40B4-BE49-F238E27FC236}">
                <a16:creationId xmlns:a16="http://schemas.microsoft.com/office/drawing/2014/main" id="{4C0D9674-6356-16CF-F930-5C32C6BDE6B6}"/>
              </a:ext>
            </a:extLst>
          </p:cNvPr>
          <p:cNvCxnSpPr>
            <a:cxnSpLocks noChangeShapeType="1"/>
            <a:stCxn id="39948" idx="1"/>
            <a:endCxn id="39939" idx="4"/>
          </p:cNvCxnSpPr>
          <p:nvPr/>
        </p:nvCxnSpPr>
        <p:spPr bwMode="auto">
          <a:xfrm rot="10800000">
            <a:off x="6488113" y="4654550"/>
            <a:ext cx="760412" cy="304800"/>
          </a:xfrm>
          <a:prstGeom prst="curvedConnector2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0" name="Text Box 19">
            <a:extLst>
              <a:ext uri="{FF2B5EF4-FFF2-40B4-BE49-F238E27FC236}">
                <a16:creationId xmlns:a16="http://schemas.microsoft.com/office/drawing/2014/main" id="{5377C804-D173-AF56-EECC-D815FE6C0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4850" y="2398713"/>
            <a:ext cx="233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Least cost node</a:t>
            </a:r>
          </a:p>
        </p:txBody>
      </p:sp>
      <p:sp>
        <p:nvSpPr>
          <p:cNvPr id="39951" name="Freeform 20">
            <a:extLst>
              <a:ext uri="{FF2B5EF4-FFF2-40B4-BE49-F238E27FC236}">
                <a16:creationId xmlns:a16="http://schemas.microsoft.com/office/drawing/2014/main" id="{E89C1FA3-A091-07D4-8F9E-C0C15792E7F7}"/>
              </a:ext>
            </a:extLst>
          </p:cNvPr>
          <p:cNvSpPr>
            <a:spLocks/>
          </p:cNvSpPr>
          <p:nvPr/>
        </p:nvSpPr>
        <p:spPr bwMode="auto">
          <a:xfrm>
            <a:off x="2584450" y="4457700"/>
            <a:ext cx="3205163" cy="996950"/>
          </a:xfrm>
          <a:custGeom>
            <a:avLst/>
            <a:gdLst>
              <a:gd name="T0" fmla="*/ 3205163 w 2019"/>
              <a:gd name="T1" fmla="*/ 404813 h 628"/>
              <a:gd name="T2" fmla="*/ 1858963 w 2019"/>
              <a:gd name="T3" fmla="*/ 949325 h 628"/>
              <a:gd name="T4" fmla="*/ 538163 w 2019"/>
              <a:gd name="T5" fmla="*/ 690563 h 628"/>
              <a:gd name="T6" fmla="*/ 0 w 2019"/>
              <a:gd name="T7" fmla="*/ 0 h 628"/>
              <a:gd name="T8" fmla="*/ 0 60000 65536"/>
              <a:gd name="T9" fmla="*/ 0 60000 65536"/>
              <a:gd name="T10" fmla="*/ 0 60000 65536"/>
              <a:gd name="T11" fmla="*/ 0 60000 65536"/>
              <a:gd name="T12" fmla="*/ 0 w 2019"/>
              <a:gd name="T13" fmla="*/ 0 h 628"/>
              <a:gd name="T14" fmla="*/ 2019 w 2019"/>
              <a:gd name="T15" fmla="*/ 628 h 6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19" h="628">
                <a:moveTo>
                  <a:pt x="2019" y="255"/>
                </a:moveTo>
                <a:cubicBezTo>
                  <a:pt x="1878" y="311"/>
                  <a:pt x="1451" y="568"/>
                  <a:pt x="1171" y="598"/>
                </a:cubicBezTo>
                <a:cubicBezTo>
                  <a:pt x="891" y="628"/>
                  <a:pt x="534" y="535"/>
                  <a:pt x="339" y="435"/>
                </a:cubicBezTo>
                <a:cubicBezTo>
                  <a:pt x="144" y="335"/>
                  <a:pt x="71" y="91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9952" name="Text Box 23">
            <a:extLst>
              <a:ext uri="{FF2B5EF4-FFF2-40B4-BE49-F238E27FC236}">
                <a16:creationId xmlns:a16="http://schemas.microsoft.com/office/drawing/2014/main" id="{46DD8A04-927C-ACD7-0934-BD4C82B39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0" y="4076700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2"/>
                </a:solidFill>
              </a:rPr>
              <a:t>competitor</a:t>
            </a:r>
          </a:p>
        </p:txBody>
      </p:sp>
      <p:sp>
        <p:nvSpPr>
          <p:cNvPr id="39953" name="TextBox 18">
            <a:extLst>
              <a:ext uri="{FF2B5EF4-FFF2-40B4-BE49-F238E27FC236}">
                <a16:creationId xmlns:a16="http://schemas.microsoft.com/office/drawing/2014/main" id="{B8578F82-8E94-BF07-CF3D-9A9B78096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0" y="1143000"/>
            <a:ext cx="7696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When a vertex is added to the cloud, it has shortest distance to source.</a:t>
            </a:r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BF085D12-4719-9EFB-0CE0-6B757CAE0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091" y="6246911"/>
            <a:ext cx="1578135" cy="58668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5">
            <a:extLst>
              <a:ext uri="{FF2B5EF4-FFF2-40B4-BE49-F238E27FC236}">
                <a16:creationId xmlns:a16="http://schemas.microsoft.com/office/drawing/2014/main" id="{0376AE7F-5F7E-5EFF-1649-0839FA44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1A2A410-68AE-4F35-85C0-347C10B28D00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26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A95A2ABE-4FC4-ACD5-E954-7A94298D83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>
                <a:solidFill>
                  <a:srgbClr val="4F81BD"/>
                </a:solidFill>
                <a:ea typeface="ＭＳ Ｐゴシック" panose="020B0600070205080204" pitchFamily="34" charset="-128"/>
              </a:rPr>
              <a:t>Dijkstra’s Correctness</a:t>
            </a:r>
          </a:p>
        </p:txBody>
      </p:sp>
      <p:sp>
        <p:nvSpPr>
          <p:cNvPr id="1049603" name="Rectangle 3">
            <a:extLst>
              <a:ext uri="{FF2B5EF4-FFF2-40B4-BE49-F238E27FC236}">
                <a16:creationId xmlns:a16="http://schemas.microsoft.com/office/drawing/2014/main" id="{E72DC52F-19A5-4FEB-E584-0780B5EB1B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6900" y="1638300"/>
            <a:ext cx="8358188" cy="30003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da-DK" altLang="en-US" sz="2800">
                <a:ea typeface="ＭＳ Ｐゴシック" panose="020B0600070205080204" pitchFamily="34" charset="-128"/>
              </a:rPr>
              <a:t>We will prove that </a:t>
            </a:r>
            <a:r>
              <a:rPr lang="da-DK" altLang="en-US" sz="2800" b="1">
                <a:ea typeface="ＭＳ Ｐゴシック" panose="020B0600070205080204" pitchFamily="34" charset="-128"/>
              </a:rPr>
              <a:t>whenever </a:t>
            </a:r>
            <a:r>
              <a:rPr lang="da-DK" altLang="en-US" sz="2800" b="1" i="1">
                <a:ea typeface="ＭＳ Ｐゴシック" panose="020B0600070205080204" pitchFamily="34" charset="-128"/>
              </a:rPr>
              <a:t>u</a:t>
            </a:r>
            <a:r>
              <a:rPr lang="da-DK" altLang="en-US" sz="2800" b="1">
                <a:ea typeface="ＭＳ Ｐゴシック" panose="020B0600070205080204" pitchFamily="34" charset="-128"/>
              </a:rPr>
              <a:t> is added to </a:t>
            </a:r>
            <a:r>
              <a:rPr lang="da-DK" altLang="en-US" sz="2800" b="1" i="1">
                <a:ea typeface="ＭＳ Ｐゴシック" panose="020B0600070205080204" pitchFamily="34" charset="-128"/>
              </a:rPr>
              <a:t>S</a:t>
            </a:r>
            <a:r>
              <a:rPr lang="da-DK" altLang="en-US" sz="2800">
                <a:ea typeface="ＭＳ Ｐゴシック" panose="020B0600070205080204" pitchFamily="34" charset="-128"/>
              </a:rPr>
              <a:t>, </a:t>
            </a:r>
            <a:r>
              <a:rPr lang="da-DK" altLang="en-US" sz="2800" i="1">
                <a:ea typeface="ＭＳ Ｐゴシック" panose="020B0600070205080204" pitchFamily="34" charset="-128"/>
              </a:rPr>
              <a:t>d</a:t>
            </a:r>
            <a:r>
              <a:rPr lang="da-DK" altLang="en-US" sz="2800">
                <a:ea typeface="ＭＳ Ｐゴシック" panose="020B0600070205080204" pitchFamily="34" charset="-128"/>
              </a:rPr>
              <a:t>[</a:t>
            </a:r>
            <a:r>
              <a:rPr lang="da-DK" altLang="en-US" sz="2800" i="1">
                <a:ea typeface="ＭＳ Ｐゴシック" panose="020B0600070205080204" pitchFamily="34" charset="-128"/>
              </a:rPr>
              <a:t>u</a:t>
            </a:r>
            <a:r>
              <a:rPr lang="da-DK" altLang="en-US" sz="2800">
                <a:ea typeface="ＭＳ Ｐゴシック" panose="020B0600070205080204" pitchFamily="34" charset="-128"/>
              </a:rPr>
              <a:t>] = </a:t>
            </a:r>
            <a:r>
              <a:rPr lang="da-DK" altLang="en-US" sz="2800">
                <a:latin typeface="Symbol" panose="05050102010706020507" pitchFamily="18" charset="2"/>
                <a:ea typeface="ＭＳ Ｐゴシック" panose="020B0600070205080204" pitchFamily="34" charset="-128"/>
              </a:rPr>
              <a:t>d</a:t>
            </a:r>
            <a:r>
              <a:rPr lang="da-DK" altLang="en-US" sz="2800">
                <a:ea typeface="ＭＳ Ｐゴシック" panose="020B0600070205080204" pitchFamily="34" charset="-128"/>
              </a:rPr>
              <a:t>(</a:t>
            </a:r>
            <a:r>
              <a:rPr lang="da-DK" altLang="en-US" sz="2800" i="1">
                <a:ea typeface="ＭＳ Ｐゴシック" panose="020B0600070205080204" pitchFamily="34" charset="-128"/>
              </a:rPr>
              <a:t>s</a:t>
            </a:r>
            <a:r>
              <a:rPr lang="da-DK" altLang="en-US" sz="2800">
                <a:ea typeface="ＭＳ Ｐゴシック" panose="020B0600070205080204" pitchFamily="34" charset="-128"/>
              </a:rPr>
              <a:t>,</a:t>
            </a:r>
            <a:r>
              <a:rPr lang="da-DK" altLang="en-US" sz="2800" i="1">
                <a:ea typeface="ＭＳ Ｐゴシック" panose="020B0600070205080204" pitchFamily="34" charset="-128"/>
              </a:rPr>
              <a:t>u</a:t>
            </a:r>
            <a:r>
              <a:rPr lang="da-DK" altLang="en-US" sz="2800">
                <a:ea typeface="ＭＳ Ｐゴシック" panose="020B0600070205080204" pitchFamily="34" charset="-128"/>
              </a:rPr>
              <a:t>), i.e., that </a:t>
            </a:r>
            <a:r>
              <a:rPr lang="da-DK" altLang="en-US" sz="2800" i="1">
                <a:ea typeface="ＭＳ Ｐゴシック" panose="020B0600070205080204" pitchFamily="34" charset="-128"/>
              </a:rPr>
              <a:t>d[u] </a:t>
            </a:r>
            <a:r>
              <a:rPr lang="da-DK" altLang="en-US" sz="2800">
                <a:ea typeface="ＭＳ Ｐゴシック" panose="020B0600070205080204" pitchFamily="34" charset="-128"/>
              </a:rPr>
              <a:t>is minimum, and that equality is maintained thereafter</a:t>
            </a:r>
          </a:p>
          <a:p>
            <a:pPr>
              <a:lnSpc>
                <a:spcPct val="80000"/>
              </a:lnSpc>
            </a:pPr>
            <a:r>
              <a:rPr lang="da-DK" altLang="en-US" sz="2800">
                <a:ea typeface="ＭＳ Ｐゴシック" panose="020B0600070205080204" pitchFamily="34" charset="-128"/>
              </a:rPr>
              <a:t>Proof</a:t>
            </a:r>
          </a:p>
          <a:p>
            <a:pPr lvl="1">
              <a:lnSpc>
                <a:spcPct val="80000"/>
              </a:lnSpc>
            </a:pPr>
            <a:r>
              <a:rPr lang="da-DK" altLang="en-US" sz="2400">
                <a:ea typeface="ＭＳ Ｐゴシック" panose="020B0600070205080204" pitchFamily="34" charset="-128"/>
              </a:rPr>
              <a:t>Note that </a:t>
            </a:r>
            <a:r>
              <a:rPr lang="en-US" altLang="en-US" sz="2400">
                <a:latin typeface="Symbol" panose="05050102010706020507" pitchFamily="18" charset="2"/>
                <a:ea typeface="ＭＳ Ｐゴシック" panose="020B0600070205080204" pitchFamily="34" charset="-128"/>
              </a:rPr>
              <a:t>for all </a:t>
            </a:r>
            <a:r>
              <a:rPr lang="da-DK" altLang="en-US" sz="2400" i="1">
                <a:ea typeface="ＭＳ Ｐゴシック" panose="020B0600070205080204" pitchFamily="34" charset="-128"/>
              </a:rPr>
              <a:t>v</a:t>
            </a:r>
            <a:r>
              <a:rPr lang="da-DK" altLang="en-US" sz="2400">
                <a:ea typeface="ＭＳ Ｐゴシック" panose="020B0600070205080204" pitchFamily="34" charset="-128"/>
              </a:rPr>
              <a:t>, </a:t>
            </a:r>
            <a:r>
              <a:rPr lang="da-DK" altLang="en-US" sz="2400" i="1">
                <a:ea typeface="ＭＳ Ｐゴシック" panose="020B0600070205080204" pitchFamily="34" charset="-128"/>
              </a:rPr>
              <a:t>d</a:t>
            </a:r>
            <a:r>
              <a:rPr lang="da-DK" altLang="en-US" sz="2400">
                <a:ea typeface="ＭＳ Ｐゴシック" panose="020B0600070205080204" pitchFamily="34" charset="-128"/>
              </a:rPr>
              <a:t>[</a:t>
            </a:r>
            <a:r>
              <a:rPr lang="da-DK" altLang="en-US" sz="2400" i="1">
                <a:ea typeface="ＭＳ Ｐゴシック" panose="020B0600070205080204" pitchFamily="34" charset="-128"/>
              </a:rPr>
              <a:t>v</a:t>
            </a:r>
            <a:r>
              <a:rPr lang="da-DK" altLang="en-US" sz="2400">
                <a:ea typeface="ＭＳ Ｐゴシック" panose="020B0600070205080204" pitchFamily="34" charset="-128"/>
              </a:rPr>
              <a:t>] ≥</a:t>
            </a:r>
            <a:r>
              <a:rPr lang="en-US" altLang="en-US" sz="2400">
                <a:latin typeface="Symbol" panose="05050102010706020507" pitchFamily="18" charset="2"/>
                <a:ea typeface="ＭＳ Ｐゴシック" panose="020B0600070205080204" pitchFamily="34" charset="-128"/>
              </a:rPr>
              <a:t> </a:t>
            </a:r>
            <a:r>
              <a:rPr lang="da-DK" altLang="en-US" sz="2400">
                <a:ea typeface="ＭＳ Ｐゴシック" panose="020B0600070205080204" pitchFamily="34" charset="-128"/>
              </a:rPr>
              <a:t> </a:t>
            </a:r>
            <a:r>
              <a:rPr lang="da-DK" altLang="en-US" sz="2400">
                <a:latin typeface="Symbol" panose="05050102010706020507" pitchFamily="18" charset="2"/>
                <a:ea typeface="ＭＳ Ｐゴシック" panose="020B0600070205080204" pitchFamily="34" charset="-128"/>
              </a:rPr>
              <a:t>d</a:t>
            </a:r>
            <a:r>
              <a:rPr lang="da-DK" altLang="en-US" sz="2400">
                <a:ea typeface="ＭＳ Ｐゴシック" panose="020B0600070205080204" pitchFamily="34" charset="-128"/>
              </a:rPr>
              <a:t>(</a:t>
            </a:r>
            <a:r>
              <a:rPr lang="da-DK" altLang="en-US" sz="2400" i="1">
                <a:ea typeface="ＭＳ Ｐゴシック" panose="020B0600070205080204" pitchFamily="34" charset="-128"/>
              </a:rPr>
              <a:t>s</a:t>
            </a:r>
            <a:r>
              <a:rPr lang="da-DK" altLang="en-US" sz="2400">
                <a:ea typeface="ＭＳ Ｐゴシック" panose="020B0600070205080204" pitchFamily="34" charset="-128"/>
              </a:rPr>
              <a:t>,</a:t>
            </a:r>
            <a:r>
              <a:rPr lang="da-DK" altLang="en-US" sz="2400" i="1">
                <a:ea typeface="ＭＳ Ｐゴシック" panose="020B0600070205080204" pitchFamily="34" charset="-128"/>
              </a:rPr>
              <a:t>v</a:t>
            </a:r>
            <a:r>
              <a:rPr lang="da-DK" altLang="en-US" sz="2400">
                <a:ea typeface="ＭＳ Ｐゴシック" panose="020B0600070205080204" pitchFamily="34" charset="-128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da-DK" altLang="en-US" sz="2400">
                <a:ea typeface="ＭＳ Ｐゴシック" panose="020B0600070205080204" pitchFamily="34" charset="-128"/>
              </a:rPr>
              <a:t>Let </a:t>
            </a:r>
            <a:r>
              <a:rPr lang="da-DK" altLang="en-US" sz="2400" i="1">
                <a:ea typeface="ＭＳ Ｐゴシック" panose="020B0600070205080204" pitchFamily="34" charset="-128"/>
              </a:rPr>
              <a:t>u</a:t>
            </a:r>
            <a:r>
              <a:rPr lang="da-DK" altLang="en-US" sz="2400">
                <a:ea typeface="ＭＳ Ｐゴシック" panose="020B0600070205080204" pitchFamily="34" charset="-128"/>
              </a:rPr>
              <a:t> be the first </a:t>
            </a:r>
            <a:r>
              <a:rPr lang="da-DK" altLang="en-US" sz="2400" b="1">
                <a:ea typeface="ＭＳ Ｐゴシック" panose="020B0600070205080204" pitchFamily="34" charset="-128"/>
              </a:rPr>
              <a:t>vertex picked</a:t>
            </a:r>
            <a:r>
              <a:rPr lang="da-DK" altLang="en-US" sz="2400">
                <a:ea typeface="ＭＳ Ｐゴシック" panose="020B0600070205080204" pitchFamily="34" charset="-128"/>
              </a:rPr>
              <a:t> such that there is a shorter path than </a:t>
            </a:r>
            <a:r>
              <a:rPr lang="da-DK" altLang="en-US" sz="2400" i="1">
                <a:ea typeface="ＭＳ Ｐゴシック" panose="020B0600070205080204" pitchFamily="34" charset="-128"/>
              </a:rPr>
              <a:t>d</a:t>
            </a:r>
            <a:r>
              <a:rPr lang="da-DK" altLang="en-US" sz="2400">
                <a:ea typeface="ＭＳ Ｐゴシック" panose="020B0600070205080204" pitchFamily="34" charset="-128"/>
              </a:rPr>
              <a:t>[</a:t>
            </a:r>
            <a:r>
              <a:rPr lang="da-DK" altLang="en-US" sz="2400" i="1">
                <a:ea typeface="ＭＳ Ｐゴシック" panose="020B0600070205080204" pitchFamily="34" charset="-128"/>
              </a:rPr>
              <a:t>u</a:t>
            </a:r>
            <a:r>
              <a:rPr lang="da-DK" altLang="en-US" sz="2400">
                <a:ea typeface="ＭＳ Ｐゴシック" panose="020B0600070205080204" pitchFamily="34" charset="-128"/>
              </a:rPr>
              <a:t>], i.e., that  </a:t>
            </a:r>
            <a:r>
              <a:rPr lang="da-DK" altLang="en-US" sz="2400" i="1">
                <a:ea typeface="ＭＳ Ｐゴシック" panose="020B0600070205080204" pitchFamily="34" charset="-128"/>
              </a:rPr>
              <a:t>d</a:t>
            </a:r>
            <a:r>
              <a:rPr lang="da-DK" altLang="en-US" sz="2400">
                <a:ea typeface="ＭＳ Ｐゴシック" panose="020B0600070205080204" pitchFamily="34" charset="-128"/>
              </a:rPr>
              <a:t>[</a:t>
            </a:r>
            <a:r>
              <a:rPr lang="da-DK" altLang="en-US" sz="2400" i="1">
                <a:ea typeface="ＭＳ Ｐゴシック" panose="020B0600070205080204" pitchFamily="34" charset="-128"/>
              </a:rPr>
              <a:t>u</a:t>
            </a:r>
            <a:r>
              <a:rPr lang="da-DK" altLang="en-US" sz="2400">
                <a:ea typeface="ＭＳ Ｐゴシック" panose="020B0600070205080204" pitchFamily="34" charset="-128"/>
              </a:rPr>
              <a:t>] </a:t>
            </a:r>
            <a:r>
              <a:rPr lang="da-DK" altLang="en-US" sz="2400">
                <a:latin typeface="Symbol" panose="05050102010706020507" pitchFamily="18" charset="2"/>
                <a:ea typeface="ＭＳ Ｐゴシック" panose="020B0600070205080204" pitchFamily="34" charset="-128"/>
              </a:rPr>
              <a:t>&gt;</a:t>
            </a:r>
            <a:r>
              <a:rPr lang="da-DK" altLang="en-US" sz="2400">
                <a:ea typeface="ＭＳ Ｐゴシック" panose="020B0600070205080204" pitchFamily="34" charset="-128"/>
              </a:rPr>
              <a:t> </a:t>
            </a:r>
            <a:r>
              <a:rPr lang="da-DK" altLang="en-US" sz="2400">
                <a:latin typeface="Symbol" panose="05050102010706020507" pitchFamily="18" charset="2"/>
                <a:ea typeface="ＭＳ Ｐゴシック" panose="020B0600070205080204" pitchFamily="34" charset="-128"/>
              </a:rPr>
              <a:t>d</a:t>
            </a:r>
            <a:r>
              <a:rPr lang="da-DK" altLang="en-US" sz="2400">
                <a:ea typeface="ＭＳ Ｐゴシック" panose="020B0600070205080204" pitchFamily="34" charset="-128"/>
              </a:rPr>
              <a:t>(</a:t>
            </a:r>
            <a:r>
              <a:rPr lang="da-DK" altLang="en-US" sz="2400" i="1">
                <a:ea typeface="ＭＳ Ｐゴシック" panose="020B0600070205080204" pitchFamily="34" charset="-128"/>
              </a:rPr>
              <a:t>s</a:t>
            </a:r>
            <a:r>
              <a:rPr lang="da-DK" altLang="en-US" sz="2400">
                <a:ea typeface="ＭＳ Ｐゴシック" panose="020B0600070205080204" pitchFamily="34" charset="-128"/>
              </a:rPr>
              <a:t>,</a:t>
            </a:r>
            <a:r>
              <a:rPr lang="da-DK" altLang="en-US" sz="2400" i="1">
                <a:ea typeface="ＭＳ Ｐゴシック" panose="020B0600070205080204" pitchFamily="34" charset="-128"/>
              </a:rPr>
              <a:t>u</a:t>
            </a:r>
            <a:r>
              <a:rPr lang="da-DK" altLang="en-US" sz="2400">
                <a:ea typeface="ＭＳ Ｐゴシック" panose="020B0600070205080204" pitchFamily="34" charset="-128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da-DK" altLang="en-US" sz="2400">
                <a:ea typeface="ＭＳ Ｐゴシック" panose="020B0600070205080204" pitchFamily="34" charset="-128"/>
              </a:rPr>
              <a:t>We will show that this assumption leads to a contradiction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  <p:graphicFrame>
        <p:nvGraphicFramePr>
          <p:cNvPr id="41986" name="Object 2">
            <a:extLst>
              <a:ext uri="{FF2B5EF4-FFF2-40B4-BE49-F238E27FC236}">
                <a16:creationId xmlns:a16="http://schemas.microsoft.com/office/drawing/2014/main" id="{202224D6-012A-10B5-6C5F-8CC340F75A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7263" y="4878388"/>
          <a:ext cx="3621087" cy="181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4191585" imgH="2095793" progId="">
                  <p:embed/>
                </p:oleObj>
              </mc:Choice>
              <mc:Fallback>
                <p:oleObj name="Photo Editor Photo" r:id="rId2" imgW="4191585" imgH="2095793" progId="">
                  <p:embed/>
                  <p:pic>
                    <p:nvPicPr>
                      <p:cNvPr id="41986" name="Object 2">
                        <a:extLst>
                          <a:ext uri="{FF2B5EF4-FFF2-40B4-BE49-F238E27FC236}">
                            <a16:creationId xmlns:a16="http://schemas.microsoft.com/office/drawing/2014/main" id="{202224D6-012A-10B5-6C5F-8CC340F75A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7263" y="4878388"/>
                        <a:ext cx="3621087" cy="181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BDD32A63-97D8-4DE6-D9AF-732082A89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091" y="6246911"/>
            <a:ext cx="1578135" cy="58668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5">
            <a:extLst>
              <a:ext uri="{FF2B5EF4-FFF2-40B4-BE49-F238E27FC236}">
                <a16:creationId xmlns:a16="http://schemas.microsoft.com/office/drawing/2014/main" id="{B740D02C-7941-B355-8926-21E7F0EE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CDF3BF6-24C9-448C-ABD5-DC604B40B653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27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F8795603-9A0A-4386-8C97-8859705E8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>
                <a:solidFill>
                  <a:srgbClr val="4F81BD"/>
                </a:solidFill>
                <a:ea typeface="ＭＳ Ｐゴシック" panose="020B0600070205080204" pitchFamily="34" charset="-128"/>
              </a:rPr>
              <a:t>Dijkstra Correctness (2)</a:t>
            </a:r>
          </a:p>
        </p:txBody>
      </p:sp>
      <p:sp>
        <p:nvSpPr>
          <p:cNvPr id="1050627" name="Rectangle 3">
            <a:extLst>
              <a:ext uri="{FF2B5EF4-FFF2-40B4-BE49-F238E27FC236}">
                <a16:creationId xmlns:a16="http://schemas.microsoft.com/office/drawing/2014/main" id="{0AAF11EB-36E7-5548-7A62-F59B2E35C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6900" y="1638300"/>
            <a:ext cx="8358188" cy="29368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da-DK" altLang="en-US" sz="2800">
                <a:ea typeface="ＭＳ Ｐゴシック" panose="020B0600070205080204" pitchFamily="34" charset="-128"/>
              </a:rPr>
              <a:t>Let </a:t>
            </a:r>
            <a:r>
              <a:rPr lang="da-DK" altLang="en-US" sz="2800" i="1">
                <a:ea typeface="ＭＳ Ｐゴシック" panose="020B0600070205080204" pitchFamily="34" charset="-128"/>
              </a:rPr>
              <a:t>y</a:t>
            </a:r>
            <a:r>
              <a:rPr lang="da-DK" altLang="en-US" sz="2800">
                <a:ea typeface="ＭＳ Ｐゴシック" panose="020B0600070205080204" pitchFamily="34" charset="-128"/>
              </a:rPr>
              <a:t> be the first vertex </a:t>
            </a:r>
            <a:r>
              <a:rPr lang="da-DK" altLang="en-US" sz="2800">
                <a:latin typeface="Symbol" panose="05050102010706020507" pitchFamily="18" charset="2"/>
                <a:ea typeface="ＭＳ Ｐゴシック" panose="020B0600070205080204" pitchFamily="34" charset="-128"/>
              </a:rPr>
              <a:t>in </a:t>
            </a:r>
            <a:r>
              <a:rPr lang="da-DK" altLang="en-US" sz="2800" i="1">
                <a:ea typeface="ＭＳ Ｐゴシック" panose="020B0600070205080204" pitchFamily="34" charset="-128"/>
              </a:rPr>
              <a:t>V</a:t>
            </a:r>
            <a:r>
              <a:rPr lang="da-DK" altLang="en-US" sz="2800">
                <a:ea typeface="ＭＳ Ｐゴシック" panose="020B0600070205080204" pitchFamily="34" charset="-128"/>
              </a:rPr>
              <a:t> – </a:t>
            </a:r>
            <a:r>
              <a:rPr lang="da-DK" altLang="en-US" sz="2800" i="1">
                <a:ea typeface="ＭＳ Ｐゴシック" panose="020B0600070205080204" pitchFamily="34" charset="-128"/>
              </a:rPr>
              <a:t>S</a:t>
            </a:r>
            <a:r>
              <a:rPr lang="da-DK" altLang="en-US" sz="2800">
                <a:ea typeface="ＭＳ Ｐゴシック" panose="020B0600070205080204" pitchFamily="34" charset="-128"/>
              </a:rPr>
              <a:t> on the actual shortest path from </a:t>
            </a:r>
            <a:r>
              <a:rPr lang="da-DK" altLang="en-US" sz="2800" i="1">
                <a:ea typeface="ＭＳ Ｐゴシック" panose="020B0600070205080204" pitchFamily="34" charset="-128"/>
              </a:rPr>
              <a:t>s</a:t>
            </a:r>
            <a:r>
              <a:rPr lang="da-DK" altLang="en-US" sz="2800">
                <a:ea typeface="ＭＳ Ｐゴシック" panose="020B0600070205080204" pitchFamily="34" charset="-128"/>
              </a:rPr>
              <a:t> to </a:t>
            </a:r>
            <a:r>
              <a:rPr lang="da-DK" altLang="en-US" sz="2800" i="1">
                <a:ea typeface="ＭＳ Ｐゴシック" panose="020B0600070205080204" pitchFamily="34" charset="-128"/>
              </a:rPr>
              <a:t>u</a:t>
            </a:r>
            <a:r>
              <a:rPr lang="da-DK" altLang="en-US" sz="2800">
                <a:ea typeface="ＭＳ Ｐゴシック" panose="020B0600070205080204" pitchFamily="34" charset="-128"/>
              </a:rPr>
              <a:t>, then it must be that </a:t>
            </a:r>
            <a:r>
              <a:rPr lang="da-DK" altLang="en-US" sz="2800" i="1">
                <a:ea typeface="ＭＳ Ｐゴシック" panose="020B0600070205080204" pitchFamily="34" charset="-128"/>
              </a:rPr>
              <a:t>d</a:t>
            </a:r>
            <a:r>
              <a:rPr lang="da-DK" altLang="en-US" sz="2800">
                <a:ea typeface="ＭＳ Ｐゴシック" panose="020B0600070205080204" pitchFamily="34" charset="-128"/>
              </a:rPr>
              <a:t>[</a:t>
            </a:r>
            <a:r>
              <a:rPr lang="da-DK" altLang="en-US" sz="2800" i="1">
                <a:ea typeface="ＭＳ Ｐゴシック" panose="020B0600070205080204" pitchFamily="34" charset="-128"/>
              </a:rPr>
              <a:t>y</a:t>
            </a:r>
            <a:r>
              <a:rPr lang="da-DK" altLang="en-US" sz="2800">
                <a:ea typeface="ＭＳ Ｐゴシック" panose="020B0600070205080204" pitchFamily="34" charset="-128"/>
              </a:rPr>
              <a:t>] = </a:t>
            </a:r>
            <a:r>
              <a:rPr lang="da-DK" altLang="en-US" sz="2800">
                <a:latin typeface="Symbol" panose="05050102010706020507" pitchFamily="18" charset="2"/>
                <a:ea typeface="ＭＳ Ｐゴシック" panose="020B0600070205080204" pitchFamily="34" charset="-128"/>
              </a:rPr>
              <a:t>d</a:t>
            </a:r>
            <a:r>
              <a:rPr lang="da-DK" altLang="en-US" sz="2800">
                <a:ea typeface="ＭＳ Ｐゴシック" panose="020B0600070205080204" pitchFamily="34" charset="-128"/>
              </a:rPr>
              <a:t>(</a:t>
            </a:r>
            <a:r>
              <a:rPr lang="da-DK" altLang="en-US" sz="2800" i="1">
                <a:ea typeface="ＭＳ Ｐゴシック" panose="020B0600070205080204" pitchFamily="34" charset="-128"/>
              </a:rPr>
              <a:t>s</a:t>
            </a:r>
            <a:r>
              <a:rPr lang="da-DK" altLang="en-US" sz="2800">
                <a:ea typeface="ＭＳ Ｐゴシック" panose="020B0600070205080204" pitchFamily="34" charset="-128"/>
              </a:rPr>
              <a:t>,</a:t>
            </a:r>
            <a:r>
              <a:rPr lang="da-DK" altLang="en-US" sz="2800" i="1">
                <a:ea typeface="ＭＳ Ｐゴシック" panose="020B0600070205080204" pitchFamily="34" charset="-128"/>
              </a:rPr>
              <a:t>y</a:t>
            </a:r>
            <a:r>
              <a:rPr lang="da-DK" altLang="en-US" sz="2800">
                <a:ea typeface="ＭＳ Ｐゴシック" panose="020B0600070205080204" pitchFamily="34" charset="-128"/>
              </a:rPr>
              <a:t>) because</a:t>
            </a:r>
          </a:p>
          <a:p>
            <a:pPr lvl="1">
              <a:lnSpc>
                <a:spcPct val="80000"/>
              </a:lnSpc>
            </a:pPr>
            <a:r>
              <a:rPr lang="da-DK" altLang="en-US" sz="2400" i="1">
                <a:ea typeface="ＭＳ Ｐゴシック" panose="020B0600070205080204" pitchFamily="34" charset="-128"/>
              </a:rPr>
              <a:t>d</a:t>
            </a:r>
            <a:r>
              <a:rPr lang="da-DK" altLang="en-US" sz="2400">
                <a:ea typeface="ＭＳ Ｐゴシック" panose="020B0600070205080204" pitchFamily="34" charset="-128"/>
              </a:rPr>
              <a:t>[</a:t>
            </a:r>
            <a:r>
              <a:rPr lang="da-DK" altLang="en-US" sz="2400" i="1">
                <a:ea typeface="ＭＳ Ｐゴシック" panose="020B0600070205080204" pitchFamily="34" charset="-128"/>
              </a:rPr>
              <a:t>x</a:t>
            </a:r>
            <a:r>
              <a:rPr lang="da-DK" altLang="en-US" sz="2400">
                <a:ea typeface="ＭＳ Ｐゴシック" panose="020B0600070205080204" pitchFamily="34" charset="-128"/>
              </a:rPr>
              <a:t>] is set correctly for </a:t>
            </a:r>
            <a:r>
              <a:rPr lang="da-DK" altLang="en-US" sz="2400" i="1">
                <a:ea typeface="ＭＳ Ｐゴシック" panose="020B0600070205080204" pitchFamily="34" charset="-128"/>
              </a:rPr>
              <a:t>y</a:t>
            </a:r>
            <a:r>
              <a:rPr lang="da-DK" altLang="en-US" sz="2400">
                <a:ea typeface="ＭＳ Ｐゴシック" panose="020B0600070205080204" pitchFamily="34" charset="-128"/>
              </a:rPr>
              <a:t>'s predecessor </a:t>
            </a:r>
            <a:r>
              <a:rPr lang="da-DK" altLang="en-US" sz="2400" i="1">
                <a:ea typeface="ＭＳ Ｐゴシック" panose="020B0600070205080204" pitchFamily="34" charset="-128"/>
              </a:rPr>
              <a:t>x</a:t>
            </a:r>
            <a:r>
              <a:rPr lang="da-DK" altLang="en-US" sz="2400">
                <a:ea typeface="ＭＳ Ｐゴシック" panose="020B0600070205080204" pitchFamily="34" charset="-128"/>
              </a:rPr>
              <a:t> </a:t>
            </a:r>
            <a:r>
              <a:rPr lang="da-DK" altLang="en-US" sz="2400">
                <a:latin typeface="Symbol" panose="05050102010706020507" pitchFamily="18" charset="2"/>
                <a:ea typeface="ＭＳ Ｐゴシック" panose="020B0600070205080204" pitchFamily="34" charset="-128"/>
              </a:rPr>
              <a:t>in </a:t>
            </a:r>
            <a:r>
              <a:rPr lang="da-DK" altLang="en-US" sz="2400" i="1">
                <a:ea typeface="ＭＳ Ｐゴシック" panose="020B0600070205080204" pitchFamily="34" charset="-128"/>
              </a:rPr>
              <a:t>S</a:t>
            </a:r>
            <a:r>
              <a:rPr lang="da-DK" altLang="en-US" sz="2400">
                <a:ea typeface="ＭＳ Ｐゴシック" panose="020B0600070205080204" pitchFamily="34" charset="-128"/>
              </a:rPr>
              <a:t> on the shortest path (by choice of </a:t>
            </a:r>
            <a:r>
              <a:rPr lang="da-DK" altLang="en-US" sz="2400" i="1">
                <a:ea typeface="ＭＳ Ｐゴシック" panose="020B0600070205080204" pitchFamily="34" charset="-128"/>
              </a:rPr>
              <a:t>u</a:t>
            </a:r>
            <a:r>
              <a:rPr lang="da-DK" altLang="en-US" sz="2400">
                <a:ea typeface="ＭＳ Ｐゴシック" panose="020B0600070205080204" pitchFamily="34" charset="-128"/>
              </a:rPr>
              <a:t> as the first vertex for which </a:t>
            </a:r>
            <a:r>
              <a:rPr lang="da-DK" altLang="en-US" sz="2400" i="1">
                <a:ea typeface="ＭＳ Ｐゴシック" panose="020B0600070205080204" pitchFamily="34" charset="-128"/>
              </a:rPr>
              <a:t>d</a:t>
            </a:r>
            <a:r>
              <a:rPr lang="da-DK" altLang="en-US" sz="2400">
                <a:ea typeface="ＭＳ Ｐゴシック" panose="020B0600070205080204" pitchFamily="34" charset="-128"/>
              </a:rPr>
              <a:t> is set incorrectly)</a:t>
            </a:r>
          </a:p>
          <a:p>
            <a:pPr lvl="1">
              <a:lnSpc>
                <a:spcPct val="80000"/>
              </a:lnSpc>
            </a:pPr>
            <a:r>
              <a:rPr lang="da-DK" altLang="en-US" sz="2400">
                <a:ea typeface="ＭＳ Ｐゴシック" panose="020B0600070205080204" pitchFamily="34" charset="-128"/>
              </a:rPr>
              <a:t>when the algorithm inserted </a:t>
            </a:r>
            <a:r>
              <a:rPr lang="da-DK" altLang="en-US" sz="2400" i="1">
                <a:ea typeface="ＭＳ Ｐゴシック" panose="020B0600070205080204" pitchFamily="34" charset="-128"/>
              </a:rPr>
              <a:t>x</a:t>
            </a:r>
            <a:r>
              <a:rPr lang="da-DK" altLang="en-US" sz="2400">
                <a:ea typeface="ＭＳ Ｐゴシック" panose="020B0600070205080204" pitchFamily="34" charset="-128"/>
              </a:rPr>
              <a:t> into </a:t>
            </a:r>
            <a:r>
              <a:rPr lang="da-DK" altLang="en-US" sz="2400" i="1">
                <a:ea typeface="ＭＳ Ｐゴシック" panose="020B0600070205080204" pitchFamily="34" charset="-128"/>
              </a:rPr>
              <a:t>S</a:t>
            </a:r>
            <a:r>
              <a:rPr lang="da-DK" altLang="en-US" sz="2400">
                <a:ea typeface="ＭＳ Ｐゴシック" panose="020B0600070205080204" pitchFamily="34" charset="-128"/>
              </a:rPr>
              <a:t>, it relaxed the edge (</a:t>
            </a:r>
            <a:r>
              <a:rPr lang="da-DK" altLang="en-US" sz="2400" i="1">
                <a:ea typeface="ＭＳ Ｐゴシック" panose="020B0600070205080204" pitchFamily="34" charset="-128"/>
              </a:rPr>
              <a:t>x</a:t>
            </a:r>
            <a:r>
              <a:rPr lang="da-DK" altLang="en-US" sz="2400">
                <a:ea typeface="ＭＳ Ｐゴシック" panose="020B0600070205080204" pitchFamily="34" charset="-128"/>
              </a:rPr>
              <a:t>,</a:t>
            </a:r>
            <a:r>
              <a:rPr lang="da-DK" altLang="en-US" sz="2400" i="1">
                <a:ea typeface="ＭＳ Ｐゴシック" panose="020B0600070205080204" pitchFamily="34" charset="-128"/>
              </a:rPr>
              <a:t>y</a:t>
            </a:r>
            <a:r>
              <a:rPr lang="da-DK" altLang="en-US" sz="2400">
                <a:ea typeface="ＭＳ Ｐゴシック" panose="020B0600070205080204" pitchFamily="34" charset="-128"/>
              </a:rPr>
              <a:t>), assigning </a:t>
            </a:r>
            <a:r>
              <a:rPr lang="da-DK" altLang="en-US" sz="2400" i="1">
                <a:ea typeface="ＭＳ Ｐゴシック" panose="020B0600070205080204" pitchFamily="34" charset="-128"/>
              </a:rPr>
              <a:t>d</a:t>
            </a:r>
            <a:r>
              <a:rPr lang="da-DK" altLang="en-US" sz="2400">
                <a:ea typeface="ＭＳ Ｐゴシック" panose="020B0600070205080204" pitchFamily="34" charset="-128"/>
              </a:rPr>
              <a:t>[</a:t>
            </a:r>
            <a:r>
              <a:rPr lang="da-DK" altLang="en-US" sz="2400" i="1">
                <a:ea typeface="ＭＳ Ｐゴシック" panose="020B0600070205080204" pitchFamily="34" charset="-128"/>
              </a:rPr>
              <a:t>y</a:t>
            </a:r>
            <a:r>
              <a:rPr lang="da-DK" altLang="en-US" sz="2400">
                <a:ea typeface="ＭＳ Ｐゴシック" panose="020B0600070205080204" pitchFamily="34" charset="-128"/>
              </a:rPr>
              <a:t>] the correct value</a:t>
            </a:r>
            <a:endParaRPr lang="da-DK" altLang="en-US" sz="2400" i="1">
              <a:ea typeface="ＭＳ Ｐゴシック" panose="020B0600070205080204" pitchFamily="34" charset="-128"/>
            </a:endParaRPr>
          </a:p>
        </p:txBody>
      </p:sp>
      <p:graphicFrame>
        <p:nvGraphicFramePr>
          <p:cNvPr id="43010" name="Object 2">
            <a:extLst>
              <a:ext uri="{FF2B5EF4-FFF2-40B4-BE49-F238E27FC236}">
                <a16:creationId xmlns:a16="http://schemas.microsoft.com/office/drawing/2014/main" id="{E57F2D1D-0B77-F23C-E441-9DFE56FABF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7975" y="4695825"/>
          <a:ext cx="372110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4191585" imgH="2095793" progId="">
                  <p:embed/>
                </p:oleObj>
              </mc:Choice>
              <mc:Fallback>
                <p:oleObj name="Photo Editor Photo" r:id="rId2" imgW="4191585" imgH="2095793" progId="">
                  <p:embed/>
                  <p:pic>
                    <p:nvPicPr>
                      <p:cNvPr id="43010" name="Object 2">
                        <a:extLst>
                          <a:ext uri="{FF2B5EF4-FFF2-40B4-BE49-F238E27FC236}">
                            <a16:creationId xmlns:a16="http://schemas.microsoft.com/office/drawing/2014/main" id="{E57F2D1D-0B77-F23C-E441-9DFE56FABF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4695825"/>
                        <a:ext cx="3721100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88872D24-206C-10D8-F2FA-C64DC9E1B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091" y="6246911"/>
            <a:ext cx="1578135" cy="58668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5">
            <a:extLst>
              <a:ext uri="{FF2B5EF4-FFF2-40B4-BE49-F238E27FC236}">
                <a16:creationId xmlns:a16="http://schemas.microsoft.com/office/drawing/2014/main" id="{BF6DFB63-AD27-7D7B-C10C-92B5B44E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FE04ABF-A32C-4038-9BDB-1B68EFFF04FC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28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4037" name="Rectangle 2">
            <a:extLst>
              <a:ext uri="{FF2B5EF4-FFF2-40B4-BE49-F238E27FC236}">
                <a16:creationId xmlns:a16="http://schemas.microsoft.com/office/drawing/2014/main" id="{B0FE3DCE-B6AE-F3D8-755A-F723D0756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 altLang="en-US" sz="2800">
              <a:ea typeface="ＭＳ Ｐゴシック" panose="020B0600070205080204" pitchFamily="34" charset="-128"/>
            </a:endParaRPr>
          </a:p>
          <a:p>
            <a:endParaRPr lang="da-DK" altLang="en-US" sz="2800">
              <a:ea typeface="ＭＳ Ｐゴシック" panose="020B0600070205080204" pitchFamily="34" charset="-128"/>
            </a:endParaRPr>
          </a:p>
          <a:p>
            <a:endParaRPr lang="da-DK" altLang="en-US" sz="2800">
              <a:ea typeface="ＭＳ Ｐゴシック" panose="020B0600070205080204" pitchFamily="34" charset="-128"/>
            </a:endParaRPr>
          </a:p>
          <a:p>
            <a:endParaRPr lang="da-DK" altLang="en-US" sz="2800">
              <a:ea typeface="ＭＳ Ｐゴシック" panose="020B0600070205080204" pitchFamily="34" charset="-128"/>
            </a:endParaRPr>
          </a:p>
          <a:p>
            <a:r>
              <a:rPr lang="da-DK" altLang="en-US" sz="2800">
                <a:ea typeface="ＭＳ Ｐゴシック" panose="020B0600070205080204" pitchFamily="34" charset="-128"/>
              </a:rPr>
              <a:t>But if </a:t>
            </a:r>
            <a:r>
              <a:rPr lang="da-DK" altLang="en-US" sz="2800" i="1">
                <a:ea typeface="ＭＳ Ｐゴシック" panose="020B0600070205080204" pitchFamily="34" charset="-128"/>
              </a:rPr>
              <a:t>d</a:t>
            </a:r>
            <a:r>
              <a:rPr lang="da-DK" altLang="en-US" sz="2800">
                <a:ea typeface="ＭＳ Ｐゴシック" panose="020B0600070205080204" pitchFamily="34" charset="-128"/>
              </a:rPr>
              <a:t>[</a:t>
            </a:r>
            <a:r>
              <a:rPr lang="da-DK" altLang="en-US" sz="2800" i="1">
                <a:ea typeface="ＭＳ Ｐゴシック" panose="020B0600070205080204" pitchFamily="34" charset="-128"/>
              </a:rPr>
              <a:t>u</a:t>
            </a:r>
            <a:r>
              <a:rPr lang="da-DK" altLang="en-US" sz="2800">
                <a:ea typeface="ＭＳ Ｐゴシック" panose="020B0600070205080204" pitchFamily="34" charset="-128"/>
              </a:rPr>
              <a:t>] &gt; </a:t>
            </a:r>
            <a:r>
              <a:rPr lang="da-DK" altLang="en-US" sz="2800" i="1">
                <a:ea typeface="ＭＳ Ｐゴシック" panose="020B0600070205080204" pitchFamily="34" charset="-128"/>
              </a:rPr>
              <a:t>d</a:t>
            </a:r>
            <a:r>
              <a:rPr lang="da-DK" altLang="en-US" sz="2800">
                <a:ea typeface="ＭＳ Ｐゴシック" panose="020B0600070205080204" pitchFamily="34" charset="-128"/>
              </a:rPr>
              <a:t>[</a:t>
            </a:r>
            <a:r>
              <a:rPr lang="da-DK" altLang="en-US" sz="2800" i="1">
                <a:ea typeface="ＭＳ Ｐゴシック" panose="020B0600070205080204" pitchFamily="34" charset="-128"/>
              </a:rPr>
              <a:t>y</a:t>
            </a:r>
            <a:r>
              <a:rPr lang="da-DK" altLang="en-US" sz="2800">
                <a:ea typeface="ＭＳ Ｐゴシック" panose="020B0600070205080204" pitchFamily="34" charset="-128"/>
              </a:rPr>
              <a:t>], the algorithm would have chosen </a:t>
            </a:r>
            <a:r>
              <a:rPr lang="da-DK" altLang="en-US" sz="2800" i="1">
                <a:ea typeface="ＭＳ Ｐゴシック" panose="020B0600070205080204" pitchFamily="34" charset="-128"/>
              </a:rPr>
              <a:t>y</a:t>
            </a:r>
            <a:r>
              <a:rPr lang="da-DK" altLang="en-US" sz="2800">
                <a:ea typeface="ＭＳ Ｐゴシック" panose="020B0600070205080204" pitchFamily="34" charset="-128"/>
              </a:rPr>
              <a:t> (from the Q) to process next, not </a:t>
            </a:r>
            <a:r>
              <a:rPr lang="da-DK" altLang="en-US" sz="2800" i="1">
                <a:ea typeface="ＭＳ Ｐゴシック" panose="020B0600070205080204" pitchFamily="34" charset="-128"/>
              </a:rPr>
              <a:t>u</a:t>
            </a:r>
            <a:r>
              <a:rPr lang="da-DK" altLang="en-US" sz="2800"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latin typeface="Symbol" panose="05050102010706020507" pitchFamily="18" charset="2"/>
                <a:ea typeface="ＭＳ Ｐゴシック" panose="020B0600070205080204" pitchFamily="34" charset="-128"/>
              </a:rPr>
              <a:t>-- </a:t>
            </a:r>
            <a:r>
              <a:rPr lang="da-DK" altLang="en-US" sz="2800">
                <a:ea typeface="ＭＳ Ｐゴシック" panose="020B0600070205080204" pitchFamily="34" charset="-128"/>
              </a:rPr>
              <a:t> Contradiction</a:t>
            </a:r>
          </a:p>
          <a:p>
            <a:r>
              <a:rPr lang="da-DK" altLang="en-US" sz="2800">
                <a:ea typeface="ＭＳ Ｐゴシック" panose="020B0600070205080204" pitchFamily="34" charset="-128"/>
              </a:rPr>
              <a:t>Thus d[u] = </a:t>
            </a:r>
            <a:r>
              <a:rPr lang="da-DK" altLang="en-US" sz="2800">
                <a:latin typeface="Symbol" panose="05050102010706020507" pitchFamily="18" charset="2"/>
                <a:ea typeface="ＭＳ Ｐゴシック" panose="020B0600070205080204" pitchFamily="34" charset="-128"/>
              </a:rPr>
              <a:t>d</a:t>
            </a:r>
            <a:r>
              <a:rPr lang="da-DK" altLang="en-US" sz="2800">
                <a:ea typeface="ＭＳ Ｐゴシック" panose="020B0600070205080204" pitchFamily="34" charset="-128"/>
              </a:rPr>
              <a:t>(</a:t>
            </a:r>
            <a:r>
              <a:rPr lang="da-DK" altLang="en-US" sz="2800" i="1">
                <a:ea typeface="ＭＳ Ｐゴシック" panose="020B0600070205080204" pitchFamily="34" charset="-128"/>
              </a:rPr>
              <a:t>s</a:t>
            </a:r>
            <a:r>
              <a:rPr lang="da-DK" altLang="en-US" sz="2800">
                <a:ea typeface="ＭＳ Ｐゴシック" panose="020B0600070205080204" pitchFamily="34" charset="-128"/>
              </a:rPr>
              <a:t>,</a:t>
            </a:r>
            <a:r>
              <a:rPr lang="da-DK" altLang="en-US" sz="2800" i="1">
                <a:ea typeface="ＭＳ Ｐゴシック" panose="020B0600070205080204" pitchFamily="34" charset="-128"/>
              </a:rPr>
              <a:t>u</a:t>
            </a:r>
            <a:r>
              <a:rPr lang="da-DK" altLang="en-US" sz="2800">
                <a:ea typeface="ＭＳ Ｐゴシック" panose="020B0600070205080204" pitchFamily="34" charset="-128"/>
              </a:rPr>
              <a:t>) at time of insertion of </a:t>
            </a:r>
            <a:r>
              <a:rPr lang="da-DK" altLang="en-US" sz="2800" i="1">
                <a:ea typeface="ＭＳ Ｐゴシック" panose="020B0600070205080204" pitchFamily="34" charset="-128"/>
              </a:rPr>
              <a:t>u</a:t>
            </a:r>
            <a:r>
              <a:rPr lang="da-DK" altLang="en-US" sz="2800">
                <a:ea typeface="ＭＳ Ｐゴシック" panose="020B0600070205080204" pitchFamily="34" charset="-128"/>
              </a:rPr>
              <a:t> into </a:t>
            </a:r>
            <a:r>
              <a:rPr lang="da-DK" altLang="en-US" sz="2800" i="1">
                <a:ea typeface="ＭＳ Ｐゴシック" panose="020B0600070205080204" pitchFamily="34" charset="-128"/>
              </a:rPr>
              <a:t>S</a:t>
            </a:r>
            <a:r>
              <a:rPr lang="da-DK" altLang="en-US" sz="2800">
                <a:ea typeface="ＭＳ Ｐゴシック" panose="020B0600070205080204" pitchFamily="34" charset="-128"/>
              </a:rPr>
              <a:t>, and Dijkstra's algorithm is correct</a:t>
            </a:r>
            <a:endParaRPr lang="da-DK" altLang="en-US" sz="2800" i="1">
              <a:ea typeface="ＭＳ Ｐゴシック" panose="020B0600070205080204" pitchFamily="34" charset="-128"/>
            </a:endParaRPr>
          </a:p>
        </p:txBody>
      </p:sp>
      <p:sp>
        <p:nvSpPr>
          <p:cNvPr id="44038" name="Rectangle 3">
            <a:extLst>
              <a:ext uri="{FF2B5EF4-FFF2-40B4-BE49-F238E27FC236}">
                <a16:creationId xmlns:a16="http://schemas.microsoft.com/office/drawing/2014/main" id="{C395F8E9-8FEC-919D-B316-3DCDCB0353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>
                <a:solidFill>
                  <a:srgbClr val="4F81BD"/>
                </a:solidFill>
                <a:ea typeface="ＭＳ Ｐゴシック" panose="020B0600070205080204" pitchFamily="34" charset="-128"/>
              </a:rPr>
              <a:t>Dijkstra Correctness (3)</a:t>
            </a:r>
          </a:p>
        </p:txBody>
      </p:sp>
      <p:graphicFrame>
        <p:nvGraphicFramePr>
          <p:cNvPr id="44034" name="Object 2">
            <a:extLst>
              <a:ext uri="{FF2B5EF4-FFF2-40B4-BE49-F238E27FC236}">
                <a16:creationId xmlns:a16="http://schemas.microsoft.com/office/drawing/2014/main" id="{C11DFCB4-BB5D-D2C2-8B6B-663ADDD414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300" y="2062163"/>
          <a:ext cx="5257800" cy="150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98520" imgH="888840" progId="Equation.DSMT4">
                  <p:embed/>
                </p:oleObj>
              </mc:Choice>
              <mc:Fallback>
                <p:oleObj name="Equation" r:id="rId2" imgW="3098520" imgH="888840" progId="Equation.DSMT4">
                  <p:embed/>
                  <p:pic>
                    <p:nvPicPr>
                      <p:cNvPr id="44034" name="Object 2">
                        <a:extLst>
                          <a:ext uri="{FF2B5EF4-FFF2-40B4-BE49-F238E27FC236}">
                            <a16:creationId xmlns:a16="http://schemas.microsoft.com/office/drawing/2014/main" id="{C11DFCB4-BB5D-D2C2-8B6B-663ADDD414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2062163"/>
                        <a:ext cx="5257800" cy="150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>
            <a:extLst>
              <a:ext uri="{FF2B5EF4-FFF2-40B4-BE49-F238E27FC236}">
                <a16:creationId xmlns:a16="http://schemas.microsoft.com/office/drawing/2014/main" id="{0FF0689A-E7E3-104B-448B-5C503D682E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4200" y="1670050"/>
          <a:ext cx="34798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4" imgW="4191585" imgH="2095793" progId="">
                  <p:embed/>
                </p:oleObj>
              </mc:Choice>
              <mc:Fallback>
                <p:oleObj name="Photo Editor Photo" r:id="rId4" imgW="4191585" imgH="2095793" progId="">
                  <p:embed/>
                  <p:pic>
                    <p:nvPicPr>
                      <p:cNvPr id="44035" name="Object 3">
                        <a:extLst>
                          <a:ext uri="{FF2B5EF4-FFF2-40B4-BE49-F238E27FC236}">
                            <a16:creationId xmlns:a16="http://schemas.microsoft.com/office/drawing/2014/main" id="{0FF0689A-E7E3-104B-448B-5C503D682E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1670050"/>
                        <a:ext cx="3479800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0DE13198-292B-F7D6-4D32-B5D12706F0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4091" y="6246911"/>
            <a:ext cx="1578135" cy="58668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5">
            <a:extLst>
              <a:ext uri="{FF2B5EF4-FFF2-40B4-BE49-F238E27FC236}">
                <a16:creationId xmlns:a16="http://schemas.microsoft.com/office/drawing/2014/main" id="{4E9A3711-20BD-6EC3-B1E8-ED829234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0BA2D4E-A889-4ADC-8F57-809E57A6DF1C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29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A59ECBFD-1B2D-643D-0576-9431AC94B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162550"/>
            <a:ext cx="5715000" cy="9906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46AB5EC1-8164-AB80-1EA6-C5831FB54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>
                <a:ea typeface="ＭＳ Ｐゴシック" panose="020B0600070205080204" pitchFamily="34" charset="-128"/>
              </a:rPr>
              <a:t>Dijkstra’s Pseudo Code</a:t>
            </a:r>
          </a:p>
        </p:txBody>
      </p:sp>
      <p:sp>
        <p:nvSpPr>
          <p:cNvPr id="45062" name="Rectangle 4">
            <a:extLst>
              <a:ext uri="{FF2B5EF4-FFF2-40B4-BE49-F238E27FC236}">
                <a16:creationId xmlns:a16="http://schemas.microsoft.com/office/drawing/2014/main" id="{FC8F4373-805A-22C9-D408-8CDAC9BDE5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altLang="en-US">
                <a:ea typeface="ＭＳ Ｐゴシック" panose="020B0600070205080204" pitchFamily="34" charset="-128"/>
              </a:rPr>
              <a:t>Graph </a:t>
            </a:r>
            <a:r>
              <a:rPr lang="da-DK" altLang="en-US" i="1">
                <a:ea typeface="ＭＳ Ｐゴシック" panose="020B0600070205080204" pitchFamily="34" charset="-128"/>
              </a:rPr>
              <a:t>G</a:t>
            </a:r>
            <a:r>
              <a:rPr lang="da-DK" altLang="en-US">
                <a:ea typeface="ＭＳ Ｐゴシック" panose="020B0600070205080204" pitchFamily="34" charset="-128"/>
              </a:rPr>
              <a:t>, weight function </a:t>
            </a:r>
            <a:r>
              <a:rPr lang="da-DK" altLang="en-US" i="1">
                <a:ea typeface="ＭＳ Ｐゴシック" panose="020B0600070205080204" pitchFamily="34" charset="-128"/>
              </a:rPr>
              <a:t>w</a:t>
            </a:r>
            <a:r>
              <a:rPr lang="da-DK" altLang="en-US">
                <a:ea typeface="ＭＳ Ｐゴシック" panose="020B0600070205080204" pitchFamily="34" charset="-128"/>
              </a:rPr>
              <a:t>, root </a:t>
            </a:r>
            <a:r>
              <a:rPr lang="da-DK" altLang="en-US" i="1">
                <a:ea typeface="ＭＳ Ｐゴシック" panose="020B0600070205080204" pitchFamily="34" charset="-128"/>
              </a:rPr>
              <a:t>s</a:t>
            </a:r>
          </a:p>
        </p:txBody>
      </p:sp>
      <p:graphicFrame>
        <p:nvGraphicFramePr>
          <p:cNvPr id="45058" name="Object 2">
            <a:extLst>
              <a:ext uri="{FF2B5EF4-FFF2-40B4-BE49-F238E27FC236}">
                <a16:creationId xmlns:a16="http://schemas.microsoft.com/office/drawing/2014/main" id="{118B0916-CCC5-A255-46D6-77308627BF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419350"/>
          <a:ext cx="5486400" cy="374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7209524" imgH="4923810" progId="">
                  <p:embed/>
                </p:oleObj>
              </mc:Choice>
              <mc:Fallback>
                <p:oleObj name="Photo Editor Photo" r:id="rId2" imgW="7209524" imgH="4923810" progId="">
                  <p:embed/>
                  <p:pic>
                    <p:nvPicPr>
                      <p:cNvPr id="45058" name="Object 2">
                        <a:extLst>
                          <a:ext uri="{FF2B5EF4-FFF2-40B4-BE49-F238E27FC236}">
                            <a16:creationId xmlns:a16="http://schemas.microsoft.com/office/drawing/2014/main" id="{118B0916-CCC5-A255-46D6-77308627BF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419350"/>
                        <a:ext cx="5486400" cy="374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Text Box 6">
            <a:extLst>
              <a:ext uri="{FF2B5EF4-FFF2-40B4-BE49-F238E27FC236}">
                <a16:creationId xmlns:a16="http://schemas.microsoft.com/office/drawing/2014/main" id="{A19C6AC0-802C-728B-67EE-94878325B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229225"/>
            <a:ext cx="1371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en-US"/>
              <a:t>relaxing edges</a:t>
            </a:r>
            <a:endParaRPr lang="en-US" altLang="en-US"/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548BF4DC-CCD1-4FEC-AC5C-E8FC2B4A8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091" y="6246911"/>
            <a:ext cx="1578135" cy="5866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:a16="http://schemas.microsoft.com/office/drawing/2014/main" id="{92BA74D1-3543-36BE-722E-099C4D0345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>
                <a:solidFill>
                  <a:srgbClr val="3B62A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Applications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514DDFD3-AEA1-DE7A-6DB7-18666EA324E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20663" y="1079500"/>
            <a:ext cx="8702675" cy="4941888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- Maps (Map Quest, Google Maps) </a:t>
            </a: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- Routing Systems</a:t>
            </a: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DDDFCD64-458E-CD03-B934-0BD0AA960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403475"/>
            <a:ext cx="3413125" cy="332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>
            <a:extLst>
              <a:ext uri="{FF2B5EF4-FFF2-40B4-BE49-F238E27FC236}">
                <a16:creationId xmlns:a16="http://schemas.microsoft.com/office/drawing/2014/main" id="{BC822729-EA68-E47A-5DCC-2C94A51AB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2070100"/>
            <a:ext cx="3760788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5ECD1F84-CCF9-BF46-01A0-4240FCBC6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091" y="6246911"/>
            <a:ext cx="1578135" cy="58668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9639441-8DA0-83A3-3A55-0958C987E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Time Complexity: Using List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EA2CE5B-B84D-0E07-CF52-DB16FD0612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The simplest implementation of the Dijkstra's algorithm stores vertices in an ordinary linked list or array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Good for dense graphs (many edges)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|V| vertices and |E|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>
                <a:ea typeface="ＭＳ Ｐゴシック" panose="020B0600070205080204" pitchFamily="34" charset="-128"/>
              </a:rPr>
              <a:t>edges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Initializati</a:t>
            </a:r>
            <a:r>
              <a:rPr lang="en-US" altLang="en-US" sz="2400">
                <a:solidFill>
                  <a:srgbClr val="000000"/>
                </a:solidFill>
                <a:ea typeface="ＭＳ Ｐゴシック" panose="020B0600070205080204" pitchFamily="34" charset="-128"/>
              </a:rPr>
              <a:t>on </a:t>
            </a:r>
            <a:r>
              <a:rPr lang="en-US" altLang="en-US" sz="2400">
                <a:solidFill>
                  <a:srgbClr val="C0504D"/>
                </a:solidFill>
                <a:ea typeface="ＭＳ Ｐゴシック" panose="020B0600070205080204" pitchFamily="34" charset="-128"/>
              </a:rPr>
              <a:t>O(|V|)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000000"/>
                </a:solidFill>
                <a:ea typeface="ＭＳ Ｐゴシック" panose="020B0600070205080204" pitchFamily="34" charset="-128"/>
              </a:rPr>
              <a:t>While loop </a:t>
            </a:r>
            <a:r>
              <a:rPr lang="en-US" altLang="en-US" sz="2400">
                <a:solidFill>
                  <a:srgbClr val="C0504D"/>
                </a:solidFill>
                <a:ea typeface="ＭＳ Ｐゴシック" panose="020B0600070205080204" pitchFamily="34" charset="-128"/>
              </a:rPr>
              <a:t>O(|V|)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  <a:ea typeface="ＭＳ Ｐゴシック" panose="020B0600070205080204" pitchFamily="34" charset="-128"/>
              </a:rPr>
              <a:t>Find and remove min distance vertices </a:t>
            </a:r>
            <a:r>
              <a:rPr lang="en-US" altLang="en-US" sz="2000">
                <a:solidFill>
                  <a:srgbClr val="C0504D"/>
                </a:solidFill>
                <a:ea typeface="ＭＳ Ｐゴシック" panose="020B0600070205080204" pitchFamily="34" charset="-128"/>
              </a:rPr>
              <a:t>O(|V|)</a:t>
            </a:r>
            <a:endParaRPr lang="en-US" altLang="en-US" sz="2400">
              <a:solidFill>
                <a:srgbClr val="C0504D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000000"/>
                </a:solidFill>
                <a:ea typeface="ＭＳ Ｐゴシック" panose="020B0600070205080204" pitchFamily="34" charset="-128"/>
              </a:rPr>
              <a:t>Potentially </a:t>
            </a:r>
            <a:r>
              <a:rPr lang="en-US" altLang="en-US" sz="2400">
                <a:solidFill>
                  <a:srgbClr val="C0504D"/>
                </a:solidFill>
                <a:ea typeface="ＭＳ Ｐゴシック" panose="020B0600070205080204" pitchFamily="34" charset="-128"/>
              </a:rPr>
              <a:t>|E| </a:t>
            </a:r>
            <a:r>
              <a:rPr lang="en-US" altLang="en-US" sz="2400">
                <a:solidFill>
                  <a:srgbClr val="000000"/>
                </a:solidFill>
                <a:ea typeface="ＭＳ Ｐゴシック" panose="020B0600070205080204" pitchFamily="34" charset="-128"/>
              </a:rPr>
              <a:t>updates</a:t>
            </a:r>
            <a:endParaRPr lang="en-US" altLang="en-US" sz="200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  <a:ea typeface="ＭＳ Ｐゴシック" panose="020B0600070205080204" pitchFamily="34" charset="-128"/>
              </a:rPr>
              <a:t>Update costs </a:t>
            </a:r>
            <a:r>
              <a:rPr lang="en-US" altLang="en-US" sz="2000">
                <a:solidFill>
                  <a:srgbClr val="C0504D"/>
                </a:solidFill>
                <a:ea typeface="ＭＳ Ｐゴシック" panose="020B0600070205080204" pitchFamily="34" charset="-128"/>
              </a:rPr>
              <a:t>O(1)</a:t>
            </a:r>
            <a:endParaRPr lang="en-US" altLang="en-US">
              <a:solidFill>
                <a:srgbClr val="C0504D"/>
              </a:solidFill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endParaRPr lang="en-US" altLang="en-US" sz="1600">
              <a:solidFill>
                <a:schemeClr val="accent2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Total time </a:t>
            </a:r>
            <a:r>
              <a:rPr lang="en-US" altLang="en-US" sz="2400">
                <a:solidFill>
                  <a:srgbClr val="C0504D"/>
                </a:solidFill>
                <a:ea typeface="ＭＳ Ｐゴシック" panose="020B0600070205080204" pitchFamily="34" charset="-128"/>
              </a:rPr>
              <a:t>O(|V</a:t>
            </a:r>
            <a:r>
              <a:rPr lang="en-US" altLang="en-US" sz="2400" baseline="30000">
                <a:solidFill>
                  <a:srgbClr val="C0504D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2400">
                <a:solidFill>
                  <a:srgbClr val="C0504D"/>
                </a:solidFill>
                <a:ea typeface="ＭＳ Ｐゴシック" panose="020B0600070205080204" pitchFamily="34" charset="-128"/>
              </a:rPr>
              <a:t>| + |E|) = O(|V</a:t>
            </a:r>
            <a:r>
              <a:rPr lang="en-US" altLang="en-US" sz="2400" baseline="30000">
                <a:solidFill>
                  <a:srgbClr val="C0504D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2400">
                <a:solidFill>
                  <a:srgbClr val="C0504D"/>
                </a:solidFill>
                <a:ea typeface="ＭＳ Ｐゴシック" panose="020B0600070205080204" pitchFamily="34" charset="-128"/>
              </a:rPr>
              <a:t>| )</a:t>
            </a:r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02B7CB15-8916-6623-14E9-8D2E155D3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091" y="6246911"/>
            <a:ext cx="1578135" cy="58668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>
            <a:extLst>
              <a:ext uri="{FF2B5EF4-FFF2-40B4-BE49-F238E27FC236}">
                <a16:creationId xmlns:a16="http://schemas.microsoft.com/office/drawing/2014/main" id="{6B6639EC-C7A7-9FA1-2505-8DC1B15F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51A821E-7E46-490E-8CF5-F3824277B858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31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BA6630CF-5F39-FE12-5D1A-6C8EF7D83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Time Complexity: Priority Queue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3452463A-34E1-9E1D-2FCA-842A39FBE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17638"/>
            <a:ext cx="8001000" cy="4343400"/>
          </a:xfrm>
        </p:spPr>
        <p:txBody>
          <a:bodyPr/>
          <a:lstStyle/>
          <a:p>
            <a:pPr>
              <a:buFont typeface="Arial" pitchFamily="-101" charset="0"/>
              <a:buNone/>
              <a:defRPr/>
            </a:pPr>
            <a:r>
              <a:rPr lang="en-US" sz="2400" dirty="0">
                <a:ea typeface="ＭＳ Ｐゴシック" pitchFamily="-101" charset="-128"/>
                <a:cs typeface="ＭＳ Ｐゴシック" pitchFamily="-101" charset="-128"/>
              </a:rPr>
              <a:t>For sparse graphs, (i.e. graphs with much less than |V</a:t>
            </a:r>
            <a:r>
              <a:rPr lang="en-US" sz="2400" baseline="30000" dirty="0">
                <a:ea typeface="ＭＳ Ｐゴシック" pitchFamily="-101" charset="-128"/>
                <a:cs typeface="ＭＳ Ｐゴシック" pitchFamily="-101" charset="-128"/>
              </a:rPr>
              <a:t>2</a:t>
            </a:r>
            <a:r>
              <a:rPr lang="en-US" sz="2400" dirty="0">
                <a:ea typeface="ＭＳ Ｐゴシック" pitchFamily="-101" charset="-128"/>
                <a:cs typeface="ＭＳ Ｐゴシック" pitchFamily="-101" charset="-128"/>
              </a:rPr>
              <a:t>| edges) </a:t>
            </a:r>
            <a:r>
              <a:rPr lang="en-US" sz="2400" dirty="0" err="1">
                <a:ea typeface="ＭＳ Ｐゴシック" pitchFamily="-101" charset="-128"/>
                <a:cs typeface="ＭＳ Ｐゴシック" pitchFamily="-101" charset="-128"/>
              </a:rPr>
              <a:t>Dijkstra's</a:t>
            </a:r>
            <a:r>
              <a:rPr lang="en-US" sz="2400" dirty="0">
                <a:ea typeface="ＭＳ Ｐゴシック" pitchFamily="-101" charset="-128"/>
                <a:cs typeface="ＭＳ Ｐゴシック" pitchFamily="-101" charset="-128"/>
              </a:rPr>
              <a:t> implemented more efficiently by </a:t>
            </a:r>
            <a:r>
              <a:rPr lang="en-US" sz="2400" i="1" dirty="0">
                <a:ea typeface="ＭＳ Ｐゴシック" pitchFamily="-101" charset="-128"/>
                <a:cs typeface="ＭＳ Ｐゴシック" pitchFamily="-101" charset="-128"/>
              </a:rPr>
              <a:t>priority queue</a:t>
            </a:r>
            <a:endParaRPr lang="en-US" sz="2400" dirty="0">
              <a:ea typeface="ＭＳ Ｐゴシック" pitchFamily="-101" charset="-128"/>
              <a:cs typeface="ＭＳ Ｐゴシック" pitchFamily="-101" charset="-128"/>
            </a:endParaRPr>
          </a:p>
          <a:p>
            <a:pPr>
              <a:lnSpc>
                <a:spcPct val="90000"/>
              </a:lnSpc>
              <a:buFont typeface="Arial" pitchFamily="-101" charset="0"/>
              <a:buNone/>
              <a:defRPr/>
            </a:pPr>
            <a:endParaRPr lang="en-US" sz="2400" dirty="0">
              <a:ea typeface="ＭＳ Ｐゴシック" pitchFamily="-101" charset="-128"/>
              <a:cs typeface="ＭＳ Ｐゴシック" pitchFamily="-101" charset="-128"/>
            </a:endParaRPr>
          </a:p>
          <a:p>
            <a:pPr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2400" dirty="0">
                <a:ea typeface="ＭＳ Ｐゴシック" pitchFamily="-101" charset="-128"/>
                <a:cs typeface="ＭＳ Ｐゴシック" pitchFamily="-101" charset="-128"/>
              </a:rPr>
              <a:t>Initializati</a:t>
            </a:r>
            <a:r>
              <a:rPr lang="en-US" sz="2400" dirty="0">
                <a:solidFill>
                  <a:srgbClr val="000000"/>
                </a:solidFill>
                <a:ea typeface="ＭＳ Ｐゴシック" pitchFamily="-101" charset="-128"/>
                <a:cs typeface="ＭＳ Ｐゴシック" pitchFamily="-101" charset="-128"/>
              </a:rPr>
              <a:t>on</a:t>
            </a:r>
            <a:r>
              <a:rPr lang="en-US" sz="2400" dirty="0">
                <a:solidFill>
                  <a:schemeClr val="accent2"/>
                </a:solidFill>
                <a:ea typeface="ＭＳ Ｐゴシック" pitchFamily="-101" charset="-128"/>
                <a:cs typeface="ＭＳ Ｐゴシック" pitchFamily="-101" charset="-128"/>
              </a:rPr>
              <a:t> O(|V|) </a:t>
            </a:r>
            <a:r>
              <a:rPr lang="en-US" sz="2400" dirty="0">
                <a:ea typeface="ＭＳ Ｐゴシック" pitchFamily="-101" charset="-128"/>
                <a:cs typeface="ＭＳ Ｐゴシック" pitchFamily="-101" charset="-128"/>
              </a:rPr>
              <a:t>using O(|V|) </a:t>
            </a:r>
            <a:r>
              <a:rPr lang="en-US" sz="2400" dirty="0" err="1">
                <a:ea typeface="ＭＳ Ｐゴシック" pitchFamily="-101" charset="-128"/>
                <a:cs typeface="ＭＳ Ｐゴシック" pitchFamily="-101" charset="-128"/>
              </a:rPr>
              <a:t>buildHeap</a:t>
            </a:r>
            <a:endParaRPr lang="en-US" sz="2400" dirty="0">
              <a:ea typeface="ＭＳ Ｐゴシック" pitchFamily="-101" charset="-128"/>
              <a:cs typeface="ＭＳ Ｐゴシック" pitchFamily="-101" charset="-128"/>
            </a:endParaRPr>
          </a:p>
          <a:p>
            <a:pPr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pitchFamily="-101" charset="-128"/>
                <a:cs typeface="ＭＳ Ｐゴシック" pitchFamily="-101" charset="-128"/>
              </a:rPr>
              <a:t>While loop </a:t>
            </a:r>
            <a:r>
              <a:rPr lang="en-US" sz="2400" dirty="0">
                <a:solidFill>
                  <a:srgbClr val="C0504D"/>
                </a:solidFill>
                <a:ea typeface="ＭＳ Ｐゴシック" pitchFamily="-101" charset="-128"/>
                <a:cs typeface="ＭＳ Ｐゴシック" pitchFamily="-101" charset="-128"/>
              </a:rPr>
              <a:t>O(|V|)</a:t>
            </a:r>
          </a:p>
          <a:p>
            <a:pPr marL="742950" lvl="2" indent="-342900"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</a:rPr>
              <a:t>Find and remove min distance vertices </a:t>
            </a:r>
            <a:r>
              <a:rPr lang="en-US" sz="2000" dirty="0" err="1">
                <a:solidFill>
                  <a:srgbClr val="C0504D"/>
                </a:solidFill>
              </a:rPr>
              <a:t>O(log</a:t>
            </a:r>
            <a:r>
              <a:rPr lang="en-US" sz="2000" dirty="0">
                <a:solidFill>
                  <a:srgbClr val="C0504D"/>
                </a:solidFill>
              </a:rPr>
              <a:t> |V|)  </a:t>
            </a:r>
            <a:r>
              <a:rPr lang="en-US" sz="2000" dirty="0">
                <a:solidFill>
                  <a:srgbClr val="000000"/>
                </a:solidFill>
              </a:rPr>
              <a:t>using </a:t>
            </a:r>
            <a:r>
              <a:rPr lang="en-US" sz="2000" dirty="0" err="1">
                <a:solidFill>
                  <a:srgbClr val="000000"/>
                </a:solidFill>
              </a:rPr>
              <a:t>O(log</a:t>
            </a:r>
            <a:r>
              <a:rPr lang="en-US" sz="2000" dirty="0">
                <a:solidFill>
                  <a:srgbClr val="000000"/>
                </a:solidFill>
              </a:rPr>
              <a:t> |V|) </a:t>
            </a:r>
            <a:r>
              <a:rPr lang="en-US" sz="2000" dirty="0" err="1">
                <a:solidFill>
                  <a:srgbClr val="000000"/>
                </a:solidFill>
              </a:rPr>
              <a:t>deleteMin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Arial" pitchFamily="-101" charset="0"/>
              <a:buChar char="•"/>
              <a:defRPr/>
            </a:pPr>
            <a:endParaRPr lang="en-US" sz="2400" dirty="0">
              <a:solidFill>
                <a:srgbClr val="C0504D"/>
              </a:solidFill>
              <a:ea typeface="ＭＳ Ｐゴシック" pitchFamily="-101" charset="-128"/>
              <a:cs typeface="ＭＳ Ｐゴシック" pitchFamily="-101" charset="-128"/>
            </a:endParaRPr>
          </a:p>
          <a:p>
            <a:pPr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Potentially </a:t>
            </a:r>
            <a:r>
              <a:rPr lang="en-US" sz="2400" dirty="0">
                <a:solidFill>
                  <a:srgbClr val="C0504D"/>
                </a:solidFill>
              </a:rPr>
              <a:t>|E| </a:t>
            </a:r>
            <a:r>
              <a:rPr lang="en-US" sz="2400" dirty="0">
                <a:solidFill>
                  <a:srgbClr val="000000"/>
                </a:solidFill>
              </a:rPr>
              <a:t>updates</a:t>
            </a:r>
          </a:p>
          <a:p>
            <a:pPr lvl="2"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pitchFamily="-101" charset="-128"/>
              </a:rPr>
              <a:t>Update costs </a:t>
            </a:r>
            <a:r>
              <a:rPr lang="en-US" sz="2000" dirty="0" err="1">
                <a:solidFill>
                  <a:srgbClr val="C0504D"/>
                </a:solidFill>
                <a:ea typeface="ＭＳ Ｐゴシック" pitchFamily="-101" charset="-128"/>
              </a:rPr>
              <a:t>O(log</a:t>
            </a:r>
            <a:r>
              <a:rPr lang="en-US" sz="2000" dirty="0">
                <a:solidFill>
                  <a:srgbClr val="C0504D"/>
                </a:solidFill>
                <a:ea typeface="ＭＳ Ｐゴシック" pitchFamily="-101" charset="-128"/>
              </a:rPr>
              <a:t> |V|) </a:t>
            </a:r>
            <a:r>
              <a:rPr lang="en-US" sz="2000" dirty="0">
                <a:solidFill>
                  <a:srgbClr val="000000"/>
                </a:solidFill>
                <a:ea typeface="ＭＳ Ｐゴシック" pitchFamily="-101" charset="-128"/>
              </a:rPr>
              <a:t>using </a:t>
            </a:r>
            <a:r>
              <a:rPr lang="en-US" sz="2000" dirty="0" err="1">
                <a:solidFill>
                  <a:srgbClr val="000000"/>
                </a:solidFill>
                <a:ea typeface="ＭＳ Ｐゴシック" pitchFamily="-101" charset="-128"/>
              </a:rPr>
              <a:t>decreaseKey</a:t>
            </a:r>
            <a:endParaRPr lang="en-US" sz="2000" dirty="0">
              <a:solidFill>
                <a:srgbClr val="000000"/>
              </a:solidFill>
              <a:ea typeface="ＭＳ Ｐゴシック" pitchFamily="-101" charset="-128"/>
            </a:endParaRPr>
          </a:p>
          <a:p>
            <a:pPr lvl="2">
              <a:lnSpc>
                <a:spcPct val="90000"/>
              </a:lnSpc>
              <a:buFont typeface="Arial" pitchFamily="-101" charset="0"/>
              <a:buChar char="•"/>
              <a:defRPr/>
            </a:pPr>
            <a:endParaRPr lang="en-US" sz="1600" dirty="0">
              <a:solidFill>
                <a:schemeClr val="accent2"/>
              </a:solidFill>
              <a:ea typeface="ＭＳ Ｐゴシック" pitchFamily="-101" charset="-128"/>
            </a:endParaRPr>
          </a:p>
          <a:p>
            <a:pPr>
              <a:lnSpc>
                <a:spcPct val="90000"/>
              </a:lnSpc>
              <a:buFont typeface="Arial" pitchFamily="-101" charset="0"/>
              <a:buNone/>
              <a:defRPr/>
            </a:pPr>
            <a:r>
              <a:rPr lang="en-US" sz="2400" dirty="0">
                <a:ea typeface="ＭＳ Ｐゴシック" pitchFamily="-101" charset="-128"/>
                <a:cs typeface="ＭＳ Ｐゴシック" pitchFamily="-101" charset="-128"/>
              </a:rPr>
              <a:t>Total time </a:t>
            </a:r>
            <a:r>
              <a:rPr lang="en-US" sz="2400" dirty="0" err="1">
                <a:ea typeface="ＭＳ Ｐゴシック" pitchFamily="-101" charset="-128"/>
                <a:cs typeface="ＭＳ Ｐゴシック" pitchFamily="-101" charset="-128"/>
              </a:rPr>
              <a:t>O(|V|log|V</a:t>
            </a:r>
            <a:r>
              <a:rPr lang="en-US" sz="2400" dirty="0">
                <a:ea typeface="ＭＳ Ｐゴシック" pitchFamily="-101" charset="-128"/>
                <a:cs typeface="ＭＳ Ｐゴシック" pitchFamily="-101" charset="-128"/>
              </a:rPr>
              <a:t>| + |</a:t>
            </a:r>
            <a:r>
              <a:rPr lang="en-US" sz="2400" dirty="0" err="1">
                <a:ea typeface="ＭＳ Ｐゴシック" pitchFamily="-101" charset="-128"/>
                <a:cs typeface="ＭＳ Ｐゴシック" pitchFamily="-101" charset="-128"/>
              </a:rPr>
              <a:t>E|log|V</a:t>
            </a:r>
            <a:r>
              <a:rPr lang="en-US" sz="2400" dirty="0">
                <a:ea typeface="ＭＳ Ｐゴシック" pitchFamily="-101" charset="-128"/>
                <a:cs typeface="ＭＳ Ｐゴシック" pitchFamily="-101" charset="-128"/>
              </a:rPr>
              <a:t>|) = </a:t>
            </a:r>
            <a:r>
              <a:rPr lang="en-US" sz="2400" dirty="0" err="1">
                <a:solidFill>
                  <a:srgbClr val="C0504D"/>
                </a:solidFill>
                <a:ea typeface="ＭＳ Ｐゴシック" pitchFamily="-101" charset="-128"/>
                <a:cs typeface="ＭＳ Ｐゴシック" pitchFamily="-101" charset="-128"/>
              </a:rPr>
              <a:t>O(|E|log|V</a:t>
            </a:r>
            <a:r>
              <a:rPr lang="en-US" sz="2400" dirty="0">
                <a:solidFill>
                  <a:srgbClr val="C0504D"/>
                </a:solidFill>
                <a:ea typeface="ＭＳ Ｐゴシック" pitchFamily="-101" charset="-128"/>
                <a:cs typeface="ＭＳ Ｐゴシック" pitchFamily="-101" charset="-128"/>
              </a:rPr>
              <a:t>|)</a:t>
            </a:r>
          </a:p>
          <a:p>
            <a:pPr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2000" dirty="0">
                <a:ea typeface="ＭＳ Ｐゴシック" pitchFamily="-101" charset="-128"/>
                <a:cs typeface="ＭＳ Ｐゴシック" pitchFamily="-101" charset="-128"/>
              </a:rPr>
              <a:t>|V| = O(|E|) assuming a connected graph</a:t>
            </a:r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D9BE14C7-8C50-E266-A655-77D7FCADC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091" y="6246911"/>
            <a:ext cx="1578135" cy="58668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B9C07-0770-EB45-9E55-C20AF7DD4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1" y="3577456"/>
            <a:ext cx="818223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ABE4C588-6429-ABAF-9026-AD46081FC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9274" y="591670"/>
            <a:ext cx="2742004" cy="2742004"/>
          </a:xfrm>
          <a:prstGeom prst="rect">
            <a:avLst/>
          </a:prstGeom>
        </p:spPr>
      </p:pic>
      <p:sp>
        <p:nvSpPr>
          <p:cNvPr id="15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5509052"/>
            <a:ext cx="3429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429000"/>
                      <a:gd name="connsiteY0" fmla="*/ 0 h 18288"/>
                      <a:gd name="connsiteX1" fmla="*/ 685800 w 3429000"/>
                      <a:gd name="connsiteY1" fmla="*/ 0 h 18288"/>
                      <a:gd name="connsiteX2" fmla="*/ 1371600 w 3429000"/>
                      <a:gd name="connsiteY2" fmla="*/ 0 h 18288"/>
                      <a:gd name="connsiteX3" fmla="*/ 2057400 w 3429000"/>
                      <a:gd name="connsiteY3" fmla="*/ 0 h 18288"/>
                      <a:gd name="connsiteX4" fmla="*/ 2674620 w 3429000"/>
                      <a:gd name="connsiteY4" fmla="*/ 0 h 18288"/>
                      <a:gd name="connsiteX5" fmla="*/ 3429000 w 3429000"/>
                      <a:gd name="connsiteY5" fmla="*/ 0 h 18288"/>
                      <a:gd name="connsiteX6" fmla="*/ 3429000 w 3429000"/>
                      <a:gd name="connsiteY6" fmla="*/ 18288 h 18288"/>
                      <a:gd name="connsiteX7" fmla="*/ 2811780 w 3429000"/>
                      <a:gd name="connsiteY7" fmla="*/ 18288 h 18288"/>
                      <a:gd name="connsiteX8" fmla="*/ 2228850 w 3429000"/>
                      <a:gd name="connsiteY8" fmla="*/ 18288 h 18288"/>
                      <a:gd name="connsiteX9" fmla="*/ 1543050 w 3429000"/>
                      <a:gd name="connsiteY9" fmla="*/ 18288 h 18288"/>
                      <a:gd name="connsiteX10" fmla="*/ 925830 w 3429000"/>
                      <a:gd name="connsiteY10" fmla="*/ 18288 h 18288"/>
                      <a:gd name="connsiteX11" fmla="*/ 0 w 3429000"/>
                      <a:gd name="connsiteY11" fmla="*/ 18288 h 18288"/>
                      <a:gd name="connsiteX12" fmla="*/ 0 w 3429000"/>
                      <a:gd name="connsiteY12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429000" h="18288" fill="none" extrusionOk="0">
                        <a:moveTo>
                          <a:pt x="0" y="0"/>
                        </a:moveTo>
                        <a:cubicBezTo>
                          <a:pt x="219865" y="20479"/>
                          <a:pt x="493281" y="26186"/>
                          <a:pt x="685800" y="0"/>
                        </a:cubicBezTo>
                        <a:cubicBezTo>
                          <a:pt x="878319" y="-26186"/>
                          <a:pt x="1121382" y="-11869"/>
                          <a:pt x="1371600" y="0"/>
                        </a:cubicBezTo>
                        <a:cubicBezTo>
                          <a:pt x="1621818" y="11869"/>
                          <a:pt x="1878793" y="32281"/>
                          <a:pt x="2057400" y="0"/>
                        </a:cubicBezTo>
                        <a:cubicBezTo>
                          <a:pt x="2236007" y="-32281"/>
                          <a:pt x="2433797" y="-18251"/>
                          <a:pt x="2674620" y="0"/>
                        </a:cubicBezTo>
                        <a:cubicBezTo>
                          <a:pt x="2915443" y="18251"/>
                          <a:pt x="3205923" y="-1443"/>
                          <a:pt x="3429000" y="0"/>
                        </a:cubicBezTo>
                        <a:cubicBezTo>
                          <a:pt x="3429442" y="4516"/>
                          <a:pt x="3428173" y="12266"/>
                          <a:pt x="3429000" y="18288"/>
                        </a:cubicBezTo>
                        <a:cubicBezTo>
                          <a:pt x="3221081" y="48608"/>
                          <a:pt x="3088001" y="8066"/>
                          <a:pt x="2811780" y="18288"/>
                        </a:cubicBezTo>
                        <a:cubicBezTo>
                          <a:pt x="2535559" y="28510"/>
                          <a:pt x="2481355" y="24898"/>
                          <a:pt x="2228850" y="18288"/>
                        </a:cubicBezTo>
                        <a:cubicBezTo>
                          <a:pt x="1976345" y="11679"/>
                          <a:pt x="1807520" y="48356"/>
                          <a:pt x="1543050" y="18288"/>
                        </a:cubicBezTo>
                        <a:cubicBezTo>
                          <a:pt x="1278580" y="-11780"/>
                          <a:pt x="1181944" y="5123"/>
                          <a:pt x="925830" y="18288"/>
                        </a:cubicBezTo>
                        <a:cubicBezTo>
                          <a:pt x="669716" y="31453"/>
                          <a:pt x="410304" y="34815"/>
                          <a:pt x="0" y="18288"/>
                        </a:cubicBezTo>
                        <a:cubicBezTo>
                          <a:pt x="-306" y="11477"/>
                          <a:pt x="485" y="4355"/>
                          <a:pt x="0" y="0"/>
                        </a:cubicBezTo>
                        <a:close/>
                      </a:path>
                      <a:path w="3429000" h="18288" stroke="0" extrusionOk="0">
                        <a:moveTo>
                          <a:pt x="0" y="0"/>
                        </a:moveTo>
                        <a:cubicBezTo>
                          <a:pt x="174095" y="-12874"/>
                          <a:pt x="443087" y="-14090"/>
                          <a:pt x="617220" y="0"/>
                        </a:cubicBezTo>
                        <a:cubicBezTo>
                          <a:pt x="791353" y="14090"/>
                          <a:pt x="1072677" y="8451"/>
                          <a:pt x="1200150" y="0"/>
                        </a:cubicBezTo>
                        <a:cubicBezTo>
                          <a:pt x="1327623" y="-8451"/>
                          <a:pt x="1526638" y="19866"/>
                          <a:pt x="1817370" y="0"/>
                        </a:cubicBezTo>
                        <a:cubicBezTo>
                          <a:pt x="2108102" y="-19866"/>
                          <a:pt x="2221289" y="26161"/>
                          <a:pt x="2503170" y="0"/>
                        </a:cubicBezTo>
                        <a:cubicBezTo>
                          <a:pt x="2785051" y="-26161"/>
                          <a:pt x="3022134" y="39178"/>
                          <a:pt x="3429000" y="0"/>
                        </a:cubicBezTo>
                        <a:cubicBezTo>
                          <a:pt x="3429577" y="4624"/>
                          <a:pt x="3429819" y="11191"/>
                          <a:pt x="3429000" y="18288"/>
                        </a:cubicBezTo>
                        <a:cubicBezTo>
                          <a:pt x="3103464" y="593"/>
                          <a:pt x="2887909" y="22940"/>
                          <a:pt x="2743200" y="18288"/>
                        </a:cubicBezTo>
                        <a:cubicBezTo>
                          <a:pt x="2598491" y="13636"/>
                          <a:pt x="2362615" y="10656"/>
                          <a:pt x="1988820" y="18288"/>
                        </a:cubicBezTo>
                        <a:cubicBezTo>
                          <a:pt x="1615025" y="25920"/>
                          <a:pt x="1580494" y="3693"/>
                          <a:pt x="1405890" y="18288"/>
                        </a:cubicBezTo>
                        <a:cubicBezTo>
                          <a:pt x="1231286" y="32884"/>
                          <a:pt x="885259" y="-16285"/>
                          <a:pt x="651510" y="18288"/>
                        </a:cubicBezTo>
                        <a:cubicBezTo>
                          <a:pt x="417761" y="52861"/>
                          <a:pt x="138362" y="-13856"/>
                          <a:pt x="0" y="18288"/>
                        </a:cubicBezTo>
                        <a:cubicBezTo>
                          <a:pt x="-171" y="12755"/>
                          <a:pt x="-690" y="79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5330A-7E90-80F8-47DA-858D4EC5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5D5285A-416F-45DE-A3C5-AF93D6D59E15}" type="slidenum">
              <a:rPr lang="en-US" altLang="en-US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defTabSz="914400">
                <a:spcAft>
                  <a:spcPts val="600"/>
                </a:spcAft>
              </a:pPr>
              <a:t>32</a:t>
            </a:fld>
            <a:endParaRPr lang="en-US" altLang="en-US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6" name="Picture 5" descr="A blue and green text&#10;&#10;Description automatically generated">
            <a:extLst>
              <a:ext uri="{FF2B5EF4-FFF2-40B4-BE49-F238E27FC236}">
                <a16:creationId xmlns:a16="http://schemas.microsoft.com/office/drawing/2014/main" id="{C992E859-44FF-D969-192C-1F90E010D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091" y="6246911"/>
            <a:ext cx="1578135" cy="5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9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60A0A46D-F5B6-DBE4-2207-C7E47EE74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 b="1">
                <a:solidFill>
                  <a:srgbClr val="3B62A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Dijkstra's algorithm 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3F908C80-3D0F-CA7C-4E8C-9374DC920F4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20663" y="1171575"/>
            <a:ext cx="8397875" cy="4938713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500" b="1" u="sng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Dijkstra's algorithm</a:t>
            </a:r>
            <a:r>
              <a:rPr lang="en-US" altLang="en-US" sz="2500" b="1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500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-</a:t>
            </a:r>
            <a:r>
              <a:rPr lang="en-US" altLang="en-US" sz="2500" b="1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500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is a solution to the single-source shortest path problem in graph theory. </a:t>
            </a:r>
            <a:endParaRPr lang="en-US" altLang="en-US" sz="2500">
              <a:ea typeface="ＭＳ Ｐゴシック" panose="020B0600070205080204" pitchFamily="34" charset="-128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500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 </a:t>
            </a:r>
            <a:endParaRPr lang="en-US" altLang="en-US" sz="2500">
              <a:ea typeface="ＭＳ Ｐゴシック" panose="020B0600070205080204" pitchFamily="34" charset="-128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500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Works on both directed and undirected graphs. However, all edges must have nonnegative weights.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500">
              <a:solidFill>
                <a:srgbClr val="444444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500">
                <a:solidFill>
                  <a:srgbClr val="99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Input:</a:t>
            </a:r>
            <a:r>
              <a:rPr lang="en-US" altLang="en-US" sz="2500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Weighted graph G={E,V} and source vertex </a:t>
            </a:r>
            <a:r>
              <a:rPr lang="en-US" altLang="en-US" sz="2500" i="1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</a:t>
            </a:r>
            <a:r>
              <a:rPr lang="en-US" altLang="en-US" sz="2500">
                <a:latin typeface="Constantia" panose="02030602050306030303" pitchFamily="18" charset="0"/>
                <a:ea typeface="ＭＳ Ｐゴシック" panose="020B0600070205080204" pitchFamily="34" charset="-128"/>
              </a:rPr>
              <a:t>∈</a:t>
            </a:r>
            <a:r>
              <a:rPr lang="en-US" altLang="en-US" sz="2500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V, such that all edge weights are nonnegative</a:t>
            </a:r>
            <a:endParaRPr lang="en-US" altLang="en-US" sz="2500">
              <a:ea typeface="ＭＳ Ｐゴシック" panose="020B0600070205080204" pitchFamily="34" charset="-128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500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 </a:t>
            </a:r>
            <a:endParaRPr lang="en-US" altLang="en-US" sz="2500">
              <a:ea typeface="ＭＳ Ｐゴシック" panose="020B0600070205080204" pitchFamily="34" charset="-128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500">
                <a:solidFill>
                  <a:srgbClr val="99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Output:</a:t>
            </a:r>
            <a:r>
              <a:rPr lang="en-US" altLang="en-US" sz="2500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Lengths of shortest paths (or the shortest paths themselves) from a given source vertex</a:t>
            </a:r>
            <a:r>
              <a:rPr lang="en-US" altLang="en-US" sz="2500" i="1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v</a:t>
            </a:r>
            <a:r>
              <a:rPr lang="en-US" altLang="en-US" sz="2500">
                <a:latin typeface="Constantia" panose="02030602050306030303" pitchFamily="18" charset="0"/>
                <a:ea typeface="ＭＳ Ｐゴシック" panose="020B0600070205080204" pitchFamily="34" charset="-128"/>
              </a:rPr>
              <a:t>∈</a:t>
            </a:r>
            <a:r>
              <a:rPr lang="en-US" altLang="en-US" sz="2500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  to all other vertices</a:t>
            </a:r>
            <a:endParaRPr lang="en-US" altLang="en-US" sz="2500">
              <a:ea typeface="ＭＳ Ｐゴシック" panose="020B0600070205080204" pitchFamily="34" charset="-128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500" b="1">
              <a:solidFill>
                <a:srgbClr val="444444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500" b="1" u="sng">
              <a:solidFill>
                <a:srgbClr val="444444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D46744BA-3B11-2A86-8A6E-693823669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091" y="6246911"/>
            <a:ext cx="1578135" cy="5866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059FC08-4388-7F3A-DD7D-59820C3476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Approach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A50DC62-0E39-7BA3-D187-0114433442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>
                <a:ea typeface="ＭＳ Ｐゴシック" panose="020B0600070205080204" pitchFamily="34" charset="-128"/>
              </a:rPr>
              <a:t>The algorithm computes for each vertex u the </a:t>
            </a:r>
            <a:r>
              <a:rPr lang="en-US" altLang="en-US" sz="2400">
                <a:solidFill>
                  <a:srgbClr val="EE2926"/>
                </a:solidFill>
                <a:ea typeface="ＭＳ Ｐゴシック" panose="020B0600070205080204" pitchFamily="34" charset="-128"/>
              </a:rPr>
              <a:t>distance</a:t>
            </a:r>
            <a:r>
              <a:rPr lang="en-US" altLang="en-US" sz="2400">
                <a:ea typeface="ＭＳ Ｐゴシック" panose="020B0600070205080204" pitchFamily="34" charset="-128"/>
              </a:rPr>
              <a:t> to u from the start vertex v, that is, the weight of a shortest path between v and u.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the algorithm keeps track of the set of vertices for which the distance has been computed, called the </a:t>
            </a:r>
            <a:r>
              <a:rPr lang="en-US" altLang="en-US" sz="2400">
                <a:solidFill>
                  <a:srgbClr val="EE2926"/>
                </a:solidFill>
                <a:ea typeface="ＭＳ Ｐゴシック" panose="020B0600070205080204" pitchFamily="34" charset="-128"/>
              </a:rPr>
              <a:t>cloud</a:t>
            </a:r>
            <a:r>
              <a:rPr lang="en-US" altLang="en-US" sz="2400">
                <a:ea typeface="ＭＳ Ｐゴシック" panose="020B0600070205080204" pitchFamily="34" charset="-128"/>
              </a:rPr>
              <a:t> C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Every vertex has a label D associated with it. For any vertex u, D[u] stores an approximation of the distance between v and u. The algorithm will update a D[u] value when it finds a shorter path from v to u.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When a vertex u is added to the cloud, its label D[u] is equal to the actual (final) distance between the starting vertex v and vertex u.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460" name="Slide Number Placeholder 4">
            <a:extLst>
              <a:ext uri="{FF2B5EF4-FFF2-40B4-BE49-F238E27FC236}">
                <a16:creationId xmlns:a16="http://schemas.microsoft.com/office/drawing/2014/main" id="{8123D189-EAA4-1C90-F18A-E596B967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D2B780D-E3DA-4D8F-A252-50EA18537BE7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2E29157E-5F79-326E-515B-8E3B20E6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091" y="6246911"/>
            <a:ext cx="1578135" cy="58668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3C09380-8F21-3DE4-4BE3-67ED191A4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Dijkstra pseudocode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0A23722-D8F9-CBF9-44F6-648F11AD54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i="1">
                <a:ea typeface="ＭＳ Ｐゴシック" panose="020B0600070205080204" pitchFamily="34" charset="-128"/>
              </a:rPr>
              <a:t>Dijkstra(v1, v2):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i="1">
                <a:ea typeface="ＭＳ Ｐゴシック" panose="020B0600070205080204" pitchFamily="34" charset="-128"/>
              </a:rPr>
              <a:t>    </a:t>
            </a:r>
            <a:r>
              <a:rPr lang="en-US" altLang="en-US" sz="1800" i="1">
                <a:solidFill>
                  <a:srgbClr val="4F81BD"/>
                </a:solidFill>
                <a:ea typeface="ＭＳ Ｐゴシック" panose="020B0600070205080204" pitchFamily="34" charset="-128"/>
              </a:rPr>
              <a:t>for each vertex v:                            // Initialization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i="1">
                <a:solidFill>
                  <a:srgbClr val="4F81BD"/>
                </a:solidFill>
                <a:ea typeface="ＭＳ Ｐゴシック" panose="020B0600070205080204" pitchFamily="34" charset="-128"/>
              </a:rPr>
              <a:t>         v's distance := infinity.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i="1">
                <a:solidFill>
                  <a:srgbClr val="4F81BD"/>
                </a:solidFill>
                <a:ea typeface="ＭＳ Ｐゴシック" panose="020B0600070205080204" pitchFamily="34" charset="-128"/>
              </a:rPr>
              <a:t>         v's previous := none.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i="1">
                <a:solidFill>
                  <a:srgbClr val="4F81BD"/>
                </a:solidFill>
                <a:ea typeface="ＭＳ Ｐゴシック" panose="020B0600070205080204" pitchFamily="34" charset="-128"/>
              </a:rPr>
              <a:t>    v1's distance := 0.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i="1">
                <a:solidFill>
                  <a:srgbClr val="4F81BD"/>
                </a:solidFill>
                <a:ea typeface="ＭＳ Ｐゴシック" panose="020B0600070205080204" pitchFamily="34" charset="-128"/>
              </a:rPr>
              <a:t>    List := {all vertices}.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800" i="1">
              <a:ea typeface="ＭＳ Ｐゴシック" panose="020B0600070205080204" pitchFamily="34" charset="-128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i="1">
                <a:ea typeface="ＭＳ Ｐゴシック" panose="020B0600070205080204" pitchFamily="34" charset="-128"/>
              </a:rPr>
              <a:t>    while List is not empty: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i="1">
                <a:ea typeface="ＭＳ Ｐゴシック" panose="020B0600070205080204" pitchFamily="34" charset="-128"/>
              </a:rPr>
              <a:t>         v := remove List vertex with minimum distance.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i="1">
                <a:ea typeface="ＭＳ Ｐゴシック" panose="020B0600070205080204" pitchFamily="34" charset="-128"/>
              </a:rPr>
              <a:t>	  mark v as known.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i="1">
                <a:ea typeface="ＭＳ Ｐゴシック" panose="020B0600070205080204" pitchFamily="34" charset="-128"/>
              </a:rPr>
              <a:t>         for each unknown neighbor n of v: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i="1">
                <a:ea typeface="ＭＳ Ｐゴシック" panose="020B0600070205080204" pitchFamily="34" charset="-128"/>
              </a:rPr>
              <a:t>             dist := v's distance + edge (v, n)'s weight.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800" i="1">
              <a:ea typeface="ＭＳ Ｐゴシック" panose="020B0600070205080204" pitchFamily="34" charset="-128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i="1">
                <a:ea typeface="ＭＳ Ｐゴシック" panose="020B0600070205080204" pitchFamily="34" charset="-128"/>
              </a:rPr>
              <a:t>             if dist is smaller than n's distance: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i="1">
                <a:ea typeface="ＭＳ Ｐゴシック" panose="020B0600070205080204" pitchFamily="34" charset="-128"/>
              </a:rPr>
              <a:t>                 n's distance := dist.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i="1">
                <a:ea typeface="ＭＳ Ｐゴシック" panose="020B0600070205080204" pitchFamily="34" charset="-128"/>
              </a:rPr>
              <a:t>                 n's previous := v.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800" i="1">
              <a:ea typeface="ＭＳ Ｐゴシック" panose="020B0600070205080204" pitchFamily="34" charset="-128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i="1">
                <a:ea typeface="ＭＳ Ｐゴシック" panose="020B0600070205080204" pitchFamily="34" charset="-128"/>
              </a:rPr>
              <a:t>    reconstruct path from v2 back to v1,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i="1">
                <a:ea typeface="ＭＳ Ｐゴシック" panose="020B0600070205080204" pitchFamily="34" charset="-128"/>
              </a:rPr>
              <a:t>    following previous pointers.</a:t>
            </a:r>
          </a:p>
        </p:txBody>
      </p:sp>
      <p:sp>
        <p:nvSpPr>
          <p:cNvPr id="20484" name="Slide Number Placeholder 4">
            <a:extLst>
              <a:ext uri="{FF2B5EF4-FFF2-40B4-BE49-F238E27FC236}">
                <a16:creationId xmlns:a16="http://schemas.microsoft.com/office/drawing/2014/main" id="{36BB980D-F05F-4B9C-7182-A4CFB5CDE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891F90D-2D9E-4A95-A6D7-5B82C078E01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A93C89D8-924D-9C9F-9EC4-2DFA3334A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091" y="6246911"/>
            <a:ext cx="1578135" cy="58668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367F83C7-0ADA-7F08-D167-54890A6E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447E252-7768-4B0B-8322-C89FF747D34B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91928E9-363A-2CB4-2DE7-4F2616CC1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Example: Initialization</a:t>
            </a:r>
          </a:p>
        </p:txBody>
      </p:sp>
      <p:sp>
        <p:nvSpPr>
          <p:cNvPr id="21508" name="Oval 3">
            <a:extLst>
              <a:ext uri="{FF2B5EF4-FFF2-40B4-BE49-F238E27FC236}">
                <a16:creationId xmlns:a16="http://schemas.microsoft.com/office/drawing/2014/main" id="{70AFB993-1830-27E3-3491-43D459EE4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1509" name="Oval 4">
            <a:extLst>
              <a:ext uri="{FF2B5EF4-FFF2-40B4-BE49-F238E27FC236}">
                <a16:creationId xmlns:a16="http://schemas.microsoft.com/office/drawing/2014/main" id="{20B04150-0593-3B01-BA3A-C11D359C2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1510" name="Oval 5">
            <a:extLst>
              <a:ext uri="{FF2B5EF4-FFF2-40B4-BE49-F238E27FC236}">
                <a16:creationId xmlns:a16="http://schemas.microsoft.com/office/drawing/2014/main" id="{06908E69-69D3-0B46-8F97-8F0DAB5DE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1511" name="AutoShape 6">
            <a:extLst>
              <a:ext uri="{FF2B5EF4-FFF2-40B4-BE49-F238E27FC236}">
                <a16:creationId xmlns:a16="http://schemas.microsoft.com/office/drawing/2014/main" id="{5E2FBB87-C798-E208-2CD2-2D4AC0C7809D}"/>
              </a:ext>
            </a:extLst>
          </p:cNvPr>
          <p:cNvCxnSpPr>
            <a:cxnSpLocks noChangeShapeType="1"/>
            <a:stCxn id="21509" idx="2"/>
            <a:endCxn id="21510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2" name="AutoShape 7">
            <a:extLst>
              <a:ext uri="{FF2B5EF4-FFF2-40B4-BE49-F238E27FC236}">
                <a16:creationId xmlns:a16="http://schemas.microsoft.com/office/drawing/2014/main" id="{01FACA24-04C7-665D-999B-5815428E43B1}"/>
              </a:ext>
            </a:extLst>
          </p:cNvPr>
          <p:cNvCxnSpPr>
            <a:cxnSpLocks noChangeShapeType="1"/>
            <a:stCxn id="21524" idx="2"/>
            <a:endCxn id="21521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AutoShape 8">
            <a:extLst>
              <a:ext uri="{FF2B5EF4-FFF2-40B4-BE49-F238E27FC236}">
                <a16:creationId xmlns:a16="http://schemas.microsoft.com/office/drawing/2014/main" id="{D3BD1ACA-335B-CAC8-C8BA-C81FEB408CC6}"/>
              </a:ext>
            </a:extLst>
          </p:cNvPr>
          <p:cNvCxnSpPr>
            <a:cxnSpLocks noChangeShapeType="1"/>
            <a:stCxn id="21508" idx="6"/>
            <a:endCxn id="21514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4" name="Oval 9">
            <a:extLst>
              <a:ext uri="{FF2B5EF4-FFF2-40B4-BE49-F238E27FC236}">
                <a16:creationId xmlns:a16="http://schemas.microsoft.com/office/drawing/2014/main" id="{5F2744B4-BF22-EC91-FD37-2738C8CD9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1515" name="Oval 10">
            <a:extLst>
              <a:ext uri="{FF2B5EF4-FFF2-40B4-BE49-F238E27FC236}">
                <a16:creationId xmlns:a16="http://schemas.microsoft.com/office/drawing/2014/main" id="{4554773F-542A-D331-1221-545F90B34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1516" name="AutoShape 11">
            <a:extLst>
              <a:ext uri="{FF2B5EF4-FFF2-40B4-BE49-F238E27FC236}">
                <a16:creationId xmlns:a16="http://schemas.microsoft.com/office/drawing/2014/main" id="{273A2CD9-4301-2603-93D6-F5D6D5D24513}"/>
              </a:ext>
            </a:extLst>
          </p:cNvPr>
          <p:cNvCxnSpPr>
            <a:cxnSpLocks noChangeShapeType="1"/>
            <a:stCxn id="21515" idx="2"/>
            <a:endCxn id="21524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AutoShape 12">
            <a:extLst>
              <a:ext uri="{FF2B5EF4-FFF2-40B4-BE49-F238E27FC236}">
                <a16:creationId xmlns:a16="http://schemas.microsoft.com/office/drawing/2014/main" id="{B2CA4D91-8483-5226-46FC-A745159ECD1E}"/>
              </a:ext>
            </a:extLst>
          </p:cNvPr>
          <p:cNvCxnSpPr>
            <a:cxnSpLocks noChangeShapeType="1"/>
            <a:stCxn id="21515" idx="1"/>
            <a:endCxn id="21514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8" name="AutoShape 13">
            <a:extLst>
              <a:ext uri="{FF2B5EF4-FFF2-40B4-BE49-F238E27FC236}">
                <a16:creationId xmlns:a16="http://schemas.microsoft.com/office/drawing/2014/main" id="{FA88F856-38ED-222D-9965-06AF1648A767}"/>
              </a:ext>
            </a:extLst>
          </p:cNvPr>
          <p:cNvCxnSpPr>
            <a:cxnSpLocks noChangeShapeType="1"/>
            <a:stCxn id="21509" idx="7"/>
            <a:endCxn id="21515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9" name="AutoShape 14">
            <a:extLst>
              <a:ext uri="{FF2B5EF4-FFF2-40B4-BE49-F238E27FC236}">
                <a16:creationId xmlns:a16="http://schemas.microsoft.com/office/drawing/2014/main" id="{1FDB512A-3BF7-0DD8-5372-3DD285872A63}"/>
              </a:ext>
            </a:extLst>
          </p:cNvPr>
          <p:cNvCxnSpPr>
            <a:cxnSpLocks noChangeShapeType="1"/>
            <a:stCxn id="21508" idx="5"/>
            <a:endCxn id="21524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AutoShape 15">
            <a:extLst>
              <a:ext uri="{FF2B5EF4-FFF2-40B4-BE49-F238E27FC236}">
                <a16:creationId xmlns:a16="http://schemas.microsoft.com/office/drawing/2014/main" id="{1ED5EEDC-0826-A64E-05A0-5186CB755F84}"/>
              </a:ext>
            </a:extLst>
          </p:cNvPr>
          <p:cNvCxnSpPr>
            <a:cxnSpLocks noChangeShapeType="1"/>
            <a:stCxn id="21514" idx="3"/>
            <a:endCxn id="21524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1" name="Oval 16">
            <a:extLst>
              <a:ext uri="{FF2B5EF4-FFF2-40B4-BE49-F238E27FC236}">
                <a16:creationId xmlns:a16="http://schemas.microsoft.com/office/drawing/2014/main" id="{252D0FF0-0240-1279-54AA-9FF2E2ECE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1522" name="AutoShape 17">
            <a:extLst>
              <a:ext uri="{FF2B5EF4-FFF2-40B4-BE49-F238E27FC236}">
                <a16:creationId xmlns:a16="http://schemas.microsoft.com/office/drawing/2014/main" id="{B5E7608B-E3DC-62F7-C0B1-4A6D1CE2D3D2}"/>
              </a:ext>
            </a:extLst>
          </p:cNvPr>
          <p:cNvCxnSpPr>
            <a:cxnSpLocks noChangeShapeType="1"/>
            <a:stCxn id="21521" idx="7"/>
            <a:endCxn id="21508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3" name="AutoShape 18">
            <a:extLst>
              <a:ext uri="{FF2B5EF4-FFF2-40B4-BE49-F238E27FC236}">
                <a16:creationId xmlns:a16="http://schemas.microsoft.com/office/drawing/2014/main" id="{B29DB040-B31F-4007-B3AF-62593F3868C3}"/>
              </a:ext>
            </a:extLst>
          </p:cNvPr>
          <p:cNvCxnSpPr>
            <a:cxnSpLocks noChangeShapeType="1"/>
            <a:stCxn id="21510" idx="1"/>
            <a:endCxn id="21521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4" name="Oval 19">
            <a:extLst>
              <a:ext uri="{FF2B5EF4-FFF2-40B4-BE49-F238E27FC236}">
                <a16:creationId xmlns:a16="http://schemas.microsoft.com/office/drawing/2014/main" id="{D8875F14-D908-2467-A24B-2AECD2560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1525" name="AutoShape 20">
            <a:extLst>
              <a:ext uri="{FF2B5EF4-FFF2-40B4-BE49-F238E27FC236}">
                <a16:creationId xmlns:a16="http://schemas.microsoft.com/office/drawing/2014/main" id="{F2A6DCDE-091F-C76F-A0FC-C7D128326687}"/>
              </a:ext>
            </a:extLst>
          </p:cNvPr>
          <p:cNvCxnSpPr>
            <a:cxnSpLocks noChangeShapeType="1"/>
            <a:stCxn id="21509" idx="1"/>
            <a:endCxn id="21524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6" name="AutoShape 21">
            <a:extLst>
              <a:ext uri="{FF2B5EF4-FFF2-40B4-BE49-F238E27FC236}">
                <a16:creationId xmlns:a16="http://schemas.microsoft.com/office/drawing/2014/main" id="{FCE4A28B-5BB3-A7B2-22C9-39E9E1B6E1A7}"/>
              </a:ext>
            </a:extLst>
          </p:cNvPr>
          <p:cNvCxnSpPr>
            <a:cxnSpLocks noChangeShapeType="1"/>
            <a:stCxn id="21510" idx="7"/>
            <a:endCxn id="21524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7" name="Text Box 22">
            <a:extLst>
              <a:ext uri="{FF2B5EF4-FFF2-40B4-BE49-F238E27FC236}">
                <a16:creationId xmlns:a16="http://schemas.microsoft.com/office/drawing/2014/main" id="{90E0DCBB-6C5A-1707-75CC-CF682E808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1528" name="Text Box 23">
            <a:extLst>
              <a:ext uri="{FF2B5EF4-FFF2-40B4-BE49-F238E27FC236}">
                <a16:creationId xmlns:a16="http://schemas.microsoft.com/office/drawing/2014/main" id="{B964D4AC-96D1-C298-0D6D-2CC187DCC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1529" name="Text Box 24">
            <a:extLst>
              <a:ext uri="{FF2B5EF4-FFF2-40B4-BE49-F238E27FC236}">
                <a16:creationId xmlns:a16="http://schemas.microsoft.com/office/drawing/2014/main" id="{DB26741F-4C9C-AC08-0A56-87FF4172E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1530" name="Text Box 25">
            <a:extLst>
              <a:ext uri="{FF2B5EF4-FFF2-40B4-BE49-F238E27FC236}">
                <a16:creationId xmlns:a16="http://schemas.microsoft.com/office/drawing/2014/main" id="{E1F87139-DE23-51F4-7CA3-5D437075A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10</a:t>
            </a:r>
          </a:p>
        </p:txBody>
      </p:sp>
      <p:sp>
        <p:nvSpPr>
          <p:cNvPr id="21531" name="Text Box 26">
            <a:extLst>
              <a:ext uri="{FF2B5EF4-FFF2-40B4-BE49-F238E27FC236}">
                <a16:creationId xmlns:a16="http://schemas.microsoft.com/office/drawing/2014/main" id="{6A77BC1F-2A27-E7B4-0A0D-C55704564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3</a:t>
            </a:r>
          </a:p>
        </p:txBody>
      </p:sp>
      <p:sp>
        <p:nvSpPr>
          <p:cNvPr id="21532" name="Text Box 27">
            <a:extLst>
              <a:ext uri="{FF2B5EF4-FFF2-40B4-BE49-F238E27FC236}">
                <a16:creationId xmlns:a16="http://schemas.microsoft.com/office/drawing/2014/main" id="{E4C5819E-44F6-0076-9A4B-D2C6D3FBC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6</a:t>
            </a:r>
          </a:p>
        </p:txBody>
      </p:sp>
      <p:sp>
        <p:nvSpPr>
          <p:cNvPr id="21533" name="Text Box 28">
            <a:extLst>
              <a:ext uri="{FF2B5EF4-FFF2-40B4-BE49-F238E27FC236}">
                <a16:creationId xmlns:a16="http://schemas.microsoft.com/office/drawing/2014/main" id="{C638F959-AB6E-B23F-6442-20A64C6F5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1534" name="Text Box 29">
            <a:extLst>
              <a:ext uri="{FF2B5EF4-FFF2-40B4-BE49-F238E27FC236}">
                <a16:creationId xmlns:a16="http://schemas.microsoft.com/office/drawing/2014/main" id="{6FA2BAD6-2A9A-E728-B347-BD52E823C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1535" name="Text Box 30">
            <a:extLst>
              <a:ext uri="{FF2B5EF4-FFF2-40B4-BE49-F238E27FC236}">
                <a16:creationId xmlns:a16="http://schemas.microsoft.com/office/drawing/2014/main" id="{9330A4DB-6541-FE10-128F-A6DEA66C6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1536" name="Text Box 31">
            <a:extLst>
              <a:ext uri="{FF2B5EF4-FFF2-40B4-BE49-F238E27FC236}">
                <a16:creationId xmlns:a16="http://schemas.microsoft.com/office/drawing/2014/main" id="{F6D26D7C-8749-E12B-A0D9-6FE1E1BE9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8</a:t>
            </a:r>
          </a:p>
        </p:txBody>
      </p:sp>
      <p:sp>
        <p:nvSpPr>
          <p:cNvPr id="21537" name="Text Box 32">
            <a:extLst>
              <a:ext uri="{FF2B5EF4-FFF2-40B4-BE49-F238E27FC236}">
                <a16:creationId xmlns:a16="http://schemas.microsoft.com/office/drawing/2014/main" id="{BF679619-8303-FCAC-797F-A464EA556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5</a:t>
            </a:r>
          </a:p>
        </p:txBody>
      </p:sp>
      <p:sp>
        <p:nvSpPr>
          <p:cNvPr id="21538" name="Text Box 33">
            <a:extLst>
              <a:ext uri="{FF2B5EF4-FFF2-40B4-BE49-F238E27FC236}">
                <a16:creationId xmlns:a16="http://schemas.microsoft.com/office/drawing/2014/main" id="{E3FF73D7-1D3F-FF06-B2DE-59D4640D4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1539" name="Text Box 34">
            <a:extLst>
              <a:ext uri="{FF2B5EF4-FFF2-40B4-BE49-F238E27FC236}">
                <a16:creationId xmlns:a16="http://schemas.microsoft.com/office/drawing/2014/main" id="{1D88AF0B-6E2B-60D2-9065-F05A7382C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0</a:t>
            </a:r>
          </a:p>
        </p:txBody>
      </p:sp>
      <p:sp>
        <p:nvSpPr>
          <p:cNvPr id="21540" name="Text Box 35">
            <a:extLst>
              <a:ext uri="{FF2B5EF4-FFF2-40B4-BE49-F238E27FC236}">
                <a16:creationId xmlns:a16="http://schemas.microsoft.com/office/drawing/2014/main" id="{9CB0132D-AE68-80BD-219E-1E8226E10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47875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/>
          </a:p>
        </p:txBody>
      </p:sp>
      <p:sp>
        <p:nvSpPr>
          <p:cNvPr id="21541" name="Text Box 38">
            <a:extLst>
              <a:ext uri="{FF2B5EF4-FFF2-40B4-BE49-F238E27FC236}">
                <a16:creationId xmlns:a16="http://schemas.microsoft.com/office/drawing/2014/main" id="{70DA4512-AF49-E131-1714-3A1AA7C8D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6576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/>
          </a:p>
        </p:txBody>
      </p:sp>
      <p:sp>
        <p:nvSpPr>
          <p:cNvPr id="21542" name="Text Box 39">
            <a:extLst>
              <a:ext uri="{FF2B5EF4-FFF2-40B4-BE49-F238E27FC236}">
                <a16:creationId xmlns:a16="http://schemas.microsoft.com/office/drawing/2014/main" id="{7B3BA6B9-9BA9-506C-430E-1C709ABF7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5814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/>
          </a:p>
        </p:txBody>
      </p:sp>
      <p:sp>
        <p:nvSpPr>
          <p:cNvPr id="21543" name="Text Box 40">
            <a:extLst>
              <a:ext uri="{FF2B5EF4-FFF2-40B4-BE49-F238E27FC236}">
                <a16:creationId xmlns:a16="http://schemas.microsoft.com/office/drawing/2014/main" id="{7A5200F5-00D7-E24D-7BAC-F7F55BB23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1148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/>
          </a:p>
        </p:txBody>
      </p:sp>
      <p:sp>
        <p:nvSpPr>
          <p:cNvPr id="21544" name="Text Box 43">
            <a:extLst>
              <a:ext uri="{FF2B5EF4-FFF2-40B4-BE49-F238E27FC236}">
                <a16:creationId xmlns:a16="http://schemas.microsoft.com/office/drawing/2014/main" id="{0BCE53D1-3742-8151-2B18-78AA31C6D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525" y="5848350"/>
            <a:ext cx="444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Pick vertex in List with minimum distance.</a:t>
            </a:r>
          </a:p>
        </p:txBody>
      </p:sp>
      <p:sp>
        <p:nvSpPr>
          <p:cNvPr id="21545" name="Text Box 44">
            <a:extLst>
              <a:ext uri="{FF2B5EF4-FFF2-40B4-BE49-F238E27FC236}">
                <a16:creationId xmlns:a16="http://schemas.microsoft.com/office/drawing/2014/main" id="{A638FF79-9AA1-7DAD-6589-1E3CDCCF4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2578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/>
          </a:p>
        </p:txBody>
      </p:sp>
      <p:sp>
        <p:nvSpPr>
          <p:cNvPr id="21546" name="Text Box 45">
            <a:extLst>
              <a:ext uri="{FF2B5EF4-FFF2-40B4-BE49-F238E27FC236}">
                <a16:creationId xmlns:a16="http://schemas.microsoft.com/office/drawing/2014/main" id="{27EDD27B-8A36-F8C7-34DC-DCC088C8C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2578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/>
          </a:p>
        </p:txBody>
      </p:sp>
      <p:sp>
        <p:nvSpPr>
          <p:cNvPr id="21547" name="Text Box 46">
            <a:extLst>
              <a:ext uri="{FF2B5EF4-FFF2-40B4-BE49-F238E27FC236}">
                <a16:creationId xmlns:a16="http://schemas.microsoft.com/office/drawing/2014/main" id="{B193FFA8-93F2-A816-022D-EBF4118DF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112963"/>
            <a:ext cx="2295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Distance(source) = 0</a:t>
            </a:r>
          </a:p>
        </p:txBody>
      </p:sp>
      <p:sp>
        <p:nvSpPr>
          <p:cNvPr id="21548" name="Line 47">
            <a:extLst>
              <a:ext uri="{FF2B5EF4-FFF2-40B4-BE49-F238E27FC236}">
                <a16:creationId xmlns:a16="http://schemas.microsoft.com/office/drawing/2014/main" id="{B7D23F27-A59F-9276-C22E-3032DD95C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362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9" name="Text Box 48">
            <a:extLst>
              <a:ext uri="{FF2B5EF4-FFF2-40B4-BE49-F238E27FC236}">
                <a16:creationId xmlns:a16="http://schemas.microsoft.com/office/drawing/2014/main" id="{57B5A137-CE48-EB47-7B54-8AABFE811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133600"/>
            <a:ext cx="2514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Distance (all vertices but source) = </a:t>
            </a:r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/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7FA238DC-BB5B-BAF5-903B-8437A79F6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091" y="6246911"/>
            <a:ext cx="1578135" cy="5866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FFF4DC77-E8A4-DE6A-3508-3EC2FD17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E437EEA-13A1-4037-967D-BF66D2A1164D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EAC6CF71-A23F-CFD3-9383-66EF278804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Example: Update neighbors' distance</a:t>
            </a:r>
          </a:p>
        </p:txBody>
      </p:sp>
      <p:sp>
        <p:nvSpPr>
          <p:cNvPr id="22532" name="Oval 3">
            <a:extLst>
              <a:ext uri="{FF2B5EF4-FFF2-40B4-BE49-F238E27FC236}">
                <a16:creationId xmlns:a16="http://schemas.microsoft.com/office/drawing/2014/main" id="{DF55F028-8784-0818-F305-78AA79875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2533" name="Oval 4">
            <a:extLst>
              <a:ext uri="{FF2B5EF4-FFF2-40B4-BE49-F238E27FC236}">
                <a16:creationId xmlns:a16="http://schemas.microsoft.com/office/drawing/2014/main" id="{9C31CC2E-19BC-E45E-FDB2-773E86145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2534" name="Oval 5">
            <a:extLst>
              <a:ext uri="{FF2B5EF4-FFF2-40B4-BE49-F238E27FC236}">
                <a16:creationId xmlns:a16="http://schemas.microsoft.com/office/drawing/2014/main" id="{2133549A-3013-2B31-BC19-71E435ADF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2535" name="AutoShape 6">
            <a:extLst>
              <a:ext uri="{FF2B5EF4-FFF2-40B4-BE49-F238E27FC236}">
                <a16:creationId xmlns:a16="http://schemas.microsoft.com/office/drawing/2014/main" id="{2AE416BB-99F0-6688-3FF6-37E06DFA0C21}"/>
              </a:ext>
            </a:extLst>
          </p:cNvPr>
          <p:cNvCxnSpPr>
            <a:cxnSpLocks noChangeShapeType="1"/>
            <a:stCxn id="22533" idx="2"/>
            <a:endCxn id="22534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AutoShape 7">
            <a:extLst>
              <a:ext uri="{FF2B5EF4-FFF2-40B4-BE49-F238E27FC236}">
                <a16:creationId xmlns:a16="http://schemas.microsoft.com/office/drawing/2014/main" id="{1C48DB35-A6A5-16B4-8217-BC4F2B5820E3}"/>
              </a:ext>
            </a:extLst>
          </p:cNvPr>
          <p:cNvCxnSpPr>
            <a:cxnSpLocks noChangeShapeType="1"/>
            <a:stCxn id="22548" idx="2"/>
            <a:endCxn id="22545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7" name="AutoShape 8">
            <a:extLst>
              <a:ext uri="{FF2B5EF4-FFF2-40B4-BE49-F238E27FC236}">
                <a16:creationId xmlns:a16="http://schemas.microsoft.com/office/drawing/2014/main" id="{1C6B55EB-53A1-60F1-8D84-557E024D3CC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8" name="Oval 9">
            <a:extLst>
              <a:ext uri="{FF2B5EF4-FFF2-40B4-BE49-F238E27FC236}">
                <a16:creationId xmlns:a16="http://schemas.microsoft.com/office/drawing/2014/main" id="{8206A9E3-94BE-459B-B835-770D607E0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2539" name="Oval 10">
            <a:extLst>
              <a:ext uri="{FF2B5EF4-FFF2-40B4-BE49-F238E27FC236}">
                <a16:creationId xmlns:a16="http://schemas.microsoft.com/office/drawing/2014/main" id="{DB0B6E7D-E54A-4339-D435-A577BE6F4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2540" name="AutoShape 11">
            <a:extLst>
              <a:ext uri="{FF2B5EF4-FFF2-40B4-BE49-F238E27FC236}">
                <a16:creationId xmlns:a16="http://schemas.microsoft.com/office/drawing/2014/main" id="{FA415A85-7EAC-0538-184A-9387C791B447}"/>
              </a:ext>
            </a:extLst>
          </p:cNvPr>
          <p:cNvCxnSpPr>
            <a:cxnSpLocks noChangeShapeType="1"/>
            <a:stCxn id="22539" idx="2"/>
            <a:endCxn id="22548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AutoShape 12">
            <a:extLst>
              <a:ext uri="{FF2B5EF4-FFF2-40B4-BE49-F238E27FC236}">
                <a16:creationId xmlns:a16="http://schemas.microsoft.com/office/drawing/2014/main" id="{7F346383-794D-5E19-9631-AEC13DA3A811}"/>
              </a:ext>
            </a:extLst>
          </p:cNvPr>
          <p:cNvCxnSpPr>
            <a:cxnSpLocks noChangeShapeType="1"/>
            <a:stCxn id="22539" idx="1"/>
            <a:endCxn id="22538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13">
            <a:extLst>
              <a:ext uri="{FF2B5EF4-FFF2-40B4-BE49-F238E27FC236}">
                <a16:creationId xmlns:a16="http://schemas.microsoft.com/office/drawing/2014/main" id="{0D13E61F-74D9-213A-7152-B0A881708282}"/>
              </a:ext>
            </a:extLst>
          </p:cNvPr>
          <p:cNvCxnSpPr>
            <a:cxnSpLocks noChangeShapeType="1"/>
            <a:stCxn id="22533" idx="7"/>
            <a:endCxn id="22539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AutoShape 14">
            <a:extLst>
              <a:ext uri="{FF2B5EF4-FFF2-40B4-BE49-F238E27FC236}">
                <a16:creationId xmlns:a16="http://schemas.microsoft.com/office/drawing/2014/main" id="{5495408A-C614-192D-331D-348700A0DF73}"/>
              </a:ext>
            </a:extLst>
          </p:cNvPr>
          <p:cNvCxnSpPr>
            <a:cxnSpLocks noChangeShapeType="1"/>
            <a:stCxn id="22532" idx="5"/>
            <a:endCxn id="22548" idx="1"/>
          </p:cNvCxnSpPr>
          <p:nvPr/>
        </p:nvCxnSpPr>
        <p:spPr bwMode="auto">
          <a:xfrm>
            <a:off x="3743325" y="2843213"/>
            <a:ext cx="7429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15">
            <a:extLst>
              <a:ext uri="{FF2B5EF4-FFF2-40B4-BE49-F238E27FC236}">
                <a16:creationId xmlns:a16="http://schemas.microsoft.com/office/drawing/2014/main" id="{CE19E115-0B78-AF6D-B455-F4FE89228001}"/>
              </a:ext>
            </a:extLst>
          </p:cNvPr>
          <p:cNvCxnSpPr>
            <a:cxnSpLocks noChangeShapeType="1"/>
            <a:stCxn id="22538" idx="3"/>
            <a:endCxn id="22548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5" name="Oval 16">
            <a:extLst>
              <a:ext uri="{FF2B5EF4-FFF2-40B4-BE49-F238E27FC236}">
                <a16:creationId xmlns:a16="http://schemas.microsoft.com/office/drawing/2014/main" id="{671F03BE-7A59-B01F-A7A5-120540058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2546" name="AutoShape 17">
            <a:extLst>
              <a:ext uri="{FF2B5EF4-FFF2-40B4-BE49-F238E27FC236}">
                <a16:creationId xmlns:a16="http://schemas.microsoft.com/office/drawing/2014/main" id="{F1F2A7C1-5C1F-A9A1-40D2-D9E1A88A5116}"/>
              </a:ext>
            </a:extLst>
          </p:cNvPr>
          <p:cNvCxnSpPr>
            <a:cxnSpLocks noChangeShapeType="1"/>
            <a:stCxn id="22545" idx="7"/>
            <a:endCxn id="22532" idx="3"/>
          </p:cNvCxnSpPr>
          <p:nvPr/>
        </p:nvCxnSpPr>
        <p:spPr bwMode="auto">
          <a:xfrm flipV="1">
            <a:off x="2752725" y="2843213"/>
            <a:ext cx="666750" cy="8048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7" name="AutoShape 18">
            <a:extLst>
              <a:ext uri="{FF2B5EF4-FFF2-40B4-BE49-F238E27FC236}">
                <a16:creationId xmlns:a16="http://schemas.microsoft.com/office/drawing/2014/main" id="{BBB507FD-09EA-DA6C-6059-7E783DC507FC}"/>
              </a:ext>
            </a:extLst>
          </p:cNvPr>
          <p:cNvCxnSpPr>
            <a:cxnSpLocks noChangeShapeType="1"/>
            <a:stCxn id="22534" idx="1"/>
            <a:endCxn id="22545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8" name="Oval 19">
            <a:extLst>
              <a:ext uri="{FF2B5EF4-FFF2-40B4-BE49-F238E27FC236}">
                <a16:creationId xmlns:a16="http://schemas.microsoft.com/office/drawing/2014/main" id="{5F9FB119-C635-B9F0-2243-4B559D004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2549" name="AutoShape 20">
            <a:extLst>
              <a:ext uri="{FF2B5EF4-FFF2-40B4-BE49-F238E27FC236}">
                <a16:creationId xmlns:a16="http://schemas.microsoft.com/office/drawing/2014/main" id="{DCF4A84B-48A4-7280-816D-F41A57DD7FE3}"/>
              </a:ext>
            </a:extLst>
          </p:cNvPr>
          <p:cNvCxnSpPr>
            <a:cxnSpLocks noChangeShapeType="1"/>
            <a:stCxn id="22533" idx="1"/>
            <a:endCxn id="22548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0" name="AutoShape 21">
            <a:extLst>
              <a:ext uri="{FF2B5EF4-FFF2-40B4-BE49-F238E27FC236}">
                <a16:creationId xmlns:a16="http://schemas.microsoft.com/office/drawing/2014/main" id="{AE671886-D69B-D4AE-14B8-82F017EDBADB}"/>
              </a:ext>
            </a:extLst>
          </p:cNvPr>
          <p:cNvCxnSpPr>
            <a:cxnSpLocks noChangeShapeType="1"/>
            <a:stCxn id="22534" idx="7"/>
            <a:endCxn id="22548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1" name="Text Box 22">
            <a:extLst>
              <a:ext uri="{FF2B5EF4-FFF2-40B4-BE49-F238E27FC236}">
                <a16:creationId xmlns:a16="http://schemas.microsoft.com/office/drawing/2014/main" id="{9FFD1BD1-5630-5E31-0A6E-5AB885CF8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2552" name="Text Box 23">
            <a:extLst>
              <a:ext uri="{FF2B5EF4-FFF2-40B4-BE49-F238E27FC236}">
                <a16:creationId xmlns:a16="http://schemas.microsoft.com/office/drawing/2014/main" id="{6713B20C-F263-570E-6C23-78A36FA5A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2553" name="Text Box 24">
            <a:extLst>
              <a:ext uri="{FF2B5EF4-FFF2-40B4-BE49-F238E27FC236}">
                <a16:creationId xmlns:a16="http://schemas.microsoft.com/office/drawing/2014/main" id="{1EDC852A-D3C5-17A9-CB2A-65F7C26B2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2554" name="Text Box 25">
            <a:extLst>
              <a:ext uri="{FF2B5EF4-FFF2-40B4-BE49-F238E27FC236}">
                <a16:creationId xmlns:a16="http://schemas.microsoft.com/office/drawing/2014/main" id="{4ACE8C61-8F2B-F37F-6640-50FBD1221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10</a:t>
            </a:r>
          </a:p>
        </p:txBody>
      </p:sp>
      <p:sp>
        <p:nvSpPr>
          <p:cNvPr id="22555" name="Text Box 26">
            <a:extLst>
              <a:ext uri="{FF2B5EF4-FFF2-40B4-BE49-F238E27FC236}">
                <a16:creationId xmlns:a16="http://schemas.microsoft.com/office/drawing/2014/main" id="{B6742B78-0412-94FD-E2A2-3F9DCEDEF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3</a:t>
            </a:r>
          </a:p>
        </p:txBody>
      </p:sp>
      <p:sp>
        <p:nvSpPr>
          <p:cNvPr id="22556" name="Text Box 27">
            <a:extLst>
              <a:ext uri="{FF2B5EF4-FFF2-40B4-BE49-F238E27FC236}">
                <a16:creationId xmlns:a16="http://schemas.microsoft.com/office/drawing/2014/main" id="{DBDA134E-D1C5-5207-B2FC-882B163F3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6</a:t>
            </a:r>
          </a:p>
        </p:txBody>
      </p:sp>
      <p:sp>
        <p:nvSpPr>
          <p:cNvPr id="22557" name="Text Box 28">
            <a:extLst>
              <a:ext uri="{FF2B5EF4-FFF2-40B4-BE49-F238E27FC236}">
                <a16:creationId xmlns:a16="http://schemas.microsoft.com/office/drawing/2014/main" id="{071C0AD2-453E-1A18-71C8-9BD095556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2558" name="Text Box 29">
            <a:extLst>
              <a:ext uri="{FF2B5EF4-FFF2-40B4-BE49-F238E27FC236}">
                <a16:creationId xmlns:a16="http://schemas.microsoft.com/office/drawing/2014/main" id="{35363A70-FAC1-A8D5-4F48-7A0C3C00E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2559" name="Text Box 30">
            <a:extLst>
              <a:ext uri="{FF2B5EF4-FFF2-40B4-BE49-F238E27FC236}">
                <a16:creationId xmlns:a16="http://schemas.microsoft.com/office/drawing/2014/main" id="{20B62C13-DA45-1D2E-6FF2-AAF63FE73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2560" name="Text Box 31">
            <a:extLst>
              <a:ext uri="{FF2B5EF4-FFF2-40B4-BE49-F238E27FC236}">
                <a16:creationId xmlns:a16="http://schemas.microsoft.com/office/drawing/2014/main" id="{46F82F74-4714-2002-53E1-CD8CAEB63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8</a:t>
            </a:r>
          </a:p>
        </p:txBody>
      </p:sp>
      <p:sp>
        <p:nvSpPr>
          <p:cNvPr id="22561" name="Text Box 32">
            <a:extLst>
              <a:ext uri="{FF2B5EF4-FFF2-40B4-BE49-F238E27FC236}">
                <a16:creationId xmlns:a16="http://schemas.microsoft.com/office/drawing/2014/main" id="{1E68CE3C-B377-82F8-2614-DE1F7086D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5</a:t>
            </a:r>
          </a:p>
        </p:txBody>
      </p:sp>
      <p:sp>
        <p:nvSpPr>
          <p:cNvPr id="22562" name="Text Box 33">
            <a:extLst>
              <a:ext uri="{FF2B5EF4-FFF2-40B4-BE49-F238E27FC236}">
                <a16:creationId xmlns:a16="http://schemas.microsoft.com/office/drawing/2014/main" id="{DF6443E7-7EF8-D729-EB95-81CD4C69E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2563" name="Text Box 34">
            <a:extLst>
              <a:ext uri="{FF2B5EF4-FFF2-40B4-BE49-F238E27FC236}">
                <a16:creationId xmlns:a16="http://schemas.microsoft.com/office/drawing/2014/main" id="{A5DEAB9D-11EC-8B98-3C18-6DD1B9D14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0</a:t>
            </a:r>
          </a:p>
        </p:txBody>
      </p:sp>
      <p:sp>
        <p:nvSpPr>
          <p:cNvPr id="22564" name="Text Box 35">
            <a:extLst>
              <a:ext uri="{FF2B5EF4-FFF2-40B4-BE49-F238E27FC236}">
                <a16:creationId xmlns:a16="http://schemas.microsoft.com/office/drawing/2014/main" id="{2A1CCDAD-989A-C282-5C42-7E1BCA3A0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0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2</a:t>
            </a:r>
            <a:endParaRPr lang="en-US" altLang="en-US" sz="1800"/>
          </a:p>
        </p:txBody>
      </p:sp>
      <p:sp>
        <p:nvSpPr>
          <p:cNvPr id="22565" name="Text Box 36">
            <a:extLst>
              <a:ext uri="{FF2B5EF4-FFF2-40B4-BE49-F238E27FC236}">
                <a16:creationId xmlns:a16="http://schemas.microsoft.com/office/drawing/2014/main" id="{2A074E0D-5657-0604-D094-A0931504C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6576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/>
          </a:p>
        </p:txBody>
      </p:sp>
      <p:sp>
        <p:nvSpPr>
          <p:cNvPr id="22566" name="Text Box 37">
            <a:extLst>
              <a:ext uri="{FF2B5EF4-FFF2-40B4-BE49-F238E27FC236}">
                <a16:creationId xmlns:a16="http://schemas.microsoft.com/office/drawing/2014/main" id="{EFB78CC8-F2FD-0070-2691-9FF96AB3B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5814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/>
          </a:p>
        </p:txBody>
      </p:sp>
      <p:sp>
        <p:nvSpPr>
          <p:cNvPr id="22567" name="Text Box 38">
            <a:extLst>
              <a:ext uri="{FF2B5EF4-FFF2-40B4-BE49-F238E27FC236}">
                <a16:creationId xmlns:a16="http://schemas.microsoft.com/office/drawing/2014/main" id="{165B1157-152A-642C-3A25-024E3B3A5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124325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1</a:t>
            </a:r>
            <a:endParaRPr lang="en-US" altLang="en-US" sz="1800"/>
          </a:p>
        </p:txBody>
      </p:sp>
      <p:sp>
        <p:nvSpPr>
          <p:cNvPr id="22568" name="Text Box 45">
            <a:extLst>
              <a:ext uri="{FF2B5EF4-FFF2-40B4-BE49-F238E27FC236}">
                <a16:creationId xmlns:a16="http://schemas.microsoft.com/office/drawing/2014/main" id="{767A8429-6C70-279E-D888-C5CBC4ABA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2578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/>
          </a:p>
        </p:txBody>
      </p:sp>
      <p:sp>
        <p:nvSpPr>
          <p:cNvPr id="22569" name="Text Box 46">
            <a:extLst>
              <a:ext uri="{FF2B5EF4-FFF2-40B4-BE49-F238E27FC236}">
                <a16:creationId xmlns:a16="http://schemas.microsoft.com/office/drawing/2014/main" id="{58E5F408-4026-22D4-839C-7C478DF3A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2578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/>
          </a:p>
        </p:txBody>
      </p:sp>
      <p:sp>
        <p:nvSpPr>
          <p:cNvPr id="22570" name="Text Box 47">
            <a:extLst>
              <a:ext uri="{FF2B5EF4-FFF2-40B4-BE49-F238E27FC236}">
                <a16:creationId xmlns:a16="http://schemas.microsoft.com/office/drawing/2014/main" id="{1F57F99D-39D9-7C91-08C9-8E645462C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24400"/>
            <a:ext cx="194786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Distance(B) = 2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/>
          </a:p>
        </p:txBody>
      </p:sp>
      <p:sp>
        <p:nvSpPr>
          <p:cNvPr id="22571" name="Text Box 48">
            <a:extLst>
              <a:ext uri="{FF2B5EF4-FFF2-40B4-BE49-F238E27FC236}">
                <a16:creationId xmlns:a16="http://schemas.microsoft.com/office/drawing/2014/main" id="{D64ADE87-6566-9FA1-3188-FE01A319C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029200"/>
            <a:ext cx="194786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Distance(D) = 1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/>
          </a:p>
        </p:txBody>
      </p:sp>
      <p:sp>
        <p:nvSpPr>
          <p:cNvPr id="22572" name="Line 43">
            <a:extLst>
              <a:ext uri="{FF2B5EF4-FFF2-40B4-BE49-F238E27FC236}">
                <a16:creationId xmlns:a16="http://schemas.microsoft.com/office/drawing/2014/main" id="{27E1DC95-A828-F68C-7CF1-857D8D5317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3" name="Line 44">
            <a:extLst>
              <a:ext uri="{FF2B5EF4-FFF2-40B4-BE49-F238E27FC236}">
                <a16:creationId xmlns:a16="http://schemas.microsoft.com/office/drawing/2014/main" id="{E5ABA91F-B2B1-D090-7C53-48C945CFD2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C8F5A257-328A-2BEC-EE93-725D93BB3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091" y="6246911"/>
            <a:ext cx="1578135" cy="5866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E73BD5E4-B1BA-DA75-6D00-0A138EBD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3AB4D52-5720-4A00-A481-A13D89458129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54D57DF-FCE4-E50B-86DA-2E162861C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Example: Remove vertex with minimum distance</a:t>
            </a:r>
          </a:p>
        </p:txBody>
      </p:sp>
      <p:sp>
        <p:nvSpPr>
          <p:cNvPr id="23556" name="Text Box 41">
            <a:extLst>
              <a:ext uri="{FF2B5EF4-FFF2-40B4-BE49-F238E27FC236}">
                <a16:creationId xmlns:a16="http://schemas.microsoft.com/office/drawing/2014/main" id="{5639AAE6-974D-48B4-501F-392906B4F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813" y="5848350"/>
            <a:ext cx="5111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Pick vertex in List with minimum distance, i.e., D</a:t>
            </a:r>
          </a:p>
        </p:txBody>
      </p:sp>
      <p:grpSp>
        <p:nvGrpSpPr>
          <p:cNvPr id="23557" name="Group 45">
            <a:extLst>
              <a:ext uri="{FF2B5EF4-FFF2-40B4-BE49-F238E27FC236}">
                <a16:creationId xmlns:a16="http://schemas.microsoft.com/office/drawing/2014/main" id="{2CA3F7C0-43B0-3A7A-F16C-CC241250E65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027238"/>
            <a:ext cx="5262563" cy="3600450"/>
            <a:chOff x="1248" y="1277"/>
            <a:chExt cx="3315" cy="2268"/>
          </a:xfrm>
        </p:grpSpPr>
        <p:sp>
          <p:nvSpPr>
            <p:cNvPr id="23560" name="Oval 3">
              <a:extLst>
                <a:ext uri="{FF2B5EF4-FFF2-40B4-BE49-F238E27FC236}">
                  <a16:creationId xmlns:a16="http://schemas.microsoft.com/office/drawing/2014/main" id="{ED184169-6F62-7224-1930-B37F01943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536"/>
              <a:ext cx="288" cy="2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anose="02020603050405020304" pitchFamily="18" charset="0"/>
                </a:rPr>
                <a:t>A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3561" name="Oval 4">
              <a:extLst>
                <a:ext uri="{FF2B5EF4-FFF2-40B4-BE49-F238E27FC236}">
                  <a16:creationId xmlns:a16="http://schemas.microsoft.com/office/drawing/2014/main" id="{3EF245BA-3E86-B69F-A4EE-755AA8D4B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97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anose="02020603050405020304" pitchFamily="18" charset="0"/>
                </a:rPr>
                <a:t>G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3562" name="Oval 5">
              <a:extLst>
                <a:ext uri="{FF2B5EF4-FFF2-40B4-BE49-F238E27FC236}">
                  <a16:creationId xmlns:a16="http://schemas.microsoft.com/office/drawing/2014/main" id="{71D38CC8-2BD9-2632-8E77-55AD0B1C6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97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anose="02020603050405020304" pitchFamily="18" charset="0"/>
                </a:rPr>
                <a:t>F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  <p:cxnSp>
          <p:nvCxnSpPr>
            <p:cNvPr id="23563" name="AutoShape 6">
              <a:extLst>
                <a:ext uri="{FF2B5EF4-FFF2-40B4-BE49-F238E27FC236}">
                  <a16:creationId xmlns:a16="http://schemas.microsoft.com/office/drawing/2014/main" id="{5090520F-1C56-8259-0BAB-692E2BBE1BE8}"/>
                </a:ext>
              </a:extLst>
            </p:cNvPr>
            <p:cNvCxnSpPr>
              <a:cxnSpLocks noChangeShapeType="1"/>
              <a:stCxn id="23561" idx="2"/>
              <a:endCxn id="23562" idx="6"/>
            </p:cNvCxnSpPr>
            <p:nvPr/>
          </p:nvCxnSpPr>
          <p:spPr bwMode="auto">
            <a:xfrm flipH="1">
              <a:off x="2400" y="3120"/>
              <a:ext cx="10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4" name="AutoShape 7">
              <a:extLst>
                <a:ext uri="{FF2B5EF4-FFF2-40B4-BE49-F238E27FC236}">
                  <a16:creationId xmlns:a16="http://schemas.microsoft.com/office/drawing/2014/main" id="{A059D231-B958-29BF-FCDF-B4506533FAAB}"/>
                </a:ext>
              </a:extLst>
            </p:cNvPr>
            <p:cNvCxnSpPr>
              <a:cxnSpLocks noChangeShapeType="1"/>
              <a:stCxn id="23576" idx="2"/>
              <a:endCxn id="23573" idx="6"/>
            </p:cNvCxnSpPr>
            <p:nvPr/>
          </p:nvCxnSpPr>
          <p:spPr bwMode="auto">
            <a:xfrm flipH="1">
              <a:off x="1776" y="2400"/>
              <a:ext cx="10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5" name="AutoShape 8">
              <a:extLst>
                <a:ext uri="{FF2B5EF4-FFF2-40B4-BE49-F238E27FC236}">
                  <a16:creationId xmlns:a16="http://schemas.microsoft.com/office/drawing/2014/main" id="{9FDD0A04-152F-292F-009D-0C9F5F4785A9}"/>
                </a:ext>
              </a:extLst>
            </p:cNvPr>
            <p:cNvCxnSpPr>
              <a:cxnSpLocks noChangeShapeType="1"/>
              <a:stCxn id="23560" idx="6"/>
              <a:endCxn id="23566" idx="2"/>
            </p:cNvCxnSpPr>
            <p:nvPr/>
          </p:nvCxnSpPr>
          <p:spPr bwMode="auto">
            <a:xfrm>
              <a:off x="2400" y="1680"/>
              <a:ext cx="10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6" name="Oval 9">
              <a:extLst>
                <a:ext uri="{FF2B5EF4-FFF2-40B4-BE49-F238E27FC236}">
                  <a16:creationId xmlns:a16="http://schemas.microsoft.com/office/drawing/2014/main" id="{1DBFF7F8-704A-BF13-5E8C-A40A307AB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53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anose="02020603050405020304" pitchFamily="18" charset="0"/>
                </a:rPr>
                <a:t>B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3567" name="Oval 10">
              <a:extLst>
                <a:ext uri="{FF2B5EF4-FFF2-40B4-BE49-F238E27FC236}">
                  <a16:creationId xmlns:a16="http://schemas.microsoft.com/office/drawing/2014/main" id="{C87B6CAC-4E04-6A6C-8465-9841DF513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25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anose="02020603050405020304" pitchFamily="18" charset="0"/>
                </a:rPr>
                <a:t>E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  <p:cxnSp>
          <p:nvCxnSpPr>
            <p:cNvPr id="23568" name="AutoShape 11">
              <a:extLst>
                <a:ext uri="{FF2B5EF4-FFF2-40B4-BE49-F238E27FC236}">
                  <a16:creationId xmlns:a16="http://schemas.microsoft.com/office/drawing/2014/main" id="{E49E53CD-F410-9B99-6ADA-A506260BD145}"/>
                </a:ext>
              </a:extLst>
            </p:cNvPr>
            <p:cNvCxnSpPr>
              <a:cxnSpLocks noChangeShapeType="1"/>
              <a:stCxn id="23567" idx="2"/>
              <a:endCxn id="23576" idx="6"/>
            </p:cNvCxnSpPr>
            <p:nvPr/>
          </p:nvCxnSpPr>
          <p:spPr bwMode="auto">
            <a:xfrm flipH="1">
              <a:off x="3072" y="2400"/>
              <a:ext cx="91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9" name="AutoShape 12">
              <a:extLst>
                <a:ext uri="{FF2B5EF4-FFF2-40B4-BE49-F238E27FC236}">
                  <a16:creationId xmlns:a16="http://schemas.microsoft.com/office/drawing/2014/main" id="{C685479C-368F-871F-50B5-66771ADB2013}"/>
                </a:ext>
              </a:extLst>
            </p:cNvPr>
            <p:cNvCxnSpPr>
              <a:cxnSpLocks noChangeShapeType="1"/>
              <a:stCxn id="23567" idx="1"/>
              <a:endCxn id="23566" idx="5"/>
            </p:cNvCxnSpPr>
            <p:nvPr/>
          </p:nvCxnSpPr>
          <p:spPr bwMode="auto">
            <a:xfrm flipH="1" flipV="1">
              <a:off x="3654" y="1782"/>
              <a:ext cx="372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0" name="AutoShape 13">
              <a:extLst>
                <a:ext uri="{FF2B5EF4-FFF2-40B4-BE49-F238E27FC236}">
                  <a16:creationId xmlns:a16="http://schemas.microsoft.com/office/drawing/2014/main" id="{E98853B1-4EDC-A824-2C1E-9EDB6D6B122F}"/>
                </a:ext>
              </a:extLst>
            </p:cNvPr>
            <p:cNvCxnSpPr>
              <a:cxnSpLocks noChangeShapeType="1"/>
              <a:stCxn id="23561" idx="7"/>
              <a:endCxn id="23567" idx="3"/>
            </p:cNvCxnSpPr>
            <p:nvPr/>
          </p:nvCxnSpPr>
          <p:spPr bwMode="auto">
            <a:xfrm flipV="1">
              <a:off x="3654" y="2502"/>
              <a:ext cx="372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4">
              <a:extLst>
                <a:ext uri="{FF2B5EF4-FFF2-40B4-BE49-F238E27FC236}">
                  <a16:creationId xmlns:a16="http://schemas.microsoft.com/office/drawing/2014/main" id="{03A32F1D-18EB-30F0-9310-D88C25858FD4}"/>
                </a:ext>
              </a:extLst>
            </p:cNvPr>
            <p:cNvCxnSpPr>
              <a:cxnSpLocks noChangeShapeType="1"/>
              <a:stCxn id="23560" idx="5"/>
              <a:endCxn id="23576" idx="1"/>
            </p:cNvCxnSpPr>
            <p:nvPr/>
          </p:nvCxnSpPr>
          <p:spPr bwMode="auto">
            <a:xfrm>
              <a:off x="2358" y="1782"/>
              <a:ext cx="468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15">
              <a:extLst>
                <a:ext uri="{FF2B5EF4-FFF2-40B4-BE49-F238E27FC236}">
                  <a16:creationId xmlns:a16="http://schemas.microsoft.com/office/drawing/2014/main" id="{B8E94288-0B44-6F2E-B4F6-B88642CA516D}"/>
                </a:ext>
              </a:extLst>
            </p:cNvPr>
            <p:cNvCxnSpPr>
              <a:cxnSpLocks noChangeShapeType="1"/>
              <a:stCxn id="23566" idx="3"/>
              <a:endCxn id="23576" idx="7"/>
            </p:cNvCxnSpPr>
            <p:nvPr/>
          </p:nvCxnSpPr>
          <p:spPr bwMode="auto">
            <a:xfrm flipH="1">
              <a:off x="3030" y="178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3" name="Oval 16">
              <a:extLst>
                <a:ext uri="{FF2B5EF4-FFF2-40B4-BE49-F238E27FC236}">
                  <a16:creationId xmlns:a16="http://schemas.microsoft.com/office/drawing/2014/main" id="{13F1ABDF-93AE-5513-963F-9323E0E72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5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anose="02020603050405020304" pitchFamily="18" charset="0"/>
                </a:rPr>
                <a:t>C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  <p:cxnSp>
          <p:nvCxnSpPr>
            <p:cNvPr id="23574" name="AutoShape 17">
              <a:extLst>
                <a:ext uri="{FF2B5EF4-FFF2-40B4-BE49-F238E27FC236}">
                  <a16:creationId xmlns:a16="http://schemas.microsoft.com/office/drawing/2014/main" id="{BEDBE472-D174-C1C9-D8FF-36953CCBFDC0}"/>
                </a:ext>
              </a:extLst>
            </p:cNvPr>
            <p:cNvCxnSpPr>
              <a:cxnSpLocks noChangeShapeType="1"/>
              <a:stCxn id="23573" idx="7"/>
              <a:endCxn id="23560" idx="3"/>
            </p:cNvCxnSpPr>
            <p:nvPr/>
          </p:nvCxnSpPr>
          <p:spPr bwMode="auto">
            <a:xfrm flipV="1">
              <a:off x="1734" y="178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5" name="AutoShape 18">
              <a:extLst>
                <a:ext uri="{FF2B5EF4-FFF2-40B4-BE49-F238E27FC236}">
                  <a16:creationId xmlns:a16="http://schemas.microsoft.com/office/drawing/2014/main" id="{6800A87E-2B6C-5A4E-A1C4-B4CAC36616F8}"/>
                </a:ext>
              </a:extLst>
            </p:cNvPr>
            <p:cNvCxnSpPr>
              <a:cxnSpLocks noChangeShapeType="1"/>
              <a:stCxn id="23562" idx="1"/>
              <a:endCxn id="23573" idx="5"/>
            </p:cNvCxnSpPr>
            <p:nvPr/>
          </p:nvCxnSpPr>
          <p:spPr bwMode="auto">
            <a:xfrm flipH="1" flipV="1">
              <a:off x="1734" y="250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6" name="Oval 19">
              <a:extLst>
                <a:ext uri="{FF2B5EF4-FFF2-40B4-BE49-F238E27FC236}">
                  <a16:creationId xmlns:a16="http://schemas.microsoft.com/office/drawing/2014/main" id="{47047F98-58CD-262F-CAFA-65D2F1F1C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256"/>
              <a:ext cx="288" cy="288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anose="02020603050405020304" pitchFamily="18" charset="0"/>
                </a:rPr>
                <a:t>D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  <p:cxnSp>
          <p:nvCxnSpPr>
            <p:cNvPr id="23577" name="AutoShape 20">
              <a:extLst>
                <a:ext uri="{FF2B5EF4-FFF2-40B4-BE49-F238E27FC236}">
                  <a16:creationId xmlns:a16="http://schemas.microsoft.com/office/drawing/2014/main" id="{A3740773-42C9-A11F-71CC-4AE261F5F95E}"/>
                </a:ext>
              </a:extLst>
            </p:cNvPr>
            <p:cNvCxnSpPr>
              <a:cxnSpLocks noChangeShapeType="1"/>
              <a:stCxn id="23561" idx="1"/>
              <a:endCxn id="23576" idx="5"/>
            </p:cNvCxnSpPr>
            <p:nvPr/>
          </p:nvCxnSpPr>
          <p:spPr bwMode="auto">
            <a:xfrm flipH="1" flipV="1">
              <a:off x="3030" y="250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8" name="AutoShape 21">
              <a:extLst>
                <a:ext uri="{FF2B5EF4-FFF2-40B4-BE49-F238E27FC236}">
                  <a16:creationId xmlns:a16="http://schemas.microsoft.com/office/drawing/2014/main" id="{BCC53D41-5BA2-D57A-CC90-F8AFA508D92E}"/>
                </a:ext>
              </a:extLst>
            </p:cNvPr>
            <p:cNvCxnSpPr>
              <a:cxnSpLocks noChangeShapeType="1"/>
              <a:stCxn id="23562" idx="7"/>
              <a:endCxn id="23576" idx="3"/>
            </p:cNvCxnSpPr>
            <p:nvPr/>
          </p:nvCxnSpPr>
          <p:spPr bwMode="auto">
            <a:xfrm flipV="1">
              <a:off x="2358" y="2502"/>
              <a:ext cx="468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9" name="Text Box 22">
              <a:extLst>
                <a:ext uri="{FF2B5EF4-FFF2-40B4-BE49-F238E27FC236}">
                  <a16:creationId xmlns:a16="http://schemas.microsoft.com/office/drawing/2014/main" id="{4E7EEF81-58CC-AF8C-EC3A-5D75F4262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7" y="1939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4</a:t>
              </a:r>
            </a:p>
          </p:txBody>
        </p:sp>
        <p:sp>
          <p:nvSpPr>
            <p:cNvPr id="23580" name="Text Box 23">
              <a:extLst>
                <a:ext uri="{FF2B5EF4-FFF2-40B4-BE49-F238E27FC236}">
                  <a16:creationId xmlns:a16="http://schemas.microsoft.com/office/drawing/2014/main" id="{26462F12-D59E-E38F-203E-05AB5EB59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930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1</a:t>
              </a:r>
            </a:p>
          </p:txBody>
        </p:sp>
        <p:sp>
          <p:nvSpPr>
            <p:cNvPr id="23581" name="Text Box 24">
              <a:extLst>
                <a:ext uri="{FF2B5EF4-FFF2-40B4-BE49-F238E27FC236}">
                  <a16:creationId xmlns:a16="http://schemas.microsoft.com/office/drawing/2014/main" id="{21105EB9-9798-2011-ABA8-1A020F3EB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536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2</a:t>
              </a:r>
            </a:p>
          </p:txBody>
        </p:sp>
        <p:sp>
          <p:nvSpPr>
            <p:cNvPr id="23582" name="Text Box 25">
              <a:extLst>
                <a:ext uri="{FF2B5EF4-FFF2-40B4-BE49-F238E27FC236}">
                  <a16:creationId xmlns:a16="http://schemas.microsoft.com/office/drawing/2014/main" id="{536766EF-E90B-E320-07D4-F3A152312E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1930"/>
              <a:ext cx="2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10</a:t>
              </a:r>
            </a:p>
          </p:txBody>
        </p:sp>
        <p:sp>
          <p:nvSpPr>
            <p:cNvPr id="23583" name="Text Box 26">
              <a:extLst>
                <a:ext uri="{FF2B5EF4-FFF2-40B4-BE49-F238E27FC236}">
                  <a16:creationId xmlns:a16="http://schemas.microsoft.com/office/drawing/2014/main" id="{33B70322-DC1F-4F0A-A73B-5174D3AEF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" y="1930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3</a:t>
              </a:r>
            </a:p>
          </p:txBody>
        </p:sp>
        <p:sp>
          <p:nvSpPr>
            <p:cNvPr id="23584" name="Text Box 27">
              <a:extLst>
                <a:ext uri="{FF2B5EF4-FFF2-40B4-BE49-F238E27FC236}">
                  <a16:creationId xmlns:a16="http://schemas.microsoft.com/office/drawing/2014/main" id="{E19EC6B4-227A-EF91-02EF-4FC677C7A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659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6</a:t>
              </a:r>
            </a:p>
          </p:txBody>
        </p:sp>
        <p:sp>
          <p:nvSpPr>
            <p:cNvPr id="23585" name="Text Box 28">
              <a:extLst>
                <a:ext uri="{FF2B5EF4-FFF2-40B4-BE49-F238E27FC236}">
                  <a16:creationId xmlns:a16="http://schemas.microsoft.com/office/drawing/2014/main" id="{4FEFC62D-567E-F69E-EDD9-4A4777725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659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4</a:t>
              </a:r>
            </a:p>
          </p:txBody>
        </p:sp>
        <p:sp>
          <p:nvSpPr>
            <p:cNvPr id="23586" name="Text Box 29">
              <a:extLst>
                <a:ext uri="{FF2B5EF4-FFF2-40B4-BE49-F238E27FC236}">
                  <a16:creationId xmlns:a16="http://schemas.microsoft.com/office/drawing/2014/main" id="{5C9ED815-A395-CCFB-EF26-DD9B656D8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256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2</a:t>
              </a:r>
            </a:p>
          </p:txBody>
        </p:sp>
        <p:sp>
          <p:nvSpPr>
            <p:cNvPr id="23587" name="Text Box 30">
              <a:extLst>
                <a:ext uri="{FF2B5EF4-FFF2-40B4-BE49-F238E27FC236}">
                  <a16:creationId xmlns:a16="http://schemas.microsoft.com/office/drawing/2014/main" id="{4F950FC9-0FA3-D4C1-BC22-5C6BDA248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256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2</a:t>
              </a:r>
            </a:p>
          </p:txBody>
        </p:sp>
        <p:sp>
          <p:nvSpPr>
            <p:cNvPr id="23588" name="Text Box 31">
              <a:extLst>
                <a:ext uri="{FF2B5EF4-FFF2-40B4-BE49-F238E27FC236}">
                  <a16:creationId xmlns:a16="http://schemas.microsoft.com/office/drawing/2014/main" id="{8BDA101A-6DEF-1814-9C04-AE6EAAB0B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659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8</a:t>
              </a:r>
            </a:p>
          </p:txBody>
        </p:sp>
        <p:sp>
          <p:nvSpPr>
            <p:cNvPr id="23589" name="Text Box 32">
              <a:extLst>
                <a:ext uri="{FF2B5EF4-FFF2-40B4-BE49-F238E27FC236}">
                  <a16:creationId xmlns:a16="http://schemas.microsoft.com/office/drawing/2014/main" id="{E531ED3E-2BC7-A872-3FCB-B0CDED85E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659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5</a:t>
              </a:r>
            </a:p>
          </p:txBody>
        </p:sp>
        <p:sp>
          <p:nvSpPr>
            <p:cNvPr id="23590" name="Text Box 33">
              <a:extLst>
                <a:ext uri="{FF2B5EF4-FFF2-40B4-BE49-F238E27FC236}">
                  <a16:creationId xmlns:a16="http://schemas.microsoft.com/office/drawing/2014/main" id="{5017211B-0B27-6176-CED4-40C46F442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976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1</a:t>
              </a:r>
            </a:p>
          </p:txBody>
        </p:sp>
        <p:sp>
          <p:nvSpPr>
            <p:cNvPr id="23591" name="Text Box 34">
              <a:extLst>
                <a:ext uri="{FF2B5EF4-FFF2-40B4-BE49-F238E27FC236}">
                  <a16:creationId xmlns:a16="http://schemas.microsoft.com/office/drawing/2014/main" id="{C7D1038C-0200-4792-5EA5-FED1EF6DE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277"/>
              <a:ext cx="202" cy="23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0</a:t>
              </a:r>
            </a:p>
          </p:txBody>
        </p:sp>
        <p:sp>
          <p:nvSpPr>
            <p:cNvPr id="23592" name="Text Box 35">
              <a:extLst>
                <a:ext uri="{FF2B5EF4-FFF2-40B4-BE49-F238E27FC236}">
                  <a16:creationId xmlns:a16="http://schemas.microsoft.com/office/drawing/2014/main" id="{B8D35E5B-610E-9992-5598-B3A11854E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296"/>
              <a:ext cx="202" cy="23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ym typeface="Symbol" panose="05050102010706020507" pitchFamily="18" charset="2"/>
                </a:rPr>
                <a:t>2</a:t>
              </a:r>
              <a:endParaRPr lang="en-US" altLang="en-US" sz="1800"/>
            </a:p>
          </p:txBody>
        </p:sp>
        <p:sp>
          <p:nvSpPr>
            <p:cNvPr id="23593" name="Text Box 36">
              <a:extLst>
                <a:ext uri="{FF2B5EF4-FFF2-40B4-BE49-F238E27FC236}">
                  <a16:creationId xmlns:a16="http://schemas.microsoft.com/office/drawing/2014/main" id="{06005781-8815-82C3-3643-FA638093A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304"/>
              <a:ext cx="243" cy="23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674EA7"/>
                  </a:solidFill>
                  <a:latin typeface="Constantia" panose="02030602050306030303" pitchFamily="18" charset="0"/>
                </a:rPr>
                <a:t>∞ </a:t>
              </a:r>
              <a:endParaRPr lang="en-US" altLang="en-US" sz="1800"/>
            </a:p>
          </p:txBody>
        </p:sp>
        <p:sp>
          <p:nvSpPr>
            <p:cNvPr id="23594" name="Text Box 37">
              <a:extLst>
                <a:ext uri="{FF2B5EF4-FFF2-40B4-BE49-F238E27FC236}">
                  <a16:creationId xmlns:a16="http://schemas.microsoft.com/office/drawing/2014/main" id="{AD2B7A20-A243-A8B1-7924-00C7C0AB06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256"/>
              <a:ext cx="243" cy="23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674EA7"/>
                  </a:solidFill>
                  <a:latin typeface="Constantia" panose="02030602050306030303" pitchFamily="18" charset="0"/>
                </a:rPr>
                <a:t>∞ </a:t>
              </a:r>
              <a:endParaRPr lang="en-US" altLang="en-US" sz="1800"/>
            </a:p>
          </p:txBody>
        </p:sp>
        <p:sp>
          <p:nvSpPr>
            <p:cNvPr id="23595" name="Text Box 38">
              <a:extLst>
                <a:ext uri="{FF2B5EF4-FFF2-40B4-BE49-F238E27FC236}">
                  <a16:creationId xmlns:a16="http://schemas.microsoft.com/office/drawing/2014/main" id="{6A76F0D8-9DE3-5092-F8A3-C2E2C3301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598"/>
              <a:ext cx="202" cy="23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ym typeface="Symbol" panose="05050102010706020507" pitchFamily="18" charset="2"/>
                </a:rPr>
                <a:t>1</a:t>
              </a:r>
              <a:endParaRPr lang="en-US" altLang="en-US" sz="1800"/>
            </a:p>
          </p:txBody>
        </p:sp>
        <p:sp>
          <p:nvSpPr>
            <p:cNvPr id="23596" name="Text Box 39">
              <a:extLst>
                <a:ext uri="{FF2B5EF4-FFF2-40B4-BE49-F238E27FC236}">
                  <a16:creationId xmlns:a16="http://schemas.microsoft.com/office/drawing/2014/main" id="{0CBE2113-1FF7-C381-13D0-1450EBB692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312"/>
              <a:ext cx="243" cy="23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674EA7"/>
                  </a:solidFill>
                  <a:latin typeface="Constantia" panose="02030602050306030303" pitchFamily="18" charset="0"/>
                </a:rPr>
                <a:t>∞ </a:t>
              </a:r>
              <a:endParaRPr lang="en-US" altLang="en-US" sz="1800"/>
            </a:p>
          </p:txBody>
        </p:sp>
        <p:sp>
          <p:nvSpPr>
            <p:cNvPr id="23597" name="Text Box 40">
              <a:extLst>
                <a:ext uri="{FF2B5EF4-FFF2-40B4-BE49-F238E27FC236}">
                  <a16:creationId xmlns:a16="http://schemas.microsoft.com/office/drawing/2014/main" id="{4B36ED07-9E1D-93E1-726E-9183F8DE2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312"/>
              <a:ext cx="243" cy="23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674EA7"/>
                  </a:solidFill>
                  <a:latin typeface="Constantia" panose="02030602050306030303" pitchFamily="18" charset="0"/>
                </a:rPr>
                <a:t>∞ </a:t>
              </a:r>
              <a:endParaRPr lang="en-US" altLang="en-US" sz="1800"/>
            </a:p>
          </p:txBody>
        </p:sp>
      </p:grpSp>
      <p:sp>
        <p:nvSpPr>
          <p:cNvPr id="23558" name="Line 43">
            <a:extLst>
              <a:ext uri="{FF2B5EF4-FFF2-40B4-BE49-F238E27FC236}">
                <a16:creationId xmlns:a16="http://schemas.microsoft.com/office/drawing/2014/main" id="{74B2607C-AE11-3862-0E1D-6E3E4B366A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44">
            <a:extLst>
              <a:ext uri="{FF2B5EF4-FFF2-40B4-BE49-F238E27FC236}">
                <a16:creationId xmlns:a16="http://schemas.microsoft.com/office/drawing/2014/main" id="{A7B5A4EA-9384-98E0-BD15-5546AFD6F0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B7A83565-AB3F-4269-58CC-FEC9D7199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091" y="6246911"/>
            <a:ext cx="1578135" cy="5866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5441</TotalTime>
  <Words>1536</Words>
  <Application>Microsoft Office PowerPoint</Application>
  <PresentationFormat>On-screen Show (4:3)</PresentationFormat>
  <Paragraphs>382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Dijkstra’s Algorithm</vt:lpstr>
      <vt:lpstr>Single-Source Shortest Path Problem </vt:lpstr>
      <vt:lpstr>Applications</vt:lpstr>
      <vt:lpstr>Dijkstra's algorithm </vt:lpstr>
      <vt:lpstr>Approach</vt:lpstr>
      <vt:lpstr>Dijkstra pseudocode</vt:lpstr>
      <vt:lpstr>Example: Initialization</vt:lpstr>
      <vt:lpstr>Example: Update neighbors' distance</vt:lpstr>
      <vt:lpstr>Example: Remove vertex with minimum distance</vt:lpstr>
      <vt:lpstr>Example: Update neighbors</vt:lpstr>
      <vt:lpstr>Example: Continued...</vt:lpstr>
      <vt:lpstr>Example: Continued...</vt:lpstr>
      <vt:lpstr>Example: Continued...</vt:lpstr>
      <vt:lpstr>Example: Continued...</vt:lpstr>
      <vt:lpstr>Example (end)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Correctness :“Cloudy” Proof</vt:lpstr>
      <vt:lpstr>Dijkstra’s Correctness</vt:lpstr>
      <vt:lpstr>Dijkstra Correctness (2)</vt:lpstr>
      <vt:lpstr>Dijkstra Correctness (3)</vt:lpstr>
      <vt:lpstr>Dijkstra’s Pseudo Code</vt:lpstr>
      <vt:lpstr>Time Complexity: Using List</vt:lpstr>
      <vt:lpstr>Time Complexity: Priority Queue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373: Data Structures and Algorithms</dc:title>
  <dc:creator>Jessica Miller</dc:creator>
  <cp:lastModifiedBy>Shweta Agrawal</cp:lastModifiedBy>
  <cp:revision>172</cp:revision>
  <dcterms:created xsi:type="dcterms:W3CDTF">2011-02-28T19:50:14Z</dcterms:created>
  <dcterms:modified xsi:type="dcterms:W3CDTF">2023-12-06T11:15:08Z</dcterms:modified>
</cp:coreProperties>
</file>