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355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354" r:id="rId11"/>
    <p:sldId id="353" r:id="rId12"/>
    <p:sldId id="275" r:id="rId13"/>
    <p:sldId id="352" r:id="rId14"/>
    <p:sldId id="262" r:id="rId15"/>
    <p:sldId id="263" r:id="rId16"/>
    <p:sldId id="276" r:id="rId17"/>
    <p:sldId id="351" r:id="rId18"/>
    <p:sldId id="266" r:id="rId19"/>
    <p:sldId id="277" r:id="rId20"/>
    <p:sldId id="350" r:id="rId21"/>
    <p:sldId id="260" r:id="rId22"/>
    <p:sldId id="261" r:id="rId23"/>
    <p:sldId id="281" r:id="rId24"/>
    <p:sldId id="282" r:id="rId25"/>
    <p:sldId id="283" r:id="rId26"/>
    <p:sldId id="284" r:id="rId27"/>
    <p:sldId id="285" r:id="rId28"/>
    <p:sldId id="337" r:id="rId29"/>
    <p:sldId id="259" r:id="rId30"/>
    <p:sldId id="338" r:id="rId31"/>
    <p:sldId id="267" r:id="rId32"/>
    <p:sldId id="268" r:id="rId33"/>
    <p:sldId id="340" r:id="rId34"/>
    <p:sldId id="339" r:id="rId35"/>
    <p:sldId id="346" r:id="rId36"/>
    <p:sldId id="341" r:id="rId37"/>
    <p:sldId id="264" r:id="rId38"/>
    <p:sldId id="343" r:id="rId39"/>
    <p:sldId id="349" r:id="rId40"/>
    <p:sldId id="348" r:id="rId41"/>
    <p:sldId id="294" r:id="rId42"/>
    <p:sldId id="289" r:id="rId43"/>
    <p:sldId id="334" r:id="rId44"/>
    <p:sldId id="335" r:id="rId4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750EA-A92B-DBE4-2B33-DB8E275B41F9}" v="67" dt="2023-12-06T11:42:31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9DC73-82F6-468C-88F3-639FCE9732E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5ABD22-14C4-41D6-BF98-B608C2147F6B}">
      <dgm:prSet/>
      <dgm:spPr/>
      <dgm:t>
        <a:bodyPr/>
        <a:lstStyle/>
        <a:p>
          <a:r>
            <a:rPr lang="en-US"/>
            <a:t>Optimal for discrete and finite state space</a:t>
          </a:r>
        </a:p>
      </dgm:t>
    </dgm:pt>
    <dgm:pt modelId="{55BE33BC-020A-47D4-BEE0-581ED9AFB96C}" type="parTrans" cxnId="{8636B036-1F24-465C-AB0E-765446756337}">
      <dgm:prSet/>
      <dgm:spPr/>
      <dgm:t>
        <a:bodyPr/>
        <a:lstStyle/>
        <a:p>
          <a:endParaRPr lang="en-US"/>
        </a:p>
      </dgm:t>
    </dgm:pt>
    <dgm:pt modelId="{70332514-CD81-4C50-8857-944839F28918}" type="sibTrans" cxnId="{8636B036-1F24-465C-AB0E-765446756337}">
      <dgm:prSet/>
      <dgm:spPr/>
      <dgm:t>
        <a:bodyPr/>
        <a:lstStyle/>
        <a:p>
          <a:endParaRPr lang="en-US"/>
        </a:p>
      </dgm:t>
    </dgm:pt>
    <dgm:pt modelId="{2A106A83-3360-4356-B050-95F2DBE9764A}">
      <dgm:prSet/>
      <dgm:spPr/>
      <dgm:t>
        <a:bodyPr/>
        <a:lstStyle/>
        <a:p>
          <a:r>
            <a:rPr lang="en-US"/>
            <a:t>Keep and update an estimate of posterior pdf for every single state</a:t>
          </a:r>
        </a:p>
      </dgm:t>
    </dgm:pt>
    <dgm:pt modelId="{97BF5C1A-50A3-4980-A55C-CA4D768597F6}" type="parTrans" cxnId="{5BBAE6C1-8A6C-4838-9056-ECAD855E00B0}">
      <dgm:prSet/>
      <dgm:spPr/>
      <dgm:t>
        <a:bodyPr/>
        <a:lstStyle/>
        <a:p>
          <a:endParaRPr lang="en-US"/>
        </a:p>
      </dgm:t>
    </dgm:pt>
    <dgm:pt modelId="{34C9BA41-1AF1-40DA-9816-B344D5C9F1D4}" type="sibTrans" cxnId="{5BBAE6C1-8A6C-4838-9056-ECAD855E00B0}">
      <dgm:prSet/>
      <dgm:spPr/>
      <dgm:t>
        <a:bodyPr/>
        <a:lstStyle/>
        <a:p>
          <a:endParaRPr lang="en-US"/>
        </a:p>
      </dgm:t>
    </dgm:pt>
    <dgm:pt modelId="{282FCC19-898D-4352-B277-4B3E66585D4E}">
      <dgm:prSet/>
      <dgm:spPr/>
      <dgm:t>
        <a:bodyPr/>
        <a:lstStyle/>
        <a:p>
          <a:r>
            <a:rPr lang="en-US"/>
            <a:t>No constraints on posterior (discrete) density</a:t>
          </a:r>
        </a:p>
      </dgm:t>
    </dgm:pt>
    <dgm:pt modelId="{B525F3A8-C697-448D-8565-68BBC63B5ADC}" type="parTrans" cxnId="{DBD58856-C335-43BD-B91E-76B65990CCF8}">
      <dgm:prSet/>
      <dgm:spPr/>
      <dgm:t>
        <a:bodyPr/>
        <a:lstStyle/>
        <a:p>
          <a:endParaRPr lang="en-US"/>
        </a:p>
      </dgm:t>
    </dgm:pt>
    <dgm:pt modelId="{7DE45A8B-90F5-4F02-85CE-EFEDEAE82B28}" type="sibTrans" cxnId="{DBD58856-C335-43BD-B91E-76B65990CCF8}">
      <dgm:prSet/>
      <dgm:spPr/>
      <dgm:t>
        <a:bodyPr/>
        <a:lstStyle/>
        <a:p>
          <a:endParaRPr lang="en-US"/>
        </a:p>
      </dgm:t>
    </dgm:pt>
    <dgm:pt modelId="{86AE8159-6FA0-44B9-9754-D4FBD6633239}" type="pres">
      <dgm:prSet presAssocID="{DB59DC73-82F6-468C-88F3-639FCE9732E6}" presName="linear" presStyleCnt="0">
        <dgm:presLayoutVars>
          <dgm:animLvl val="lvl"/>
          <dgm:resizeHandles val="exact"/>
        </dgm:presLayoutVars>
      </dgm:prSet>
      <dgm:spPr/>
    </dgm:pt>
    <dgm:pt modelId="{FF8373B9-C23C-4ECE-B1AB-B2482C2D6852}" type="pres">
      <dgm:prSet presAssocID="{585ABD22-14C4-41D6-BF98-B608C2147F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73233A-3574-4909-84E1-CA704F7E9DD4}" type="pres">
      <dgm:prSet presAssocID="{70332514-CD81-4C50-8857-944839F28918}" presName="spacer" presStyleCnt="0"/>
      <dgm:spPr/>
    </dgm:pt>
    <dgm:pt modelId="{07AD79F8-1C81-40FA-82F1-04278435107A}" type="pres">
      <dgm:prSet presAssocID="{2A106A83-3360-4356-B050-95F2DBE976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F04D8B-4C48-4B0D-837E-276FA748B823}" type="pres">
      <dgm:prSet presAssocID="{34C9BA41-1AF1-40DA-9816-B344D5C9F1D4}" presName="spacer" presStyleCnt="0"/>
      <dgm:spPr/>
    </dgm:pt>
    <dgm:pt modelId="{AE6AC149-266B-480F-BEA1-019C7A2D347F}" type="pres">
      <dgm:prSet presAssocID="{282FCC19-898D-4352-B277-4B3E66585D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36B036-1F24-465C-AB0E-765446756337}" srcId="{DB59DC73-82F6-468C-88F3-639FCE9732E6}" destId="{585ABD22-14C4-41D6-BF98-B608C2147F6B}" srcOrd="0" destOrd="0" parTransId="{55BE33BC-020A-47D4-BEE0-581ED9AFB96C}" sibTransId="{70332514-CD81-4C50-8857-944839F28918}"/>
    <dgm:cxn modelId="{DBD58856-C335-43BD-B91E-76B65990CCF8}" srcId="{DB59DC73-82F6-468C-88F3-639FCE9732E6}" destId="{282FCC19-898D-4352-B277-4B3E66585D4E}" srcOrd="2" destOrd="0" parTransId="{B525F3A8-C697-448D-8565-68BBC63B5ADC}" sibTransId="{7DE45A8B-90F5-4F02-85CE-EFEDEAE82B28}"/>
    <dgm:cxn modelId="{6C3A1757-A489-4430-9183-AA9388A0493A}" type="presOf" srcId="{2A106A83-3360-4356-B050-95F2DBE9764A}" destId="{07AD79F8-1C81-40FA-82F1-04278435107A}" srcOrd="0" destOrd="0" presId="urn:microsoft.com/office/officeart/2005/8/layout/vList2"/>
    <dgm:cxn modelId="{399B5D9E-0BB8-4E4E-8397-57D0D0638AFA}" type="presOf" srcId="{585ABD22-14C4-41D6-BF98-B608C2147F6B}" destId="{FF8373B9-C23C-4ECE-B1AB-B2482C2D6852}" srcOrd="0" destOrd="0" presId="urn:microsoft.com/office/officeart/2005/8/layout/vList2"/>
    <dgm:cxn modelId="{27258BB9-6D2E-4959-A794-3E5E5B598CDF}" type="presOf" srcId="{DB59DC73-82F6-468C-88F3-639FCE9732E6}" destId="{86AE8159-6FA0-44B9-9754-D4FBD6633239}" srcOrd="0" destOrd="0" presId="urn:microsoft.com/office/officeart/2005/8/layout/vList2"/>
    <dgm:cxn modelId="{5BBAE6C1-8A6C-4838-9056-ECAD855E00B0}" srcId="{DB59DC73-82F6-468C-88F3-639FCE9732E6}" destId="{2A106A83-3360-4356-B050-95F2DBE9764A}" srcOrd="1" destOrd="0" parTransId="{97BF5C1A-50A3-4980-A55C-CA4D768597F6}" sibTransId="{34C9BA41-1AF1-40DA-9816-B344D5C9F1D4}"/>
    <dgm:cxn modelId="{87BDBAE0-4BDA-4D1D-BD19-D67E56CDC7D3}" type="presOf" srcId="{282FCC19-898D-4352-B277-4B3E66585D4E}" destId="{AE6AC149-266B-480F-BEA1-019C7A2D347F}" srcOrd="0" destOrd="0" presId="urn:microsoft.com/office/officeart/2005/8/layout/vList2"/>
    <dgm:cxn modelId="{DEFC01C2-6279-4381-8C1B-49704F05E23B}" type="presParOf" srcId="{86AE8159-6FA0-44B9-9754-D4FBD6633239}" destId="{FF8373B9-C23C-4ECE-B1AB-B2482C2D6852}" srcOrd="0" destOrd="0" presId="urn:microsoft.com/office/officeart/2005/8/layout/vList2"/>
    <dgm:cxn modelId="{399F2CAD-AF44-433F-8DCB-86A25C783B1C}" type="presParOf" srcId="{86AE8159-6FA0-44B9-9754-D4FBD6633239}" destId="{CE73233A-3574-4909-84E1-CA704F7E9DD4}" srcOrd="1" destOrd="0" presId="urn:microsoft.com/office/officeart/2005/8/layout/vList2"/>
    <dgm:cxn modelId="{AE17218F-33C6-4C27-B820-AD42EDB1939C}" type="presParOf" srcId="{86AE8159-6FA0-44B9-9754-D4FBD6633239}" destId="{07AD79F8-1C81-40FA-82F1-04278435107A}" srcOrd="2" destOrd="0" presId="urn:microsoft.com/office/officeart/2005/8/layout/vList2"/>
    <dgm:cxn modelId="{D949C275-7634-488C-9C84-0315010E605E}" type="presParOf" srcId="{86AE8159-6FA0-44B9-9754-D4FBD6633239}" destId="{12F04D8B-4C48-4B0D-837E-276FA748B823}" srcOrd="3" destOrd="0" presId="urn:microsoft.com/office/officeart/2005/8/layout/vList2"/>
    <dgm:cxn modelId="{4AE16C22-F950-4590-8A70-861139CEB4D6}" type="presParOf" srcId="{86AE8159-6FA0-44B9-9754-D4FBD6633239}" destId="{AE6AC149-266B-480F-BEA1-019C7A2D34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C34F4-6D27-4143-9F77-AB28FCFD15C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B4EFCC-E4BD-4773-B28F-2CAB9F716682}">
      <dgm:prSet/>
      <dgm:spPr/>
      <dgm:t>
        <a:bodyPr/>
        <a:lstStyle/>
        <a:p>
          <a:r>
            <a:rPr lang="en-US"/>
            <a:t>Computationally expensive</a:t>
          </a:r>
        </a:p>
      </dgm:t>
    </dgm:pt>
    <dgm:pt modelId="{FAA2945B-EDD6-4C33-9829-CD5AADED5FF4}" type="parTrans" cxnId="{634B50D2-6428-4096-8038-ECCC81889A3F}">
      <dgm:prSet/>
      <dgm:spPr/>
      <dgm:t>
        <a:bodyPr/>
        <a:lstStyle/>
        <a:p>
          <a:endParaRPr lang="en-US"/>
        </a:p>
      </dgm:t>
    </dgm:pt>
    <dgm:pt modelId="{305093BA-28A8-422D-83A0-C0E34286E8A3}" type="sibTrans" cxnId="{634B50D2-6428-4096-8038-ECCC81889A3F}">
      <dgm:prSet/>
      <dgm:spPr/>
      <dgm:t>
        <a:bodyPr/>
        <a:lstStyle/>
        <a:p>
          <a:endParaRPr lang="en-US"/>
        </a:p>
      </dgm:t>
    </dgm:pt>
    <dgm:pt modelId="{256DECA9-B807-4E37-A83F-143C420A3B97}">
      <dgm:prSet/>
      <dgm:spPr/>
      <dgm:t>
        <a:bodyPr/>
        <a:lstStyle/>
        <a:p>
          <a:r>
            <a:rPr lang="en-US"/>
            <a:t>Only for finite state sets</a:t>
          </a:r>
        </a:p>
      </dgm:t>
    </dgm:pt>
    <dgm:pt modelId="{A90600FD-9AC2-4C1F-BC2E-FD629FED53B3}" type="parTrans" cxnId="{9B04465B-EB2E-471C-912C-D55A08892A32}">
      <dgm:prSet/>
      <dgm:spPr/>
      <dgm:t>
        <a:bodyPr/>
        <a:lstStyle/>
        <a:p>
          <a:endParaRPr lang="en-US"/>
        </a:p>
      </dgm:t>
    </dgm:pt>
    <dgm:pt modelId="{11F944BA-5574-4198-B838-3D77B13AE8A0}" type="sibTrans" cxnId="{9B04465B-EB2E-471C-912C-D55A08892A32}">
      <dgm:prSet/>
      <dgm:spPr/>
      <dgm:t>
        <a:bodyPr/>
        <a:lstStyle/>
        <a:p>
          <a:endParaRPr lang="en-US"/>
        </a:p>
      </dgm:t>
    </dgm:pt>
    <dgm:pt modelId="{9F982DCC-A206-4FB8-96AC-C9E1667B4CBF}">
      <dgm:prSet/>
      <dgm:spPr/>
      <dgm:t>
        <a:bodyPr/>
        <a:lstStyle/>
        <a:p>
          <a:r>
            <a:rPr lang="en-US"/>
            <a:t>Approximate Grid-based Filter</a:t>
          </a:r>
        </a:p>
      </dgm:t>
    </dgm:pt>
    <dgm:pt modelId="{631D84C1-0E1E-4653-ABD1-A95011D1B379}" type="parTrans" cxnId="{9C4863C4-2B9D-44D7-A8C8-2161C4B4C86C}">
      <dgm:prSet/>
      <dgm:spPr/>
      <dgm:t>
        <a:bodyPr/>
        <a:lstStyle/>
        <a:p>
          <a:endParaRPr lang="en-US"/>
        </a:p>
      </dgm:t>
    </dgm:pt>
    <dgm:pt modelId="{E6DD450F-B0E2-4D03-AF3D-32FF1C4003FD}" type="sibTrans" cxnId="{9C4863C4-2B9D-44D7-A8C8-2161C4B4C86C}">
      <dgm:prSet/>
      <dgm:spPr/>
      <dgm:t>
        <a:bodyPr/>
        <a:lstStyle/>
        <a:p>
          <a:endParaRPr lang="en-US"/>
        </a:p>
      </dgm:t>
    </dgm:pt>
    <dgm:pt modelId="{E137D04E-2B56-40B6-8EA0-F1152CDFBA26}">
      <dgm:prSet/>
      <dgm:spPr/>
      <dgm:t>
        <a:bodyPr/>
        <a:lstStyle/>
        <a:p>
          <a:r>
            <a:rPr lang="en-US"/>
            <a:t>divide continuous state space into finite number of cells</a:t>
          </a:r>
        </a:p>
      </dgm:t>
    </dgm:pt>
    <dgm:pt modelId="{5D0DCC5E-B95B-4E68-94D3-C5AA4B064F14}" type="parTrans" cxnId="{421D0997-BDE5-4B25-8A9F-15715FB70FE9}">
      <dgm:prSet/>
      <dgm:spPr/>
      <dgm:t>
        <a:bodyPr/>
        <a:lstStyle/>
        <a:p>
          <a:endParaRPr lang="en-US"/>
        </a:p>
      </dgm:t>
    </dgm:pt>
    <dgm:pt modelId="{2025FFC0-F30E-470E-BFA1-34A6797EF7BE}" type="sibTrans" cxnId="{421D0997-BDE5-4B25-8A9F-15715FB70FE9}">
      <dgm:prSet/>
      <dgm:spPr/>
      <dgm:t>
        <a:bodyPr/>
        <a:lstStyle/>
        <a:p>
          <a:endParaRPr lang="en-US"/>
        </a:p>
      </dgm:t>
    </dgm:pt>
    <dgm:pt modelId="{93222717-07F7-4F31-83D7-F454CEF046DC}">
      <dgm:prSet/>
      <dgm:spPr/>
      <dgm:t>
        <a:bodyPr/>
        <a:lstStyle/>
        <a:p>
          <a:r>
            <a:rPr lang="en-US"/>
            <a:t>Hidden Markov Model Filter</a:t>
          </a:r>
        </a:p>
      </dgm:t>
    </dgm:pt>
    <dgm:pt modelId="{7D599B81-E159-4345-869F-683277D28D95}" type="parTrans" cxnId="{16FE8DC5-8CA9-4810-BCAD-317001E95A70}">
      <dgm:prSet/>
      <dgm:spPr/>
      <dgm:t>
        <a:bodyPr/>
        <a:lstStyle/>
        <a:p>
          <a:endParaRPr lang="en-US"/>
        </a:p>
      </dgm:t>
    </dgm:pt>
    <dgm:pt modelId="{FAD0AECF-905E-4F57-AC54-2859E99D29F5}" type="sibTrans" cxnId="{16FE8DC5-8CA9-4810-BCAD-317001E95A70}">
      <dgm:prSet/>
      <dgm:spPr/>
      <dgm:t>
        <a:bodyPr/>
        <a:lstStyle/>
        <a:p>
          <a:endParaRPr lang="en-US"/>
        </a:p>
      </dgm:t>
    </dgm:pt>
    <dgm:pt modelId="{8B19A18D-729D-4541-9240-2FAE0A70C0BF}">
      <dgm:prSet/>
      <dgm:spPr/>
      <dgm:t>
        <a:bodyPr/>
        <a:lstStyle/>
        <a:p>
          <a:r>
            <a:rPr lang="en-US"/>
            <a:t>Dimensionality increases computational costs dramatically</a:t>
          </a:r>
        </a:p>
      </dgm:t>
    </dgm:pt>
    <dgm:pt modelId="{6F85B5B4-9CCA-4E36-9592-BAB226BD44F0}" type="parTrans" cxnId="{14AF1F4C-71D6-45D4-855F-215E94C36C73}">
      <dgm:prSet/>
      <dgm:spPr/>
      <dgm:t>
        <a:bodyPr/>
        <a:lstStyle/>
        <a:p>
          <a:endParaRPr lang="en-US"/>
        </a:p>
      </dgm:t>
    </dgm:pt>
    <dgm:pt modelId="{20B38601-8F37-444B-A49A-41BEE6F9DE55}" type="sibTrans" cxnId="{14AF1F4C-71D6-45D4-855F-215E94C36C73}">
      <dgm:prSet/>
      <dgm:spPr/>
      <dgm:t>
        <a:bodyPr/>
        <a:lstStyle/>
        <a:p>
          <a:endParaRPr lang="en-US"/>
        </a:p>
      </dgm:t>
    </dgm:pt>
    <dgm:pt modelId="{2DCBFE3D-8E59-482F-8765-2F187C5C0C2D}" type="pres">
      <dgm:prSet presAssocID="{733C34F4-6D27-4143-9F77-AB28FCFD15CC}" presName="linear" presStyleCnt="0">
        <dgm:presLayoutVars>
          <dgm:animLvl val="lvl"/>
          <dgm:resizeHandles val="exact"/>
        </dgm:presLayoutVars>
      </dgm:prSet>
      <dgm:spPr/>
    </dgm:pt>
    <dgm:pt modelId="{77205B6C-6248-4D12-BA63-856F52C346E8}" type="pres">
      <dgm:prSet presAssocID="{15B4EFCC-E4BD-4773-B28F-2CAB9F7166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ECB380-C021-48DF-87FE-28BC324A6FDF}" type="pres">
      <dgm:prSet presAssocID="{305093BA-28A8-422D-83A0-C0E34286E8A3}" presName="spacer" presStyleCnt="0"/>
      <dgm:spPr/>
    </dgm:pt>
    <dgm:pt modelId="{1FACF474-CE6F-4429-9204-C9D49E05FAC4}" type="pres">
      <dgm:prSet presAssocID="{256DECA9-B807-4E37-A83F-143C420A3B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2EDF5B-571B-407A-ADBE-CA1EFDC1993E}" type="pres">
      <dgm:prSet presAssocID="{11F944BA-5574-4198-B838-3D77B13AE8A0}" presName="spacer" presStyleCnt="0"/>
      <dgm:spPr/>
    </dgm:pt>
    <dgm:pt modelId="{D216B39A-68C3-4C10-A1E4-8B59D7A30897}" type="pres">
      <dgm:prSet presAssocID="{9F982DCC-A206-4FB8-96AC-C9E1667B4C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BEF01D-4E3E-4A42-91E5-42A2BEFF6EFF}" type="pres">
      <dgm:prSet presAssocID="{9F982DCC-A206-4FB8-96AC-C9E1667B4C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B04465B-EB2E-471C-912C-D55A08892A32}" srcId="{733C34F4-6D27-4143-9F77-AB28FCFD15CC}" destId="{256DECA9-B807-4E37-A83F-143C420A3B97}" srcOrd="1" destOrd="0" parTransId="{A90600FD-9AC2-4C1F-BC2E-FD629FED53B3}" sibTransId="{11F944BA-5574-4198-B838-3D77B13AE8A0}"/>
    <dgm:cxn modelId="{B50BBC42-F932-407E-949F-BA8E950CA09F}" type="presOf" srcId="{15B4EFCC-E4BD-4773-B28F-2CAB9F716682}" destId="{77205B6C-6248-4D12-BA63-856F52C346E8}" srcOrd="0" destOrd="0" presId="urn:microsoft.com/office/officeart/2005/8/layout/vList2"/>
    <dgm:cxn modelId="{14AF1F4C-71D6-45D4-855F-215E94C36C73}" srcId="{9F982DCC-A206-4FB8-96AC-C9E1667B4CBF}" destId="{8B19A18D-729D-4541-9240-2FAE0A70C0BF}" srcOrd="2" destOrd="0" parTransId="{6F85B5B4-9CCA-4E36-9592-BAB226BD44F0}" sibTransId="{20B38601-8F37-444B-A49A-41BEE6F9DE55}"/>
    <dgm:cxn modelId="{421D0997-BDE5-4B25-8A9F-15715FB70FE9}" srcId="{9F982DCC-A206-4FB8-96AC-C9E1667B4CBF}" destId="{E137D04E-2B56-40B6-8EA0-F1152CDFBA26}" srcOrd="0" destOrd="0" parTransId="{5D0DCC5E-B95B-4E68-94D3-C5AA4B064F14}" sibTransId="{2025FFC0-F30E-470E-BFA1-34A6797EF7BE}"/>
    <dgm:cxn modelId="{77B975AE-2BEA-482F-AFCC-E0B8B9B92681}" type="presOf" srcId="{93222717-07F7-4F31-83D7-F454CEF046DC}" destId="{5CBEF01D-4E3E-4A42-91E5-42A2BEFF6EFF}" srcOrd="0" destOrd="1" presId="urn:microsoft.com/office/officeart/2005/8/layout/vList2"/>
    <dgm:cxn modelId="{9C4863C4-2B9D-44D7-A8C8-2161C4B4C86C}" srcId="{733C34F4-6D27-4143-9F77-AB28FCFD15CC}" destId="{9F982DCC-A206-4FB8-96AC-C9E1667B4CBF}" srcOrd="2" destOrd="0" parTransId="{631D84C1-0E1E-4653-ABD1-A95011D1B379}" sibTransId="{E6DD450F-B0E2-4D03-AF3D-32FF1C4003FD}"/>
    <dgm:cxn modelId="{16FE8DC5-8CA9-4810-BCAD-317001E95A70}" srcId="{9F982DCC-A206-4FB8-96AC-C9E1667B4CBF}" destId="{93222717-07F7-4F31-83D7-F454CEF046DC}" srcOrd="1" destOrd="0" parTransId="{7D599B81-E159-4345-869F-683277D28D95}" sibTransId="{FAD0AECF-905E-4F57-AC54-2859E99D29F5}"/>
    <dgm:cxn modelId="{634B50D2-6428-4096-8038-ECCC81889A3F}" srcId="{733C34F4-6D27-4143-9F77-AB28FCFD15CC}" destId="{15B4EFCC-E4BD-4773-B28F-2CAB9F716682}" srcOrd="0" destOrd="0" parTransId="{FAA2945B-EDD6-4C33-9829-CD5AADED5FF4}" sibTransId="{305093BA-28A8-422D-83A0-C0E34286E8A3}"/>
    <dgm:cxn modelId="{4BC8E1D9-D109-434C-A456-FA781606AF5F}" type="presOf" srcId="{256DECA9-B807-4E37-A83F-143C420A3B97}" destId="{1FACF474-CE6F-4429-9204-C9D49E05FAC4}" srcOrd="0" destOrd="0" presId="urn:microsoft.com/office/officeart/2005/8/layout/vList2"/>
    <dgm:cxn modelId="{80DDD3DC-99CC-4D06-B250-98B6BACFC103}" type="presOf" srcId="{9F982DCC-A206-4FB8-96AC-C9E1667B4CBF}" destId="{D216B39A-68C3-4C10-A1E4-8B59D7A30897}" srcOrd="0" destOrd="0" presId="urn:microsoft.com/office/officeart/2005/8/layout/vList2"/>
    <dgm:cxn modelId="{FC580FDD-9A69-4769-8F94-89CA6036E72D}" type="presOf" srcId="{733C34F4-6D27-4143-9F77-AB28FCFD15CC}" destId="{2DCBFE3D-8E59-482F-8765-2F187C5C0C2D}" srcOrd="0" destOrd="0" presId="urn:microsoft.com/office/officeart/2005/8/layout/vList2"/>
    <dgm:cxn modelId="{1F9877E4-13D3-4525-B0A4-517386DB9E79}" type="presOf" srcId="{8B19A18D-729D-4541-9240-2FAE0A70C0BF}" destId="{5CBEF01D-4E3E-4A42-91E5-42A2BEFF6EFF}" srcOrd="0" destOrd="2" presId="urn:microsoft.com/office/officeart/2005/8/layout/vList2"/>
    <dgm:cxn modelId="{3B0254FD-1F19-43BD-80B2-A72EC941C859}" type="presOf" srcId="{E137D04E-2B56-40B6-8EA0-F1152CDFBA26}" destId="{5CBEF01D-4E3E-4A42-91E5-42A2BEFF6EFF}" srcOrd="0" destOrd="0" presId="urn:microsoft.com/office/officeart/2005/8/layout/vList2"/>
    <dgm:cxn modelId="{D2CE52B4-3469-47B4-8121-29A6BA943D9A}" type="presParOf" srcId="{2DCBFE3D-8E59-482F-8765-2F187C5C0C2D}" destId="{77205B6C-6248-4D12-BA63-856F52C346E8}" srcOrd="0" destOrd="0" presId="urn:microsoft.com/office/officeart/2005/8/layout/vList2"/>
    <dgm:cxn modelId="{3A91A7E1-A634-4AF4-8489-7FE2CC92CE20}" type="presParOf" srcId="{2DCBFE3D-8E59-482F-8765-2F187C5C0C2D}" destId="{97ECB380-C021-48DF-87FE-28BC324A6FDF}" srcOrd="1" destOrd="0" presId="urn:microsoft.com/office/officeart/2005/8/layout/vList2"/>
    <dgm:cxn modelId="{92C2330B-EDE6-4CAB-9487-0A072260B580}" type="presParOf" srcId="{2DCBFE3D-8E59-482F-8765-2F187C5C0C2D}" destId="{1FACF474-CE6F-4429-9204-C9D49E05FAC4}" srcOrd="2" destOrd="0" presId="urn:microsoft.com/office/officeart/2005/8/layout/vList2"/>
    <dgm:cxn modelId="{4361A293-6963-4B9A-A14A-1588060D31A6}" type="presParOf" srcId="{2DCBFE3D-8E59-482F-8765-2F187C5C0C2D}" destId="{742EDF5B-571B-407A-ADBE-CA1EFDC1993E}" srcOrd="3" destOrd="0" presId="urn:microsoft.com/office/officeart/2005/8/layout/vList2"/>
    <dgm:cxn modelId="{D86EDC6D-7071-42F6-BF25-EA5642C3C68D}" type="presParOf" srcId="{2DCBFE3D-8E59-482F-8765-2F187C5C0C2D}" destId="{D216B39A-68C3-4C10-A1E4-8B59D7A30897}" srcOrd="4" destOrd="0" presId="urn:microsoft.com/office/officeart/2005/8/layout/vList2"/>
    <dgm:cxn modelId="{C9E59C04-B3DF-4546-AFB5-F40A894B3AE1}" type="presParOf" srcId="{2DCBFE3D-8E59-482F-8765-2F187C5C0C2D}" destId="{5CBEF01D-4E3E-4A42-91E5-42A2BEFF6EF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373B9-C23C-4ECE-B1AB-B2482C2D6852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Optimal for discrete and finite state space</a:t>
          </a:r>
        </a:p>
      </dsp:txBody>
      <dsp:txXfrm>
        <a:off x="84655" y="121095"/>
        <a:ext cx="4830814" cy="1564849"/>
      </dsp:txXfrm>
    </dsp:sp>
    <dsp:sp modelId="{07AD79F8-1C81-40FA-82F1-04278435107A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Keep and update an estimate of posterior pdf for every single state</a:t>
          </a:r>
        </a:p>
      </dsp:txBody>
      <dsp:txXfrm>
        <a:off x="84655" y="1944535"/>
        <a:ext cx="4830814" cy="1564849"/>
      </dsp:txXfrm>
    </dsp:sp>
    <dsp:sp modelId="{AE6AC149-266B-480F-BEA1-019C7A2D347F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 constraints on posterior (discrete) density</a:t>
          </a:r>
        </a:p>
      </dsp:txBody>
      <dsp:txXfrm>
        <a:off x="84655" y="3767974"/>
        <a:ext cx="4830814" cy="156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05B6C-6248-4D12-BA63-856F52C346E8}">
      <dsp:nvSpPr>
        <dsp:cNvPr id="0" name=""/>
        <dsp:cNvSpPr/>
      </dsp:nvSpPr>
      <dsp:spPr>
        <a:xfrm>
          <a:off x="0" y="16250"/>
          <a:ext cx="7153147" cy="9114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Computationally expensive</a:t>
          </a:r>
        </a:p>
      </dsp:txBody>
      <dsp:txXfrm>
        <a:off x="44492" y="60742"/>
        <a:ext cx="7064163" cy="822446"/>
      </dsp:txXfrm>
    </dsp:sp>
    <dsp:sp modelId="{1FACF474-CE6F-4429-9204-C9D49E05FAC4}">
      <dsp:nvSpPr>
        <dsp:cNvPr id="0" name=""/>
        <dsp:cNvSpPr/>
      </dsp:nvSpPr>
      <dsp:spPr>
        <a:xfrm>
          <a:off x="0" y="1037120"/>
          <a:ext cx="7153147" cy="91143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Only for finite state sets</a:t>
          </a:r>
        </a:p>
      </dsp:txBody>
      <dsp:txXfrm>
        <a:off x="44492" y="1081612"/>
        <a:ext cx="7064163" cy="822446"/>
      </dsp:txXfrm>
    </dsp:sp>
    <dsp:sp modelId="{D216B39A-68C3-4C10-A1E4-8B59D7A30897}">
      <dsp:nvSpPr>
        <dsp:cNvPr id="0" name=""/>
        <dsp:cNvSpPr/>
      </dsp:nvSpPr>
      <dsp:spPr>
        <a:xfrm>
          <a:off x="0" y="2057990"/>
          <a:ext cx="7153147" cy="91143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Approximate Grid-based Filter</a:t>
          </a:r>
        </a:p>
      </dsp:txBody>
      <dsp:txXfrm>
        <a:off x="44492" y="2102482"/>
        <a:ext cx="7064163" cy="822446"/>
      </dsp:txXfrm>
    </dsp:sp>
    <dsp:sp modelId="{5CBEF01D-4E3E-4A42-91E5-42A2BEFF6EFF}">
      <dsp:nvSpPr>
        <dsp:cNvPr id="0" name=""/>
        <dsp:cNvSpPr/>
      </dsp:nvSpPr>
      <dsp:spPr>
        <a:xfrm>
          <a:off x="0" y="2969420"/>
          <a:ext cx="7153147" cy="2399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112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divide continuous state space into finite number of cells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Hidden Markov Model Filter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Dimensionality increases computational costs dramatically</a:t>
          </a:r>
        </a:p>
      </dsp:txBody>
      <dsp:txXfrm>
        <a:off x="0" y="2969420"/>
        <a:ext cx="7153147" cy="239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95F6-4BBA-49F3-9897-C638383B41B1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C2A7-05D5-482A-B430-02159338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54B6C1-42D9-4B5E-A7C0-0AF2C2EB10C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783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95BB674-37C8-D059-FE87-3BD7C010A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E3A70-2524-4C98-9078-4F2EAE58DA7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AD28660-1D87-B24A-6091-0E2142643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E3B9049-91CD-CC3F-B267-1DE429BA0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697EAE-88CD-185F-F09F-5820FD2A7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471E0-9D20-4AE9-AAA5-7ED7CECC2AA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CA85E36-D78F-B37D-44C3-27F1A748D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F1BFB1B-315A-2B24-7F6F-59EE06A5A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complete solution: optimal estimate and measure of accuracy available</a:t>
            </a:r>
          </a:p>
          <a:p>
            <a:r>
              <a:rPr lang="de-DE" altLang="en-US"/>
              <a:t>Sensor and state model are given as transition functions (dependent on some noise variable)</a:t>
            </a: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506387-C038-E989-4F74-E3A63FFA4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1A985-FE83-4C1A-9587-AB50C43F005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8BA81BAF-9AD2-3A81-BE60-8E30BD404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0DD8325-B141-C550-EC31-9CACAD9A8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FD8BA0-B534-2496-49DA-76ECF423BF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B7DFD-5145-41CE-AC56-23DA24ABCBB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2EF4A23-A1AC-3577-8081-58325A4B2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7DB7E76-5133-7836-9320-95811228C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update via Bayes‘ rule</a:t>
            </a:r>
          </a:p>
          <a:p>
            <a:r>
              <a:rPr lang="de-DE" altLang="en-US"/>
              <a:t>usually infeasible to calculate analytically the exact posterior desity</a:t>
            </a:r>
          </a:p>
          <a:p>
            <a:r>
              <a:rPr lang="de-DE" altLang="en-US"/>
              <a:t>only in restricted cases (Kalman filter, next section)</a:t>
            </a: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862347-DE57-4F2D-2278-93D967243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203F6-B3DF-4033-8C35-C89D35AA726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16AB62D-BA31-9117-8404-4C8C4D55B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51005EC-44CC-AF1B-0347-0C324ACDF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42C0B8F-BC97-4878-1936-6FC947728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1D6BE-ECCD-4191-88DB-305377FEEB6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49A0A2-D977-76AE-FD41-0791A538B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B60DA90-98B3-8B50-459A-ED8A91204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3B5ADB-3574-EEC6-7516-F8A075D85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7B8AB-0B4B-4C7A-A6C5-36EEA4076B2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C0B9B6A8-4F39-DB77-8184-6590F2A81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84B70CA-EE45-DF03-050B-A5DE2FDA4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5CA0B3-2229-41A2-EF72-84B54B334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A22EE-12FF-4358-A11B-3C8C5E642B3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7A17E1E-9AFD-C7A1-E5AE-B90AA75D6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0F7662D-1F6D-3BF5-D58D-E1593BF08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/>
              <a:t>No algorithm can do better in linear Gaussian environment</a:t>
            </a: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88F45F2-64C8-AFBC-F0A0-EEE70BD7A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6E46E-6771-4375-ABF0-7769600D118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71B3ED24-F9CA-1B12-E93E-6CA4EE8EB3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43EB300-8492-1A4F-A9E4-D714393D4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F32A72-6A45-9EE5-5AB3-A69B05453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34DFE-C876-4402-8C44-F422F7D24E0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161D2E45-B206-9D73-ECBE-6D2F6994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8EFF061-646C-47C7-2915-7DB2FB4D1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8B624B-0EED-BBD9-9742-B406894D1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A95D6-A4AA-4301-8B27-05661A24F8E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19B00803-F0E1-4791-67F5-7531C63E2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6512D5C-E625-57B1-2B6A-1A4481BB2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150C62-9F28-DE06-CF2B-CF1CC99B9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63828-B9B8-49D9-9F09-609BC0B79F7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9559B6CC-9611-8D80-4B9F-CAB33E897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3A98879-04F6-AB90-B79C-9403D9DFE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1AFB862-2B5B-49BE-A992-16DD289DF13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881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67B5DA-C905-4EB2-9682-38C2670151AE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712788"/>
            <a:ext cx="6223000" cy="3500437"/>
          </a:xfrm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343" y="4457689"/>
            <a:ext cx="5134469" cy="421075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233" tIns="45116" rIns="90233" bIns="45116"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29567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5936152-8B50-429E-B0D6-BE261624BFDB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044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A3B5A3-EA96-4212-9AFF-B818589D2EB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047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DA1FFF-1C4C-4A33-821A-BB65E65FB31C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862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094C34-E4DF-46FC-A9A3-A612BDC6A0BD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272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AFB14E-7F79-4ACE-B14B-644B8851E213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904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DEF5B43-E3EB-4E6C-95C1-FDD43BA945B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871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71BA8A-9EEE-48EA-96F0-4A7D64B31390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ctr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More particles </a:t>
            </a:r>
            <a:r>
              <a:rPr lang="en-US" altLang="en-US" sz="2000">
                <a:latin typeface="cmsy10" charset="0"/>
              </a:rPr>
              <a:t>)</a:t>
            </a:r>
            <a:r>
              <a:rPr lang="en-US" altLang="en-US" sz="2000">
                <a:latin typeface="Tahoma" panose="020B0604030504040204" pitchFamily="34" charset="0"/>
              </a:rPr>
              <a:t> Better approximation (and more </a:t>
            </a:r>
          </a:p>
          <a:p>
            <a:pPr lvl="1" algn="ctr">
              <a:spcBef>
                <a:spcPct val="0"/>
              </a:spcBef>
            </a:pPr>
            <a:r>
              <a:rPr lang="en-US" altLang="en-US" sz="2000">
                <a:latin typeface="Tahoma" panose="020B0604030504040204" pitchFamily="34" charset="0"/>
              </a:rPr>
              <a:t>expensive), but there</a:t>
            </a:r>
            <a:r>
              <a:rPr lang="ja-JP" altLang="en-US" sz="2000">
                <a:latin typeface="Tahoma" panose="020B0604030504040204" pitchFamily="34" charset="0"/>
              </a:rPr>
              <a:t>’</a:t>
            </a:r>
            <a:r>
              <a:rPr lang="en-US" altLang="ja-JP" sz="2000">
                <a:latin typeface="Tahoma" panose="020B0604030504040204" pitchFamily="34" charset="0"/>
              </a:rPr>
              <a:t>s no formula for the </a:t>
            </a:r>
            <a:r>
              <a:rPr lang="ja-JP" altLang="en-US" sz="2000">
                <a:latin typeface="Tahoma" panose="020B0604030504040204" pitchFamily="34" charset="0"/>
              </a:rPr>
              <a:t>“</a:t>
            </a:r>
            <a:r>
              <a:rPr lang="en-US" altLang="ja-JP" sz="2000">
                <a:latin typeface="Tahoma" panose="020B0604030504040204" pitchFamily="34" charset="0"/>
              </a:rPr>
              <a:t>right amount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2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1173F9-BFB4-87B3-6596-0E81D853D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E9F82-7DCB-4890-8FA0-61056F5810D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E8B7665-1F09-4D67-0907-7128C4F58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D6CCF9-E0A0-965C-1BDD-DEB5DF1DA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70E44B2-00C0-77CA-FFCA-243581D03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F6AF3-E603-4828-9D94-50B5E61B72E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5A926F8-CADE-6F31-9452-91FB09139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71D33BA-6E15-C07E-478A-63BDCEEDF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18EA88-558B-9463-8E34-7C00BF0D9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56476-E6B5-41CF-91CF-827383952E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6A454CB-1785-8A08-2DB2-78015CDA9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7A2EF98-EE5A-F2BC-E111-9B12FE5F9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FBAB77-828F-1590-0721-8600BB631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64B6E-2C8C-4492-A369-F5C276FEE94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DDC2A6D-F408-6173-58A2-02634E93F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A92770E-CD19-7B8F-928D-FD14507FD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051901-0121-9646-AFD4-692B03EB6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F9E40-A26F-41CE-B52E-95F1A33234A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A167582-5A01-215E-E197-0237679E6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851E739-A559-AC48-1820-7AE1F3492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F9A946-C07B-0155-38D2-45D665609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E683-E848-4249-992E-3C2DE99FB92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D39DE9C-4864-7FAF-1355-2D326F11B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FB8BA8-3B0F-3DAD-910F-6C422C616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7D34D-62F2-8767-ADE3-FECBA59F3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948B7-2456-4417-8C25-BE9A80B9E49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C0A4CF35-879B-2ADB-2BFF-B91B00B22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F7F37CF-FD8C-F695-9557-2A141000A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DCB-7602-5206-D5D4-4C5BC6F4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0250-E18C-126E-7DBE-D94A193A42E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D84898F8-3E39-842D-ADA4-2699E325082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1C1FA-2CB3-2EF3-3663-420ABA7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D631-ACB6-FC7A-3225-DB5C6D3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B87D-60D7-51F5-B59E-35C752A9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0AF087B-F5FD-4747-95F0-B2FA354CD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46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7BFF-BE6F-4321-8C95-6B6812A2FA1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5EE6-D631-40FA-9714-CDAC59207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-WUDDX4PsC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kumente%20und%20Einstellungen\Wolfram%20Burgard\Eigene%20Dateien\talks\animations\sampling\SONAR-FLOOR-GLOBAL.AVI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cs.columbia.edu/~allen/F17/NOTES/simple_particle_pka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1" name="Rectangle 1844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8443" name="Freeform: Shape 18442">
            <a:extLst>
              <a:ext uri="{FF2B5EF4-FFF2-40B4-BE49-F238E27FC236}">
                <a16:creationId xmlns:a16="http://schemas.microsoft.com/office/drawing/2014/main" id="{F2F014E7-B612-4079-894D-4697468C5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6334" y="493190"/>
            <a:ext cx="3619330" cy="318091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45" name="Freeform: Shape 18444">
            <a:extLst>
              <a:ext uri="{FF2B5EF4-FFF2-40B4-BE49-F238E27FC236}">
                <a16:creationId xmlns:a16="http://schemas.microsoft.com/office/drawing/2014/main" id="{5BEB0D00-4F7A-41D8-B15E-B42145EA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784" y="397566"/>
            <a:ext cx="3848432" cy="34466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13398" y="3739768"/>
            <a:ext cx="9165204" cy="142447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4700" b="1" dirty="0"/>
              <a:t>Particle Filter/Monte Carlo Localization</a:t>
            </a:r>
            <a:endParaRPr lang="en-US" altLang="en-US" sz="4700" b="1" dirty="0">
              <a:cs typeface="Calibri Light"/>
            </a:endParaRPr>
          </a:p>
        </p:txBody>
      </p:sp>
      <p:pic>
        <p:nvPicPr>
          <p:cNvPr id="4" name="Picture 3" descr="A blue and green text&#10;&#10;Description automatically generated">
            <a:extLst>
              <a:ext uri="{FF2B5EF4-FFF2-40B4-BE49-F238E27FC236}">
                <a16:creationId xmlns:a16="http://schemas.microsoft.com/office/drawing/2014/main" id="{5E14DF00-0A33-7A43-259F-FBFCEFE7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23" y="1643477"/>
            <a:ext cx="2264224" cy="852264"/>
          </a:xfrm>
          <a:prstGeom prst="rect">
            <a:avLst/>
          </a:prstGeom>
        </p:spPr>
      </p:pic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53928" y="6356350"/>
            <a:ext cx="118872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A42DCFAB-FF62-4FCD-B2AE-A7DC7930443C}" type="slidenum">
              <a:rPr lang="en-US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pPr eaLnBrk="1" hangingPunct="1">
                <a:spcAft>
                  <a:spcPts val="600"/>
                </a:spcAft>
              </a:pPr>
              <a:t>1</a:t>
            </a:fld>
            <a:endParaRPr lang="en-US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5"/>
          <p:cNvSpPr txBox="1">
            <a:spLocks noChangeArrowheads="1"/>
          </p:cNvSpPr>
          <p:nvPr/>
        </p:nvSpPr>
        <p:spPr bwMode="auto">
          <a:xfrm>
            <a:off x="1919514" y="2538186"/>
            <a:ext cx="784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333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1F54B9E-0DC3-3ABE-361D-CDF951681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5332" y="637524"/>
            <a:ext cx="2955840" cy="1386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CC0A8D44-EAC6-A4D5-25D8-4F6EF104F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" r="1" b="9871"/>
          <a:stretch/>
        </p:blipFill>
        <p:spPr bwMode="auto">
          <a:xfrm>
            <a:off x="5250187" y="324472"/>
            <a:ext cx="3417572" cy="20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C303079B-B303-2981-F20A-EB9E403A4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4" r="15089"/>
          <a:stretch/>
        </p:blipFill>
        <p:spPr bwMode="auto">
          <a:xfrm>
            <a:off x="8737308" y="333326"/>
            <a:ext cx="1688269" cy="20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D3F69B15-EBF5-892E-1DEC-166D164F8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" r="28592" b="2"/>
          <a:stretch/>
        </p:blipFill>
        <p:spPr bwMode="auto">
          <a:xfrm>
            <a:off x="1764034" y="2429124"/>
            <a:ext cx="3417571" cy="410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F8AA006F-9AD7-3E19-238B-457D4A3261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70620" y="2758931"/>
            <a:ext cx="2958007" cy="34550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1700">
                <a:solidFill>
                  <a:srgbClr val="FFFFFF"/>
                </a:solidFill>
              </a:rPr>
              <a:t>Tracking of aircraft positions from radar</a:t>
            </a:r>
          </a:p>
          <a:p>
            <a:r>
              <a:rPr lang="en-US" altLang="en-US" sz="1700">
                <a:solidFill>
                  <a:srgbClr val="FFFFFF"/>
                </a:solidFill>
              </a:rPr>
              <a:t>Estimating communications signals from noisy measurements</a:t>
            </a:r>
          </a:p>
          <a:p>
            <a:r>
              <a:rPr lang="en-US" altLang="en-US" sz="1700">
                <a:solidFill>
                  <a:srgbClr val="FFFFFF"/>
                </a:solidFill>
              </a:rPr>
              <a:t>Predicting economical data</a:t>
            </a:r>
          </a:p>
          <a:p>
            <a:r>
              <a:rPr lang="en-US" altLang="en-US" sz="1700">
                <a:solidFill>
                  <a:srgbClr val="FFFFFF"/>
                </a:solidFill>
              </a:rPr>
              <a:t>Tracking of people or cars in surveillance videos</a:t>
            </a:r>
          </a:p>
        </p:txBody>
      </p:sp>
      <p:pic>
        <p:nvPicPr>
          <p:cNvPr id="7181" name="Picture 13">
            <a:extLst>
              <a:ext uri="{FF2B5EF4-FFF2-40B4-BE49-F238E27FC236}">
                <a16:creationId xmlns:a16="http://schemas.microsoft.com/office/drawing/2014/main" id="{F9C61ED9-A681-05E2-ADAB-2E475D843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r="22562" b="1"/>
          <a:stretch/>
        </p:blipFill>
        <p:spPr bwMode="auto">
          <a:xfrm>
            <a:off x="8737310" y="2426919"/>
            <a:ext cx="1688269" cy="199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6E842778-6E6E-7A9A-CF46-3D6694442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3" r="6250" b="-2"/>
          <a:stretch/>
        </p:blipFill>
        <p:spPr bwMode="auto">
          <a:xfrm>
            <a:off x="8737309" y="4499920"/>
            <a:ext cx="1688268" cy="203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7FD1994C-62F5-35C5-D185-4619C2930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3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7491F0-BCA1-BDB8-FEC5-E5FF1A63D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/>
              <a:t>Bayesian Filtering / Tracking Problem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5810217-8186-700E-9C71-11E1E5AE1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Unknown State Vector x</a:t>
            </a:r>
            <a:r>
              <a:rPr lang="en-US" altLang="en-US" sz="2800" baseline="-25000"/>
              <a:t>0:t</a:t>
            </a:r>
            <a:r>
              <a:rPr lang="en-US" altLang="en-US" sz="2800"/>
              <a:t> = (x</a:t>
            </a:r>
            <a:r>
              <a:rPr lang="en-US" altLang="en-US" sz="2800" baseline="-25000"/>
              <a:t>0</a:t>
            </a:r>
            <a:r>
              <a:rPr lang="en-US" altLang="en-US" sz="2800"/>
              <a:t>, …, x</a:t>
            </a:r>
            <a:r>
              <a:rPr lang="en-US" altLang="en-US" sz="2800" baseline="-25000"/>
              <a:t>t</a:t>
            </a:r>
            <a:r>
              <a:rPr lang="en-US" altLang="en-US" sz="2800"/>
              <a:t>)</a:t>
            </a:r>
            <a:endParaRPr lang="en-US" altLang="en-US" sz="2800" baseline="-25000"/>
          </a:p>
          <a:p>
            <a:pPr>
              <a:lnSpc>
                <a:spcPct val="90000"/>
              </a:lnSpc>
            </a:pPr>
            <a:r>
              <a:rPr lang="en-US" altLang="en-US" sz="2800"/>
              <a:t>Observation Vector</a:t>
            </a:r>
            <a:r>
              <a:rPr lang="en-US" altLang="en-US" sz="2800" i="1"/>
              <a:t> </a:t>
            </a:r>
            <a:r>
              <a:rPr lang="en-US" altLang="en-US" sz="2800"/>
              <a:t>z</a:t>
            </a:r>
            <a:r>
              <a:rPr lang="en-US" altLang="en-US" sz="2800" baseline="-25000"/>
              <a:t>1:t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Find PDF </a:t>
            </a:r>
            <a:r>
              <a:rPr lang="en-US" altLang="en-US" sz="2800">
                <a:solidFill>
                  <a:schemeClr val="hlink"/>
                </a:solidFill>
              </a:rPr>
              <a:t>p(x</a:t>
            </a:r>
            <a:r>
              <a:rPr lang="en-US" altLang="en-US" sz="2800" baseline="-25000">
                <a:solidFill>
                  <a:schemeClr val="hlink"/>
                </a:solidFill>
              </a:rPr>
              <a:t>0:t</a:t>
            </a:r>
            <a:r>
              <a:rPr lang="en-US" altLang="en-US" sz="2800">
                <a:solidFill>
                  <a:schemeClr val="hlink"/>
                </a:solidFill>
              </a:rPr>
              <a:t> | z</a:t>
            </a:r>
            <a:r>
              <a:rPr lang="en-US" altLang="en-US" sz="2800" baseline="-25000">
                <a:solidFill>
                  <a:schemeClr val="hlink"/>
                </a:solidFill>
              </a:rPr>
              <a:t>1:t</a:t>
            </a:r>
            <a:r>
              <a:rPr lang="en-US" altLang="en-US" sz="2800">
                <a:solidFill>
                  <a:schemeClr val="hlink"/>
                </a:solidFill>
              </a:rPr>
              <a:t>)</a:t>
            </a:r>
            <a:r>
              <a:rPr lang="en-US" altLang="en-US" sz="2800"/>
              <a:t> … </a:t>
            </a:r>
            <a:r>
              <a:rPr lang="en-US" altLang="en-US" sz="2800" i="1"/>
              <a:t>posterior distribution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or </a:t>
            </a:r>
            <a:r>
              <a:rPr lang="en-US" altLang="en-US" sz="2800">
                <a:solidFill>
                  <a:schemeClr val="hlink"/>
                </a:solidFill>
              </a:rPr>
              <a:t>p(x</a:t>
            </a:r>
            <a:r>
              <a:rPr lang="en-US" altLang="en-US" sz="2800" baseline="-25000">
                <a:solidFill>
                  <a:schemeClr val="hlink"/>
                </a:solidFill>
              </a:rPr>
              <a:t>t</a:t>
            </a:r>
            <a:r>
              <a:rPr lang="en-US" altLang="en-US" sz="2800">
                <a:solidFill>
                  <a:schemeClr val="hlink"/>
                </a:solidFill>
              </a:rPr>
              <a:t> | z</a:t>
            </a:r>
            <a:r>
              <a:rPr lang="en-US" altLang="en-US" sz="2800" baseline="-25000">
                <a:solidFill>
                  <a:schemeClr val="hlink"/>
                </a:solidFill>
              </a:rPr>
              <a:t>1:t</a:t>
            </a:r>
            <a:r>
              <a:rPr lang="en-US" altLang="en-US" sz="2800">
                <a:solidFill>
                  <a:schemeClr val="hlink"/>
                </a:solidFill>
              </a:rPr>
              <a:t>)		 </a:t>
            </a:r>
            <a:r>
              <a:rPr lang="en-US" altLang="en-US" sz="2800"/>
              <a:t>… </a:t>
            </a:r>
            <a:r>
              <a:rPr lang="en-US" altLang="en-US" sz="2800" i="1"/>
              <a:t>filtering distribution</a:t>
            </a:r>
            <a:endParaRPr lang="en-US" altLang="en-US" sz="2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/>
              <a:t>Prior Information given: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p(x</a:t>
            </a:r>
            <a:r>
              <a:rPr lang="en-US" altLang="en-US" sz="2400" baseline="-25000"/>
              <a:t>0</a:t>
            </a:r>
            <a:r>
              <a:rPr lang="en-US" altLang="en-US" sz="2400"/>
              <a:t>)  		… prior on state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p(z</a:t>
            </a:r>
            <a:r>
              <a:rPr lang="en-US" altLang="en-US" sz="2400" baseline="-25000"/>
              <a:t>t</a:t>
            </a:r>
            <a:r>
              <a:rPr lang="en-US" altLang="en-US" sz="2400"/>
              <a:t> | x</a:t>
            </a:r>
            <a:r>
              <a:rPr lang="en-US" altLang="en-US" sz="2400" baseline="-25000"/>
              <a:t>t</a:t>
            </a:r>
            <a:r>
              <a:rPr lang="en-US" altLang="en-US" sz="2400"/>
              <a:t>)	… sensor model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p(z</a:t>
            </a:r>
            <a:r>
              <a:rPr lang="en-US" altLang="en-US" sz="2400" baseline="-25000"/>
              <a:t>t</a:t>
            </a:r>
            <a:r>
              <a:rPr lang="en-US" altLang="en-US" sz="2400"/>
              <a:t> | x</a:t>
            </a:r>
            <a:r>
              <a:rPr lang="en-US" altLang="en-US" sz="2400" baseline="-25000"/>
              <a:t>t-1</a:t>
            </a:r>
            <a:r>
              <a:rPr lang="en-US" altLang="en-US" sz="2400"/>
              <a:t>)	… Markovian state-space model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EA23CD71-2F39-B8FC-175B-33B0FE9B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6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C8ACE43-1C21-62F3-1BF7-763DCBB1A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Sequential Update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E532118-9303-3DF6-7888-4E00B496A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Storing all incoming measurements is inconvenient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Recursive filtering: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Predict</a:t>
            </a:r>
            <a:r>
              <a:rPr lang="en-US" altLang="en-US" sz="2400"/>
              <a:t> next state pdf from current estimate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Update</a:t>
            </a:r>
            <a:r>
              <a:rPr lang="en-US" altLang="en-US" sz="2400"/>
              <a:t> the prediction using sequentially arriving new measurements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Optimal</a:t>
            </a:r>
            <a:r>
              <a:rPr lang="en-US" altLang="en-US" sz="2800"/>
              <a:t> Bayesian solution: recursively calculating exact posterior density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EBCB6648-D68D-BA72-46C6-E1CA3FFA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909DEE2-2B5A-37D2-FDD6-921B33D78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Update and Prediction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F3B74E4-2392-AAD7-B846-738C96697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3810000"/>
          </a:xfrm>
        </p:spPr>
        <p:txBody>
          <a:bodyPr/>
          <a:lstStyle/>
          <a:p>
            <a:r>
              <a:rPr lang="en-US" altLang="en-US"/>
              <a:t>Prediction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Update</a:t>
            </a:r>
          </a:p>
          <a:p>
            <a:endParaRPr lang="en-US" altLang="en-US"/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732FE3F8-6D40-C068-5EE5-AF8B1FEC6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971801"/>
          <a:ext cx="6248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628720" imgH="279360" progId="Equation.3">
                  <p:embed/>
                </p:oleObj>
              </mc:Choice>
              <mc:Fallback>
                <p:oleObj name="Formel" r:id="rId3" imgW="2628720" imgH="27936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732FE3F8-6D40-C068-5EE5-AF8B1FEC6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1"/>
                        <a:ext cx="6248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36FB8681-F897-3E60-82AA-35FF68E8D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772025"/>
          <a:ext cx="50292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2361960" imgH="736560" progId="Equation.3">
                  <p:embed/>
                </p:oleObj>
              </mc:Choice>
              <mc:Fallback>
                <p:oleObj name="Formel" r:id="rId5" imgW="2361960" imgH="73656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36FB8681-F897-3E60-82AA-35FF68E8D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72025"/>
                        <a:ext cx="50292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090CBC71-F22C-FB5E-4C19-5F3D396C5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5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B524CFF-7526-FE4C-F0B9-F3B58A912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744B054-1BE0-2B6C-9281-CBEBADCDB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folHlink"/>
                </a:solidFill>
              </a:rPr>
              <a:t>Problem Statement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Classical Approaches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Particle Filters</a:t>
            </a:r>
          </a:p>
          <a:p>
            <a:pPr lvl="1"/>
            <a:r>
              <a:rPr lang="en-US" altLang="en-US" dirty="0">
                <a:solidFill>
                  <a:schemeClr val="folHlink"/>
                </a:solidFill>
              </a:rPr>
              <a:t>Theory</a:t>
            </a:r>
          </a:p>
          <a:p>
            <a:pPr lvl="1"/>
            <a:r>
              <a:rPr lang="en-US" altLang="en-US" dirty="0">
                <a:solidFill>
                  <a:schemeClr val="folHlink"/>
                </a:solidFill>
              </a:rPr>
              <a:t>Algorithms</a:t>
            </a:r>
          </a:p>
          <a:p>
            <a:r>
              <a:rPr lang="en-US" altLang="en-US" dirty="0">
                <a:solidFill>
                  <a:schemeClr val="folHlink"/>
                </a:solidFill>
              </a:rPr>
              <a:t>Applications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8F21CCD4-F671-CB3A-AAE2-EEB9659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BA6BE3B-234D-5E04-25C1-FE291370B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Kalman Filter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3DA67B5-4157-BECA-CF29-C925D04F0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Optimal solution for linear-Gaussian case</a:t>
            </a:r>
          </a:p>
          <a:p>
            <a:r>
              <a:rPr lang="en-US" altLang="en-US"/>
              <a:t>Assumptions:</a:t>
            </a:r>
          </a:p>
          <a:p>
            <a:pPr lvl="1"/>
            <a:r>
              <a:rPr lang="en-US" altLang="en-US"/>
              <a:t>State model is known </a:t>
            </a:r>
            <a:r>
              <a:rPr lang="en-US" altLang="en-US">
                <a:solidFill>
                  <a:schemeClr val="hlink"/>
                </a:solidFill>
              </a:rPr>
              <a:t>linear</a:t>
            </a:r>
            <a:r>
              <a:rPr lang="en-US" altLang="en-US"/>
              <a:t> function of last state and </a:t>
            </a:r>
            <a:r>
              <a:rPr lang="en-US" altLang="en-US">
                <a:solidFill>
                  <a:schemeClr val="hlink"/>
                </a:solidFill>
              </a:rPr>
              <a:t>Gaussian noise</a:t>
            </a:r>
            <a:r>
              <a:rPr lang="en-US" altLang="en-US"/>
              <a:t> signal</a:t>
            </a:r>
          </a:p>
          <a:p>
            <a:pPr lvl="1"/>
            <a:r>
              <a:rPr lang="en-US" altLang="en-US"/>
              <a:t>Sensory model is known </a:t>
            </a:r>
            <a:r>
              <a:rPr lang="en-US" altLang="en-US">
                <a:solidFill>
                  <a:schemeClr val="hlink"/>
                </a:solidFill>
              </a:rPr>
              <a:t>linear</a:t>
            </a:r>
            <a:r>
              <a:rPr lang="en-US" altLang="en-US"/>
              <a:t> function of state and </a:t>
            </a:r>
            <a:r>
              <a:rPr lang="en-US" altLang="en-US">
                <a:solidFill>
                  <a:schemeClr val="hlink"/>
                </a:solidFill>
              </a:rPr>
              <a:t>Gaussian noise</a:t>
            </a:r>
            <a:r>
              <a:rPr lang="en-US" altLang="en-US"/>
              <a:t> signal</a:t>
            </a:r>
          </a:p>
          <a:p>
            <a:pPr lvl="1"/>
            <a:r>
              <a:rPr lang="en-US" altLang="en-US"/>
              <a:t>Posterior density is </a:t>
            </a:r>
            <a:r>
              <a:rPr lang="en-US" altLang="en-US">
                <a:solidFill>
                  <a:schemeClr val="hlink"/>
                </a:solidFill>
              </a:rPr>
              <a:t>Gaussian</a:t>
            </a:r>
            <a:r>
              <a:rPr lang="en-US" altLang="en-US"/>
              <a:t> 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008BD86A-8E99-1D12-ED9F-3B963D38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3C77C18-4AB8-AFC2-66A5-24CDA4C1B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Kalman Filter: Update Equations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3BAC787F-98F7-801E-5F42-418CA7068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133600"/>
          <a:ext cx="44196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1650960" progId="Equation.3">
                  <p:embed/>
                </p:oleObj>
              </mc:Choice>
              <mc:Fallback>
                <p:oleObj name="Equation" r:id="rId3" imgW="2234880" imgH="165096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3BAC787F-98F7-801E-5F42-418CA7068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441960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C940655F-BAD7-DC5C-7BE5-93E2D5F05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459163"/>
          <a:ext cx="3505200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790640" imgH="1549080" progId="Equation.3">
                  <p:embed/>
                </p:oleObj>
              </mc:Choice>
              <mc:Fallback>
                <p:oleObj name="Formel" r:id="rId5" imgW="1790640" imgH="154908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C940655F-BAD7-DC5C-7BE5-93E2D5F05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459163"/>
                        <a:ext cx="3505200" cy="303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882835E4-96BD-9EFC-BD6E-058815742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FA9E59A-1DC0-6059-FB13-A2DEA636E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Kalman Filtering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997D4A6-1DAD-B0D5-8312-9AF65FAC4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Assumptions are too strong. We often find:</a:t>
            </a:r>
          </a:p>
          <a:p>
            <a:pPr lvl="1"/>
            <a:r>
              <a:rPr lang="en-US" altLang="en-US" sz="2400"/>
              <a:t>Non-linear Models</a:t>
            </a:r>
          </a:p>
          <a:p>
            <a:pPr lvl="1"/>
            <a:r>
              <a:rPr lang="en-US" altLang="en-US" sz="2400"/>
              <a:t>Non-Gaussian Noise or Posterior</a:t>
            </a:r>
          </a:p>
          <a:p>
            <a:pPr lvl="1"/>
            <a:r>
              <a:rPr lang="en-US" altLang="en-US" sz="2400"/>
              <a:t>Multi-modal Distributions</a:t>
            </a:r>
          </a:p>
          <a:p>
            <a:pPr lvl="1"/>
            <a:r>
              <a:rPr lang="en-US" altLang="en-US" sz="2400"/>
              <a:t>Skewed distributions</a:t>
            </a:r>
          </a:p>
          <a:p>
            <a:pPr lvl="1"/>
            <a:endParaRPr lang="en-US" altLang="en-US" sz="2400"/>
          </a:p>
          <a:p>
            <a:r>
              <a:rPr lang="en-US" altLang="en-US" sz="2800"/>
              <a:t>Extended Kalman Filter:</a:t>
            </a:r>
          </a:p>
          <a:p>
            <a:pPr lvl="1"/>
            <a:r>
              <a:rPr lang="en-US" altLang="en-US" sz="2400"/>
              <a:t>local linearization of non-linear models </a:t>
            </a:r>
          </a:p>
          <a:p>
            <a:pPr lvl="1"/>
            <a:r>
              <a:rPr lang="en-US" altLang="en-US" sz="2400"/>
              <a:t>still limited to Gaussian posterior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9D74862-E641-3BBD-A8BC-D6B1A51F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CEE70D1-5408-744C-1852-2F30953C2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3859" y="1683757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500">
                <a:solidFill>
                  <a:srgbClr val="FFFFFF"/>
                </a:solidFill>
              </a:rPr>
              <a:t>Grid-based Methods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6A6D0D4D-369F-24F4-13AE-6F97C33F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  <p:graphicFrame>
        <p:nvGraphicFramePr>
          <p:cNvPr id="14341" name="Rectangle 3">
            <a:extLst>
              <a:ext uri="{FF2B5EF4-FFF2-40B4-BE49-F238E27FC236}">
                <a16:creationId xmlns:a16="http://schemas.microsoft.com/office/drawing/2014/main" id="{BB7017B7-6C0D-1170-9969-61FA8B115B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2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6" name="Rectangle 29705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FE4EE3D-4183-5061-DD40-770AAAF52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771" y="828788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altLang="en-US" sz="4000" b="1"/>
              <a:t>Limitations of Grid-based Methods</a:t>
            </a:r>
            <a:endParaRPr lang="en-US" altLang="en-US" sz="4000" b="1">
              <a:cs typeface="Calibri Light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8A35E24-CD99-E8EF-34C5-6C93D10D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700" y="46449"/>
            <a:ext cx="1658257" cy="628055"/>
          </a:xfrm>
          <a:prstGeom prst="rect">
            <a:avLst/>
          </a:prstGeom>
        </p:spPr>
      </p:pic>
      <p:graphicFrame>
        <p:nvGraphicFramePr>
          <p:cNvPr id="29701" name="Rectangle 3">
            <a:extLst>
              <a:ext uri="{FF2B5EF4-FFF2-40B4-BE49-F238E27FC236}">
                <a16:creationId xmlns:a16="http://schemas.microsoft.com/office/drawing/2014/main" id="{C1F2AE9C-5BEE-077E-2247-AC95BFB22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331409"/>
              </p:ext>
            </p:extLst>
          </p:nvPr>
        </p:nvGraphicFramePr>
        <p:xfrm>
          <a:off x="4200652" y="730249"/>
          <a:ext cx="7153147" cy="538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BD06772-A158-6266-3114-0053134C0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4700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altLang="en-US" sz="3850"/>
              <a:t>Agenda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01A7B0-2E52-6F93-F5F9-15DD86364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76322" y="2227944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altLang="en-US" sz="2100"/>
              <a:t>Problem Statement</a:t>
            </a:r>
          </a:p>
          <a:p>
            <a:r>
              <a:rPr lang="en-US" altLang="en-US" sz="2100"/>
              <a:t>Classical Approaches</a:t>
            </a:r>
          </a:p>
          <a:p>
            <a:r>
              <a:rPr lang="en-US" altLang="en-US" sz="2100"/>
              <a:t>Particle Filters</a:t>
            </a:r>
          </a:p>
          <a:p>
            <a:pPr lvl="1"/>
            <a:r>
              <a:rPr lang="en-US" altLang="en-US" sz="2100"/>
              <a:t>Theory</a:t>
            </a:r>
          </a:p>
          <a:p>
            <a:pPr lvl="1"/>
            <a:r>
              <a:rPr lang="en-US" altLang="en-US" sz="2100"/>
              <a:t>Algorithms</a:t>
            </a:r>
          </a:p>
          <a:p>
            <a:r>
              <a:rPr lang="en-US" altLang="en-US" sz="2100"/>
              <a:t>Applications</a:t>
            </a:r>
          </a:p>
        </p:txBody>
      </p:sp>
      <p:pic>
        <p:nvPicPr>
          <p:cNvPr id="2" name="Picture 1" descr="A blue and green text&#10;&#10;Description automatically generated">
            <a:extLst>
              <a:ext uri="{FF2B5EF4-FFF2-40B4-BE49-F238E27FC236}">
                <a16:creationId xmlns:a16="http://schemas.microsoft.com/office/drawing/2014/main" id="{6D1E2A23-32B8-989A-AE29-1351E59D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56" y="3159465"/>
            <a:ext cx="1462672" cy="5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F01C0E5-B011-3957-EDAA-E3904F428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C07FBF5-B7CD-3094-068B-9EF032EFE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folHlink"/>
                </a:solidFill>
              </a:rPr>
              <a:t>Problem Statement</a:t>
            </a:r>
          </a:p>
          <a:p>
            <a:r>
              <a:rPr lang="en-US" altLang="en-US">
                <a:solidFill>
                  <a:schemeClr val="folHlink"/>
                </a:solidFill>
              </a:rPr>
              <a:t>Classical Approaches</a:t>
            </a:r>
          </a:p>
          <a:p>
            <a:r>
              <a:rPr lang="en-US" altLang="en-US">
                <a:solidFill>
                  <a:schemeClr val="hlink"/>
                </a:solidFill>
              </a:rPr>
              <a:t>Particle Filters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Theory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Algorithms</a:t>
            </a:r>
          </a:p>
          <a:p>
            <a:r>
              <a:rPr lang="en-US" altLang="en-US">
                <a:solidFill>
                  <a:schemeClr val="folHlink"/>
                </a:solidFill>
              </a:rPr>
              <a:t>Applications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1B9DA79-75EC-609D-C738-41AF5D29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838200"/>
          </a:xfrm>
        </p:spPr>
        <p:txBody>
          <a:bodyPr/>
          <a:lstStyle/>
          <a:p>
            <a:r>
              <a:rPr lang="en-US" altLang="en-US" sz="3600"/>
              <a:t> Particle Filter </a:t>
            </a:r>
            <a:endParaRPr lang="en-US" altLang="en-US" sz="3600" b="1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5638800"/>
          </a:xfrm>
        </p:spPr>
        <p:txBody>
          <a:bodyPr/>
          <a:lstStyle/>
          <a:p>
            <a:pPr>
              <a:buClr>
                <a:schemeClr val="folHlink"/>
              </a:buClr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Definition: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</a:rPr>
              <a:t>Particle filter is a Bayesian based filter that samples the whole robot work space by a weight function derived from the belief distribution of previous stage.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Basic principle:</a:t>
            </a:r>
            <a:endParaRPr lang="en-US" altLang="en-US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</a:rPr>
              <a:t>Set of state hypotheses (</a:t>
            </a:r>
            <a:r>
              <a:rPr lang="ja-JP" altLang="en-US">
                <a:solidFill>
                  <a:srgbClr val="0070C0"/>
                </a:solidFill>
              </a:rPr>
              <a:t>“</a:t>
            </a:r>
            <a:r>
              <a:rPr lang="en-US" altLang="ja-JP">
                <a:solidFill>
                  <a:srgbClr val="0070C0"/>
                </a:solidFill>
              </a:rPr>
              <a:t>particles</a:t>
            </a:r>
            <a:r>
              <a:rPr lang="ja-JP" altLang="en-US">
                <a:solidFill>
                  <a:srgbClr val="0070C0"/>
                </a:solidFill>
              </a:rPr>
              <a:t>”</a:t>
            </a:r>
            <a:r>
              <a:rPr lang="en-US" altLang="ja-JP">
                <a:solidFill>
                  <a:srgbClr val="0070C0"/>
                </a:solidFill>
              </a:rPr>
              <a:t>)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</a:rPr>
              <a:t>Survival-of-the-fittest particles (best fit to sensor data….)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248401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17C98E-0979-4833-B130-14392B397AD6}" type="slidenum">
              <a:rPr lang="en-US" altLang="en-US" sz="14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2" name="Picture 1" descr="A blue and green text&#10;&#10;Description automatically generated">
            <a:extLst>
              <a:ext uri="{FF2B5EF4-FFF2-40B4-BE49-F238E27FC236}">
                <a16:creationId xmlns:a16="http://schemas.microsoft.com/office/drawing/2014/main" id="{9D6D639C-B421-7F29-EB77-E0E17C76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752600" y="1284288"/>
            <a:ext cx="86868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Represent belief by random </a:t>
            </a:r>
            <a:r>
              <a:rPr lang="en-US" altLang="en-US" sz="3600">
                <a:solidFill>
                  <a:srgbClr val="C5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</a:t>
            </a:r>
            <a:r>
              <a:rPr lang="en-US" altLang="en-US" sz="3600">
                <a:solidFill>
                  <a:srgbClr val="C5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non-Gaussian, nonlinear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Pct val="130000"/>
            </a:pP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filtering   </a:t>
            </a: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non-parametric inference algorithm </a:t>
            </a:r>
          </a:p>
          <a:p>
            <a:pPr eaLnBrk="1" hangingPunct="1">
              <a:buClr>
                <a:schemeClr val="folHlink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suited to track non-linear dynamics.</a:t>
            </a:r>
          </a:p>
          <a:p>
            <a:pPr eaLnBrk="1" hangingPunct="1">
              <a:buClr>
                <a:schemeClr val="folHlink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efficiently represent non-Gaussian distributions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130000"/>
            </a:pP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43138" y="381000"/>
            <a:ext cx="8424862" cy="579438"/>
          </a:xfrm>
        </p:spPr>
        <p:txBody>
          <a:bodyPr/>
          <a:lstStyle/>
          <a:p>
            <a:r>
              <a:rPr lang="en-US" altLang="en-US" sz="3200" b="1" dirty="0"/>
              <a:t>Why Particle Filters</a:t>
            </a:r>
            <a:endParaRPr lang="en-US" altLang="en-US" b="1" dirty="0">
              <a:cs typeface="Calibri Light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0C2FA20C-78F9-F9AE-299F-4B28C80C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55299" name="Picture 4" descr="uni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1"/>
            <a:ext cx="8686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Particle Filters</a:t>
            </a: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962400" y="4724401"/>
            <a:ext cx="3733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Robot Pose particles drawn at random and uniformly over the  entire pose space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D63C508D-553C-FD56-4193-30EDF514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04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56323" name="Picture 5" descr="pGive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86106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uni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215265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120650"/>
            <a:ext cx="8424863" cy="457200"/>
          </a:xfrm>
        </p:spPr>
        <p:txBody>
          <a:bodyPr/>
          <a:lstStyle/>
          <a:p>
            <a:r>
              <a:rPr lang="en-US" altLang="en-US" sz="2400"/>
              <a:t>Sensor Information: Importance Sampling</a:t>
            </a:r>
          </a:p>
        </p:txBody>
      </p:sp>
      <p:sp>
        <p:nvSpPr>
          <p:cNvPr id="56326" name="TextBox 6"/>
          <p:cNvSpPr txBox="1">
            <a:spLocks noChangeArrowheads="1"/>
          </p:cNvSpPr>
          <p:nvPr/>
        </p:nvSpPr>
        <p:spPr bwMode="auto">
          <a:xfrm>
            <a:off x="2819400" y="4800600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 robot senses the door, Monte Carlo Localization Assigns  importance factors to each particle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2AAB8BCA-F85B-0A95-1664-8CA685C43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653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 descr="pGive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190500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1917700" y="0"/>
            <a:ext cx="8140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endParaRPr lang="en-US" altLang="en-US" sz="4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0" name="Line 7"/>
          <p:cNvSpPr>
            <a:spLocks noChangeShapeType="1"/>
          </p:cNvSpPr>
          <p:nvPr/>
        </p:nvSpPr>
        <p:spPr bwMode="auto">
          <a:xfrm>
            <a:off x="4114800" y="2667000"/>
            <a:ext cx="685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7352" name="Picture 10" descr="pGiven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449580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150814"/>
            <a:ext cx="8424863" cy="579437"/>
          </a:xfrm>
        </p:spPr>
        <p:txBody>
          <a:bodyPr/>
          <a:lstStyle/>
          <a:p>
            <a:r>
              <a:rPr lang="en-US" altLang="en-US" sz="3200"/>
              <a:t>Robot Motion</a:t>
            </a:r>
          </a:p>
        </p:txBody>
      </p:sp>
      <p:sp>
        <p:nvSpPr>
          <p:cNvPr id="57354" name="TextBox 10"/>
          <p:cNvSpPr txBox="1">
            <a:spLocks noChangeArrowheads="1"/>
          </p:cNvSpPr>
          <p:nvPr/>
        </p:nvSpPr>
        <p:spPr bwMode="auto">
          <a:xfrm>
            <a:off x="1676400" y="3657601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 incorporating the robot motion and after resampling, leads to new particle set with uniform importance weights, but with an increased number of particles near the three likely places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4E91A142-A8F6-FE7A-8788-4D905B592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55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58372" name="Picture 5" descr="pGivenO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8686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6" descr="pGiven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222885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95250"/>
            <a:ext cx="8424863" cy="457200"/>
          </a:xfrm>
        </p:spPr>
        <p:txBody>
          <a:bodyPr/>
          <a:lstStyle/>
          <a:p>
            <a:r>
              <a:rPr lang="en-US" altLang="en-US" sz="2400"/>
              <a:t>Sensor Information: Importance Sampling</a:t>
            </a:r>
            <a:endParaRPr lang="en-US" altLang="en-US"/>
          </a:p>
        </p:txBody>
      </p:sp>
      <p:sp>
        <p:nvSpPr>
          <p:cNvPr id="58375" name="TextBox 7"/>
          <p:cNvSpPr txBox="1">
            <a:spLocks noChangeArrowheads="1"/>
          </p:cNvSpPr>
          <p:nvPr/>
        </p:nvSpPr>
        <p:spPr bwMode="auto">
          <a:xfrm>
            <a:off x="2590800" y="5562601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New measurement assigns non-uniform importance weights to the particle sets, most of the cumulative probability mass is centered on the second door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BACE4384-1587-5CA9-D1D5-366440F8A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08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026" descr="pGivenO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192405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1027"/>
          <p:cNvSpPr>
            <a:spLocks noChangeArrowheads="1"/>
          </p:cNvSpPr>
          <p:nvPr/>
        </p:nvSpPr>
        <p:spPr bwMode="auto">
          <a:xfrm>
            <a:off x="1905000" y="2413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5" name="Rectangle 1028"/>
          <p:cNvSpPr>
            <a:spLocks noChangeArrowheads="1"/>
          </p:cNvSpPr>
          <p:nvPr/>
        </p:nvSpPr>
        <p:spPr bwMode="auto">
          <a:xfrm>
            <a:off x="7440613" y="1206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9396" name="Line 1029"/>
          <p:cNvSpPr>
            <a:spLocks noChangeShapeType="1"/>
          </p:cNvSpPr>
          <p:nvPr/>
        </p:nvSpPr>
        <p:spPr bwMode="auto">
          <a:xfrm>
            <a:off x="4876800" y="2438400"/>
            <a:ext cx="838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9397" name="Picture 1031" descr="pGivenOA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9" y="4267200"/>
            <a:ext cx="83899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1035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74614"/>
            <a:ext cx="8424863" cy="579437"/>
          </a:xfrm>
        </p:spPr>
        <p:txBody>
          <a:bodyPr/>
          <a:lstStyle/>
          <a:p>
            <a:r>
              <a:rPr lang="en-US" altLang="en-US" sz="3200"/>
              <a:t>Robot Motion</a:t>
            </a:r>
            <a:endParaRPr lang="en-US" altLang="en-US"/>
          </a:p>
        </p:txBody>
      </p:sp>
      <p:sp>
        <p:nvSpPr>
          <p:cNvPr id="59400" name="TextBox 5"/>
          <p:cNvSpPr txBox="1">
            <a:spLocks noChangeArrowheads="1"/>
          </p:cNvSpPr>
          <p:nvPr/>
        </p:nvSpPr>
        <p:spPr bwMode="auto">
          <a:xfrm>
            <a:off x="2590800" y="5029201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Further motion leads to another re-sampling step, and a step in which a new particle set is generated according to the motion model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2BA399E7-47E8-AB66-0F81-A31CD7BB3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264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Mobile Robot Particle Filter Video</a:t>
            </a:r>
            <a:r>
              <a:rPr lang="en-US" dirty="0"/>
              <a:t>  </a:t>
            </a:r>
            <a:endParaRPr lang="en-US"/>
          </a:p>
        </p:txBody>
      </p:sp>
      <p:pic>
        <p:nvPicPr>
          <p:cNvPr id="4" name="Picture 3" descr="A blue and green text&#10;&#10;Description automatically generated">
            <a:extLst>
              <a:ext uri="{FF2B5EF4-FFF2-40B4-BE49-F238E27FC236}">
                <a16:creationId xmlns:a16="http://schemas.microsoft.com/office/drawing/2014/main" id="{6B269596-B52A-E401-C5B9-1F8040D9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179" name="SONAR-FLOOR-GLOBAL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281114"/>
            <a:ext cx="6715125" cy="4967287"/>
          </a:xfrm>
          <a:prstGeom prst="rect">
            <a:avLst/>
          </a:prstGeom>
          <a:noFill/>
          <a:ln w="508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2180" name="Freeform 4"/>
          <p:cNvSpPr>
            <a:spLocks/>
          </p:cNvSpPr>
          <p:nvPr/>
        </p:nvSpPr>
        <p:spPr bwMode="auto">
          <a:xfrm>
            <a:off x="4624388" y="2133600"/>
            <a:ext cx="1674812" cy="1549400"/>
          </a:xfrm>
          <a:custGeom>
            <a:avLst/>
            <a:gdLst>
              <a:gd name="T0" fmla="*/ 2147483647 w 1055"/>
              <a:gd name="T1" fmla="*/ 2147483647 h 976"/>
              <a:gd name="T2" fmla="*/ 2147483647 w 1055"/>
              <a:gd name="T3" fmla="*/ 2147483647 h 976"/>
              <a:gd name="T4" fmla="*/ 2147483647 w 1055"/>
              <a:gd name="T5" fmla="*/ 2147483647 h 976"/>
              <a:gd name="T6" fmla="*/ 2147483647 w 1055"/>
              <a:gd name="T7" fmla="*/ 2147483647 h 976"/>
              <a:gd name="T8" fmla="*/ 2147483647 w 1055"/>
              <a:gd name="T9" fmla="*/ 2147483647 h 976"/>
              <a:gd name="T10" fmla="*/ 2147483647 w 1055"/>
              <a:gd name="T11" fmla="*/ 2147483647 h 976"/>
              <a:gd name="T12" fmla="*/ 2147483647 w 1055"/>
              <a:gd name="T13" fmla="*/ 2147483647 h 976"/>
              <a:gd name="T14" fmla="*/ 2147483647 w 1055"/>
              <a:gd name="T15" fmla="*/ 2147483647 h 976"/>
              <a:gd name="T16" fmla="*/ 2147483647 w 1055"/>
              <a:gd name="T17" fmla="*/ 2147483647 h 976"/>
              <a:gd name="T18" fmla="*/ 2147483647 w 1055"/>
              <a:gd name="T19" fmla="*/ 0 h 97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55"/>
              <a:gd name="T31" fmla="*/ 0 h 976"/>
              <a:gd name="T32" fmla="*/ 1055 w 1055"/>
              <a:gd name="T33" fmla="*/ 976 h 97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55" h="976">
                <a:moveTo>
                  <a:pt x="1055" y="968"/>
                </a:moveTo>
                <a:cubicBezTo>
                  <a:pt x="922" y="969"/>
                  <a:pt x="427" y="976"/>
                  <a:pt x="255" y="976"/>
                </a:cubicBezTo>
                <a:cubicBezTo>
                  <a:pt x="83" y="976"/>
                  <a:pt x="46" y="976"/>
                  <a:pt x="23" y="968"/>
                </a:cubicBezTo>
                <a:cubicBezTo>
                  <a:pt x="0" y="960"/>
                  <a:pt x="102" y="936"/>
                  <a:pt x="119" y="928"/>
                </a:cubicBezTo>
                <a:cubicBezTo>
                  <a:pt x="136" y="920"/>
                  <a:pt x="90" y="925"/>
                  <a:pt x="127" y="920"/>
                </a:cubicBezTo>
                <a:cubicBezTo>
                  <a:pt x="164" y="915"/>
                  <a:pt x="282" y="916"/>
                  <a:pt x="343" y="896"/>
                </a:cubicBezTo>
                <a:cubicBezTo>
                  <a:pt x="404" y="876"/>
                  <a:pt x="460" y="849"/>
                  <a:pt x="495" y="800"/>
                </a:cubicBezTo>
                <a:cubicBezTo>
                  <a:pt x="530" y="751"/>
                  <a:pt x="543" y="669"/>
                  <a:pt x="551" y="600"/>
                </a:cubicBezTo>
                <a:cubicBezTo>
                  <a:pt x="559" y="531"/>
                  <a:pt x="552" y="484"/>
                  <a:pt x="543" y="384"/>
                </a:cubicBezTo>
                <a:cubicBezTo>
                  <a:pt x="534" y="284"/>
                  <a:pt x="502" y="67"/>
                  <a:pt x="495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1" y="142876"/>
            <a:ext cx="8424863" cy="701675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Sample-based Localization (sonar)</a:t>
            </a:r>
            <a:endParaRPr lang="en-US" altLang="en-US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43178DC6-6B03-7FA9-4217-1C856C0B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9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02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021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2179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02179"/>
                </p:tgtEl>
              </p:cMediaNode>
            </p:video>
          </p:childTnLst>
        </p:cTn>
      </p:par>
    </p:tnLst>
    <p:bldLst>
      <p:bldP spid="12021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FB0BF7-043E-8E20-F931-125C563D9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4700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altLang="en-US" sz="3850"/>
              <a:t>Problem Statement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83E4304-E0E5-1A92-6EF1-C2623B3DB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76322" y="2227944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altLang="en-US" sz="2100"/>
              <a:t>Tracking the </a:t>
            </a:r>
            <a:r>
              <a:rPr lang="en-US" altLang="en-US" sz="2100" u="sng"/>
              <a:t>state of a system</a:t>
            </a:r>
            <a:r>
              <a:rPr lang="en-US" altLang="en-US" sz="2100"/>
              <a:t> as it evolves over time</a:t>
            </a:r>
          </a:p>
          <a:p>
            <a:endParaRPr lang="en-US" altLang="en-US" sz="2100"/>
          </a:p>
          <a:p>
            <a:r>
              <a:rPr lang="en-US" altLang="en-US" sz="2100"/>
              <a:t>We have: Sequentially arriving (noisy or ambiguous) observations</a:t>
            </a:r>
          </a:p>
          <a:p>
            <a:endParaRPr lang="en-US" altLang="en-US" sz="2100"/>
          </a:p>
          <a:p>
            <a:r>
              <a:rPr lang="en-US" altLang="en-US" sz="2100"/>
              <a:t>We want to know: Best possible estimate of the hidden variables</a:t>
            </a: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959F3E19-6AE6-A772-A62A-BE15C76FD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662" y="3151030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9D914B6-128A-4500-A07F-5C8BD64D8EE7}" type="slidenum">
              <a:rPr lang="en-US" altLang="en-US" sz="1400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362200" y="212726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prstClr val="black"/>
                </a:solidFill>
                <a:latin typeface="Times" panose="02020603050405020304" pitchFamily="18" charset="0"/>
              </a:rPr>
              <a:t>MCL in action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905000" y="1219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>
                <a:solidFill>
                  <a:prstClr val="black"/>
                </a:solidFill>
                <a:latin typeface="Times" panose="02020603050405020304" pitchFamily="18" charset="0"/>
              </a:rPr>
              <a:t>“</a:t>
            </a:r>
            <a:r>
              <a:rPr lang="en-US" altLang="ja-JP">
                <a:solidFill>
                  <a:prstClr val="black"/>
                </a:solidFill>
                <a:latin typeface="Times" panose="02020603050405020304" pitchFamily="18" charset="0"/>
              </a:rPr>
              <a:t>Monte Carlo</a:t>
            </a:r>
            <a:r>
              <a:rPr lang="ja-JP" altLang="en-US">
                <a:solidFill>
                  <a:prstClr val="black"/>
                </a:solidFill>
                <a:latin typeface="Times" panose="02020603050405020304" pitchFamily="18" charset="0"/>
              </a:rPr>
              <a:t>”</a:t>
            </a:r>
            <a:r>
              <a:rPr lang="en-US" altLang="ja-JP">
                <a:solidFill>
                  <a:prstClr val="black"/>
                </a:solidFill>
                <a:latin typeface="Times" panose="02020603050405020304" pitchFamily="18" charset="0"/>
              </a:rPr>
              <a:t> Localization</a:t>
            </a:r>
            <a:r>
              <a:rPr lang="en-US" altLang="ja-JP" sz="2000">
                <a:solidFill>
                  <a:prstClr val="black"/>
                </a:solidFill>
                <a:latin typeface="Times" panose="02020603050405020304" pitchFamily="18" charset="0"/>
              </a:rPr>
              <a:t> -- refers to the resampling of the 		distribution each time a new observation is integrated</a:t>
            </a:r>
            <a:endParaRPr lang="en-US" altLang="en-US" sz="2000">
              <a:solidFill>
                <a:prstClr val="black"/>
              </a:solidFill>
              <a:latin typeface="Geneva" pitchFamily="-84" charset="0"/>
            </a:endParaRPr>
          </a:p>
        </p:txBody>
      </p:sp>
      <p:pic>
        <p:nvPicPr>
          <p:cNvPr id="83972" name="Picture 4" descr="global-flo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47864"/>
            <a:ext cx="60198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B7F219A-8C55-1A87-E0F4-302D5361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4000"/>
              <a:t>Particle Filter Basics</a:t>
            </a:r>
            <a:endParaRPr lang="en-US" altLang="en-US" sz="4000" b="1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254" y="838200"/>
            <a:ext cx="9144000" cy="6019800"/>
          </a:xfrm>
        </p:spPr>
        <p:txBody>
          <a:bodyPr>
            <a:norm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Known map of the world (2D in our case).  Location of objects of interest (i.e. obstacles, walls, beacons/cones) is also known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How can we localize ourselves given an arbitrary starting position?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Idea:  populate the space with random samples of where we might be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See if the random samples are consistent </a:t>
            </a:r>
            <a:r>
              <a:rPr lang="en-US" altLang="en-US" sz="2400">
                <a:solidFill>
                  <a:srgbClr val="0070C0"/>
                </a:solidFill>
              </a:rPr>
              <a:t>with movement and sensor readings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Predict: Move all particles according to movement model with noise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Measure: Integrate sensor readings into a “weight” for each sample by making a prediction about the sensor readings likelihood given this particle’s location.  Up</a:t>
            </a:r>
            <a:r>
              <a:rPr lang="en-US" altLang="ja-JP" sz="2400">
                <a:solidFill>
                  <a:srgbClr val="0070C0"/>
                </a:solidFill>
              </a:rPr>
              <a:t>date weight on the particle accordingly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Sample: Randomly select M particles based on weights (same particle may be picked multiple times)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Prefer new samples </a:t>
            </a:r>
            <a:r>
              <a:rPr lang="en-US" altLang="en-US" sz="2400" dirty="0">
                <a:solidFill>
                  <a:srgbClr val="0070C0"/>
                </a:solidFill>
              </a:rPr>
              <a:t>that are </a:t>
            </a:r>
            <a:r>
              <a:rPr lang="en-US" altLang="en-US" sz="2400">
                <a:solidFill>
                  <a:srgbClr val="0070C0"/>
                </a:solidFill>
              </a:rPr>
              <a:t>consistent with sensor data over </a:t>
            </a:r>
            <a:r>
              <a:rPr lang="en-US" altLang="en-US" sz="2400" dirty="0">
                <a:solidFill>
                  <a:srgbClr val="0070C0"/>
                </a:solidFill>
              </a:rPr>
              <a:t>samples that are not consistent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753600" y="6356351"/>
            <a:ext cx="457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B7114B6-4087-4F51-8D1B-3996AA3D5353}" type="slidenum">
              <a:rPr lang="en-US" altLang="en-US" sz="14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3CF81F5F-B73E-BF77-4FE1-9256BB92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4000"/>
              <a:t>Particle Filter Basics</a:t>
            </a:r>
            <a:endParaRPr lang="en-US" altLang="en-US" sz="4000" b="1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56388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Particle filters represent a </a:t>
            </a:r>
            <a:r>
              <a:rPr lang="en-US" altLang="en-US" sz="2000" u="sng">
                <a:solidFill>
                  <a:srgbClr val="0070C0"/>
                </a:solidFill>
              </a:rPr>
              <a:t>distribution</a:t>
            </a:r>
            <a:r>
              <a:rPr lang="en-US" altLang="en-US" sz="2000">
                <a:solidFill>
                  <a:srgbClr val="0070C0"/>
                </a:solidFill>
              </a:rPr>
              <a:t> by a set of samples drawn from the posterior distribution.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The denser a sub-region of the state space is populated by samples, the more likely it is that true state falls into this region.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Such a representation is approximate, but it is nonparametric, and therefore can represent a much broader space of distributions than Gaussians.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Weight of particle are given through the measurement model.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Re-sampling allows to redistribute particles approximately according to the posterior 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The re-sampling step is a probabilistic implementation of the Darwinian idea of survival of the fittest: it refocuses the particle set to regions in state space with high posterior probability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70C0"/>
                </a:solidFill>
              </a:rPr>
              <a:t> By doing so, it focuses the computational resources of the filter algorithm to regions in the state space where they matter the most. 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>
              <a:solidFill>
                <a:srgbClr val="0070C0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753600" y="6356351"/>
            <a:ext cx="457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89D136-821A-4380-8EC3-6E361EC0136D}" type="slidenum">
              <a:rPr lang="en-US" altLang="en-US" sz="14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4B5564E-DD1D-53B4-FA9A-D3262570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9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4000"/>
              <a:t>Properties of Particle Filters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/>
          <a:lstStyle/>
          <a:p>
            <a:pPr>
              <a:buClr>
                <a:schemeClr val="folHlink"/>
              </a:buClr>
              <a:buFontTx/>
              <a:buNone/>
            </a:pPr>
            <a:endParaRPr lang="en-US" altLang="en-US">
              <a:solidFill>
                <a:srgbClr val="C00000"/>
              </a:solidFill>
            </a:endParaRPr>
          </a:p>
          <a:p>
            <a:pPr>
              <a:buClr>
                <a:schemeClr val="folHlink"/>
              </a:buClr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Sampling Variance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</a:rPr>
              <a:t>Variation due to random sampling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</a:rPr>
              <a:t>The sampling variance decreases with the number of samples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</a:rPr>
              <a:t>Higher number of samples result in more accurate approximations with less variability</a:t>
            </a:r>
            <a:endParaRPr lang="en-US" altLang="en-US"/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  <a:latin typeface="Verdana" panose="020B0604030504040204" pitchFamily="34" charset="0"/>
              </a:rPr>
              <a:t>If enough samples are chosen, the observations made by a robot – sample based belief - </a:t>
            </a:r>
            <a:r>
              <a:rPr lang="ja-JP" altLang="en-US">
                <a:solidFill>
                  <a:srgbClr val="0070C0"/>
                </a:solidFill>
                <a:latin typeface="Verdana" panose="020B0604030504040204" pitchFamily="34" charset="0"/>
              </a:rPr>
              <a:t>“</a:t>
            </a:r>
            <a:r>
              <a:rPr lang="en-US" altLang="ja-JP">
                <a:solidFill>
                  <a:srgbClr val="0070C0"/>
                </a:solidFill>
                <a:latin typeface="Verdana" panose="020B0604030504040204" pitchFamily="34" charset="0"/>
              </a:rPr>
              <a:t>are close enough</a:t>
            </a:r>
            <a:r>
              <a:rPr lang="ja-JP" altLang="en-US">
                <a:solidFill>
                  <a:srgbClr val="0070C0"/>
                </a:solidFill>
                <a:latin typeface="Verdana" panose="020B0604030504040204" pitchFamily="34" charset="0"/>
              </a:rPr>
              <a:t>”</a:t>
            </a:r>
            <a:r>
              <a:rPr lang="en-US" altLang="ja-JP">
                <a:solidFill>
                  <a:srgbClr val="0070C0"/>
                </a:solidFill>
                <a:latin typeface="Verdana" panose="020B0604030504040204" pitchFamily="34" charset="0"/>
              </a:rPr>
              <a:t> to the true belief.</a:t>
            </a:r>
            <a:endParaRPr lang="en-US" altLang="en-US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677400" y="6356351"/>
            <a:ext cx="533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17D518-A821-4C13-8573-F0B82BDF585E}" type="slidenum">
              <a:rPr lang="en-US" altLang="en-US" sz="14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CA63068A-DC72-9D9B-8052-08C10E95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4352" y="146304"/>
            <a:ext cx="717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2-D Mobile Robot Particle Filter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0769" y="674132"/>
            <a:ext cx="110901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 map of the scene, with features that can be sensed by </a:t>
            </a:r>
            <a:r>
              <a:rPr lang="en-US"/>
              <a:t>the robot (vision, range, ultrasound etc.)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N random particle locations (X,Y,</a:t>
            </a:r>
            <a:r>
              <a:rPr lang="el-GR" dirty="0">
                <a:cs typeface="Arial" panose="020B0604020202020204" pitchFamily="34" charset="0"/>
              </a:rPr>
              <a:t>θ</a:t>
            </a:r>
            <a:r>
              <a:rPr lang="en-US" dirty="0">
                <a:cs typeface="Arial" panose="020B0604020202020204" pitchFamily="34" charset="0"/>
              </a:rPr>
              <a:t>) to cover the scene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Place mobile robot in scene (unknown </a:t>
            </a:r>
            <a:r>
              <a:rPr lang="en-US">
                <a:cs typeface="Arial" panose="020B0604020202020204" pitchFamily="34" charset="0"/>
              </a:rPr>
              <a:t>location)</a:t>
            </a:r>
            <a:endParaRPr lang="en-US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Until robot is localized 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Move robot according to </a:t>
            </a:r>
            <a:r>
              <a:rPr lang="en-US">
                <a:cs typeface="Arial" panose="020B0604020202020204" pitchFamily="34" charset="0"/>
              </a:rPr>
              <a:t>known random motion </a:t>
            </a:r>
            <a:r>
              <a:rPr lang="en-US" dirty="0">
                <a:cs typeface="Arial" panose="020B0604020202020204" pitchFamily="34" charset="0"/>
              </a:rPr>
              <a:t>model with noise.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Move each particle with similar motion using known motion model with noise.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Compare real sensor readings with simulated sensor readings from each particle, given: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We know each Particle’s location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We  have a noise model of the </a:t>
            </a:r>
            <a:r>
              <a:rPr lang="en-US">
                <a:cs typeface="Arial" panose="020B0604020202020204" pitchFamily="34" charset="0"/>
              </a:rPr>
              <a:t>sensor (e.g. ultrasound, laser, vision)</a:t>
            </a:r>
            <a:endParaRPr lang="en-US" dirty="0"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We have a known map with feature locations (walls/obstacles/beacons)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comparison in (3) above to generate an “importance weight” for each particle – how close it’s measurements are to the sampled measurement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Resample the particles (with replacement) according to the new weighted distribution above.  Higher weights mean more agreement with the sensor measurement, and a more likely location for the robot.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Repeat steps 1-5 above with the newly sampled particle set until robot is localized – particles converge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After each movement update, particles that are close to the actual robot location will have their sensor measurements be consistent with the real readings, reinforcing </a:t>
            </a:r>
            <a:r>
              <a:rPr lang="en-US">
                <a:cs typeface="Arial" panose="020B0604020202020204" pitchFamily="34" charset="0"/>
              </a:rPr>
              <a:t>these particles (their weights are higher)</a:t>
            </a: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Particles that were not close to the actual robot location after the movement update will not be consistent with sensor measurements, and will be less likely to survive during </a:t>
            </a:r>
            <a:r>
              <a:rPr lang="en-US">
                <a:cs typeface="Arial" panose="020B0604020202020204" pitchFamily="34" charset="0"/>
              </a:rPr>
              <a:t>resampling (their weights are lower)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A blue and green text&#10;&#10;Description automatically generated">
            <a:extLst>
              <a:ext uri="{FF2B5EF4-FFF2-40B4-BE49-F238E27FC236}">
                <a16:creationId xmlns:a16="http://schemas.microsoft.com/office/drawing/2014/main" id="{EA5C510E-D000-77E7-5998-F24F5700B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70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18" y="247136"/>
            <a:ext cx="11508259" cy="606304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000" u="sng" dirty="0"/>
              <a:t>Particle Filter in Python</a:t>
            </a:r>
          </a:p>
          <a:p>
            <a:pPr marL="0" indent="0">
              <a:buNone/>
            </a:pPr>
            <a:r>
              <a:rPr lang="en-US" sz="2000" dirty="0"/>
              <a:t>p=[]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range(N):                                       #p is initial particle array with random location of particle (X,Y,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err="1"/>
              <a:t>p.append</a:t>
            </a:r>
            <a:r>
              <a:rPr lang="en-US" sz="2000"/>
              <a:t>(p[</a:t>
            </a:r>
            <a:r>
              <a:rPr lang="en-US" sz="2000" err="1"/>
              <a:t>i</a:t>
            </a:r>
            <a:r>
              <a:rPr lang="en-US" sz="2000"/>
              <a:t>].random_location(X,Y,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dirty="0"/>
              <a:t>))          </a:t>
            </a:r>
          </a:p>
          <a:p>
            <a:pPr marL="0" indent="0">
              <a:buNone/>
            </a:pPr>
            <a:r>
              <a:rPr lang="en-US" sz="2000" dirty="0"/>
              <a:t>p2=[]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myrobot</a:t>
            </a:r>
            <a:r>
              <a:rPr lang="en-US" sz="2000" dirty="0"/>
              <a:t>=</a:t>
            </a:r>
            <a:r>
              <a:rPr lang="en-US" sz="2000" dirty="0" err="1"/>
              <a:t>myrobot.move</a:t>
            </a:r>
            <a:r>
              <a:rPr lang="en-US" sz="2000" dirty="0"/>
              <a:t>(</a:t>
            </a:r>
            <a:r>
              <a:rPr lang="en-US" sz="2000" dirty="0" err="1"/>
              <a:t>dX,dY</a:t>
            </a:r>
            <a:r>
              <a:rPr lang="en-US" sz="2000" dirty="0"/>
              <a:t>, d</a:t>
            </a:r>
            <a:r>
              <a:rPr lang="el-GR" sz="20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/>
              <a:t>)          # move robot (randomly) to new position with noise</a:t>
            </a:r>
          </a:p>
          <a:p>
            <a:pPr marL="0" indent="0">
              <a:buNone/>
            </a:pPr>
            <a:r>
              <a:rPr lang="en-US" sz="2000"/>
              <a:t>Z = sensor_readings()                                    # sensor readings from robot  at this new position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range(N):                                       </a:t>
            </a:r>
          </a:p>
          <a:p>
            <a:pPr marL="0" indent="0">
              <a:buNone/>
            </a:pPr>
            <a:r>
              <a:rPr lang="en-US" sz="2000" dirty="0"/>
              <a:t>    p2.append(p[</a:t>
            </a:r>
            <a:r>
              <a:rPr lang="en-US" sz="2000" dirty="0" err="1"/>
              <a:t>i</a:t>
            </a:r>
            <a:r>
              <a:rPr lang="en-US" sz="2000" dirty="0"/>
              <a:t>].move(</a:t>
            </a:r>
            <a:r>
              <a:rPr lang="en-US" sz="2000" dirty="0" err="1"/>
              <a:t>dX,dY</a:t>
            </a:r>
            <a:r>
              <a:rPr lang="en-US" sz="2000" dirty="0"/>
              <a:t>, d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/>
              <a:t>))           #</a:t>
            </a:r>
            <a:r>
              <a:rPr lang="en-US" sz="2000" dirty="0"/>
              <a:t>update particle position </a:t>
            </a:r>
            <a:r>
              <a:rPr lang="en-US" sz="2000"/>
              <a:t>with same movement as robot (translation,rotation)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 = p2</a:t>
            </a:r>
          </a:p>
          <a:p>
            <a:pPr marL="0" indent="0">
              <a:buNone/>
            </a:pPr>
            <a:r>
              <a:rPr lang="en-US" sz="2000" dirty="0"/>
              <a:t>w = []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range(N):                                               #w is importance weight for </a:t>
            </a:r>
            <a:r>
              <a:rPr lang="en-US" sz="2000"/>
              <a:t>each particle.  </a:t>
            </a:r>
            <a:r>
              <a:rPr lang="en-US" sz="2000" dirty="0"/>
              <a:t>P(Z |</a:t>
            </a:r>
            <a:r>
              <a:rPr lang="en-US" sz="2000"/>
              <a:t>p[</a:t>
            </a:r>
            <a:r>
              <a:rPr lang="en-US" sz="2000" err="1"/>
              <a:t>i</a:t>
            </a:r>
            <a:r>
              <a:rPr lang="en-US" sz="2000"/>
              <a:t>]) how close sensor measurement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w.append</a:t>
            </a:r>
            <a:r>
              <a:rPr lang="en-US" sz="2000" dirty="0"/>
              <a:t>(p[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measurement_prob</a:t>
            </a:r>
            <a:r>
              <a:rPr lang="en-US" sz="2000" dirty="0"/>
              <a:t>(Z</a:t>
            </a:r>
            <a:r>
              <a:rPr lang="en-US" sz="2000"/>
              <a:t>))    # at particle location is to the actual sensor values (Z)</a:t>
            </a:r>
          </a:p>
          <a:p>
            <a:pPr marL="0" indent="0">
              <a:buNone/>
            </a:pPr>
            <a:r>
              <a:rPr lang="en-US" sz="2000"/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/>
              <a:t>p3 </a:t>
            </a:r>
            <a:r>
              <a:rPr lang="en-US" sz="2000" dirty="0"/>
              <a:t>= []                                                                 # now </a:t>
            </a:r>
            <a:r>
              <a:rPr lang="en-US" sz="2000"/>
              <a:t>resample (with replacement) according </a:t>
            </a:r>
            <a:r>
              <a:rPr lang="en-US" sz="2000" dirty="0"/>
              <a:t>to new importance weights</a:t>
            </a:r>
          </a:p>
          <a:p>
            <a:pPr marL="0" indent="0">
              <a:buNone/>
            </a:pPr>
            <a:r>
              <a:rPr lang="en-US" sz="2000" dirty="0"/>
              <a:t>….insert resampling code here to get a new set of particles weighted by their importance</a:t>
            </a:r>
          </a:p>
          <a:p>
            <a:pPr marL="0" indent="0">
              <a:buNone/>
            </a:pPr>
            <a:r>
              <a:rPr lang="en-US" sz="2000" dirty="0"/>
              <a:t>p = p3</a:t>
            </a:r>
          </a:p>
          <a:p>
            <a:pPr marL="0" indent="0">
              <a:buNone/>
            </a:pPr>
            <a:r>
              <a:rPr lang="en-US" sz="2000" dirty="0"/>
              <a:t>#  now do this again (starting with </a:t>
            </a:r>
            <a:r>
              <a:rPr lang="en-US" sz="2000" dirty="0" err="1"/>
              <a:t>myrobot.move</a:t>
            </a:r>
            <a:r>
              <a:rPr lang="en-US" sz="2000" dirty="0"/>
              <a:t>() )with the new particle set……</a:t>
            </a:r>
          </a:p>
        </p:txBody>
      </p:sp>
    </p:spTree>
    <p:extLst>
      <p:ext uri="{BB962C8B-B14F-4D97-AF65-F5344CB8AC3E}">
        <p14:creationId xmlns:p14="http://schemas.microsoft.com/office/powerpoint/2010/main" val="2880482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3600"/>
              <a:t>Importance Sampling Principle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60198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After we update the particles with the sensor readings, we have a set of particles with new “importance weights”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We want to resample the particles (with replacements – duplicates) based on the new importance weightings.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Essentially:  sample from an arbitrary prob. Distribution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Methods ( each with different efficiency/complexity)  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70C0"/>
                </a:solidFill>
              </a:rPr>
              <a:t>Rejection sampling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70C0"/>
                </a:solidFill>
              </a:rPr>
              <a:t>Cumulative Distribution Function buckets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Importance sampling makes sure “good” particles survive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70C0"/>
              </a:solidFill>
            </a:endParaRP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356351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A51FFD6-897A-4669-9FC5-DDF7FE7514CF}" type="slidenum">
              <a:rPr lang="en-US" altLang="en-US" sz="14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C13DE7E-D9B0-CAE4-D7DF-241A8249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17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en-US" sz="3600"/>
              <a:t>Rejection Sampling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7076" y="1066800"/>
            <a:ext cx="9660924" cy="57912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Let us assume that f(x)&lt;1 for all x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Sample x from a uniform distribution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Sample c from [0,1]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if f(x) &gt; c keep the sample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otherwise reject the sample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Intuitively:  Particles with high probability will have a good chance of being chosen as they will be larger than most random values of c =[0,1]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70C0"/>
                </a:solidFill>
              </a:rPr>
              <a:t>Particles with low probability will have a small chance of being chosen as they will be smaller than most random values of c = [0,1]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356351"/>
            <a:ext cx="38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B398E34-55E0-4801-99AC-3CB7FE3768EF}" type="slidenum">
              <a:rPr lang="en-US" altLang="en-US" sz="14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4" y="658280"/>
            <a:ext cx="47529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60CF288B-DFC4-ABFB-9838-D06509F18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3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326339"/>
            <a:ext cx="5857101" cy="6453402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#rejection sampling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# pick a random particle from 1 to N.  Then see if its weight (i.e. probability)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# is greater or less than a random probability from [0,1].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# if it is greater, then accept this particle, otherwise reject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import math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import random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N=5   #number of particles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w=[.1,.1,.6,.1,.1]  #probability of each particle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print 'initial particle </a:t>
            </a:r>
            <a:r>
              <a:rPr lang="en-US" sz="3500" dirty="0" err="1"/>
              <a:t>probabilities',w</a:t>
            </a: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 err="1"/>
              <a:t>freq</a:t>
            </a:r>
            <a:r>
              <a:rPr lang="en-US" sz="3500" dirty="0"/>
              <a:t>=[0,0,0,0,0]  #resampling frequency (histogram buckets)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accepted=0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iteration=0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while (accepted&lt;1000):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iteration=iteration+1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index = </a:t>
            </a:r>
            <a:r>
              <a:rPr lang="en-US" sz="3500" dirty="0" err="1"/>
              <a:t>int</a:t>
            </a:r>
            <a:r>
              <a:rPr lang="en-US" sz="3500" dirty="0"/>
              <a:t>(</a:t>
            </a:r>
            <a:r>
              <a:rPr lang="en-US" sz="3500" dirty="0" err="1"/>
              <a:t>random.random</a:t>
            </a:r>
            <a:r>
              <a:rPr lang="en-US" sz="3500" dirty="0"/>
              <a:t>() *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c=</a:t>
            </a:r>
            <a:r>
              <a:rPr lang="en-US" sz="3500" dirty="0" err="1"/>
              <a:t>random.random</a:t>
            </a:r>
            <a:r>
              <a:rPr lang="en-US" sz="3500" dirty="0"/>
              <a:t>() *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if w[index]&gt;=c: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   </a:t>
            </a:r>
            <a:r>
              <a:rPr lang="en-US" sz="3500" dirty="0" err="1"/>
              <a:t>freq</a:t>
            </a:r>
            <a:r>
              <a:rPr lang="en-US" sz="3500" dirty="0"/>
              <a:t>[index]=</a:t>
            </a:r>
            <a:r>
              <a:rPr lang="en-US" sz="3500" dirty="0" err="1"/>
              <a:t>freq</a:t>
            </a:r>
            <a:r>
              <a:rPr lang="en-US" sz="3500" dirty="0"/>
              <a:t>[index]+1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   accepted=accepted+1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print '# of iterations', iteration, ' # accepted', accepted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500" dirty="0"/>
              <a:t>print 'resampled frequencies are', </a:t>
            </a:r>
            <a:r>
              <a:rPr lang="en-US" sz="3500" dirty="0" err="1"/>
              <a:t>freq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8951" y="477795"/>
            <a:ext cx="57829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execution to generate 1000 new particles:</a:t>
            </a:r>
          </a:p>
          <a:p>
            <a:endParaRPr lang="en-US" dirty="0"/>
          </a:p>
          <a:p>
            <a:r>
              <a:rPr lang="en-US" dirty="0"/>
              <a:t>initial particle probabilities [0.1, 0.1, 0.6, 0.1, 0.1]</a:t>
            </a:r>
          </a:p>
          <a:p>
            <a:r>
              <a:rPr lang="en-US" dirty="0"/>
              <a:t># of iterations 4900  # accepted 1000</a:t>
            </a:r>
          </a:p>
          <a:p>
            <a:r>
              <a:rPr lang="en-US" dirty="0"/>
              <a:t>resampled frequencies are [92, 105, 598, 98, 107]</a:t>
            </a:r>
          </a:p>
          <a:p>
            <a:endParaRPr lang="en-US" dirty="0"/>
          </a:p>
          <a:p>
            <a:r>
              <a:rPr lang="en-US" dirty="0"/>
              <a:t>initial particle probabilities [0.1, 0.1, 0.6, 0.1, 0.1]</a:t>
            </a:r>
          </a:p>
          <a:p>
            <a:r>
              <a:rPr lang="en-US" dirty="0"/>
              <a:t># of iterations 5266  # accepted 1000</a:t>
            </a:r>
          </a:p>
          <a:p>
            <a:r>
              <a:rPr lang="en-US" dirty="0"/>
              <a:t>resampled frequencies are [88, 103, 592, 118, 99]</a:t>
            </a:r>
          </a:p>
          <a:p>
            <a:endParaRPr lang="en-US" dirty="0"/>
          </a:p>
          <a:p>
            <a:r>
              <a:rPr lang="en-US" dirty="0"/>
              <a:t>initial particle probabilities [0.2, 0.2, 0.2, 0.2, 0.2]</a:t>
            </a:r>
          </a:p>
          <a:p>
            <a:r>
              <a:rPr lang="en-US" dirty="0"/>
              <a:t># of iterations 4892  # accepted 1000</a:t>
            </a:r>
          </a:p>
          <a:p>
            <a:r>
              <a:rPr lang="en-US" dirty="0"/>
              <a:t>resampled frequencies are [195, 209, 185, 198, 213]</a:t>
            </a:r>
          </a:p>
          <a:p>
            <a:endParaRPr lang="en-US" dirty="0"/>
          </a:p>
          <a:p>
            <a:r>
              <a:rPr lang="en-US" dirty="0"/>
              <a:t>initial particle probabilities [0.47, 0.02, 0.02, 0.02, 0.47]</a:t>
            </a:r>
          </a:p>
          <a:p>
            <a:r>
              <a:rPr lang="en-US" dirty="0"/>
              <a:t># of iterations 5009  # accepted 1000</a:t>
            </a:r>
          </a:p>
          <a:p>
            <a:r>
              <a:rPr lang="en-US" dirty="0"/>
              <a:t>resampled frequencies are [464, 20, 17, 25, 474]</a:t>
            </a:r>
          </a:p>
          <a:p>
            <a:endParaRPr lang="en-US" dirty="0"/>
          </a:p>
        </p:txBody>
      </p:sp>
      <p:pic>
        <p:nvPicPr>
          <p:cNvPr id="5" name="Picture 4" descr="A blue and green text&#10;&#10;Description automatically generated">
            <a:extLst>
              <a:ext uri="{FF2B5EF4-FFF2-40B4-BE49-F238E27FC236}">
                <a16:creationId xmlns:a16="http://schemas.microsoft.com/office/drawing/2014/main" id="{69DDE94A-7000-D9BF-BB5E-01A52423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Importance Sampling using a</a:t>
            </a:r>
            <a:b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Cumulative Dist. Function (CDF)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383" y="3566810"/>
            <a:ext cx="5692953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Choose random number [0,…,1]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Find which bin in the CDF the number falls into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Choose that particle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Binary Search on the Cumulative Weight to find the right bin – Log N complexity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For N samples, overall complexity is N Log N</a:t>
            </a:r>
          </a:p>
        </p:txBody>
      </p:sp>
      <p:pic>
        <p:nvPicPr>
          <p:cNvPr id="5" name="Picture 4" descr="A blue and green text&#10;&#10;Description automatically generated">
            <a:extLst>
              <a:ext uri="{FF2B5EF4-FFF2-40B4-BE49-F238E27FC236}">
                <a16:creationId xmlns:a16="http://schemas.microsoft.com/office/drawing/2014/main" id="{F48AE1A8-8DEA-EDFF-A8FD-78097BD4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16641"/>
              </p:ext>
            </p:extLst>
          </p:nvPr>
        </p:nvGraphicFramePr>
        <p:xfrm>
          <a:off x="6803647" y="1713438"/>
          <a:ext cx="4730215" cy="3431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7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Particle #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weight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Cumulative weight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3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0.1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0.1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5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0.1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0.2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1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0.2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0.4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4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0.2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0.6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0.4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>
                          <a:effectLst/>
                        </a:rPr>
                        <a:t>1</a:t>
                      </a:r>
                      <a:endParaRPr lang="en-US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8" marR="24638" marT="2463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0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3F52C00-FA06-CD23-F82F-3F7027FFD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Illustrative Example: Robot Localization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33CC79-110B-85BC-B901-0EB8761A8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5410200"/>
            <a:ext cx="7772400" cy="1271588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/>
              <a:t>t=0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/>
              <a:t>Sensory model: never more than 1 mistake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/>
              <a:t>Motion model: may not execute action with small prob.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C8FE30B-3282-3C1A-DEE2-959707A29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61B78FD-AC27-5EEF-EFF5-D9CB7B70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336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DE3A35C6-9D0F-24CD-E60D-B3DA035D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BBF061E4-56D7-65D0-31C5-314611E8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1829BA68-88FC-EF67-EE6B-AEFAC930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4A4B5E67-4823-35B3-4BB1-D4709216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C7BBC197-8A8F-CED0-D94E-56A26B28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336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914F013C-1420-57FF-7783-41FC94EB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8E7147A8-94B5-AE46-D8FA-CD6FDEB4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54F4E597-0710-26D0-DAD4-A66B4BE0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670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5DD7FCA1-2E06-298A-AB5A-637E00C4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4B4023C8-6C2C-564A-38ED-3E004DBA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F8E49B61-CC85-4FF4-768B-228A432B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6F6CA03-6089-AFE1-EBD8-05089B2A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C8F6B914-2EB6-C982-24E7-E1CC7F59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DB03D649-E02F-9C46-65FA-01A2CEFF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5C0FD2B6-33E8-C491-D4EA-E52193CA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FFA37090-5583-0684-C875-D44225FD6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3D239906-21F3-F939-1A66-684FC272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5D760392-5EBB-AB11-0A40-8E1D5F52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338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973A3AF3-FB4D-11EA-1BE1-00AFC896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572637CD-3B1E-081C-EE0C-0F7CD849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533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21F31C15-8539-53B1-E813-BA06299C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AFECB010-BB49-BE2E-7A3D-CF73E8E06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7CB97A0F-7024-9FF9-8B9F-A4389631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3C0D8EC9-3BBC-AC8F-5A3A-16550F559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07D8F2CE-26BC-44BD-FE8C-CC8C3245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DE" altLang="en-US" sz="2000"/>
              <a:t>1</a:t>
            </a:r>
            <a:endParaRPr lang="en-US" altLang="en-US" sz="2000"/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487A2374-3D20-AAA8-2ECB-5282975A0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2000"/>
              <a:t>0</a:t>
            </a:r>
            <a:endParaRPr lang="en-US" altLang="en-US" sz="2000"/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C9890CE6-46B1-2D65-2FED-2CF0EBBE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2000">
                <a:latin typeface="Tahoma" panose="020B0604030504040204" pitchFamily="34" charset="0"/>
              </a:rPr>
              <a:t>Prob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7459" name="Oval 51">
            <a:extLst>
              <a:ext uri="{FF2B5EF4-FFF2-40B4-BE49-F238E27FC236}">
                <a16:creationId xmlns:a16="http://schemas.microsoft.com/office/drawing/2014/main" id="{72751FEF-2373-002F-BE2C-A1F2B18F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63" name="Line 55">
            <a:extLst>
              <a:ext uri="{FF2B5EF4-FFF2-40B4-BE49-F238E27FC236}">
                <a16:creationId xmlns:a16="http://schemas.microsoft.com/office/drawing/2014/main" id="{D47C17E8-115C-23EA-6BF7-35DA95261D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863" y="1876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464" name="Line 56">
            <a:extLst>
              <a:ext uri="{FF2B5EF4-FFF2-40B4-BE49-F238E27FC236}">
                <a16:creationId xmlns:a16="http://schemas.microsoft.com/office/drawing/2014/main" id="{6D4C7DE5-4DD3-DF6E-7374-C9FA0701D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2586039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465" name="Line 57">
            <a:extLst>
              <a:ext uri="{FF2B5EF4-FFF2-40B4-BE49-F238E27FC236}">
                <a16:creationId xmlns:a16="http://schemas.microsoft.com/office/drawing/2014/main" id="{C3FE5DC5-C1FB-BC59-70B5-27DABA19A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7189" y="2400300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467" name="Line 59">
            <a:extLst>
              <a:ext uri="{FF2B5EF4-FFF2-40B4-BE49-F238E27FC236}">
                <a16:creationId xmlns:a16="http://schemas.microsoft.com/office/drawing/2014/main" id="{D6CB6905-20C9-8FFF-3A2F-25F8AA6956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9650" y="2409825"/>
            <a:ext cx="24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750F1026-C949-E876-0359-91D797510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849" y="1403093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Simple Particle Filter </a:t>
            </a:r>
            <a:r>
              <a:rPr lang="en-US" dirty="0"/>
              <a:t>(click)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58" y="505417"/>
            <a:ext cx="4383404" cy="6352583"/>
          </a:xfrm>
          <a:prstGeom prst="rect">
            <a:avLst/>
          </a:prstGeom>
        </p:spPr>
      </p:pic>
      <p:pic>
        <p:nvPicPr>
          <p:cNvPr id="5" name="Picture 4" descr="A blue and green text&#10;&#10;Description automatically generated">
            <a:extLst>
              <a:ext uri="{FF2B5EF4-FFF2-40B4-BE49-F238E27FC236}">
                <a16:creationId xmlns:a16="http://schemas.microsoft.com/office/drawing/2014/main" id="{C417F619-BEA5-8947-B182-07E507E6A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38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838200"/>
          </a:xfrm>
        </p:spPr>
        <p:txBody>
          <a:bodyPr/>
          <a:lstStyle/>
          <a:p>
            <a:r>
              <a:rPr lang="en-US" altLang="en-US" sz="3600"/>
              <a:t>Advantages of Particle Filters:</a:t>
            </a:r>
            <a:endParaRPr lang="en-US" altLang="en-US" sz="3600" b="1"/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144000" cy="4800600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can deal </a:t>
            </a:r>
            <a:r>
              <a:rPr lang="en-US" altLang="en-US">
                <a:solidFill>
                  <a:srgbClr val="0070C0"/>
                </a:solidFill>
              </a:rPr>
              <a:t>with non-linearities, continuous spaces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can deal with non-Gaussian noise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70C0"/>
                </a:solidFill>
              </a:rPr>
              <a:t>easy </a:t>
            </a:r>
            <a:r>
              <a:rPr lang="en-US" altLang="en-US" dirty="0">
                <a:solidFill>
                  <a:srgbClr val="0070C0"/>
                </a:solidFill>
              </a:rPr>
              <a:t>to implement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PFs focus adaptively on probable regions of state-space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Parallel implementation possible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70C0"/>
                </a:solidFill>
              </a:rPr>
              <a:t>Can deal with kidnapped robot problem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829800" y="6356351"/>
            <a:ext cx="533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095F11-C9BD-42A8-9787-754D1B1EF456}" type="slidenum">
              <a:rPr lang="en-US" altLang="en-US" sz="14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8DFFFA8D-D0C8-CC1B-2B52-887D45B4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8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568" name="Rectangle 665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570" name="Rectangle 665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72" name="Rectangle 665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74" name="Rectangle 665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76" name="Rectangle 665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578" name="Freeform: Shape 665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580" name="Rectangle 665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4000">
                <a:solidFill>
                  <a:srgbClr val="FFFFFF"/>
                </a:solidFill>
              </a:rPr>
              <a:t>Drawbacks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000"/>
              <a:t>In order to explore a significant part of the state space, the number of particles should be very large which induces complexity problems not adapted to a real-time implementation.</a:t>
            </a:r>
          </a:p>
          <a:p>
            <a:pPr marL="0" indent="0">
              <a:buClr>
                <a:schemeClr val="folHlink"/>
              </a:buClr>
              <a:buNone/>
            </a:pPr>
            <a:endParaRPr lang="en-US" altLang="en-US" sz="2000"/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/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/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00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4320" y="6455664"/>
            <a:ext cx="44805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ACEAF103-92BD-4F1D-A26C-509DE00BBF53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pPr eaLnBrk="1" hangingPunct="1">
                <a:spcAft>
                  <a:spcPts val="600"/>
                </a:spcAft>
              </a:pPr>
              <a:t>42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E0A39E6F-6FF8-D6E3-CD57-3F3747D8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5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909175" y="6286500"/>
            <a:ext cx="6111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44D8E3F-5A2E-4089-BC24-5E7EA673A0AE}" type="slidenum">
              <a:rPr lang="en-US" altLang="en-US" sz="14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endParaRPr lang="de-DE" alt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370013"/>
            <a:ext cx="8410575" cy="4799012"/>
          </a:xfrm>
        </p:spPr>
        <p:txBody>
          <a:bodyPr/>
          <a:lstStyle/>
          <a:p>
            <a:pPr marL="517525" indent="-517525">
              <a:lnSpc>
                <a:spcPct val="80000"/>
              </a:lnSpc>
            </a:pPr>
            <a:r>
              <a:rPr lang="en-US" altLang="en-US"/>
              <a:t>Particle filters are an implementation of recursive Bayesian filtering</a:t>
            </a:r>
          </a:p>
          <a:p>
            <a:pPr marL="517525" indent="-517525">
              <a:lnSpc>
                <a:spcPct val="80000"/>
              </a:lnSpc>
            </a:pPr>
            <a:r>
              <a:rPr lang="en-US" altLang="en-US"/>
              <a:t>They represent the posterior by a set of weighted samples.</a:t>
            </a:r>
          </a:p>
          <a:p>
            <a:pPr marL="517525" indent="-517525">
              <a:lnSpc>
                <a:spcPct val="80000"/>
              </a:lnSpc>
            </a:pPr>
            <a:r>
              <a:rPr lang="en-US" altLang="en-US"/>
              <a:t>In the context of localization, the particles are propagated according to the motion model.</a:t>
            </a:r>
          </a:p>
          <a:p>
            <a:pPr marL="517525" indent="-517525">
              <a:lnSpc>
                <a:spcPct val="80000"/>
              </a:lnSpc>
            </a:pPr>
            <a:r>
              <a:rPr lang="en-US" altLang="en-US"/>
              <a:t>They are then weighted according to the likelihood of their observations being the same as the real robot observations</a:t>
            </a:r>
          </a:p>
          <a:p>
            <a:pPr marL="517525" indent="-517525">
              <a:lnSpc>
                <a:spcPct val="80000"/>
              </a:lnSpc>
            </a:pPr>
            <a:r>
              <a:rPr lang="en-US" altLang="en-US"/>
              <a:t>In a re-sampling step, new particles are drawn with a probability proportional to the particle’s likelihood of the real observation. </a:t>
            </a:r>
            <a:endParaRPr lang="de-DE" altLang="en-US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FCD3F004-7230-2A5C-E3E1-DBC6E969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31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onotype Corsiva" panose="03010101010201010101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3196CFB-3694-4400-B251-90376840A849}" type="slidenum">
              <a:rPr lang="en-US" altLang="en-US" sz="1400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z="1900"/>
              <a:t>Dieter Fox, Wolfram Burgard, Frank Dellaert, Sebastian Thrun, </a:t>
            </a:r>
            <a:r>
              <a:rPr lang="ja-JP" altLang="en-US" sz="1900"/>
              <a:t>“</a:t>
            </a:r>
            <a:r>
              <a:rPr lang="en-US" altLang="ja-JP" sz="1900"/>
              <a:t>Monte Carlo Localization: Efficient Position Estimation for Mobile Robots</a:t>
            </a:r>
            <a:r>
              <a:rPr lang="ja-JP" altLang="en-US" sz="1900"/>
              <a:t>”</a:t>
            </a:r>
            <a:r>
              <a:rPr lang="en-US" altLang="ja-JP" sz="1900"/>
              <a:t>, Proc. 16th National Conference on Artificial Intelligence, AAAI</a:t>
            </a:r>
            <a:r>
              <a:rPr lang="ja-JP" altLang="en-US" sz="1900"/>
              <a:t>’</a:t>
            </a:r>
            <a:r>
              <a:rPr lang="en-US" altLang="ja-JP" sz="1900"/>
              <a:t>99, July 1999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z="1900"/>
              <a:t>Dieter Fox, Wolfram Burgard, Sebastian Thrun, </a:t>
            </a:r>
            <a:r>
              <a:rPr lang="ja-JP" altLang="en-US" sz="1900"/>
              <a:t>“</a:t>
            </a:r>
            <a:r>
              <a:rPr lang="en-US" altLang="ja-JP" sz="1900"/>
              <a:t>Markov Localization for Mobile Robots in Dynamic Environments</a:t>
            </a:r>
            <a:r>
              <a:rPr lang="ja-JP" altLang="en-US" sz="1900"/>
              <a:t>”</a:t>
            </a:r>
            <a:r>
              <a:rPr lang="en-US" altLang="ja-JP" sz="1900"/>
              <a:t>, J. of Artificial Intelligence Research 11 (1999) 391-427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sz="1900"/>
              <a:t>Sebastian Thrun, </a:t>
            </a:r>
            <a:r>
              <a:rPr lang="ja-JP" altLang="en-US" sz="1900"/>
              <a:t>“</a:t>
            </a:r>
            <a:r>
              <a:rPr lang="en-US" altLang="ja-JP" sz="1900"/>
              <a:t>Probabilistic Algorithms in Robotics</a:t>
            </a:r>
            <a:r>
              <a:rPr lang="ja-JP" altLang="en-US" sz="1900"/>
              <a:t>”</a:t>
            </a:r>
            <a:r>
              <a:rPr lang="en-US" altLang="ja-JP" sz="1900"/>
              <a:t>, Technical Report CMU-CS-00-126, School of Computer Science, Carnegie Mellon University, Pittsburgh, USA, 2000</a:t>
            </a:r>
            <a:endParaRPr lang="en-US" altLang="en-US" sz="19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5FCFAE6-BF7E-E3E5-C534-6CDDF591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44" y="8390"/>
            <a:ext cx="157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80AA868-7989-812E-8393-81308A612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Illustrative Example: Robot Localization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5D26EFE-E90D-9E1E-447E-A5C1D4450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5767388"/>
            <a:ext cx="77724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t=1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BA91555-A214-D8B6-B2E9-9F3369F4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2C962640-274B-C6FA-F02B-CF824D18D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12445157-C255-EC69-4BBD-DC9ADF84B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BA86A707-9C91-967D-F3A4-787B96EE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2DD6576A-1863-3B1D-14FF-AE2BE191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9DD28AE0-6390-11A7-DC7F-176471A9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40A8B8F6-F3C4-69CA-839B-C16EFA5A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797ECDF7-D20A-2C12-D27B-E17ED883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DCEAF3EE-6245-4731-9445-E34257552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A891A1CE-5B9D-DC25-4A1F-EE0739E9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F983F5D9-6080-EAB1-5047-539138C4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CA1DA954-1921-347C-8F68-F269176CF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58E4EAC3-4837-D116-DC7B-47B8154CA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2B078161-580B-EB41-59CA-E0520507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5878A589-62FD-B0EC-6CD1-C06FB7A8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216D6ACB-D279-2085-B8ED-3CE6E6FA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1907779B-2A39-6E2F-33FD-EEB0ADFE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3" name="Rectangle 21">
            <a:extLst>
              <a:ext uri="{FF2B5EF4-FFF2-40B4-BE49-F238E27FC236}">
                <a16:creationId xmlns:a16="http://schemas.microsoft.com/office/drawing/2014/main" id="{10496F10-AB78-A7D9-6C7E-C64B40F5D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4" name="Rectangle 22">
            <a:extLst>
              <a:ext uri="{FF2B5EF4-FFF2-40B4-BE49-F238E27FC236}">
                <a16:creationId xmlns:a16="http://schemas.microsoft.com/office/drawing/2014/main" id="{84A3A8C5-C3F0-61B3-F796-3879CA8B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3D1A0B72-AC63-675B-BD94-DCBBE52C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6" name="Rectangle 24">
            <a:extLst>
              <a:ext uri="{FF2B5EF4-FFF2-40B4-BE49-F238E27FC236}">
                <a16:creationId xmlns:a16="http://schemas.microsoft.com/office/drawing/2014/main" id="{3CFD1E08-F0EC-3892-5983-3B7DD9AF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7" name="Rectangle 25">
            <a:extLst>
              <a:ext uri="{FF2B5EF4-FFF2-40B4-BE49-F238E27FC236}">
                <a16:creationId xmlns:a16="http://schemas.microsoft.com/office/drawing/2014/main" id="{9384A387-EF48-0D03-6ABF-611AB510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8" name="Rectangle 26">
            <a:extLst>
              <a:ext uri="{FF2B5EF4-FFF2-40B4-BE49-F238E27FC236}">
                <a16:creationId xmlns:a16="http://schemas.microsoft.com/office/drawing/2014/main" id="{638E5CD9-FAB0-8190-A1F0-9CB41ADC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FF9866BA-AF26-1AE9-F7D8-1EA4401F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60" name="Rectangle 28">
            <a:extLst>
              <a:ext uri="{FF2B5EF4-FFF2-40B4-BE49-F238E27FC236}">
                <a16:creationId xmlns:a16="http://schemas.microsoft.com/office/drawing/2014/main" id="{4EF52AEA-40F3-73CD-0E9C-27BAFDC27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61" name="Line 29">
            <a:extLst>
              <a:ext uri="{FF2B5EF4-FFF2-40B4-BE49-F238E27FC236}">
                <a16:creationId xmlns:a16="http://schemas.microsoft.com/office/drawing/2014/main" id="{84E30322-2F11-F226-A6E0-C52886B91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413" y="2400300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63" name="Oval 31">
            <a:extLst>
              <a:ext uri="{FF2B5EF4-FFF2-40B4-BE49-F238E27FC236}">
                <a16:creationId xmlns:a16="http://schemas.microsoft.com/office/drawing/2014/main" id="{5D16341C-C0BE-054D-5DA0-516AE73CA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64" name="Line 32">
            <a:extLst>
              <a:ext uri="{FF2B5EF4-FFF2-40B4-BE49-F238E27FC236}">
                <a16:creationId xmlns:a16="http://schemas.microsoft.com/office/drawing/2014/main" id="{88E15A4E-5BB0-A43B-63BF-0D0040DCEB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48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65" name="Line 33">
            <a:extLst>
              <a:ext uri="{FF2B5EF4-FFF2-40B4-BE49-F238E27FC236}">
                <a16:creationId xmlns:a16="http://schemas.microsoft.com/office/drawing/2014/main" id="{220E70CA-366E-0AD1-8210-684753249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2586039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66" name="Line 34">
            <a:extLst>
              <a:ext uri="{FF2B5EF4-FFF2-40B4-BE49-F238E27FC236}">
                <a16:creationId xmlns:a16="http://schemas.microsoft.com/office/drawing/2014/main" id="{75A49BE0-5FA1-407F-67F4-78D847C80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7189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67" name="Rectangle 35">
            <a:extLst>
              <a:ext uri="{FF2B5EF4-FFF2-40B4-BE49-F238E27FC236}">
                <a16:creationId xmlns:a16="http://schemas.microsoft.com/office/drawing/2014/main" id="{E7CF2D75-4363-8F59-9A16-5EA7C5F13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68" name="Rectangle 36">
            <a:extLst>
              <a:ext uri="{FF2B5EF4-FFF2-40B4-BE49-F238E27FC236}">
                <a16:creationId xmlns:a16="http://schemas.microsoft.com/office/drawing/2014/main" id="{3264DF66-8E79-813C-B5EC-E8951E06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DE" altLang="en-US" sz="2000"/>
              <a:t>1</a:t>
            </a:r>
            <a:endParaRPr lang="en-US" altLang="en-US" sz="2000"/>
          </a:p>
        </p:txBody>
      </p:sp>
      <p:sp>
        <p:nvSpPr>
          <p:cNvPr id="18469" name="Rectangle 37">
            <a:extLst>
              <a:ext uri="{FF2B5EF4-FFF2-40B4-BE49-F238E27FC236}">
                <a16:creationId xmlns:a16="http://schemas.microsoft.com/office/drawing/2014/main" id="{C84CCD96-7AFD-007C-D96F-AB63E15F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2000"/>
              <a:t>0</a:t>
            </a:r>
            <a:endParaRPr lang="en-US" altLang="en-US" sz="2000"/>
          </a:p>
        </p:txBody>
      </p:sp>
      <p:sp>
        <p:nvSpPr>
          <p:cNvPr id="18470" name="Rectangle 38">
            <a:extLst>
              <a:ext uri="{FF2B5EF4-FFF2-40B4-BE49-F238E27FC236}">
                <a16:creationId xmlns:a16="http://schemas.microsoft.com/office/drawing/2014/main" id="{3C4594C6-CCD9-3BB3-283D-CEE1C23F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2000">
                <a:latin typeface="Tahoma" panose="020B0604030504040204" pitchFamily="34" charset="0"/>
              </a:rPr>
              <a:t>Prob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8471" name="AutoShape 39">
            <a:extLst>
              <a:ext uri="{FF2B5EF4-FFF2-40B4-BE49-F238E27FC236}">
                <a16:creationId xmlns:a16="http://schemas.microsoft.com/office/drawing/2014/main" id="{69DCA4C3-6B37-E187-6CB4-62F63BA4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86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90A0C920-037D-DBD6-3350-774C553C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9159AE0-845E-429D-8AB8-4FD83C734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Illustrative Example: Robot Localization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18D915B-36CA-75B6-9203-E6F2CE837E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5767388"/>
            <a:ext cx="77724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t=2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141344C-9F7A-ECEF-5E5B-2BE9C461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4E16E03-B4BE-A437-149B-1977D13DD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F4347670-40A9-BFC5-E067-6CC936A5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0E4F9918-3A7A-862B-7D50-4758680A4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FB7EC851-4AD1-26F8-C98F-1311BE89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13C03312-7BDA-D137-FC34-C78BE31C7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3DB52915-125E-A168-7C69-DF95D3121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E302E4D8-B051-AFAD-57E4-D0F74710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8354C9FC-D4C8-2FBD-FC45-7F0C6FF1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5B6B7433-2B7A-83E2-E06C-72727563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D644105A-7138-2FDC-AC80-6D81841F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00F9EBFF-D71E-E562-F8CC-9763984F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C5597BDC-7B0A-4692-DAB0-0DDC6FCA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FA82B22B-E041-E508-84BA-96A5BD1A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76B6F29C-89AF-224A-0DBD-508BC756F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603234F6-D418-BAD4-C073-5A37AFFF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E634EC48-66A9-2548-9AB7-052992B3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326FAB59-0A61-78E4-FC8D-AE23341F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FCB10C16-D8C3-AF80-DC02-4DD6FD9A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CC9D2947-003B-DB91-59C8-506D1661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66BD64A9-C812-E1EC-7F97-E0C726A3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63514689-0BAC-C0CA-9519-23166E5A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841DFE01-794B-4253-2F4F-8B25C484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87293C71-B6BB-78AC-3FF3-EDEFA67B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D9BB35C1-D84A-0D6F-6364-60639EF71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85" name="Line 29">
            <a:extLst>
              <a:ext uri="{FF2B5EF4-FFF2-40B4-BE49-F238E27FC236}">
                <a16:creationId xmlns:a16="http://schemas.microsoft.com/office/drawing/2014/main" id="{E663C643-A4F3-DE48-F20B-A2702FA8A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1" y="2424113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9490" name="Rectangle 34">
            <a:extLst>
              <a:ext uri="{FF2B5EF4-FFF2-40B4-BE49-F238E27FC236}">
                <a16:creationId xmlns:a16="http://schemas.microsoft.com/office/drawing/2014/main" id="{DED2387B-4BA6-1B4D-552C-1D2CECF0A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91" name="Rectangle 35">
            <a:extLst>
              <a:ext uri="{FF2B5EF4-FFF2-40B4-BE49-F238E27FC236}">
                <a16:creationId xmlns:a16="http://schemas.microsoft.com/office/drawing/2014/main" id="{0D2F74FE-42D9-B364-F9FA-FBB00C8D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DE" altLang="en-US" sz="2000"/>
              <a:t>1</a:t>
            </a:r>
            <a:endParaRPr lang="en-US" altLang="en-US" sz="2000"/>
          </a:p>
        </p:txBody>
      </p:sp>
      <p:sp>
        <p:nvSpPr>
          <p:cNvPr id="19492" name="Rectangle 36">
            <a:extLst>
              <a:ext uri="{FF2B5EF4-FFF2-40B4-BE49-F238E27FC236}">
                <a16:creationId xmlns:a16="http://schemas.microsoft.com/office/drawing/2014/main" id="{78CCB689-9D37-A2D9-AE6B-3063204C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2000"/>
              <a:t>0</a:t>
            </a:r>
            <a:endParaRPr lang="en-US" altLang="en-US" sz="2000"/>
          </a:p>
        </p:txBody>
      </p:sp>
      <p:sp>
        <p:nvSpPr>
          <p:cNvPr id="19493" name="Rectangle 37">
            <a:extLst>
              <a:ext uri="{FF2B5EF4-FFF2-40B4-BE49-F238E27FC236}">
                <a16:creationId xmlns:a16="http://schemas.microsoft.com/office/drawing/2014/main" id="{A5C722DE-D7C7-A841-5F26-A6E56040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2000">
                <a:latin typeface="Tahoma" panose="020B0604030504040204" pitchFamily="34" charset="0"/>
              </a:rPr>
              <a:t>Prob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486" name="Oval 30">
            <a:extLst>
              <a:ext uri="{FF2B5EF4-FFF2-40B4-BE49-F238E27FC236}">
                <a16:creationId xmlns:a16="http://schemas.microsoft.com/office/drawing/2014/main" id="{8C80FE5D-ADBE-5279-8671-79F3C3D5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22383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id="{C3EFF1FC-3251-9F8B-04F4-74B475095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9488" name="Line 32">
            <a:extLst>
              <a:ext uri="{FF2B5EF4-FFF2-40B4-BE49-F238E27FC236}">
                <a16:creationId xmlns:a16="http://schemas.microsoft.com/office/drawing/2014/main" id="{858A54D6-F554-9279-C8A0-CCA716092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2614614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D19463BC-6B66-1C50-920B-C1ADEA0E6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28875"/>
            <a:ext cx="24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9494" name="AutoShape 38">
            <a:extLst>
              <a:ext uri="{FF2B5EF4-FFF2-40B4-BE49-F238E27FC236}">
                <a16:creationId xmlns:a16="http://schemas.microsoft.com/office/drawing/2014/main" id="{5594431D-6457-07F2-EA11-56D616A91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3050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2DD945FF-0A98-93A3-5703-B57A7171D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4AE5D77-21B5-86E2-FFE3-853DBBBF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Illustrative Example: Robot Localization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8B3B7C8-220A-4B41-4A04-4D6688220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5767388"/>
            <a:ext cx="77724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t=3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4427DB43-F454-A47C-4642-E994E968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2B9EDC2E-7CD6-956C-C2F2-227469B1D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2904B816-DD38-12F6-9346-54CFE0589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21B3A764-23FA-FFF8-8AA7-BA8F0AF8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90CB663E-9783-7F06-7E28-0B70A57F5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0A50C29C-C076-0C53-0A38-D4659E844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1B0FE845-2850-AEAC-2BF9-481C314C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BB5FAA59-C092-384C-59AD-EA941E47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F0ACE6D8-4A58-9C02-4E7B-4200900E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6A2D1A87-5D29-06D3-74A9-6C744C1F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7341DA99-0630-6B14-4C89-6FC3763E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0D508F32-D7E1-6BE4-BBDD-A7613743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34B0FA26-75A6-35A5-32B1-664DCDFA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9FA4A8F2-0FD2-07A5-6695-4223B0ED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200D0EED-B4C3-A1F9-4B02-8F2363E1F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16B2165B-E75B-BDB9-92FD-DBF10F7A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EC4FF899-05AE-BA44-A5B1-C8D4A4748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9E3234B3-508E-3CCC-FD17-7BE6EA2BD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BBE6F264-A038-FEE8-2615-84FD5F6C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99C49F7F-C197-EF10-473D-3C6497A69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3DF72D42-4574-E78E-7A5E-8D4FE84F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0F222B36-AEF8-5572-02B2-667701CA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6" name="Rectangle 26">
            <a:extLst>
              <a:ext uri="{FF2B5EF4-FFF2-40B4-BE49-F238E27FC236}">
                <a16:creationId xmlns:a16="http://schemas.microsoft.com/office/drawing/2014/main" id="{3EA6CBD0-04BC-D03D-3811-344FFEA4F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C3007B04-BC72-6D51-59FD-BA16D99A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8" name="Rectangle 28">
            <a:extLst>
              <a:ext uri="{FF2B5EF4-FFF2-40B4-BE49-F238E27FC236}">
                <a16:creationId xmlns:a16="http://schemas.microsoft.com/office/drawing/2014/main" id="{D2AD8680-F5F6-E1AD-C48C-4CFCC35D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F21A868D-3009-E6E0-642E-CAE531DF8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738" y="2428875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510" name="Rectangle 30">
            <a:extLst>
              <a:ext uri="{FF2B5EF4-FFF2-40B4-BE49-F238E27FC236}">
                <a16:creationId xmlns:a16="http://schemas.microsoft.com/office/drawing/2014/main" id="{00C26AB7-0EE5-6E19-5055-CBF81E79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08EA3C51-B70D-9350-9F6B-0BF6C234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DE" altLang="en-US" sz="2000"/>
              <a:t>1</a:t>
            </a:r>
            <a:endParaRPr lang="en-US" altLang="en-US" sz="2000"/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F32FD532-77F4-B03A-E387-307618E1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2000"/>
              <a:t>0</a:t>
            </a:r>
            <a:endParaRPr lang="en-US" altLang="en-US" sz="2000"/>
          </a:p>
        </p:txBody>
      </p:sp>
      <p:sp>
        <p:nvSpPr>
          <p:cNvPr id="20513" name="Rectangle 33">
            <a:extLst>
              <a:ext uri="{FF2B5EF4-FFF2-40B4-BE49-F238E27FC236}">
                <a16:creationId xmlns:a16="http://schemas.microsoft.com/office/drawing/2014/main" id="{56D066DB-D41E-EE96-61E4-45D5CA45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2000">
                <a:latin typeface="Tahoma" panose="020B0604030504040204" pitchFamily="34" charset="0"/>
              </a:rPr>
              <a:t>Prob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0515" name="Oval 35">
            <a:extLst>
              <a:ext uri="{FF2B5EF4-FFF2-40B4-BE49-F238E27FC236}">
                <a16:creationId xmlns:a16="http://schemas.microsoft.com/office/drawing/2014/main" id="{FAAA7388-F29B-CFF5-EBC6-820A1C26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22383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61722C1F-26A1-76E1-31D8-5478A64EA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475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8497BD80-9A30-8CCF-9529-50F0EF0CF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0713" y="2614614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518" name="Line 38">
            <a:extLst>
              <a:ext uri="{FF2B5EF4-FFF2-40B4-BE49-F238E27FC236}">
                <a16:creationId xmlns:a16="http://schemas.microsoft.com/office/drawing/2014/main" id="{D3C020EB-9A1F-5520-9767-05F4C0216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428875"/>
            <a:ext cx="24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0519" name="AutoShape 39">
            <a:extLst>
              <a:ext uri="{FF2B5EF4-FFF2-40B4-BE49-F238E27FC236}">
                <a16:creationId xmlns:a16="http://schemas.microsoft.com/office/drawing/2014/main" id="{CDB9C250-E2AD-8AEA-BF23-3E55E6BCD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3098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5FA20DB2-1046-2929-1482-113E6877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C35AD7E-81E3-3C09-45A8-D704BF21C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Illustrative Example: Robot Localization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7B2AE4A-9948-302C-874D-B925EA1DC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5767388"/>
            <a:ext cx="77724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t=4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3D2A37DE-9572-D45C-B974-70C65408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D09B581-E756-3C5B-D955-BFB76FC7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336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AC70E149-8A75-4452-C057-4B323B9C6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7E5DDC7D-67E3-F6B5-4140-7B63FDFC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183DA945-1049-23C8-A94F-F78E17FFC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53340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990F9B95-5510-60E1-A246-E4ECD789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19794ED0-F8DA-BB78-67C7-6D151F8B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064114DB-12A0-47FE-E7B9-EDD4F50B6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EA55DB0E-C76C-58B3-051D-EA45F32F1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B7EC130E-F57E-FDD8-4E7B-B0F02B1FB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0083B01E-B68F-F641-9E73-D5A8B821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0D2B69EC-F285-5B80-F860-4628F2C05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4AAC10A9-583F-C9F5-C3E8-6D181FC9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5F9D8590-5A00-67ED-801E-2EAC2B6C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2C0221B2-4C41-F6D5-6028-31C4F97D1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9CB7E40B-CC8F-DE28-1D7F-1BDF3F3A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59159A12-3CE6-6DD5-0B05-70ED12261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87523BAC-A50C-9BE6-F119-638AAA6B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ED3DF4E0-5FF5-A853-64E1-CD8A6288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53340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3D609B06-90EB-C703-07D7-5DA6F319E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56D64692-CB98-F131-E128-9C800BFCD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AD7959D4-6F5B-D9B7-47D0-A4BE27FD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386A0E51-F7ED-E768-E85C-12E5F4C1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1" name="Rectangle 27">
            <a:extLst>
              <a:ext uri="{FF2B5EF4-FFF2-40B4-BE49-F238E27FC236}">
                <a16:creationId xmlns:a16="http://schemas.microsoft.com/office/drawing/2014/main" id="{B5300023-1088-3840-6278-D30ED5DD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2" name="Rectangle 28">
            <a:extLst>
              <a:ext uri="{FF2B5EF4-FFF2-40B4-BE49-F238E27FC236}">
                <a16:creationId xmlns:a16="http://schemas.microsoft.com/office/drawing/2014/main" id="{0374AD0B-FC52-BD3D-CC13-62D346A84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3" name="Line 29">
            <a:extLst>
              <a:ext uri="{FF2B5EF4-FFF2-40B4-BE49-F238E27FC236}">
                <a16:creationId xmlns:a16="http://schemas.microsoft.com/office/drawing/2014/main" id="{EBE0F6E5-0529-CC85-8C40-E5FCF0960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326" y="2400300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34" name="Rectangle 30">
            <a:extLst>
              <a:ext uri="{FF2B5EF4-FFF2-40B4-BE49-F238E27FC236}">
                <a16:creationId xmlns:a16="http://schemas.microsoft.com/office/drawing/2014/main" id="{2FAFD6A2-D1A4-843C-714C-0D540E14A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D05CB234-3D8E-6A42-BD58-D30A709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DE" altLang="en-US" sz="2000"/>
              <a:t>1</a:t>
            </a:r>
            <a:endParaRPr lang="en-US" altLang="en-US" sz="2000"/>
          </a:p>
        </p:txBody>
      </p:sp>
      <p:sp>
        <p:nvSpPr>
          <p:cNvPr id="21536" name="Rectangle 32">
            <a:extLst>
              <a:ext uri="{FF2B5EF4-FFF2-40B4-BE49-F238E27FC236}">
                <a16:creationId xmlns:a16="http://schemas.microsoft.com/office/drawing/2014/main" id="{FA22EC93-B089-074B-26CA-5610478E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2000"/>
              <a:t>0</a:t>
            </a:r>
            <a:endParaRPr lang="en-US" altLang="en-US" sz="2000"/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97C4876B-1DDC-B390-1C97-6B2F47E0F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2000">
                <a:latin typeface="Tahoma" panose="020B0604030504040204" pitchFamily="34" charset="0"/>
              </a:rPr>
              <a:t>Prob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1538" name="Oval 34">
            <a:extLst>
              <a:ext uri="{FF2B5EF4-FFF2-40B4-BE49-F238E27FC236}">
                <a16:creationId xmlns:a16="http://schemas.microsoft.com/office/drawing/2014/main" id="{AD70F172-E766-A089-8924-B8CC6034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133B3922-35F7-154F-1C0B-6BDFA45DA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50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05EB0BE4-4731-BBF4-43F4-752E7C3EC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2586039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177FA39E-E3D4-51BB-6AD6-654BA2C91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7389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42" name="AutoShape 38">
            <a:extLst>
              <a:ext uri="{FF2B5EF4-FFF2-40B4-BE49-F238E27FC236}">
                <a16:creationId xmlns:a16="http://schemas.microsoft.com/office/drawing/2014/main" id="{C7877709-3799-F67A-2A12-53256E27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228123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DC5F9B59-629E-7C40-4A69-6DBFEB37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CE2DA71-CE06-ADD8-3475-57526EA6A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Illustrative Example: Robot Localization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6849437-B9D0-845B-5EBD-B78D76378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5767388"/>
            <a:ext cx="77724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t=5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73B0084-E011-6888-057D-941296C35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8DC8B1CC-D87C-3A59-1A3D-738F72DA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C495E057-35AF-EA68-0C3A-BF4BA5E41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1471890A-190D-D18D-E59C-F2A0D5A7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55F4917C-0C20-437D-D632-708EF3C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D17F2F43-B0DF-A65E-1198-3B0DCE88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2022AB5F-B66A-7A5A-2BBD-0881CDEF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0C94EE8D-4C71-25DB-BA64-9CD356077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4531BF0B-2E7D-17DB-DD0A-B3D29A1A6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946D5ED2-88A9-CA7C-B2C8-43035B25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47EBDA39-E8FD-A60C-84BB-3342B1BF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958FB750-0AF3-229C-1164-1D83FF68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7447FFB4-AAFE-C75B-9279-C3DE73692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BE842BF8-C38F-A592-F5FD-4771C28A4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710E6CE9-84EC-E97D-939B-AD627A50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7" name="Rectangle 19">
            <a:extLst>
              <a:ext uri="{FF2B5EF4-FFF2-40B4-BE49-F238E27FC236}">
                <a16:creationId xmlns:a16="http://schemas.microsoft.com/office/drawing/2014/main" id="{7A0D630A-D5B8-7F8D-2197-42E50FD1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8" name="Rectangle 20">
            <a:extLst>
              <a:ext uri="{FF2B5EF4-FFF2-40B4-BE49-F238E27FC236}">
                <a16:creationId xmlns:a16="http://schemas.microsoft.com/office/drawing/2014/main" id="{29C561C7-F336-76C2-4D31-B927A3B9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A2F16CAC-D77F-42FD-74BA-BD0EDCFA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50" name="Rectangle 22">
            <a:extLst>
              <a:ext uri="{FF2B5EF4-FFF2-40B4-BE49-F238E27FC236}">
                <a16:creationId xmlns:a16="http://schemas.microsoft.com/office/drawing/2014/main" id="{612FD9B2-CB4C-4945-C4D5-BEB9EFB5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52" name="Rectangle 24">
            <a:extLst>
              <a:ext uri="{FF2B5EF4-FFF2-40B4-BE49-F238E27FC236}">
                <a16:creationId xmlns:a16="http://schemas.microsoft.com/office/drawing/2014/main" id="{1E14537E-6CA7-1356-6DEA-40CCC6DCF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53" name="Rectangle 25">
            <a:extLst>
              <a:ext uri="{FF2B5EF4-FFF2-40B4-BE49-F238E27FC236}">
                <a16:creationId xmlns:a16="http://schemas.microsoft.com/office/drawing/2014/main" id="{F64B3563-DD74-0F42-4736-FDDF5FDE0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54" name="Rectangle 26">
            <a:extLst>
              <a:ext uri="{FF2B5EF4-FFF2-40B4-BE49-F238E27FC236}">
                <a16:creationId xmlns:a16="http://schemas.microsoft.com/office/drawing/2014/main" id="{5AD952D0-250B-64B2-00AA-7B37CC70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id="{EBEB6192-EADE-7523-B776-6FF48342E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56" name="Rectangle 28">
            <a:extLst>
              <a:ext uri="{FF2B5EF4-FFF2-40B4-BE49-F238E27FC236}">
                <a16:creationId xmlns:a16="http://schemas.microsoft.com/office/drawing/2014/main" id="{95BEBC78-8F43-6058-730D-50412610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57" name="Line 29">
            <a:extLst>
              <a:ext uri="{FF2B5EF4-FFF2-40B4-BE49-F238E27FC236}">
                <a16:creationId xmlns:a16="http://schemas.microsoft.com/office/drawing/2014/main" id="{6CE1D0AA-5A04-060C-D696-38AA0F3BD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326" y="2400300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EF296746-E3A6-D823-3E86-37B043636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59" name="Rectangle 31">
            <a:extLst>
              <a:ext uri="{FF2B5EF4-FFF2-40B4-BE49-F238E27FC236}">
                <a16:creationId xmlns:a16="http://schemas.microsoft.com/office/drawing/2014/main" id="{5F46B29B-B151-ED2B-D0CD-9FC6A7622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DE" altLang="en-US" sz="2000"/>
              <a:t>1</a:t>
            </a:r>
            <a:endParaRPr lang="en-US" altLang="en-US" sz="2000"/>
          </a:p>
        </p:txBody>
      </p:sp>
      <p:sp>
        <p:nvSpPr>
          <p:cNvPr id="22560" name="Rectangle 32">
            <a:extLst>
              <a:ext uri="{FF2B5EF4-FFF2-40B4-BE49-F238E27FC236}">
                <a16:creationId xmlns:a16="http://schemas.microsoft.com/office/drawing/2014/main" id="{B08D87E3-520A-7CD4-BFC2-4F6E2A8D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2000"/>
              <a:t>0</a:t>
            </a:r>
            <a:endParaRPr lang="en-US" altLang="en-US" sz="2000"/>
          </a:p>
        </p:txBody>
      </p:sp>
      <p:sp>
        <p:nvSpPr>
          <p:cNvPr id="22561" name="Rectangle 33">
            <a:extLst>
              <a:ext uri="{FF2B5EF4-FFF2-40B4-BE49-F238E27FC236}">
                <a16:creationId xmlns:a16="http://schemas.microsoft.com/office/drawing/2014/main" id="{FF64115E-017D-D38E-D74B-610141FE1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2000">
                <a:latin typeface="Tahoma" panose="020B0604030504040204" pitchFamily="34" charset="0"/>
              </a:rPr>
              <a:t>Prob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2562" name="Oval 34">
            <a:extLst>
              <a:ext uri="{FF2B5EF4-FFF2-40B4-BE49-F238E27FC236}">
                <a16:creationId xmlns:a16="http://schemas.microsoft.com/office/drawing/2014/main" id="{E6F1E310-DC5F-3692-8599-233EB0C5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563" name="Line 35">
            <a:extLst>
              <a:ext uri="{FF2B5EF4-FFF2-40B4-BE49-F238E27FC236}">
                <a16:creationId xmlns:a16="http://schemas.microsoft.com/office/drawing/2014/main" id="{39081570-5442-C0ED-5F4E-A85CF4A042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84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64" name="Line 36">
            <a:extLst>
              <a:ext uri="{FF2B5EF4-FFF2-40B4-BE49-F238E27FC236}">
                <a16:creationId xmlns:a16="http://schemas.microsoft.com/office/drawing/2014/main" id="{EEED83CB-5490-8AA9-38CD-0883DA123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2586039"/>
            <a:ext cx="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68" name="Line 40">
            <a:extLst>
              <a:ext uri="{FF2B5EF4-FFF2-40B4-BE49-F238E27FC236}">
                <a16:creationId xmlns:a16="http://schemas.microsoft.com/office/drawing/2014/main" id="{D30E77B7-4620-5A3C-7056-274ABF388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8964" y="2400300"/>
            <a:ext cx="2428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grpSp>
        <p:nvGrpSpPr>
          <p:cNvPr id="22575" name="Group 47">
            <a:extLst>
              <a:ext uri="{FF2B5EF4-FFF2-40B4-BE49-F238E27FC236}">
                <a16:creationId xmlns:a16="http://schemas.microsoft.com/office/drawing/2014/main" id="{2614F864-93BA-91E6-287C-34399DA7F84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524000"/>
            <a:ext cx="2590800" cy="1143000"/>
            <a:chOff x="1776" y="960"/>
            <a:chExt cx="1632" cy="720"/>
          </a:xfrm>
        </p:grpSpPr>
        <p:grpSp>
          <p:nvGrpSpPr>
            <p:cNvPr id="22573" name="Group 45">
              <a:extLst>
                <a:ext uri="{FF2B5EF4-FFF2-40B4-BE49-F238E27FC236}">
                  <a16:creationId xmlns:a16="http://schemas.microsoft.com/office/drawing/2014/main" id="{B293CBBE-C629-4C72-F4C8-68AD368E7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344"/>
              <a:ext cx="1344" cy="336"/>
              <a:chOff x="1776" y="1344"/>
              <a:chExt cx="1344" cy="336"/>
            </a:xfrm>
          </p:grpSpPr>
          <p:sp>
            <p:nvSpPr>
              <p:cNvPr id="22569" name="Rectangle 41">
                <a:extLst>
                  <a:ext uri="{FF2B5EF4-FFF2-40B4-BE49-F238E27FC236}">
                    <a16:creationId xmlns:a16="http://schemas.microsoft.com/office/drawing/2014/main" id="{FB84DE02-C4DA-707C-8106-C45C171A2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en-US" sz="2400"/>
                  <a:t>1</a:t>
                </a:r>
                <a:endParaRPr lang="en-US" altLang="en-US" sz="2400"/>
              </a:p>
            </p:txBody>
          </p:sp>
          <p:sp>
            <p:nvSpPr>
              <p:cNvPr id="22570" name="Rectangle 42">
                <a:extLst>
                  <a:ext uri="{FF2B5EF4-FFF2-40B4-BE49-F238E27FC236}">
                    <a16:creationId xmlns:a16="http://schemas.microsoft.com/office/drawing/2014/main" id="{9E528DE9-9EAD-CFA5-92F0-D0FCE2EC1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en-US" sz="2400"/>
                  <a:t>2</a:t>
                </a:r>
                <a:endParaRPr lang="en-US" altLang="en-US" sz="2400"/>
              </a:p>
            </p:txBody>
          </p:sp>
          <p:sp>
            <p:nvSpPr>
              <p:cNvPr id="22571" name="Rectangle 43">
                <a:extLst>
                  <a:ext uri="{FF2B5EF4-FFF2-40B4-BE49-F238E27FC236}">
                    <a16:creationId xmlns:a16="http://schemas.microsoft.com/office/drawing/2014/main" id="{B5F9927E-9F52-63B0-3847-4C16586FB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3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en-US" sz="2400"/>
                  <a:t>3</a:t>
                </a:r>
                <a:endParaRPr lang="en-US" altLang="en-US" sz="2400"/>
              </a:p>
            </p:txBody>
          </p:sp>
          <p:sp>
            <p:nvSpPr>
              <p:cNvPr id="22572" name="Rectangle 44">
                <a:extLst>
                  <a:ext uri="{FF2B5EF4-FFF2-40B4-BE49-F238E27FC236}">
                    <a16:creationId xmlns:a16="http://schemas.microsoft.com/office/drawing/2014/main" id="{644DF281-FC5D-8295-06F4-5BAFDA21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altLang="en-US" sz="2400"/>
                  <a:t>4</a:t>
                </a:r>
                <a:endParaRPr lang="en-US" altLang="en-US" sz="2400"/>
              </a:p>
            </p:txBody>
          </p:sp>
        </p:grpSp>
        <p:sp>
          <p:nvSpPr>
            <p:cNvPr id="22574" name="AutoShape 46">
              <a:extLst>
                <a:ext uri="{FF2B5EF4-FFF2-40B4-BE49-F238E27FC236}">
                  <a16:creationId xmlns:a16="http://schemas.microsoft.com/office/drawing/2014/main" id="{C214A6E9-0759-F2BA-6A82-ACBC425A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960"/>
              <a:ext cx="1584" cy="336"/>
            </a:xfrm>
            <a:prstGeom prst="rightArrow">
              <a:avLst>
                <a:gd name="adj1" fmla="val 50000"/>
                <a:gd name="adj2" fmla="val 117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en-US" sz="1600" b="1">
                  <a:solidFill>
                    <a:schemeClr val="bg1"/>
                  </a:solidFill>
                  <a:latin typeface="Tahoma" panose="020B0604030504040204" pitchFamily="34" charset="0"/>
                </a:rPr>
                <a:t>Trajectory</a:t>
              </a:r>
              <a:endParaRPr lang="en-US" altLang="en-US" sz="1600" b="1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2565" name="Line 37">
            <a:extLst>
              <a:ext uri="{FF2B5EF4-FFF2-40B4-BE49-F238E27FC236}">
                <a16:creationId xmlns:a16="http://schemas.microsoft.com/office/drawing/2014/main" id="{AA1BAF61-DAD7-A54E-3217-53780B7EA0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9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76" name="Rectangle 48">
            <a:extLst>
              <a:ext uri="{FF2B5EF4-FFF2-40B4-BE49-F238E27FC236}">
                <a16:creationId xmlns:a16="http://schemas.microsoft.com/office/drawing/2014/main" id="{79882F52-B2C1-56F0-6176-76A9A31E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3" name="Picture 2" descr="A blue and green text&#10;&#10;Description automatically generated">
            <a:extLst>
              <a:ext uri="{FF2B5EF4-FFF2-40B4-BE49-F238E27FC236}">
                <a16:creationId xmlns:a16="http://schemas.microsoft.com/office/drawing/2014/main" id="{48258991-7C74-6097-2F0D-69ECCC54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67" y="139583"/>
            <a:ext cx="1462672" cy="554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1903</Words>
  <Application>Microsoft Office PowerPoint</Application>
  <PresentationFormat>Widescreen</PresentationFormat>
  <Paragraphs>229</Paragraphs>
  <Slides>44</Slides>
  <Notes>29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Particle Filter/Monte Carlo Localization</vt:lpstr>
      <vt:lpstr>Agenda</vt:lpstr>
      <vt:lpstr>Problem Statement</vt:lpstr>
      <vt:lpstr>Illustrative Example: Robot Localization</vt:lpstr>
      <vt:lpstr>Illustrative Example: Robot Localization</vt:lpstr>
      <vt:lpstr>Illustrative Example: Robot Localization</vt:lpstr>
      <vt:lpstr>Illustrative Example: Robot Localization</vt:lpstr>
      <vt:lpstr>Illustrative Example: Robot Localization</vt:lpstr>
      <vt:lpstr>Illustrative Example: Robot Localization</vt:lpstr>
      <vt:lpstr>Applications</vt:lpstr>
      <vt:lpstr>Bayesian Filtering / Tracking Problem</vt:lpstr>
      <vt:lpstr>Sequential Update</vt:lpstr>
      <vt:lpstr>Bayesian Update and Prediction</vt:lpstr>
      <vt:lpstr>Agenda</vt:lpstr>
      <vt:lpstr>Kalman Filter</vt:lpstr>
      <vt:lpstr>Kalman Filter: Update Equations</vt:lpstr>
      <vt:lpstr>Limitations of Kalman Filtering</vt:lpstr>
      <vt:lpstr>Grid-based Methods</vt:lpstr>
      <vt:lpstr>Limitations of Grid-based Methods</vt:lpstr>
      <vt:lpstr>Agenda</vt:lpstr>
      <vt:lpstr> Particle Filter </vt:lpstr>
      <vt:lpstr>Why Particle Filters</vt:lpstr>
      <vt:lpstr>Particle Filters</vt:lpstr>
      <vt:lpstr>Sensor Information: Importance Sampling</vt:lpstr>
      <vt:lpstr>Robot Motion</vt:lpstr>
      <vt:lpstr>Sensor Information: Importance Sampling</vt:lpstr>
      <vt:lpstr>Robot Motion</vt:lpstr>
      <vt:lpstr>  Mobile Robot Particle Filter Video  </vt:lpstr>
      <vt:lpstr>Sample-based Localization (sonar)</vt:lpstr>
      <vt:lpstr>PowerPoint Presentation</vt:lpstr>
      <vt:lpstr>Particle Filter Basics</vt:lpstr>
      <vt:lpstr>Particle Filter Basics</vt:lpstr>
      <vt:lpstr>Properties of Particle Filters</vt:lpstr>
      <vt:lpstr>PowerPoint Presentation</vt:lpstr>
      <vt:lpstr>PowerPoint Presentation</vt:lpstr>
      <vt:lpstr>Importance Sampling Principle</vt:lpstr>
      <vt:lpstr>Rejection Sampling</vt:lpstr>
      <vt:lpstr>PowerPoint Presentation</vt:lpstr>
      <vt:lpstr>Importance Sampling using a Cumulative Dist. Function (CDF)</vt:lpstr>
      <vt:lpstr>Simple Particle Filter (click)</vt:lpstr>
      <vt:lpstr>Advantages of Particle Filters:</vt:lpstr>
      <vt:lpstr>Drawbacks</vt:lpstr>
      <vt:lpstr>Summary</vt:lpstr>
      <vt:lpstr>References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Allen</dc:creator>
  <cp:lastModifiedBy>Peter Allen</cp:lastModifiedBy>
  <cp:revision>118</cp:revision>
  <cp:lastPrinted>2016-10-25T00:42:57Z</cp:lastPrinted>
  <dcterms:created xsi:type="dcterms:W3CDTF">2016-10-24T20:48:22Z</dcterms:created>
  <dcterms:modified xsi:type="dcterms:W3CDTF">2023-12-06T11:50:45Z</dcterms:modified>
</cp:coreProperties>
</file>