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3" r:id="rId3"/>
    <p:sldId id="266" r:id="rId4"/>
    <p:sldId id="290" r:id="rId5"/>
    <p:sldId id="291" r:id="rId6"/>
    <p:sldId id="292" r:id="rId7"/>
    <p:sldId id="265" r:id="rId8"/>
    <p:sldId id="270" r:id="rId9"/>
    <p:sldId id="267" r:id="rId10"/>
    <p:sldId id="269" r:id="rId11"/>
    <p:sldId id="264" r:id="rId12"/>
    <p:sldId id="271" r:id="rId13"/>
    <p:sldId id="272" r:id="rId14"/>
    <p:sldId id="275" r:id="rId15"/>
    <p:sldId id="276" r:id="rId16"/>
    <p:sldId id="277" r:id="rId17"/>
    <p:sldId id="278" r:id="rId18"/>
    <p:sldId id="279" r:id="rId19"/>
    <p:sldId id="260" r:id="rId20"/>
    <p:sldId id="262" r:id="rId21"/>
    <p:sldId id="273" r:id="rId22"/>
    <p:sldId id="280" r:id="rId23"/>
    <p:sldId id="281" r:id="rId24"/>
    <p:sldId id="282" r:id="rId25"/>
    <p:sldId id="283" r:id="rId26"/>
    <p:sldId id="286" r:id="rId27"/>
    <p:sldId id="288"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529A76-C23F-458D-8F09-C279156D6FFC}">
          <p14:sldIdLst>
            <p14:sldId id="268"/>
            <p14:sldId id="263"/>
            <p14:sldId id="266"/>
            <p14:sldId id="290"/>
            <p14:sldId id="291"/>
            <p14:sldId id="292"/>
            <p14:sldId id="265"/>
            <p14:sldId id="270"/>
            <p14:sldId id="267"/>
            <p14:sldId id="269"/>
            <p14:sldId id="264"/>
            <p14:sldId id="271"/>
            <p14:sldId id="272"/>
            <p14:sldId id="275"/>
            <p14:sldId id="276"/>
            <p14:sldId id="277"/>
            <p14:sldId id="278"/>
            <p14:sldId id="279"/>
            <p14:sldId id="260"/>
            <p14:sldId id="262"/>
            <p14:sldId id="273"/>
            <p14:sldId id="280"/>
            <p14:sldId id="281"/>
            <p14:sldId id="282"/>
            <p14:sldId id="283"/>
            <p14:sldId id="286"/>
            <p14:sldId id="288"/>
            <p14:sldId id="285"/>
          </p14:sldIdLst>
        </p14:section>
        <p14:section name="Untitled Section" id="{18A7F71E-37D8-4180-A94F-6735302D9A0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C9147-0A8D-4F9C-9CE6-C66C2A2EFDF3}" v="98" dt="2023-12-06T10:01:19.481"/>
    <p1510:client id="{22AA8720-25C0-4489-B8CE-387DC6CA519C}" v="230" dt="2023-12-05T09:28:21.116"/>
    <p1510:client id="{2D8DEE2C-5895-4573-A898-0662E826E540}" v="1" dt="2023-12-05T09:29:31.576"/>
    <p1510:client id="{319390DB-2C8F-47AA-A05A-35462D4C398A}" v="265" dt="2023-12-03T20:51:06.581"/>
    <p1510:client id="{37F129F7-2BDC-4852-84DB-29606F72C9B4}" v="54" dt="2023-12-06T10:19:47.516"/>
    <p1510:client id="{8B6BC23F-6E69-4E28-8ED8-CA2A17EAFCB7}" v="59" dt="2023-11-29T07:10:50.064"/>
    <p1510:client id="{F712B6B6-FBC6-480F-BBC3-F68EA75D1E7C}" v="282" dt="2023-12-05T09:09:15.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56C6-2620-4B66-A534-B1BB2BBBD90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728C574-EBA4-4883-B704-D3A7EF28F8D4}">
      <dgm:prSet/>
      <dgm:spPr/>
      <dgm:t>
        <a:bodyPr/>
        <a:lstStyle/>
        <a:p>
          <a:r>
            <a:rPr lang="en-US"/>
            <a:t>A* (AStar) Algorithm</a:t>
          </a:r>
        </a:p>
      </dgm:t>
    </dgm:pt>
    <dgm:pt modelId="{60547CB0-6C33-40DF-883C-A6BB503ACB61}" type="parTrans" cxnId="{4325973C-7F1B-4B96-BDDA-A2F8F2D8516D}">
      <dgm:prSet/>
      <dgm:spPr/>
      <dgm:t>
        <a:bodyPr/>
        <a:lstStyle/>
        <a:p>
          <a:endParaRPr lang="en-US"/>
        </a:p>
      </dgm:t>
    </dgm:pt>
    <dgm:pt modelId="{9D29C3ED-04AB-4BF3-BFA3-14B954303DF1}" type="sibTrans" cxnId="{4325973C-7F1B-4B96-BDDA-A2F8F2D8516D}">
      <dgm:prSet/>
      <dgm:spPr/>
      <dgm:t>
        <a:bodyPr/>
        <a:lstStyle/>
        <a:p>
          <a:endParaRPr lang="en-US"/>
        </a:p>
      </dgm:t>
    </dgm:pt>
    <dgm:pt modelId="{74CA3AC6-9292-4126-B383-6EDDF1C7CD16}">
      <dgm:prSet/>
      <dgm:spPr/>
      <dgm:t>
        <a:bodyPr/>
        <a:lstStyle/>
        <a:p>
          <a:r>
            <a:rPr lang="en-US"/>
            <a:t>Dijkstra’s Algorithm</a:t>
          </a:r>
        </a:p>
      </dgm:t>
    </dgm:pt>
    <dgm:pt modelId="{2BF2F530-EC50-471A-8510-B5C112041886}" type="parTrans" cxnId="{6AEDF4FA-B20B-49A1-93AD-BEA56581EA29}">
      <dgm:prSet/>
      <dgm:spPr/>
      <dgm:t>
        <a:bodyPr/>
        <a:lstStyle/>
        <a:p>
          <a:endParaRPr lang="en-US"/>
        </a:p>
      </dgm:t>
    </dgm:pt>
    <dgm:pt modelId="{9BF448FB-043A-45AD-904C-3D3CA1AAEB44}" type="sibTrans" cxnId="{6AEDF4FA-B20B-49A1-93AD-BEA56581EA29}">
      <dgm:prSet/>
      <dgm:spPr/>
      <dgm:t>
        <a:bodyPr/>
        <a:lstStyle/>
        <a:p>
          <a:endParaRPr lang="en-US"/>
        </a:p>
      </dgm:t>
    </dgm:pt>
    <dgm:pt modelId="{291262DE-8078-4F2F-B7DE-681401676272}">
      <dgm:prSet/>
      <dgm:spPr/>
      <dgm:t>
        <a:bodyPr/>
        <a:lstStyle/>
        <a:p>
          <a:r>
            <a:rPr lang="en-US"/>
            <a:t>Bellman-Ford Algorithm</a:t>
          </a:r>
        </a:p>
      </dgm:t>
    </dgm:pt>
    <dgm:pt modelId="{D78A4050-6E9E-48EA-BC4F-0017ED2D727C}" type="parTrans" cxnId="{6809BAD2-41D7-45A3-A5B0-D30B13FD2331}">
      <dgm:prSet/>
      <dgm:spPr/>
      <dgm:t>
        <a:bodyPr/>
        <a:lstStyle/>
        <a:p>
          <a:endParaRPr lang="en-US"/>
        </a:p>
      </dgm:t>
    </dgm:pt>
    <dgm:pt modelId="{09442970-68AF-43F6-9E2D-2952D5DD61C7}" type="sibTrans" cxnId="{6809BAD2-41D7-45A3-A5B0-D30B13FD2331}">
      <dgm:prSet/>
      <dgm:spPr/>
      <dgm:t>
        <a:bodyPr/>
        <a:lstStyle/>
        <a:p>
          <a:endParaRPr lang="en-US"/>
        </a:p>
      </dgm:t>
    </dgm:pt>
    <dgm:pt modelId="{7F185544-CF04-40BC-BAAA-C6652CEA4103}">
      <dgm:prSet/>
      <dgm:spPr/>
      <dgm:t>
        <a:bodyPr/>
        <a:lstStyle/>
        <a:p>
          <a:r>
            <a:rPr lang="en-US"/>
            <a:t>Floyd-Warshall Algorithm</a:t>
          </a:r>
        </a:p>
      </dgm:t>
    </dgm:pt>
    <dgm:pt modelId="{AEEEF973-6F98-4FE4-95AF-FC57DEE1445C}" type="parTrans" cxnId="{D5E13D88-22F4-4252-A967-71F8985D104C}">
      <dgm:prSet/>
      <dgm:spPr/>
      <dgm:t>
        <a:bodyPr/>
        <a:lstStyle/>
        <a:p>
          <a:endParaRPr lang="en-US"/>
        </a:p>
      </dgm:t>
    </dgm:pt>
    <dgm:pt modelId="{531D5411-D936-42D2-8503-9945B4F138A5}" type="sibTrans" cxnId="{D5E13D88-22F4-4252-A967-71F8985D104C}">
      <dgm:prSet/>
      <dgm:spPr/>
      <dgm:t>
        <a:bodyPr/>
        <a:lstStyle/>
        <a:p>
          <a:endParaRPr lang="en-US"/>
        </a:p>
      </dgm:t>
    </dgm:pt>
    <dgm:pt modelId="{D6BE1D5C-A57C-4531-A1C0-0DD78D3989F8}" type="pres">
      <dgm:prSet presAssocID="{1B7456C6-2620-4B66-A534-B1BB2BBBD90B}" presName="hierChild1" presStyleCnt="0">
        <dgm:presLayoutVars>
          <dgm:chPref val="1"/>
          <dgm:dir/>
          <dgm:animOne val="branch"/>
          <dgm:animLvl val="lvl"/>
          <dgm:resizeHandles/>
        </dgm:presLayoutVars>
      </dgm:prSet>
      <dgm:spPr/>
    </dgm:pt>
    <dgm:pt modelId="{3F799B07-425C-424E-850B-12597ED3DF8E}" type="pres">
      <dgm:prSet presAssocID="{A728C574-EBA4-4883-B704-D3A7EF28F8D4}" presName="hierRoot1" presStyleCnt="0"/>
      <dgm:spPr/>
    </dgm:pt>
    <dgm:pt modelId="{A06465B6-85EE-459D-A651-0162A452134B}" type="pres">
      <dgm:prSet presAssocID="{A728C574-EBA4-4883-B704-D3A7EF28F8D4}" presName="composite" presStyleCnt="0"/>
      <dgm:spPr/>
    </dgm:pt>
    <dgm:pt modelId="{07B18627-3B55-4063-BAB5-F68CF5FEC76C}" type="pres">
      <dgm:prSet presAssocID="{A728C574-EBA4-4883-B704-D3A7EF28F8D4}" presName="background" presStyleLbl="node0" presStyleIdx="0" presStyleCnt="4"/>
      <dgm:spPr/>
    </dgm:pt>
    <dgm:pt modelId="{B0A29ABB-73EE-4688-9947-87EA28BF6A84}" type="pres">
      <dgm:prSet presAssocID="{A728C574-EBA4-4883-B704-D3A7EF28F8D4}" presName="text" presStyleLbl="fgAcc0" presStyleIdx="0" presStyleCnt="4">
        <dgm:presLayoutVars>
          <dgm:chPref val="3"/>
        </dgm:presLayoutVars>
      </dgm:prSet>
      <dgm:spPr/>
    </dgm:pt>
    <dgm:pt modelId="{0D23682B-5C64-44DF-AE8F-72731D471C35}" type="pres">
      <dgm:prSet presAssocID="{A728C574-EBA4-4883-B704-D3A7EF28F8D4}" presName="hierChild2" presStyleCnt="0"/>
      <dgm:spPr/>
    </dgm:pt>
    <dgm:pt modelId="{683D1941-2C65-4B21-8E27-BB5A2D5B730D}" type="pres">
      <dgm:prSet presAssocID="{74CA3AC6-9292-4126-B383-6EDDF1C7CD16}" presName="hierRoot1" presStyleCnt="0"/>
      <dgm:spPr/>
    </dgm:pt>
    <dgm:pt modelId="{A43A1E6E-3D73-4166-8FED-812755CEFC46}" type="pres">
      <dgm:prSet presAssocID="{74CA3AC6-9292-4126-B383-6EDDF1C7CD16}" presName="composite" presStyleCnt="0"/>
      <dgm:spPr/>
    </dgm:pt>
    <dgm:pt modelId="{514DC506-402D-44DD-BFF9-5ECB3FDC352A}" type="pres">
      <dgm:prSet presAssocID="{74CA3AC6-9292-4126-B383-6EDDF1C7CD16}" presName="background" presStyleLbl="node0" presStyleIdx="1" presStyleCnt="4"/>
      <dgm:spPr/>
    </dgm:pt>
    <dgm:pt modelId="{8E14586E-2F74-4CA6-9178-39AB57A5189A}" type="pres">
      <dgm:prSet presAssocID="{74CA3AC6-9292-4126-B383-6EDDF1C7CD16}" presName="text" presStyleLbl="fgAcc0" presStyleIdx="1" presStyleCnt="4">
        <dgm:presLayoutVars>
          <dgm:chPref val="3"/>
        </dgm:presLayoutVars>
      </dgm:prSet>
      <dgm:spPr/>
    </dgm:pt>
    <dgm:pt modelId="{C13EB1EE-32FD-4735-8875-0F09C9485FDD}" type="pres">
      <dgm:prSet presAssocID="{74CA3AC6-9292-4126-B383-6EDDF1C7CD16}" presName="hierChild2" presStyleCnt="0"/>
      <dgm:spPr/>
    </dgm:pt>
    <dgm:pt modelId="{43C97A77-046A-409E-9732-8A0741EE344A}" type="pres">
      <dgm:prSet presAssocID="{291262DE-8078-4F2F-B7DE-681401676272}" presName="hierRoot1" presStyleCnt="0"/>
      <dgm:spPr/>
    </dgm:pt>
    <dgm:pt modelId="{BFD67B34-13A9-4A10-BF5A-2CD78BEA6A0D}" type="pres">
      <dgm:prSet presAssocID="{291262DE-8078-4F2F-B7DE-681401676272}" presName="composite" presStyleCnt="0"/>
      <dgm:spPr/>
    </dgm:pt>
    <dgm:pt modelId="{59C4477D-8E7D-4328-A5EB-20A7994E3A0D}" type="pres">
      <dgm:prSet presAssocID="{291262DE-8078-4F2F-B7DE-681401676272}" presName="background" presStyleLbl="node0" presStyleIdx="2" presStyleCnt="4"/>
      <dgm:spPr/>
    </dgm:pt>
    <dgm:pt modelId="{99C0783E-8799-4343-863A-3CC669815200}" type="pres">
      <dgm:prSet presAssocID="{291262DE-8078-4F2F-B7DE-681401676272}" presName="text" presStyleLbl="fgAcc0" presStyleIdx="2" presStyleCnt="4">
        <dgm:presLayoutVars>
          <dgm:chPref val="3"/>
        </dgm:presLayoutVars>
      </dgm:prSet>
      <dgm:spPr/>
    </dgm:pt>
    <dgm:pt modelId="{B2F9C6CC-E346-4A55-9CBC-7863F85A8FF0}" type="pres">
      <dgm:prSet presAssocID="{291262DE-8078-4F2F-B7DE-681401676272}" presName="hierChild2" presStyleCnt="0"/>
      <dgm:spPr/>
    </dgm:pt>
    <dgm:pt modelId="{F9D93E74-6CF2-4E99-81F4-FDDF07907DBE}" type="pres">
      <dgm:prSet presAssocID="{7F185544-CF04-40BC-BAAA-C6652CEA4103}" presName="hierRoot1" presStyleCnt="0"/>
      <dgm:spPr/>
    </dgm:pt>
    <dgm:pt modelId="{CD096D47-C20D-42E5-AD25-231C83F4EC33}" type="pres">
      <dgm:prSet presAssocID="{7F185544-CF04-40BC-BAAA-C6652CEA4103}" presName="composite" presStyleCnt="0"/>
      <dgm:spPr/>
    </dgm:pt>
    <dgm:pt modelId="{270B3C15-44DE-4A7C-8FFB-B1D77F1B8837}" type="pres">
      <dgm:prSet presAssocID="{7F185544-CF04-40BC-BAAA-C6652CEA4103}" presName="background" presStyleLbl="node0" presStyleIdx="3" presStyleCnt="4"/>
      <dgm:spPr/>
    </dgm:pt>
    <dgm:pt modelId="{C1DFDA33-4F01-4EEB-8C93-08A3BFD853ED}" type="pres">
      <dgm:prSet presAssocID="{7F185544-CF04-40BC-BAAA-C6652CEA4103}" presName="text" presStyleLbl="fgAcc0" presStyleIdx="3" presStyleCnt="4">
        <dgm:presLayoutVars>
          <dgm:chPref val="3"/>
        </dgm:presLayoutVars>
      </dgm:prSet>
      <dgm:spPr/>
    </dgm:pt>
    <dgm:pt modelId="{3E46573E-7934-4518-9037-F1F83ADF1930}" type="pres">
      <dgm:prSet presAssocID="{7F185544-CF04-40BC-BAAA-C6652CEA4103}" presName="hierChild2" presStyleCnt="0"/>
      <dgm:spPr/>
    </dgm:pt>
  </dgm:ptLst>
  <dgm:cxnLst>
    <dgm:cxn modelId="{4325973C-7F1B-4B96-BDDA-A2F8F2D8516D}" srcId="{1B7456C6-2620-4B66-A534-B1BB2BBBD90B}" destId="{A728C574-EBA4-4883-B704-D3A7EF28F8D4}" srcOrd="0" destOrd="0" parTransId="{60547CB0-6C33-40DF-883C-A6BB503ACB61}" sibTransId="{9D29C3ED-04AB-4BF3-BFA3-14B954303DF1}"/>
    <dgm:cxn modelId="{42A0E342-A111-4E54-A535-8F62EBBAA5F1}" type="presOf" srcId="{74CA3AC6-9292-4126-B383-6EDDF1C7CD16}" destId="{8E14586E-2F74-4CA6-9178-39AB57A5189A}" srcOrd="0" destOrd="0" presId="urn:microsoft.com/office/officeart/2005/8/layout/hierarchy1"/>
    <dgm:cxn modelId="{60195A74-1B5D-4860-83E8-B836597B5385}" type="presOf" srcId="{7F185544-CF04-40BC-BAAA-C6652CEA4103}" destId="{C1DFDA33-4F01-4EEB-8C93-08A3BFD853ED}" srcOrd="0" destOrd="0" presId="urn:microsoft.com/office/officeart/2005/8/layout/hierarchy1"/>
    <dgm:cxn modelId="{D5E13D88-22F4-4252-A967-71F8985D104C}" srcId="{1B7456C6-2620-4B66-A534-B1BB2BBBD90B}" destId="{7F185544-CF04-40BC-BAAA-C6652CEA4103}" srcOrd="3" destOrd="0" parTransId="{AEEEF973-6F98-4FE4-95AF-FC57DEE1445C}" sibTransId="{531D5411-D936-42D2-8503-9945B4F138A5}"/>
    <dgm:cxn modelId="{40BB8DBD-3CCC-4C39-8275-A6504D475646}" type="presOf" srcId="{291262DE-8078-4F2F-B7DE-681401676272}" destId="{99C0783E-8799-4343-863A-3CC669815200}" srcOrd="0" destOrd="0" presId="urn:microsoft.com/office/officeart/2005/8/layout/hierarchy1"/>
    <dgm:cxn modelId="{6809BAD2-41D7-45A3-A5B0-D30B13FD2331}" srcId="{1B7456C6-2620-4B66-A534-B1BB2BBBD90B}" destId="{291262DE-8078-4F2F-B7DE-681401676272}" srcOrd="2" destOrd="0" parTransId="{D78A4050-6E9E-48EA-BC4F-0017ED2D727C}" sibTransId="{09442970-68AF-43F6-9E2D-2952D5DD61C7}"/>
    <dgm:cxn modelId="{7E3F69E8-4B7D-4B90-8B18-E4DCA64485B9}" type="presOf" srcId="{1B7456C6-2620-4B66-A534-B1BB2BBBD90B}" destId="{D6BE1D5C-A57C-4531-A1C0-0DD78D3989F8}" srcOrd="0" destOrd="0" presId="urn:microsoft.com/office/officeart/2005/8/layout/hierarchy1"/>
    <dgm:cxn modelId="{77EC16F2-6712-47CD-82A0-6D4424094DF3}" type="presOf" srcId="{A728C574-EBA4-4883-B704-D3A7EF28F8D4}" destId="{B0A29ABB-73EE-4688-9947-87EA28BF6A84}" srcOrd="0" destOrd="0" presId="urn:microsoft.com/office/officeart/2005/8/layout/hierarchy1"/>
    <dgm:cxn modelId="{6AEDF4FA-B20B-49A1-93AD-BEA56581EA29}" srcId="{1B7456C6-2620-4B66-A534-B1BB2BBBD90B}" destId="{74CA3AC6-9292-4126-B383-6EDDF1C7CD16}" srcOrd="1" destOrd="0" parTransId="{2BF2F530-EC50-471A-8510-B5C112041886}" sibTransId="{9BF448FB-043A-45AD-904C-3D3CA1AAEB44}"/>
    <dgm:cxn modelId="{6EC3124A-8A9B-47E3-A42F-395F562081E4}" type="presParOf" srcId="{D6BE1D5C-A57C-4531-A1C0-0DD78D3989F8}" destId="{3F799B07-425C-424E-850B-12597ED3DF8E}" srcOrd="0" destOrd="0" presId="urn:microsoft.com/office/officeart/2005/8/layout/hierarchy1"/>
    <dgm:cxn modelId="{8C07D72A-75BD-4B81-ACB7-DC641E6CC84C}" type="presParOf" srcId="{3F799B07-425C-424E-850B-12597ED3DF8E}" destId="{A06465B6-85EE-459D-A651-0162A452134B}" srcOrd="0" destOrd="0" presId="urn:microsoft.com/office/officeart/2005/8/layout/hierarchy1"/>
    <dgm:cxn modelId="{3541E748-5760-45EF-864B-6D46FC916BC0}" type="presParOf" srcId="{A06465B6-85EE-459D-A651-0162A452134B}" destId="{07B18627-3B55-4063-BAB5-F68CF5FEC76C}" srcOrd="0" destOrd="0" presId="urn:microsoft.com/office/officeart/2005/8/layout/hierarchy1"/>
    <dgm:cxn modelId="{86F22E78-C7FC-45B0-950F-4F8188B5B21E}" type="presParOf" srcId="{A06465B6-85EE-459D-A651-0162A452134B}" destId="{B0A29ABB-73EE-4688-9947-87EA28BF6A84}" srcOrd="1" destOrd="0" presId="urn:microsoft.com/office/officeart/2005/8/layout/hierarchy1"/>
    <dgm:cxn modelId="{828CCD40-E448-4232-B5F8-CD6D56EF11A3}" type="presParOf" srcId="{3F799B07-425C-424E-850B-12597ED3DF8E}" destId="{0D23682B-5C64-44DF-AE8F-72731D471C35}" srcOrd="1" destOrd="0" presId="urn:microsoft.com/office/officeart/2005/8/layout/hierarchy1"/>
    <dgm:cxn modelId="{58D959D3-AFD9-4851-90C0-BE9056DFFCCD}" type="presParOf" srcId="{D6BE1D5C-A57C-4531-A1C0-0DD78D3989F8}" destId="{683D1941-2C65-4B21-8E27-BB5A2D5B730D}" srcOrd="1" destOrd="0" presId="urn:microsoft.com/office/officeart/2005/8/layout/hierarchy1"/>
    <dgm:cxn modelId="{3B0C8723-2E29-4848-BE06-C697A79E3A23}" type="presParOf" srcId="{683D1941-2C65-4B21-8E27-BB5A2D5B730D}" destId="{A43A1E6E-3D73-4166-8FED-812755CEFC46}" srcOrd="0" destOrd="0" presId="urn:microsoft.com/office/officeart/2005/8/layout/hierarchy1"/>
    <dgm:cxn modelId="{1ED75DEC-12E7-42AC-A2A3-5B07B753BE20}" type="presParOf" srcId="{A43A1E6E-3D73-4166-8FED-812755CEFC46}" destId="{514DC506-402D-44DD-BFF9-5ECB3FDC352A}" srcOrd="0" destOrd="0" presId="urn:microsoft.com/office/officeart/2005/8/layout/hierarchy1"/>
    <dgm:cxn modelId="{B267F249-66B4-421E-8E0B-64CE73092818}" type="presParOf" srcId="{A43A1E6E-3D73-4166-8FED-812755CEFC46}" destId="{8E14586E-2F74-4CA6-9178-39AB57A5189A}" srcOrd="1" destOrd="0" presId="urn:microsoft.com/office/officeart/2005/8/layout/hierarchy1"/>
    <dgm:cxn modelId="{E6299013-6D16-4B1A-BFFA-B046DE151C49}" type="presParOf" srcId="{683D1941-2C65-4B21-8E27-BB5A2D5B730D}" destId="{C13EB1EE-32FD-4735-8875-0F09C9485FDD}" srcOrd="1" destOrd="0" presId="urn:microsoft.com/office/officeart/2005/8/layout/hierarchy1"/>
    <dgm:cxn modelId="{D3982F2B-4439-4E08-B3CF-BD38E7223266}" type="presParOf" srcId="{D6BE1D5C-A57C-4531-A1C0-0DD78D3989F8}" destId="{43C97A77-046A-409E-9732-8A0741EE344A}" srcOrd="2" destOrd="0" presId="urn:microsoft.com/office/officeart/2005/8/layout/hierarchy1"/>
    <dgm:cxn modelId="{8A38CEC5-8565-416E-A576-728D6CE1082E}" type="presParOf" srcId="{43C97A77-046A-409E-9732-8A0741EE344A}" destId="{BFD67B34-13A9-4A10-BF5A-2CD78BEA6A0D}" srcOrd="0" destOrd="0" presId="urn:microsoft.com/office/officeart/2005/8/layout/hierarchy1"/>
    <dgm:cxn modelId="{2B568D7B-3D67-4F3E-98F8-653DC71360D8}" type="presParOf" srcId="{BFD67B34-13A9-4A10-BF5A-2CD78BEA6A0D}" destId="{59C4477D-8E7D-4328-A5EB-20A7994E3A0D}" srcOrd="0" destOrd="0" presId="urn:microsoft.com/office/officeart/2005/8/layout/hierarchy1"/>
    <dgm:cxn modelId="{7F5E920B-8CCB-4E97-A97A-85920E148E0E}" type="presParOf" srcId="{BFD67B34-13A9-4A10-BF5A-2CD78BEA6A0D}" destId="{99C0783E-8799-4343-863A-3CC669815200}" srcOrd="1" destOrd="0" presId="urn:microsoft.com/office/officeart/2005/8/layout/hierarchy1"/>
    <dgm:cxn modelId="{8494FFB4-6727-47B1-8B2E-137F4F340207}" type="presParOf" srcId="{43C97A77-046A-409E-9732-8A0741EE344A}" destId="{B2F9C6CC-E346-4A55-9CBC-7863F85A8FF0}" srcOrd="1" destOrd="0" presId="urn:microsoft.com/office/officeart/2005/8/layout/hierarchy1"/>
    <dgm:cxn modelId="{644D0CEA-7DE6-49C2-8709-CEE69A02756D}" type="presParOf" srcId="{D6BE1D5C-A57C-4531-A1C0-0DD78D3989F8}" destId="{F9D93E74-6CF2-4E99-81F4-FDDF07907DBE}" srcOrd="3" destOrd="0" presId="urn:microsoft.com/office/officeart/2005/8/layout/hierarchy1"/>
    <dgm:cxn modelId="{79B65ADB-7268-4283-84F5-66025049D6BB}" type="presParOf" srcId="{F9D93E74-6CF2-4E99-81F4-FDDF07907DBE}" destId="{CD096D47-C20D-42E5-AD25-231C83F4EC33}" srcOrd="0" destOrd="0" presId="urn:microsoft.com/office/officeart/2005/8/layout/hierarchy1"/>
    <dgm:cxn modelId="{019C7A5F-31E3-4ACC-B716-FB7F39FF05CE}" type="presParOf" srcId="{CD096D47-C20D-42E5-AD25-231C83F4EC33}" destId="{270B3C15-44DE-4A7C-8FFB-B1D77F1B8837}" srcOrd="0" destOrd="0" presId="urn:microsoft.com/office/officeart/2005/8/layout/hierarchy1"/>
    <dgm:cxn modelId="{7480E57F-EF2B-4EDE-8A70-BC888FF3AE7E}" type="presParOf" srcId="{CD096D47-C20D-42E5-AD25-231C83F4EC33}" destId="{C1DFDA33-4F01-4EEB-8C93-08A3BFD853ED}" srcOrd="1" destOrd="0" presId="urn:microsoft.com/office/officeart/2005/8/layout/hierarchy1"/>
    <dgm:cxn modelId="{7443BD26-9EC2-48B0-A93A-EF08E47C4275}" type="presParOf" srcId="{F9D93E74-6CF2-4E99-81F4-FDDF07907DBE}" destId="{3E46573E-7934-4518-9037-F1F83ADF19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E797B-C2B0-45DE-AA66-C0D6C76891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97E48F-5C3B-4612-A780-7AC2AF5A3F3D}">
      <dgm:prSet/>
      <dgm:spPr/>
      <dgm:t>
        <a:bodyPr/>
        <a:lstStyle/>
        <a:p>
          <a:r>
            <a:rPr lang="en-US" b="1"/>
            <a:t>Vertices</a:t>
          </a:r>
          <a:r>
            <a:rPr lang="en-US"/>
            <a:t>: These are the fundamental units within a graph. They can represent any discrete object or entity, like cities in a map, people in a social network, or data points in a network.</a:t>
          </a:r>
        </a:p>
      </dgm:t>
    </dgm:pt>
    <dgm:pt modelId="{CF1B502D-F790-40C2-A8CC-0589CCB84819}" type="parTrans" cxnId="{0BA801CB-E018-430E-851B-57EC894AC367}">
      <dgm:prSet/>
      <dgm:spPr/>
      <dgm:t>
        <a:bodyPr/>
        <a:lstStyle/>
        <a:p>
          <a:endParaRPr lang="en-US"/>
        </a:p>
      </dgm:t>
    </dgm:pt>
    <dgm:pt modelId="{B9058753-6398-41AF-A202-6DDD00AC8D06}" type="sibTrans" cxnId="{0BA801CB-E018-430E-851B-57EC894AC367}">
      <dgm:prSet/>
      <dgm:spPr/>
      <dgm:t>
        <a:bodyPr/>
        <a:lstStyle/>
        <a:p>
          <a:endParaRPr lang="en-US"/>
        </a:p>
      </dgm:t>
    </dgm:pt>
    <dgm:pt modelId="{271D2ECF-B312-4B9D-A251-D6B342EDEEDD}">
      <dgm:prSet/>
      <dgm:spPr/>
      <dgm:t>
        <a:bodyPr/>
        <a:lstStyle/>
        <a:p>
          <a:r>
            <a:rPr lang="en-US" b="1"/>
            <a:t>Edges</a:t>
          </a:r>
          <a:r>
            <a:rPr lang="en-US"/>
            <a:t>: These are the connections between pairs of vertices. They can be undirected, meaning they represent a symmetric relationship (like friendships between people), or directed, indicating a one-way relationship (like following someone on social media).</a:t>
          </a:r>
        </a:p>
      </dgm:t>
    </dgm:pt>
    <dgm:pt modelId="{A34A139D-5EFF-4946-B09E-BADFB21DC0C2}" type="parTrans" cxnId="{307E66F4-572C-45D6-A8EE-EF4100D4468A}">
      <dgm:prSet/>
      <dgm:spPr/>
      <dgm:t>
        <a:bodyPr/>
        <a:lstStyle/>
        <a:p>
          <a:endParaRPr lang="en-US"/>
        </a:p>
      </dgm:t>
    </dgm:pt>
    <dgm:pt modelId="{A52EAAD1-5B91-48DF-AD87-4397CE742E6A}" type="sibTrans" cxnId="{307E66F4-572C-45D6-A8EE-EF4100D4468A}">
      <dgm:prSet/>
      <dgm:spPr/>
      <dgm:t>
        <a:bodyPr/>
        <a:lstStyle/>
        <a:p>
          <a:endParaRPr lang="en-US"/>
        </a:p>
      </dgm:t>
    </dgm:pt>
    <dgm:pt modelId="{5A0BA95C-AF07-42E5-88B2-FB5F47C89317}" type="pres">
      <dgm:prSet presAssocID="{46DE797B-C2B0-45DE-AA66-C0D6C7689113}" presName="root" presStyleCnt="0">
        <dgm:presLayoutVars>
          <dgm:dir/>
          <dgm:resizeHandles val="exact"/>
        </dgm:presLayoutVars>
      </dgm:prSet>
      <dgm:spPr/>
    </dgm:pt>
    <dgm:pt modelId="{FC6F23AD-1429-4030-B05A-B0B2E5FC1EB0}" type="pres">
      <dgm:prSet presAssocID="{7D97E48F-5C3B-4612-A780-7AC2AF5A3F3D}" presName="compNode" presStyleCnt="0"/>
      <dgm:spPr/>
    </dgm:pt>
    <dgm:pt modelId="{A370C5E9-7812-4947-A8B4-904EF2CEF329}" type="pres">
      <dgm:prSet presAssocID="{7D97E48F-5C3B-4612-A780-7AC2AF5A3F3D}" presName="bgRect" presStyleLbl="bgShp" presStyleIdx="0" presStyleCnt="2"/>
      <dgm:spPr/>
    </dgm:pt>
    <dgm:pt modelId="{45F56527-CB82-4623-8E82-56DBB7290D8D}" type="pres">
      <dgm:prSet presAssocID="{7D97E48F-5C3B-4612-A780-7AC2AF5A3F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423B055E-BE73-4E84-8290-B069A84BB799}" type="pres">
      <dgm:prSet presAssocID="{7D97E48F-5C3B-4612-A780-7AC2AF5A3F3D}" presName="spaceRect" presStyleCnt="0"/>
      <dgm:spPr/>
    </dgm:pt>
    <dgm:pt modelId="{CEB0FEAD-1E2A-44EB-8D11-455D35045BAF}" type="pres">
      <dgm:prSet presAssocID="{7D97E48F-5C3B-4612-A780-7AC2AF5A3F3D}" presName="parTx" presStyleLbl="revTx" presStyleIdx="0" presStyleCnt="2">
        <dgm:presLayoutVars>
          <dgm:chMax val="0"/>
          <dgm:chPref val="0"/>
        </dgm:presLayoutVars>
      </dgm:prSet>
      <dgm:spPr/>
    </dgm:pt>
    <dgm:pt modelId="{EB10F99C-5CF1-4D8C-8367-748801D469F1}" type="pres">
      <dgm:prSet presAssocID="{B9058753-6398-41AF-A202-6DDD00AC8D06}" presName="sibTrans" presStyleCnt="0"/>
      <dgm:spPr/>
    </dgm:pt>
    <dgm:pt modelId="{7C3F23F4-DED3-4012-B869-FBA4383837B1}" type="pres">
      <dgm:prSet presAssocID="{271D2ECF-B312-4B9D-A251-D6B342EDEEDD}" presName="compNode" presStyleCnt="0"/>
      <dgm:spPr/>
    </dgm:pt>
    <dgm:pt modelId="{3AE8B2EF-7B2A-4ED6-AE98-6EEDE7779BD1}" type="pres">
      <dgm:prSet presAssocID="{271D2ECF-B312-4B9D-A251-D6B342EDEEDD}" presName="bgRect" presStyleLbl="bgShp" presStyleIdx="1" presStyleCnt="2"/>
      <dgm:spPr/>
    </dgm:pt>
    <dgm:pt modelId="{018E73E4-4D92-4CAA-8157-AD14CFE50828}" type="pres">
      <dgm:prSet presAssocID="{271D2ECF-B312-4B9D-A251-D6B342EDEE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F3D8E5B-B2DB-4B17-9CB9-CCFF9F4A4A91}" type="pres">
      <dgm:prSet presAssocID="{271D2ECF-B312-4B9D-A251-D6B342EDEEDD}" presName="spaceRect" presStyleCnt="0"/>
      <dgm:spPr/>
    </dgm:pt>
    <dgm:pt modelId="{D2C781A6-9A33-412E-A522-458564DF7207}" type="pres">
      <dgm:prSet presAssocID="{271D2ECF-B312-4B9D-A251-D6B342EDEEDD}" presName="parTx" presStyleLbl="revTx" presStyleIdx="1" presStyleCnt="2">
        <dgm:presLayoutVars>
          <dgm:chMax val="0"/>
          <dgm:chPref val="0"/>
        </dgm:presLayoutVars>
      </dgm:prSet>
      <dgm:spPr/>
    </dgm:pt>
  </dgm:ptLst>
  <dgm:cxnLst>
    <dgm:cxn modelId="{9586DE11-EF53-4FA0-81E9-C7B317ACE4DE}" type="presOf" srcId="{7D97E48F-5C3B-4612-A780-7AC2AF5A3F3D}" destId="{CEB0FEAD-1E2A-44EB-8D11-455D35045BAF}" srcOrd="0" destOrd="0" presId="urn:microsoft.com/office/officeart/2018/2/layout/IconVerticalSolidList"/>
    <dgm:cxn modelId="{ECED3155-38AF-45AC-92E6-A6B795D54111}" type="presOf" srcId="{271D2ECF-B312-4B9D-A251-D6B342EDEEDD}" destId="{D2C781A6-9A33-412E-A522-458564DF7207}" srcOrd="0" destOrd="0" presId="urn:microsoft.com/office/officeart/2018/2/layout/IconVerticalSolidList"/>
    <dgm:cxn modelId="{56E88D8A-BF1C-4740-9051-8ED1BD87D05F}" type="presOf" srcId="{46DE797B-C2B0-45DE-AA66-C0D6C7689113}" destId="{5A0BA95C-AF07-42E5-88B2-FB5F47C89317}" srcOrd="0" destOrd="0" presId="urn:microsoft.com/office/officeart/2018/2/layout/IconVerticalSolidList"/>
    <dgm:cxn modelId="{0BA801CB-E018-430E-851B-57EC894AC367}" srcId="{46DE797B-C2B0-45DE-AA66-C0D6C7689113}" destId="{7D97E48F-5C3B-4612-A780-7AC2AF5A3F3D}" srcOrd="0" destOrd="0" parTransId="{CF1B502D-F790-40C2-A8CC-0589CCB84819}" sibTransId="{B9058753-6398-41AF-A202-6DDD00AC8D06}"/>
    <dgm:cxn modelId="{307E66F4-572C-45D6-A8EE-EF4100D4468A}" srcId="{46DE797B-C2B0-45DE-AA66-C0D6C7689113}" destId="{271D2ECF-B312-4B9D-A251-D6B342EDEEDD}" srcOrd="1" destOrd="0" parTransId="{A34A139D-5EFF-4946-B09E-BADFB21DC0C2}" sibTransId="{A52EAAD1-5B91-48DF-AD87-4397CE742E6A}"/>
    <dgm:cxn modelId="{2360D035-8947-4B60-865D-F6457E788BD1}" type="presParOf" srcId="{5A0BA95C-AF07-42E5-88B2-FB5F47C89317}" destId="{FC6F23AD-1429-4030-B05A-B0B2E5FC1EB0}" srcOrd="0" destOrd="0" presId="urn:microsoft.com/office/officeart/2018/2/layout/IconVerticalSolidList"/>
    <dgm:cxn modelId="{AFBEF2FD-5014-4229-9D44-ED201CB841BC}" type="presParOf" srcId="{FC6F23AD-1429-4030-B05A-B0B2E5FC1EB0}" destId="{A370C5E9-7812-4947-A8B4-904EF2CEF329}" srcOrd="0" destOrd="0" presId="urn:microsoft.com/office/officeart/2018/2/layout/IconVerticalSolidList"/>
    <dgm:cxn modelId="{7A281914-8295-4C9D-8193-D25B157C631C}" type="presParOf" srcId="{FC6F23AD-1429-4030-B05A-B0B2E5FC1EB0}" destId="{45F56527-CB82-4623-8E82-56DBB7290D8D}" srcOrd="1" destOrd="0" presId="urn:microsoft.com/office/officeart/2018/2/layout/IconVerticalSolidList"/>
    <dgm:cxn modelId="{DB493D25-6C3E-4C3F-B005-BB5A0E490632}" type="presParOf" srcId="{FC6F23AD-1429-4030-B05A-B0B2E5FC1EB0}" destId="{423B055E-BE73-4E84-8290-B069A84BB799}" srcOrd="2" destOrd="0" presId="urn:microsoft.com/office/officeart/2018/2/layout/IconVerticalSolidList"/>
    <dgm:cxn modelId="{8C663775-9BFB-45A7-ACDD-8156B6F81448}" type="presParOf" srcId="{FC6F23AD-1429-4030-B05A-B0B2E5FC1EB0}" destId="{CEB0FEAD-1E2A-44EB-8D11-455D35045BAF}" srcOrd="3" destOrd="0" presId="urn:microsoft.com/office/officeart/2018/2/layout/IconVerticalSolidList"/>
    <dgm:cxn modelId="{E17BE25B-F188-4C9F-AD71-D8987880F85F}" type="presParOf" srcId="{5A0BA95C-AF07-42E5-88B2-FB5F47C89317}" destId="{EB10F99C-5CF1-4D8C-8367-748801D469F1}" srcOrd="1" destOrd="0" presId="urn:microsoft.com/office/officeart/2018/2/layout/IconVerticalSolidList"/>
    <dgm:cxn modelId="{7A53EC11-1FE6-4765-8197-0D614A2BB9B8}" type="presParOf" srcId="{5A0BA95C-AF07-42E5-88B2-FB5F47C89317}" destId="{7C3F23F4-DED3-4012-B869-FBA4383837B1}" srcOrd="2" destOrd="0" presId="urn:microsoft.com/office/officeart/2018/2/layout/IconVerticalSolidList"/>
    <dgm:cxn modelId="{2B297E08-3ED7-40AA-A9A5-F6705613E05C}" type="presParOf" srcId="{7C3F23F4-DED3-4012-B869-FBA4383837B1}" destId="{3AE8B2EF-7B2A-4ED6-AE98-6EEDE7779BD1}" srcOrd="0" destOrd="0" presId="urn:microsoft.com/office/officeart/2018/2/layout/IconVerticalSolidList"/>
    <dgm:cxn modelId="{7FDA4CEC-9E41-49FC-8815-1EA8C336A63B}" type="presParOf" srcId="{7C3F23F4-DED3-4012-B869-FBA4383837B1}" destId="{018E73E4-4D92-4CAA-8157-AD14CFE50828}" srcOrd="1" destOrd="0" presId="urn:microsoft.com/office/officeart/2018/2/layout/IconVerticalSolidList"/>
    <dgm:cxn modelId="{96777486-6CEB-4756-84D3-8323AC2588D1}" type="presParOf" srcId="{7C3F23F4-DED3-4012-B869-FBA4383837B1}" destId="{AF3D8E5B-B2DB-4B17-9CB9-CCFF9F4A4A91}" srcOrd="2" destOrd="0" presId="urn:microsoft.com/office/officeart/2018/2/layout/IconVerticalSolidList"/>
    <dgm:cxn modelId="{EAE7F5CC-E7D8-477F-8778-23492721ACEF}" type="presParOf" srcId="{7C3F23F4-DED3-4012-B869-FBA4383837B1}" destId="{D2C781A6-9A33-412E-A522-458564DF72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40F3BF-0852-465B-AAC6-5491C7B6A70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149763F-AF8E-4296-B2C6-6C188BC6C39E}">
      <dgm:prSet/>
      <dgm:spPr/>
      <dgm:t>
        <a:bodyPr/>
        <a:lstStyle/>
        <a:p>
          <a:pPr rtl="0"/>
          <a:r>
            <a:rPr lang="en-US" dirty="0"/>
            <a:t>Sadly, the cat can’t go straight from his current position to the bone, because there is a wall blocking the way, and </a:t>
          </a:r>
          <a:r>
            <a:rPr lang="en-US" dirty="0">
              <a:latin typeface="Calibri Light" panose="020F0302020204030204"/>
            </a:rPr>
            <a:t>it's not</a:t>
          </a:r>
          <a:r>
            <a:rPr lang="en-US" dirty="0"/>
            <a:t> a ghost cat in this game!</a:t>
          </a:r>
        </a:p>
      </dgm:t>
    </dgm:pt>
    <dgm:pt modelId="{F71EDB56-D95F-4C5F-A48A-EDCF66621E37}" type="parTrans" cxnId="{D2019CCF-FA87-4202-BD0F-C80A045CA118}">
      <dgm:prSet/>
      <dgm:spPr/>
      <dgm:t>
        <a:bodyPr/>
        <a:lstStyle/>
        <a:p>
          <a:endParaRPr lang="en-US"/>
        </a:p>
      </dgm:t>
    </dgm:pt>
    <dgm:pt modelId="{A8590F2C-62F5-4766-A08D-120DFF3FA1EF}" type="sibTrans" cxnId="{D2019CCF-FA87-4202-BD0F-C80A045CA118}">
      <dgm:prSet/>
      <dgm:spPr/>
      <dgm:t>
        <a:bodyPr/>
        <a:lstStyle/>
        <a:p>
          <a:endParaRPr lang="en-US"/>
        </a:p>
      </dgm:t>
    </dgm:pt>
    <dgm:pt modelId="{34C1FE40-2DD0-47A3-8507-CEEDDFE234F7}">
      <dgm:prSet/>
      <dgm:spPr/>
      <dgm:t>
        <a:bodyPr/>
        <a:lstStyle/>
        <a:p>
          <a:pPr rtl="0"/>
          <a:r>
            <a:rPr lang="en-US" dirty="0"/>
            <a:t>And the cat in this game is also quite lazy, so he always wants to find the shortest path so he’s not too tired when </a:t>
          </a:r>
          <a:r>
            <a:rPr lang="en-US" dirty="0">
              <a:latin typeface="Calibri Light" panose="020F0302020204030204"/>
            </a:rPr>
            <a:t>it gets</a:t>
          </a:r>
          <a:r>
            <a:rPr lang="en-US" dirty="0"/>
            <a:t> back home to see his female ;-)</a:t>
          </a:r>
        </a:p>
      </dgm:t>
    </dgm:pt>
    <dgm:pt modelId="{FB3EF0EF-3569-450D-9EEC-7D2714339329}" type="parTrans" cxnId="{B9B3872C-6DD1-438A-B0A1-20723BD363D2}">
      <dgm:prSet/>
      <dgm:spPr/>
      <dgm:t>
        <a:bodyPr/>
        <a:lstStyle/>
        <a:p>
          <a:endParaRPr lang="en-US"/>
        </a:p>
      </dgm:t>
    </dgm:pt>
    <dgm:pt modelId="{5704B3E5-27B8-4549-92A2-9A78810497D0}" type="sibTrans" cxnId="{B9B3872C-6DD1-438A-B0A1-20723BD363D2}">
      <dgm:prSet/>
      <dgm:spPr/>
      <dgm:t>
        <a:bodyPr/>
        <a:lstStyle/>
        <a:p>
          <a:endParaRPr lang="en-US"/>
        </a:p>
      </dgm:t>
    </dgm:pt>
    <dgm:pt modelId="{36B02084-5458-4FD8-87EA-DD77DFFE6C7B}">
      <dgm:prSet/>
      <dgm:spPr/>
      <dgm:t>
        <a:bodyPr/>
        <a:lstStyle/>
        <a:p>
          <a:r>
            <a:rPr lang="en-US" dirty="0"/>
            <a:t>But how can we write an algorithm to figure out which path the cat should take? A* to the rescue!</a:t>
          </a:r>
        </a:p>
      </dgm:t>
    </dgm:pt>
    <dgm:pt modelId="{DA2258DA-13E6-4BA0-A36C-86D28B042469}" type="parTrans" cxnId="{86460D8B-1C87-49E1-ABE9-32535A1247F4}">
      <dgm:prSet/>
      <dgm:spPr/>
      <dgm:t>
        <a:bodyPr/>
        <a:lstStyle/>
        <a:p>
          <a:endParaRPr lang="en-US"/>
        </a:p>
      </dgm:t>
    </dgm:pt>
    <dgm:pt modelId="{3E3F04F6-821B-4D2B-A2E3-62ACE1A65CEF}" type="sibTrans" cxnId="{86460D8B-1C87-49E1-ABE9-32535A1247F4}">
      <dgm:prSet/>
      <dgm:spPr/>
      <dgm:t>
        <a:bodyPr/>
        <a:lstStyle/>
        <a:p>
          <a:endParaRPr lang="en-US"/>
        </a:p>
      </dgm:t>
    </dgm:pt>
    <dgm:pt modelId="{F1097B50-51C9-466F-94F1-90695893428F}" type="pres">
      <dgm:prSet presAssocID="{DA40F3BF-0852-465B-AAC6-5491C7B6A706}" presName="linear" presStyleCnt="0">
        <dgm:presLayoutVars>
          <dgm:animLvl val="lvl"/>
          <dgm:resizeHandles val="exact"/>
        </dgm:presLayoutVars>
      </dgm:prSet>
      <dgm:spPr/>
    </dgm:pt>
    <dgm:pt modelId="{2DB90B88-BAAA-4A5D-A4F3-7B4090C97610}" type="pres">
      <dgm:prSet presAssocID="{2149763F-AF8E-4296-B2C6-6C188BC6C39E}" presName="parentText" presStyleLbl="node1" presStyleIdx="0" presStyleCnt="3">
        <dgm:presLayoutVars>
          <dgm:chMax val="0"/>
          <dgm:bulletEnabled val="1"/>
        </dgm:presLayoutVars>
      </dgm:prSet>
      <dgm:spPr/>
    </dgm:pt>
    <dgm:pt modelId="{7F155390-B0AC-4C3C-9AFE-39CD87EA74A9}" type="pres">
      <dgm:prSet presAssocID="{A8590F2C-62F5-4766-A08D-120DFF3FA1EF}" presName="spacer" presStyleCnt="0"/>
      <dgm:spPr/>
    </dgm:pt>
    <dgm:pt modelId="{06535F4C-635E-4C29-9E28-AF6DB5CBEFA6}" type="pres">
      <dgm:prSet presAssocID="{34C1FE40-2DD0-47A3-8507-CEEDDFE234F7}" presName="parentText" presStyleLbl="node1" presStyleIdx="1" presStyleCnt="3">
        <dgm:presLayoutVars>
          <dgm:chMax val="0"/>
          <dgm:bulletEnabled val="1"/>
        </dgm:presLayoutVars>
      </dgm:prSet>
      <dgm:spPr/>
    </dgm:pt>
    <dgm:pt modelId="{EEF880A3-1C2C-4AA7-A83C-B90C692FB9B6}" type="pres">
      <dgm:prSet presAssocID="{5704B3E5-27B8-4549-92A2-9A78810497D0}" presName="spacer" presStyleCnt="0"/>
      <dgm:spPr/>
    </dgm:pt>
    <dgm:pt modelId="{337A5E97-029C-4A6A-BA97-524016D2CFE6}" type="pres">
      <dgm:prSet presAssocID="{36B02084-5458-4FD8-87EA-DD77DFFE6C7B}" presName="parentText" presStyleLbl="node1" presStyleIdx="2" presStyleCnt="3">
        <dgm:presLayoutVars>
          <dgm:chMax val="0"/>
          <dgm:bulletEnabled val="1"/>
        </dgm:presLayoutVars>
      </dgm:prSet>
      <dgm:spPr/>
    </dgm:pt>
  </dgm:ptLst>
  <dgm:cxnLst>
    <dgm:cxn modelId="{7B8E540F-3636-4F3A-980F-DDDF38E0A822}" type="presOf" srcId="{34C1FE40-2DD0-47A3-8507-CEEDDFE234F7}" destId="{06535F4C-635E-4C29-9E28-AF6DB5CBEFA6}" srcOrd="0" destOrd="0" presId="urn:microsoft.com/office/officeart/2005/8/layout/vList2"/>
    <dgm:cxn modelId="{B9B3872C-6DD1-438A-B0A1-20723BD363D2}" srcId="{DA40F3BF-0852-465B-AAC6-5491C7B6A706}" destId="{34C1FE40-2DD0-47A3-8507-CEEDDFE234F7}" srcOrd="1" destOrd="0" parTransId="{FB3EF0EF-3569-450D-9EEC-7D2714339329}" sibTransId="{5704B3E5-27B8-4549-92A2-9A78810497D0}"/>
    <dgm:cxn modelId="{0611A541-4F15-46FF-B9B2-1FDDA6B65A4B}" type="presOf" srcId="{36B02084-5458-4FD8-87EA-DD77DFFE6C7B}" destId="{337A5E97-029C-4A6A-BA97-524016D2CFE6}" srcOrd="0" destOrd="0" presId="urn:microsoft.com/office/officeart/2005/8/layout/vList2"/>
    <dgm:cxn modelId="{86460D8B-1C87-49E1-ABE9-32535A1247F4}" srcId="{DA40F3BF-0852-465B-AAC6-5491C7B6A706}" destId="{36B02084-5458-4FD8-87EA-DD77DFFE6C7B}" srcOrd="2" destOrd="0" parTransId="{DA2258DA-13E6-4BA0-A36C-86D28B042469}" sibTransId="{3E3F04F6-821B-4D2B-A2E3-62ACE1A65CEF}"/>
    <dgm:cxn modelId="{31B13BA9-C7FC-4BE8-A6E7-B97C81695EE2}" type="presOf" srcId="{2149763F-AF8E-4296-B2C6-6C188BC6C39E}" destId="{2DB90B88-BAAA-4A5D-A4F3-7B4090C97610}" srcOrd="0" destOrd="0" presId="urn:microsoft.com/office/officeart/2005/8/layout/vList2"/>
    <dgm:cxn modelId="{D2019CCF-FA87-4202-BD0F-C80A045CA118}" srcId="{DA40F3BF-0852-465B-AAC6-5491C7B6A706}" destId="{2149763F-AF8E-4296-B2C6-6C188BC6C39E}" srcOrd="0" destOrd="0" parTransId="{F71EDB56-D95F-4C5F-A48A-EDCF66621E37}" sibTransId="{A8590F2C-62F5-4766-A08D-120DFF3FA1EF}"/>
    <dgm:cxn modelId="{BB2A88FF-BBCF-4D35-91F0-771CAE3A4450}" type="presOf" srcId="{DA40F3BF-0852-465B-AAC6-5491C7B6A706}" destId="{F1097B50-51C9-466F-94F1-90695893428F}" srcOrd="0" destOrd="0" presId="urn:microsoft.com/office/officeart/2005/8/layout/vList2"/>
    <dgm:cxn modelId="{3BF918DE-A502-42AA-8500-8841D0D5ABB5}" type="presParOf" srcId="{F1097B50-51C9-466F-94F1-90695893428F}" destId="{2DB90B88-BAAA-4A5D-A4F3-7B4090C97610}" srcOrd="0" destOrd="0" presId="urn:microsoft.com/office/officeart/2005/8/layout/vList2"/>
    <dgm:cxn modelId="{285CE591-B5D4-42C3-88EC-37752DEF62C7}" type="presParOf" srcId="{F1097B50-51C9-466F-94F1-90695893428F}" destId="{7F155390-B0AC-4C3C-9AFE-39CD87EA74A9}" srcOrd="1" destOrd="0" presId="urn:microsoft.com/office/officeart/2005/8/layout/vList2"/>
    <dgm:cxn modelId="{C48BEF33-D716-41E1-82CC-7E402DCE16C2}" type="presParOf" srcId="{F1097B50-51C9-466F-94F1-90695893428F}" destId="{06535F4C-635E-4C29-9E28-AF6DB5CBEFA6}" srcOrd="2" destOrd="0" presId="urn:microsoft.com/office/officeart/2005/8/layout/vList2"/>
    <dgm:cxn modelId="{5C1C7A90-E732-472D-BDF2-E2E4DBB5D84F}" type="presParOf" srcId="{F1097B50-51C9-466F-94F1-90695893428F}" destId="{EEF880A3-1C2C-4AA7-A83C-B90C692FB9B6}" srcOrd="3" destOrd="0" presId="urn:microsoft.com/office/officeart/2005/8/layout/vList2"/>
    <dgm:cxn modelId="{1CDB25CA-CBDD-4E7A-AE0B-2919D1A7D361}" type="presParOf" srcId="{F1097B50-51C9-466F-94F1-90695893428F}" destId="{337A5E97-029C-4A6A-BA97-524016D2CF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766E2-88C7-47DD-BDB6-0BAB6EA7BF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C17F0B7-92C4-4435-A5DD-8ABCF4DEA2D2}">
      <dgm:prSet/>
      <dgm:spPr/>
      <dgm:t>
        <a:bodyPr/>
        <a:lstStyle/>
        <a:p>
          <a:r>
            <a:rPr lang="en-US"/>
            <a:t>Now the cat need to determine which of these options would be on the shortest path, but how can he choose?</a:t>
          </a:r>
        </a:p>
      </dgm:t>
    </dgm:pt>
    <dgm:pt modelId="{FC73B94E-4513-4B8B-95EB-6919A5E5BD4B}" type="parTrans" cxnId="{F080A55B-463A-41BB-92B5-38019B617C64}">
      <dgm:prSet/>
      <dgm:spPr/>
      <dgm:t>
        <a:bodyPr/>
        <a:lstStyle/>
        <a:p>
          <a:endParaRPr lang="en-US"/>
        </a:p>
      </dgm:t>
    </dgm:pt>
    <dgm:pt modelId="{9604B7D4-2BF2-4559-A480-26DDE63ACA8C}" type="sibTrans" cxnId="{F080A55B-463A-41BB-92B5-38019B617C64}">
      <dgm:prSet/>
      <dgm:spPr/>
      <dgm:t>
        <a:bodyPr/>
        <a:lstStyle/>
        <a:p>
          <a:endParaRPr lang="en-US"/>
        </a:p>
      </dgm:t>
    </dgm:pt>
    <dgm:pt modelId="{D7F4A083-07B4-4DAA-8231-55A230F6FB2A}">
      <dgm:prSet/>
      <dgm:spPr/>
      <dgm:t>
        <a:bodyPr/>
        <a:lstStyle/>
        <a:p>
          <a:r>
            <a:rPr lang="en-US"/>
            <a:t>Well in the A* path algorithm, this is done by giving a score to each square, which is called path scoring. Let’s see how it works!</a:t>
          </a:r>
        </a:p>
      </dgm:t>
    </dgm:pt>
    <dgm:pt modelId="{D5B60B92-500D-4FAD-9BDF-E4806EF57D8F}" type="parTrans" cxnId="{D89A381D-8AD6-4182-B1D0-D9F189B3BC37}">
      <dgm:prSet/>
      <dgm:spPr/>
      <dgm:t>
        <a:bodyPr/>
        <a:lstStyle/>
        <a:p>
          <a:endParaRPr lang="en-US"/>
        </a:p>
      </dgm:t>
    </dgm:pt>
    <dgm:pt modelId="{2D5DACD9-8A0B-4E89-AE04-2C97818D8173}" type="sibTrans" cxnId="{D89A381D-8AD6-4182-B1D0-D9F189B3BC37}">
      <dgm:prSet/>
      <dgm:spPr/>
      <dgm:t>
        <a:bodyPr/>
        <a:lstStyle/>
        <a:p>
          <a:endParaRPr lang="en-US"/>
        </a:p>
      </dgm:t>
    </dgm:pt>
    <dgm:pt modelId="{FC179E67-AE7E-443C-BC3F-90F981EBF520}" type="pres">
      <dgm:prSet presAssocID="{DC1766E2-88C7-47DD-BDB6-0BAB6EA7BF62}" presName="root" presStyleCnt="0">
        <dgm:presLayoutVars>
          <dgm:dir/>
          <dgm:resizeHandles val="exact"/>
        </dgm:presLayoutVars>
      </dgm:prSet>
      <dgm:spPr/>
    </dgm:pt>
    <dgm:pt modelId="{E86FA9FA-8EE4-49C2-A6DC-CD10919B3238}" type="pres">
      <dgm:prSet presAssocID="{5C17F0B7-92C4-4435-A5DD-8ABCF4DEA2D2}" presName="compNode" presStyleCnt="0"/>
      <dgm:spPr/>
    </dgm:pt>
    <dgm:pt modelId="{5C70A501-8C81-4F70-99F3-CA10893DE632}" type="pres">
      <dgm:prSet presAssocID="{5C17F0B7-92C4-4435-A5DD-8ABCF4DEA2D2}" presName="bgRect" presStyleLbl="bgShp" presStyleIdx="0" presStyleCnt="2"/>
      <dgm:spPr/>
    </dgm:pt>
    <dgm:pt modelId="{1FE90ACA-C3F1-4D9C-8DC5-D3EF07B9BB4F}" type="pres">
      <dgm:prSet presAssocID="{5C17F0B7-92C4-4435-A5DD-8ABCF4DEA2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769ECFBC-105E-4FEA-B5E1-A609A5BDDF30}" type="pres">
      <dgm:prSet presAssocID="{5C17F0B7-92C4-4435-A5DD-8ABCF4DEA2D2}" presName="spaceRect" presStyleCnt="0"/>
      <dgm:spPr/>
    </dgm:pt>
    <dgm:pt modelId="{EFEE67A0-C923-451D-81AD-DA4B4DDC4310}" type="pres">
      <dgm:prSet presAssocID="{5C17F0B7-92C4-4435-A5DD-8ABCF4DEA2D2}" presName="parTx" presStyleLbl="revTx" presStyleIdx="0" presStyleCnt="2">
        <dgm:presLayoutVars>
          <dgm:chMax val="0"/>
          <dgm:chPref val="0"/>
        </dgm:presLayoutVars>
      </dgm:prSet>
      <dgm:spPr/>
    </dgm:pt>
    <dgm:pt modelId="{B1FDB67E-582B-48EF-9110-8E8A4477CB1D}" type="pres">
      <dgm:prSet presAssocID="{9604B7D4-2BF2-4559-A480-26DDE63ACA8C}" presName="sibTrans" presStyleCnt="0"/>
      <dgm:spPr/>
    </dgm:pt>
    <dgm:pt modelId="{DCD7FAF0-9C05-496C-BF36-F23074A8CA81}" type="pres">
      <dgm:prSet presAssocID="{D7F4A083-07B4-4DAA-8231-55A230F6FB2A}" presName="compNode" presStyleCnt="0"/>
      <dgm:spPr/>
    </dgm:pt>
    <dgm:pt modelId="{812D9938-F640-453F-9EA6-CC991DFFBADD}" type="pres">
      <dgm:prSet presAssocID="{D7F4A083-07B4-4DAA-8231-55A230F6FB2A}" presName="bgRect" presStyleLbl="bgShp" presStyleIdx="1" presStyleCnt="2"/>
      <dgm:spPr/>
    </dgm:pt>
    <dgm:pt modelId="{24B478D5-C0C2-4338-8E19-EAA59BEF4D41}" type="pres">
      <dgm:prSet presAssocID="{D7F4A083-07B4-4DAA-8231-55A230F6FB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DEB2023D-AF7F-4355-A1AB-DFC0A0E7BDBF}" type="pres">
      <dgm:prSet presAssocID="{D7F4A083-07B4-4DAA-8231-55A230F6FB2A}" presName="spaceRect" presStyleCnt="0"/>
      <dgm:spPr/>
    </dgm:pt>
    <dgm:pt modelId="{3232F5F3-4062-44D1-AF3D-499ED1AA1B02}" type="pres">
      <dgm:prSet presAssocID="{D7F4A083-07B4-4DAA-8231-55A230F6FB2A}" presName="parTx" presStyleLbl="revTx" presStyleIdx="1" presStyleCnt="2">
        <dgm:presLayoutVars>
          <dgm:chMax val="0"/>
          <dgm:chPref val="0"/>
        </dgm:presLayoutVars>
      </dgm:prSet>
      <dgm:spPr/>
    </dgm:pt>
  </dgm:ptLst>
  <dgm:cxnLst>
    <dgm:cxn modelId="{C2F58E0B-2772-4EE0-8BC6-FF2570AB6B30}" type="presOf" srcId="{DC1766E2-88C7-47DD-BDB6-0BAB6EA7BF62}" destId="{FC179E67-AE7E-443C-BC3F-90F981EBF520}" srcOrd="0" destOrd="0" presId="urn:microsoft.com/office/officeart/2018/2/layout/IconVerticalSolidList"/>
    <dgm:cxn modelId="{D89A381D-8AD6-4182-B1D0-D9F189B3BC37}" srcId="{DC1766E2-88C7-47DD-BDB6-0BAB6EA7BF62}" destId="{D7F4A083-07B4-4DAA-8231-55A230F6FB2A}" srcOrd="1" destOrd="0" parTransId="{D5B60B92-500D-4FAD-9BDF-E4806EF57D8F}" sibTransId="{2D5DACD9-8A0B-4E89-AE04-2C97818D8173}"/>
    <dgm:cxn modelId="{F080A55B-463A-41BB-92B5-38019B617C64}" srcId="{DC1766E2-88C7-47DD-BDB6-0BAB6EA7BF62}" destId="{5C17F0B7-92C4-4435-A5DD-8ABCF4DEA2D2}" srcOrd="0" destOrd="0" parTransId="{FC73B94E-4513-4B8B-95EB-6919A5E5BD4B}" sibTransId="{9604B7D4-2BF2-4559-A480-26DDE63ACA8C}"/>
    <dgm:cxn modelId="{E999A66C-D58C-4DCB-9BEA-6BE78D8064A8}" type="presOf" srcId="{5C17F0B7-92C4-4435-A5DD-8ABCF4DEA2D2}" destId="{EFEE67A0-C923-451D-81AD-DA4B4DDC4310}" srcOrd="0" destOrd="0" presId="urn:microsoft.com/office/officeart/2018/2/layout/IconVerticalSolidList"/>
    <dgm:cxn modelId="{F59A9682-4E48-4AD4-B701-6C75E7FE2B33}" type="presOf" srcId="{D7F4A083-07B4-4DAA-8231-55A230F6FB2A}" destId="{3232F5F3-4062-44D1-AF3D-499ED1AA1B02}" srcOrd="0" destOrd="0" presId="urn:microsoft.com/office/officeart/2018/2/layout/IconVerticalSolidList"/>
    <dgm:cxn modelId="{7C0F55E1-8DAC-491A-8532-23CB1DEA31E2}" type="presParOf" srcId="{FC179E67-AE7E-443C-BC3F-90F981EBF520}" destId="{E86FA9FA-8EE4-49C2-A6DC-CD10919B3238}" srcOrd="0" destOrd="0" presId="urn:microsoft.com/office/officeart/2018/2/layout/IconVerticalSolidList"/>
    <dgm:cxn modelId="{169A1496-599B-41C6-9A3C-3CD4816614CF}" type="presParOf" srcId="{E86FA9FA-8EE4-49C2-A6DC-CD10919B3238}" destId="{5C70A501-8C81-4F70-99F3-CA10893DE632}" srcOrd="0" destOrd="0" presId="urn:microsoft.com/office/officeart/2018/2/layout/IconVerticalSolidList"/>
    <dgm:cxn modelId="{139389AA-08BC-47CE-B5E6-456FB0A55BF6}" type="presParOf" srcId="{E86FA9FA-8EE4-49C2-A6DC-CD10919B3238}" destId="{1FE90ACA-C3F1-4D9C-8DC5-D3EF07B9BB4F}" srcOrd="1" destOrd="0" presId="urn:microsoft.com/office/officeart/2018/2/layout/IconVerticalSolidList"/>
    <dgm:cxn modelId="{4F05B264-AEBD-476C-A9CE-FC7D0999A0FF}" type="presParOf" srcId="{E86FA9FA-8EE4-49C2-A6DC-CD10919B3238}" destId="{769ECFBC-105E-4FEA-B5E1-A609A5BDDF30}" srcOrd="2" destOrd="0" presId="urn:microsoft.com/office/officeart/2018/2/layout/IconVerticalSolidList"/>
    <dgm:cxn modelId="{B281C124-F3A0-4A9B-8045-706B50E4EBCA}" type="presParOf" srcId="{E86FA9FA-8EE4-49C2-A6DC-CD10919B3238}" destId="{EFEE67A0-C923-451D-81AD-DA4B4DDC4310}" srcOrd="3" destOrd="0" presId="urn:microsoft.com/office/officeart/2018/2/layout/IconVerticalSolidList"/>
    <dgm:cxn modelId="{FB4EEEBA-1C97-4413-9A6F-555359627D78}" type="presParOf" srcId="{FC179E67-AE7E-443C-BC3F-90F981EBF520}" destId="{B1FDB67E-582B-48EF-9110-8E8A4477CB1D}" srcOrd="1" destOrd="0" presId="urn:microsoft.com/office/officeart/2018/2/layout/IconVerticalSolidList"/>
    <dgm:cxn modelId="{63AF1CB9-505F-420A-A53D-1FF8909E71A2}" type="presParOf" srcId="{FC179E67-AE7E-443C-BC3F-90F981EBF520}" destId="{DCD7FAF0-9C05-496C-BF36-F23074A8CA81}" srcOrd="2" destOrd="0" presId="urn:microsoft.com/office/officeart/2018/2/layout/IconVerticalSolidList"/>
    <dgm:cxn modelId="{8EA2FF98-2136-411A-86E9-6F99B3E18285}" type="presParOf" srcId="{DCD7FAF0-9C05-496C-BF36-F23074A8CA81}" destId="{812D9938-F640-453F-9EA6-CC991DFFBADD}" srcOrd="0" destOrd="0" presId="urn:microsoft.com/office/officeart/2018/2/layout/IconVerticalSolidList"/>
    <dgm:cxn modelId="{B1388CD6-25F5-43A1-AC45-BAB0343A998D}" type="presParOf" srcId="{DCD7FAF0-9C05-496C-BF36-F23074A8CA81}" destId="{24B478D5-C0C2-4338-8E19-EAA59BEF4D41}" srcOrd="1" destOrd="0" presId="urn:microsoft.com/office/officeart/2018/2/layout/IconVerticalSolidList"/>
    <dgm:cxn modelId="{7E4DA0E6-1514-472C-AAC8-BE7CCED12639}" type="presParOf" srcId="{DCD7FAF0-9C05-496C-BF36-F23074A8CA81}" destId="{DEB2023D-AF7F-4355-A1AB-DFC0A0E7BDBF}" srcOrd="2" destOrd="0" presId="urn:microsoft.com/office/officeart/2018/2/layout/IconVerticalSolidList"/>
    <dgm:cxn modelId="{29376059-BA58-4C44-BA74-943ED3FA501E}" type="presParOf" srcId="{DCD7FAF0-9C05-496C-BF36-F23074A8CA81}" destId="{3232F5F3-4062-44D1-AF3D-499ED1AA1B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822FCD-F26E-481F-8F6D-16B564E3EDCB}" type="doc">
      <dgm:prSet loTypeId="urn:microsoft.com/office/officeart/2005/8/layout/hierarchy1" loCatId="hierarchy" qsTypeId="urn:microsoft.com/office/officeart/2005/8/quickstyle/simple5" qsCatId="simple" csTypeId="urn:microsoft.com/office/officeart/2005/8/colors/colorful5" csCatId="colorful"/>
      <dgm:spPr/>
      <dgm:t>
        <a:bodyPr/>
        <a:lstStyle/>
        <a:p>
          <a:endParaRPr lang="en-US"/>
        </a:p>
      </dgm:t>
    </dgm:pt>
    <dgm:pt modelId="{2C7E1C47-D622-43AB-8FC9-AFBE274BDADE}">
      <dgm:prSet/>
      <dgm:spPr/>
      <dgm:t>
        <a:bodyPr/>
        <a:lstStyle/>
        <a:p>
          <a:r>
            <a:rPr lang="en-US"/>
            <a:t>We’ll give each square a score </a:t>
          </a:r>
          <a:r>
            <a:rPr lang="en-US" i="1"/>
            <a:t>G + H</a:t>
          </a:r>
          <a:r>
            <a:rPr lang="en-US"/>
            <a:t> where:</a:t>
          </a:r>
        </a:p>
      </dgm:t>
    </dgm:pt>
    <dgm:pt modelId="{0C3F988A-0ED9-4BC8-A7E2-45A66134731F}" type="parTrans" cxnId="{733DC3CA-D0CB-4F4F-A341-017C1DFD27FA}">
      <dgm:prSet/>
      <dgm:spPr/>
      <dgm:t>
        <a:bodyPr/>
        <a:lstStyle/>
        <a:p>
          <a:endParaRPr lang="en-US"/>
        </a:p>
      </dgm:t>
    </dgm:pt>
    <dgm:pt modelId="{278B9555-FD7E-4277-B3CF-7DE0E6336936}" type="sibTrans" cxnId="{733DC3CA-D0CB-4F4F-A341-017C1DFD27FA}">
      <dgm:prSet/>
      <dgm:spPr/>
      <dgm:t>
        <a:bodyPr/>
        <a:lstStyle/>
        <a:p>
          <a:endParaRPr lang="en-US"/>
        </a:p>
      </dgm:t>
    </dgm:pt>
    <dgm:pt modelId="{00581A6F-2A04-4E8D-BA88-21F9D960923D}">
      <dgm:prSet/>
      <dgm:spPr/>
      <dgm:t>
        <a:bodyPr/>
        <a:lstStyle/>
        <a:p>
          <a:r>
            <a:rPr lang="en-US" i="1"/>
            <a:t>G</a:t>
          </a:r>
          <a:r>
            <a:rPr lang="en-US"/>
            <a:t> is the movement cost from the start point A to the current square. So for a square adjacent to the start point A, this would be 1, but this will increase as we get farther away from the start point.</a:t>
          </a:r>
        </a:p>
      </dgm:t>
    </dgm:pt>
    <dgm:pt modelId="{F6FEA5F1-C8FE-487F-9C48-B12614C694AF}" type="parTrans" cxnId="{54969FFA-9BB1-461E-895D-6C9ED98E51A6}">
      <dgm:prSet/>
      <dgm:spPr/>
      <dgm:t>
        <a:bodyPr/>
        <a:lstStyle/>
        <a:p>
          <a:endParaRPr lang="en-US"/>
        </a:p>
      </dgm:t>
    </dgm:pt>
    <dgm:pt modelId="{D8F39909-B6C1-498E-9CE2-30B0A66C72CC}" type="sibTrans" cxnId="{54969FFA-9BB1-461E-895D-6C9ED98E51A6}">
      <dgm:prSet/>
      <dgm:spPr/>
      <dgm:t>
        <a:bodyPr/>
        <a:lstStyle/>
        <a:p>
          <a:endParaRPr lang="en-US"/>
        </a:p>
      </dgm:t>
    </dgm:pt>
    <dgm:pt modelId="{2B0498BC-6DDD-4982-B969-528F775E2CEF}">
      <dgm:prSet/>
      <dgm:spPr/>
      <dgm:t>
        <a:bodyPr/>
        <a:lstStyle/>
        <a:p>
          <a:r>
            <a:rPr lang="en-US" i="1"/>
            <a:t>H</a:t>
          </a:r>
          <a:r>
            <a:rPr lang="en-US"/>
            <a:t> is the estimated movement cost from the current square to the destination point (we’ll call this point B for Bone!) This is often called the heuristic because we don’t really know the cost yet – it’s just an estimate.</a:t>
          </a:r>
        </a:p>
      </dgm:t>
    </dgm:pt>
    <dgm:pt modelId="{11035C98-E55F-475E-812E-4CD9A9206CF1}" type="parTrans" cxnId="{E381FE6C-C78B-4D1C-81FA-E65CAEDCF753}">
      <dgm:prSet/>
      <dgm:spPr/>
      <dgm:t>
        <a:bodyPr/>
        <a:lstStyle/>
        <a:p>
          <a:endParaRPr lang="en-US"/>
        </a:p>
      </dgm:t>
    </dgm:pt>
    <dgm:pt modelId="{E3F9CB66-3062-46C8-8FFA-64896AB46635}" type="sibTrans" cxnId="{E381FE6C-C78B-4D1C-81FA-E65CAEDCF753}">
      <dgm:prSet/>
      <dgm:spPr/>
      <dgm:t>
        <a:bodyPr/>
        <a:lstStyle/>
        <a:p>
          <a:endParaRPr lang="en-US"/>
        </a:p>
      </dgm:t>
    </dgm:pt>
    <dgm:pt modelId="{28ED11F6-CC8B-4B11-B6BA-222D848E0FCA}" type="pres">
      <dgm:prSet presAssocID="{3A822FCD-F26E-481F-8F6D-16B564E3EDCB}" presName="hierChild1" presStyleCnt="0">
        <dgm:presLayoutVars>
          <dgm:chPref val="1"/>
          <dgm:dir/>
          <dgm:animOne val="branch"/>
          <dgm:animLvl val="lvl"/>
          <dgm:resizeHandles/>
        </dgm:presLayoutVars>
      </dgm:prSet>
      <dgm:spPr/>
    </dgm:pt>
    <dgm:pt modelId="{7A5A4E81-CC8F-46AE-9CD4-D2FBC896E741}" type="pres">
      <dgm:prSet presAssocID="{2C7E1C47-D622-43AB-8FC9-AFBE274BDADE}" presName="hierRoot1" presStyleCnt="0"/>
      <dgm:spPr/>
    </dgm:pt>
    <dgm:pt modelId="{187F2C40-64DC-4995-9E4F-B19AF2F04055}" type="pres">
      <dgm:prSet presAssocID="{2C7E1C47-D622-43AB-8FC9-AFBE274BDADE}" presName="composite" presStyleCnt="0"/>
      <dgm:spPr/>
    </dgm:pt>
    <dgm:pt modelId="{2FA5C3C0-1DF1-46F2-B647-47871217106C}" type="pres">
      <dgm:prSet presAssocID="{2C7E1C47-D622-43AB-8FC9-AFBE274BDADE}" presName="background" presStyleLbl="node0" presStyleIdx="0" presStyleCnt="3"/>
      <dgm:spPr/>
    </dgm:pt>
    <dgm:pt modelId="{110D2329-39CC-42E4-9864-4A69BC0E1F6C}" type="pres">
      <dgm:prSet presAssocID="{2C7E1C47-D622-43AB-8FC9-AFBE274BDADE}" presName="text" presStyleLbl="fgAcc0" presStyleIdx="0" presStyleCnt="3">
        <dgm:presLayoutVars>
          <dgm:chPref val="3"/>
        </dgm:presLayoutVars>
      </dgm:prSet>
      <dgm:spPr/>
    </dgm:pt>
    <dgm:pt modelId="{045E3D13-2BD0-4A01-B30B-BB70F43768F4}" type="pres">
      <dgm:prSet presAssocID="{2C7E1C47-D622-43AB-8FC9-AFBE274BDADE}" presName="hierChild2" presStyleCnt="0"/>
      <dgm:spPr/>
    </dgm:pt>
    <dgm:pt modelId="{366F0007-532E-4613-B042-49C2AADE5185}" type="pres">
      <dgm:prSet presAssocID="{00581A6F-2A04-4E8D-BA88-21F9D960923D}" presName="hierRoot1" presStyleCnt="0"/>
      <dgm:spPr/>
    </dgm:pt>
    <dgm:pt modelId="{57C8393A-9561-490B-B3BA-566BFB25AE44}" type="pres">
      <dgm:prSet presAssocID="{00581A6F-2A04-4E8D-BA88-21F9D960923D}" presName="composite" presStyleCnt="0"/>
      <dgm:spPr/>
    </dgm:pt>
    <dgm:pt modelId="{642B1648-FB32-407F-B66E-56FF6476AEBE}" type="pres">
      <dgm:prSet presAssocID="{00581A6F-2A04-4E8D-BA88-21F9D960923D}" presName="background" presStyleLbl="node0" presStyleIdx="1" presStyleCnt="3"/>
      <dgm:spPr/>
    </dgm:pt>
    <dgm:pt modelId="{2EFF28E9-FA75-4DBD-972C-D37F3643EF1A}" type="pres">
      <dgm:prSet presAssocID="{00581A6F-2A04-4E8D-BA88-21F9D960923D}" presName="text" presStyleLbl="fgAcc0" presStyleIdx="1" presStyleCnt="3">
        <dgm:presLayoutVars>
          <dgm:chPref val="3"/>
        </dgm:presLayoutVars>
      </dgm:prSet>
      <dgm:spPr/>
    </dgm:pt>
    <dgm:pt modelId="{00BC80A8-1642-469F-B9BB-BEAAC4BED7AA}" type="pres">
      <dgm:prSet presAssocID="{00581A6F-2A04-4E8D-BA88-21F9D960923D}" presName="hierChild2" presStyleCnt="0"/>
      <dgm:spPr/>
    </dgm:pt>
    <dgm:pt modelId="{332921D1-63F7-4952-B6CB-30B082592B7F}" type="pres">
      <dgm:prSet presAssocID="{2B0498BC-6DDD-4982-B969-528F775E2CEF}" presName="hierRoot1" presStyleCnt="0"/>
      <dgm:spPr/>
    </dgm:pt>
    <dgm:pt modelId="{AAA61BD5-E872-4A83-B68F-A6E3CFE66DB6}" type="pres">
      <dgm:prSet presAssocID="{2B0498BC-6DDD-4982-B969-528F775E2CEF}" presName="composite" presStyleCnt="0"/>
      <dgm:spPr/>
    </dgm:pt>
    <dgm:pt modelId="{1676FCAA-9FE1-4567-B439-D520C811C64B}" type="pres">
      <dgm:prSet presAssocID="{2B0498BC-6DDD-4982-B969-528F775E2CEF}" presName="background" presStyleLbl="node0" presStyleIdx="2" presStyleCnt="3"/>
      <dgm:spPr/>
    </dgm:pt>
    <dgm:pt modelId="{E33CE692-CA70-4870-979A-B38F08AA5B45}" type="pres">
      <dgm:prSet presAssocID="{2B0498BC-6DDD-4982-B969-528F775E2CEF}" presName="text" presStyleLbl="fgAcc0" presStyleIdx="2" presStyleCnt="3">
        <dgm:presLayoutVars>
          <dgm:chPref val="3"/>
        </dgm:presLayoutVars>
      </dgm:prSet>
      <dgm:spPr/>
    </dgm:pt>
    <dgm:pt modelId="{46E948C1-4676-4341-8207-E77A5892B90D}" type="pres">
      <dgm:prSet presAssocID="{2B0498BC-6DDD-4982-B969-528F775E2CEF}" presName="hierChild2" presStyleCnt="0"/>
      <dgm:spPr/>
    </dgm:pt>
  </dgm:ptLst>
  <dgm:cxnLst>
    <dgm:cxn modelId="{3FBDAB09-CE16-4A8B-9F39-A8E5C423A206}" type="presOf" srcId="{2B0498BC-6DDD-4982-B969-528F775E2CEF}" destId="{E33CE692-CA70-4870-979A-B38F08AA5B45}" srcOrd="0" destOrd="0" presId="urn:microsoft.com/office/officeart/2005/8/layout/hierarchy1"/>
    <dgm:cxn modelId="{E381FE6C-C78B-4D1C-81FA-E65CAEDCF753}" srcId="{3A822FCD-F26E-481F-8F6D-16B564E3EDCB}" destId="{2B0498BC-6DDD-4982-B969-528F775E2CEF}" srcOrd="2" destOrd="0" parTransId="{11035C98-E55F-475E-812E-4CD9A9206CF1}" sibTransId="{E3F9CB66-3062-46C8-8FFA-64896AB46635}"/>
    <dgm:cxn modelId="{CC8657A4-C95E-446F-A11B-B756F52ACFE4}" type="presOf" srcId="{2C7E1C47-D622-43AB-8FC9-AFBE274BDADE}" destId="{110D2329-39CC-42E4-9864-4A69BC0E1F6C}" srcOrd="0" destOrd="0" presId="urn:microsoft.com/office/officeart/2005/8/layout/hierarchy1"/>
    <dgm:cxn modelId="{733DC3CA-D0CB-4F4F-A341-017C1DFD27FA}" srcId="{3A822FCD-F26E-481F-8F6D-16B564E3EDCB}" destId="{2C7E1C47-D622-43AB-8FC9-AFBE274BDADE}" srcOrd="0" destOrd="0" parTransId="{0C3F988A-0ED9-4BC8-A7E2-45A66134731F}" sibTransId="{278B9555-FD7E-4277-B3CF-7DE0E6336936}"/>
    <dgm:cxn modelId="{2AA5ACDF-58EA-445F-9276-52D928AA0499}" type="presOf" srcId="{3A822FCD-F26E-481F-8F6D-16B564E3EDCB}" destId="{28ED11F6-CC8B-4B11-B6BA-222D848E0FCA}" srcOrd="0" destOrd="0" presId="urn:microsoft.com/office/officeart/2005/8/layout/hierarchy1"/>
    <dgm:cxn modelId="{8612BEEF-D0C8-4A10-82A7-2683744B482A}" type="presOf" srcId="{00581A6F-2A04-4E8D-BA88-21F9D960923D}" destId="{2EFF28E9-FA75-4DBD-972C-D37F3643EF1A}" srcOrd="0" destOrd="0" presId="urn:microsoft.com/office/officeart/2005/8/layout/hierarchy1"/>
    <dgm:cxn modelId="{54969FFA-9BB1-461E-895D-6C9ED98E51A6}" srcId="{3A822FCD-F26E-481F-8F6D-16B564E3EDCB}" destId="{00581A6F-2A04-4E8D-BA88-21F9D960923D}" srcOrd="1" destOrd="0" parTransId="{F6FEA5F1-C8FE-487F-9C48-B12614C694AF}" sibTransId="{D8F39909-B6C1-498E-9CE2-30B0A66C72CC}"/>
    <dgm:cxn modelId="{2224AC4D-4F92-416F-8ECB-3BF8A900F051}" type="presParOf" srcId="{28ED11F6-CC8B-4B11-B6BA-222D848E0FCA}" destId="{7A5A4E81-CC8F-46AE-9CD4-D2FBC896E741}" srcOrd="0" destOrd="0" presId="urn:microsoft.com/office/officeart/2005/8/layout/hierarchy1"/>
    <dgm:cxn modelId="{1E96C6CE-1D33-459E-8DDB-3CF3777F43BC}" type="presParOf" srcId="{7A5A4E81-CC8F-46AE-9CD4-D2FBC896E741}" destId="{187F2C40-64DC-4995-9E4F-B19AF2F04055}" srcOrd="0" destOrd="0" presId="urn:microsoft.com/office/officeart/2005/8/layout/hierarchy1"/>
    <dgm:cxn modelId="{31433640-03DA-45B1-9E09-C5A6DF935F54}" type="presParOf" srcId="{187F2C40-64DC-4995-9E4F-B19AF2F04055}" destId="{2FA5C3C0-1DF1-46F2-B647-47871217106C}" srcOrd="0" destOrd="0" presId="urn:microsoft.com/office/officeart/2005/8/layout/hierarchy1"/>
    <dgm:cxn modelId="{29442877-FC1B-4360-A6F9-DF1C02025467}" type="presParOf" srcId="{187F2C40-64DC-4995-9E4F-B19AF2F04055}" destId="{110D2329-39CC-42E4-9864-4A69BC0E1F6C}" srcOrd="1" destOrd="0" presId="urn:microsoft.com/office/officeart/2005/8/layout/hierarchy1"/>
    <dgm:cxn modelId="{BB7AE889-5B44-4A84-94F1-8C3772C37E19}" type="presParOf" srcId="{7A5A4E81-CC8F-46AE-9CD4-D2FBC896E741}" destId="{045E3D13-2BD0-4A01-B30B-BB70F43768F4}" srcOrd="1" destOrd="0" presId="urn:microsoft.com/office/officeart/2005/8/layout/hierarchy1"/>
    <dgm:cxn modelId="{2C68AE48-BC82-4FF8-8F16-046A1AC94C61}" type="presParOf" srcId="{28ED11F6-CC8B-4B11-B6BA-222D848E0FCA}" destId="{366F0007-532E-4613-B042-49C2AADE5185}" srcOrd="1" destOrd="0" presId="urn:microsoft.com/office/officeart/2005/8/layout/hierarchy1"/>
    <dgm:cxn modelId="{2D7866E8-6437-4066-ABB8-0797955C8C94}" type="presParOf" srcId="{366F0007-532E-4613-B042-49C2AADE5185}" destId="{57C8393A-9561-490B-B3BA-566BFB25AE44}" srcOrd="0" destOrd="0" presId="urn:microsoft.com/office/officeart/2005/8/layout/hierarchy1"/>
    <dgm:cxn modelId="{1B5D8F7E-61A6-4AF9-B0D0-F77C63ED0C5D}" type="presParOf" srcId="{57C8393A-9561-490B-B3BA-566BFB25AE44}" destId="{642B1648-FB32-407F-B66E-56FF6476AEBE}" srcOrd="0" destOrd="0" presId="urn:microsoft.com/office/officeart/2005/8/layout/hierarchy1"/>
    <dgm:cxn modelId="{BE5FECDE-DDC4-404A-B464-C872B4D8F205}" type="presParOf" srcId="{57C8393A-9561-490B-B3BA-566BFB25AE44}" destId="{2EFF28E9-FA75-4DBD-972C-D37F3643EF1A}" srcOrd="1" destOrd="0" presId="urn:microsoft.com/office/officeart/2005/8/layout/hierarchy1"/>
    <dgm:cxn modelId="{99548F0A-F5F9-450F-86FF-5C270EC506D1}" type="presParOf" srcId="{366F0007-532E-4613-B042-49C2AADE5185}" destId="{00BC80A8-1642-469F-B9BB-BEAAC4BED7AA}" srcOrd="1" destOrd="0" presId="urn:microsoft.com/office/officeart/2005/8/layout/hierarchy1"/>
    <dgm:cxn modelId="{25439B14-032B-41D9-A254-8AC564A37BE3}" type="presParOf" srcId="{28ED11F6-CC8B-4B11-B6BA-222D848E0FCA}" destId="{332921D1-63F7-4952-B6CB-30B082592B7F}" srcOrd="2" destOrd="0" presId="urn:microsoft.com/office/officeart/2005/8/layout/hierarchy1"/>
    <dgm:cxn modelId="{5EDBBDB3-7F10-404B-8D81-A2B2C866A26E}" type="presParOf" srcId="{332921D1-63F7-4952-B6CB-30B082592B7F}" destId="{AAA61BD5-E872-4A83-B68F-A6E3CFE66DB6}" srcOrd="0" destOrd="0" presId="urn:microsoft.com/office/officeart/2005/8/layout/hierarchy1"/>
    <dgm:cxn modelId="{677583E5-FD8F-4465-871D-E7D3E6BF61BD}" type="presParOf" srcId="{AAA61BD5-E872-4A83-B68F-A6E3CFE66DB6}" destId="{1676FCAA-9FE1-4567-B439-D520C811C64B}" srcOrd="0" destOrd="0" presId="urn:microsoft.com/office/officeart/2005/8/layout/hierarchy1"/>
    <dgm:cxn modelId="{0776C8D6-8745-4F98-A3C6-33154E53D59A}" type="presParOf" srcId="{AAA61BD5-E872-4A83-B68F-A6E3CFE66DB6}" destId="{E33CE692-CA70-4870-979A-B38F08AA5B45}" srcOrd="1" destOrd="0" presId="urn:microsoft.com/office/officeart/2005/8/layout/hierarchy1"/>
    <dgm:cxn modelId="{0CCA53D6-B5D5-48F4-B846-979AA3016B02}" type="presParOf" srcId="{332921D1-63F7-4952-B6CB-30B082592B7F}" destId="{46E948C1-4676-4341-8207-E77A5892B90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AA4BBE-947E-4826-A6E9-5C4B35ED33B5}"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52DA76EB-3DC0-4B3C-9C02-D24284ABB021}">
      <dgm:prSet/>
      <dgm:spPr/>
      <dgm:t>
        <a:bodyPr/>
        <a:lstStyle/>
        <a:p>
          <a:r>
            <a:rPr lang="en-US"/>
            <a:t>You may be wondering what we mean by “movement cost”. Well in this game it will be quite simple – just the number of squares.</a:t>
          </a:r>
        </a:p>
      </dgm:t>
    </dgm:pt>
    <dgm:pt modelId="{2BD90640-B233-41E0-B982-818F2759EEFA}" type="parTrans" cxnId="{977762F3-447C-4B1B-9EFF-3F73F6637664}">
      <dgm:prSet/>
      <dgm:spPr/>
      <dgm:t>
        <a:bodyPr/>
        <a:lstStyle/>
        <a:p>
          <a:endParaRPr lang="en-US"/>
        </a:p>
      </dgm:t>
    </dgm:pt>
    <dgm:pt modelId="{68ACC817-3EEB-4AF4-B552-FFE73E9F3E53}" type="sibTrans" cxnId="{977762F3-447C-4B1B-9EFF-3F73F6637664}">
      <dgm:prSet/>
      <dgm:spPr/>
      <dgm:t>
        <a:bodyPr/>
        <a:lstStyle/>
        <a:p>
          <a:endParaRPr lang="en-US"/>
        </a:p>
      </dgm:t>
    </dgm:pt>
    <dgm:pt modelId="{1107C463-606F-4504-8501-CCC3681E89AB}">
      <dgm:prSet/>
      <dgm:spPr/>
      <dgm:t>
        <a:bodyPr/>
        <a:lstStyle/>
        <a:p>
          <a:r>
            <a:rPr lang="en-US"/>
            <a:t>However, keep in mind that you can make this different for our game. For example:</a:t>
          </a:r>
        </a:p>
      </dgm:t>
    </dgm:pt>
    <dgm:pt modelId="{2585A50C-999B-4A99-A54A-2212FE87E152}" type="parTrans" cxnId="{1A7382A6-40AC-439E-AB65-023A93C2F28B}">
      <dgm:prSet/>
      <dgm:spPr/>
      <dgm:t>
        <a:bodyPr/>
        <a:lstStyle/>
        <a:p>
          <a:endParaRPr lang="en-US"/>
        </a:p>
      </dgm:t>
    </dgm:pt>
    <dgm:pt modelId="{55A05D3A-76D8-4DA2-874B-74A77C87079C}" type="sibTrans" cxnId="{1A7382A6-40AC-439E-AB65-023A93C2F28B}">
      <dgm:prSet/>
      <dgm:spPr/>
      <dgm:t>
        <a:bodyPr/>
        <a:lstStyle/>
        <a:p>
          <a:endParaRPr lang="en-US"/>
        </a:p>
      </dgm:t>
    </dgm:pt>
    <dgm:pt modelId="{6698AF3D-478E-4D49-A5CF-A13CE90F3C92}">
      <dgm:prSet/>
      <dgm:spPr/>
      <dgm:t>
        <a:bodyPr/>
        <a:lstStyle/>
        <a:p>
          <a:r>
            <a:rPr lang="en-US"/>
            <a:t>If you allowed diagonal movement, you might make the movement cost a bit bigger for diagonal moves.</a:t>
          </a:r>
        </a:p>
      </dgm:t>
    </dgm:pt>
    <dgm:pt modelId="{5C6E20B6-42C3-4183-8DC5-B3871F42B111}" type="parTrans" cxnId="{A7831BFA-123F-46DD-86D7-D09EB433D37F}">
      <dgm:prSet/>
      <dgm:spPr/>
      <dgm:t>
        <a:bodyPr/>
        <a:lstStyle/>
        <a:p>
          <a:endParaRPr lang="en-US"/>
        </a:p>
      </dgm:t>
    </dgm:pt>
    <dgm:pt modelId="{E33A1C31-AE0F-4D3E-A2DF-F81D8661FB08}" type="sibTrans" cxnId="{A7831BFA-123F-46DD-86D7-D09EB433D37F}">
      <dgm:prSet/>
      <dgm:spPr/>
      <dgm:t>
        <a:bodyPr/>
        <a:lstStyle/>
        <a:p>
          <a:endParaRPr lang="en-US"/>
        </a:p>
      </dgm:t>
    </dgm:pt>
    <dgm:pt modelId="{2A94AD84-1B78-46F0-81AD-245723ACB11B}">
      <dgm:prSet/>
      <dgm:spPr/>
      <dgm:t>
        <a:bodyPr/>
        <a:lstStyle/>
        <a:p>
          <a:r>
            <a:rPr lang="en-US"/>
            <a:t>If you had different terrain types, you might make some cost more to move through – for example a swamp, water, or a Catwoman poster ;-)</a:t>
          </a:r>
        </a:p>
      </dgm:t>
    </dgm:pt>
    <dgm:pt modelId="{4A4D9C78-A31F-46B8-8240-F92C88C3BD37}" type="parTrans" cxnId="{F730B783-A55D-42C9-8865-D472DD4AB6CA}">
      <dgm:prSet/>
      <dgm:spPr/>
      <dgm:t>
        <a:bodyPr/>
        <a:lstStyle/>
        <a:p>
          <a:endParaRPr lang="en-US"/>
        </a:p>
      </dgm:t>
    </dgm:pt>
    <dgm:pt modelId="{0C676767-AF58-4E25-AB95-D84B0C339CF1}" type="sibTrans" cxnId="{F730B783-A55D-42C9-8865-D472DD4AB6CA}">
      <dgm:prSet/>
      <dgm:spPr/>
      <dgm:t>
        <a:bodyPr/>
        <a:lstStyle/>
        <a:p>
          <a:endParaRPr lang="en-US"/>
        </a:p>
      </dgm:t>
    </dgm:pt>
    <dgm:pt modelId="{749F1A7D-3410-43D0-B3CA-81345D501ED2}">
      <dgm:prSet/>
      <dgm:spPr/>
      <dgm:t>
        <a:bodyPr/>
        <a:lstStyle/>
        <a:p>
          <a:r>
            <a:rPr lang="en-US"/>
            <a:t>That’s the general idea – now let’s dive into more specifics about figuring out G and H.</a:t>
          </a:r>
        </a:p>
      </dgm:t>
    </dgm:pt>
    <dgm:pt modelId="{7493DC03-342B-4AC3-ABB3-108178BDD58E}" type="parTrans" cxnId="{BD93E566-DD1E-480D-9614-6173494D07DE}">
      <dgm:prSet/>
      <dgm:spPr/>
      <dgm:t>
        <a:bodyPr/>
        <a:lstStyle/>
        <a:p>
          <a:endParaRPr lang="en-US"/>
        </a:p>
      </dgm:t>
    </dgm:pt>
    <dgm:pt modelId="{53D9E6A4-612B-488E-A8BB-A11A5EF97D1E}" type="sibTrans" cxnId="{BD93E566-DD1E-480D-9614-6173494D07DE}">
      <dgm:prSet/>
      <dgm:spPr/>
      <dgm:t>
        <a:bodyPr/>
        <a:lstStyle/>
        <a:p>
          <a:endParaRPr lang="en-US"/>
        </a:p>
      </dgm:t>
    </dgm:pt>
    <dgm:pt modelId="{D49E5D5B-44FF-460E-A30B-95328CBA7DEB}" type="pres">
      <dgm:prSet presAssocID="{A7AA4BBE-947E-4826-A6E9-5C4B35ED33B5}" presName="linear" presStyleCnt="0">
        <dgm:presLayoutVars>
          <dgm:animLvl val="lvl"/>
          <dgm:resizeHandles val="exact"/>
        </dgm:presLayoutVars>
      </dgm:prSet>
      <dgm:spPr/>
    </dgm:pt>
    <dgm:pt modelId="{F0FD90AA-763D-459E-A426-43D508BCFE4D}" type="pres">
      <dgm:prSet presAssocID="{52DA76EB-3DC0-4B3C-9C02-D24284ABB021}" presName="parentText" presStyleLbl="node1" presStyleIdx="0" presStyleCnt="5">
        <dgm:presLayoutVars>
          <dgm:chMax val="0"/>
          <dgm:bulletEnabled val="1"/>
        </dgm:presLayoutVars>
      </dgm:prSet>
      <dgm:spPr/>
    </dgm:pt>
    <dgm:pt modelId="{788CE590-D74B-4FD2-A26C-8C5505D9449C}" type="pres">
      <dgm:prSet presAssocID="{68ACC817-3EEB-4AF4-B552-FFE73E9F3E53}" presName="spacer" presStyleCnt="0"/>
      <dgm:spPr/>
    </dgm:pt>
    <dgm:pt modelId="{28016F59-0C7D-403B-BB81-5E4C5A4FE8C9}" type="pres">
      <dgm:prSet presAssocID="{1107C463-606F-4504-8501-CCC3681E89AB}" presName="parentText" presStyleLbl="node1" presStyleIdx="1" presStyleCnt="5">
        <dgm:presLayoutVars>
          <dgm:chMax val="0"/>
          <dgm:bulletEnabled val="1"/>
        </dgm:presLayoutVars>
      </dgm:prSet>
      <dgm:spPr/>
    </dgm:pt>
    <dgm:pt modelId="{35CFFBE0-5AC1-49C6-BA61-47F4AD41F47A}" type="pres">
      <dgm:prSet presAssocID="{55A05D3A-76D8-4DA2-874B-74A77C87079C}" presName="spacer" presStyleCnt="0"/>
      <dgm:spPr/>
    </dgm:pt>
    <dgm:pt modelId="{29A0EEA6-6551-47CD-AE8B-C94A0E2B1AF2}" type="pres">
      <dgm:prSet presAssocID="{6698AF3D-478E-4D49-A5CF-A13CE90F3C92}" presName="parentText" presStyleLbl="node1" presStyleIdx="2" presStyleCnt="5">
        <dgm:presLayoutVars>
          <dgm:chMax val="0"/>
          <dgm:bulletEnabled val="1"/>
        </dgm:presLayoutVars>
      </dgm:prSet>
      <dgm:spPr/>
    </dgm:pt>
    <dgm:pt modelId="{54BB61E7-341B-4A77-ABD0-97D9DE6D983E}" type="pres">
      <dgm:prSet presAssocID="{E33A1C31-AE0F-4D3E-A2DF-F81D8661FB08}" presName="spacer" presStyleCnt="0"/>
      <dgm:spPr/>
    </dgm:pt>
    <dgm:pt modelId="{8363130A-D6FB-4C01-9F23-88AFEE6BA78A}" type="pres">
      <dgm:prSet presAssocID="{2A94AD84-1B78-46F0-81AD-245723ACB11B}" presName="parentText" presStyleLbl="node1" presStyleIdx="3" presStyleCnt="5">
        <dgm:presLayoutVars>
          <dgm:chMax val="0"/>
          <dgm:bulletEnabled val="1"/>
        </dgm:presLayoutVars>
      </dgm:prSet>
      <dgm:spPr/>
    </dgm:pt>
    <dgm:pt modelId="{77922A3E-7AF3-4D39-8E98-570977500FB3}" type="pres">
      <dgm:prSet presAssocID="{0C676767-AF58-4E25-AB95-D84B0C339CF1}" presName="spacer" presStyleCnt="0"/>
      <dgm:spPr/>
    </dgm:pt>
    <dgm:pt modelId="{33555D2B-E480-4BDC-8BD5-14BCBFCEABAD}" type="pres">
      <dgm:prSet presAssocID="{749F1A7D-3410-43D0-B3CA-81345D501ED2}" presName="parentText" presStyleLbl="node1" presStyleIdx="4" presStyleCnt="5">
        <dgm:presLayoutVars>
          <dgm:chMax val="0"/>
          <dgm:bulletEnabled val="1"/>
        </dgm:presLayoutVars>
      </dgm:prSet>
      <dgm:spPr/>
    </dgm:pt>
  </dgm:ptLst>
  <dgm:cxnLst>
    <dgm:cxn modelId="{B94CE328-D6ED-4D9F-8BD4-290D03A9934F}" type="presOf" srcId="{A7AA4BBE-947E-4826-A6E9-5C4B35ED33B5}" destId="{D49E5D5B-44FF-460E-A30B-95328CBA7DEB}" srcOrd="0" destOrd="0" presId="urn:microsoft.com/office/officeart/2005/8/layout/vList2"/>
    <dgm:cxn modelId="{BD93E566-DD1E-480D-9614-6173494D07DE}" srcId="{A7AA4BBE-947E-4826-A6E9-5C4B35ED33B5}" destId="{749F1A7D-3410-43D0-B3CA-81345D501ED2}" srcOrd="4" destOrd="0" parTransId="{7493DC03-342B-4AC3-ABB3-108178BDD58E}" sibTransId="{53D9E6A4-612B-488E-A8BB-A11A5EF97D1E}"/>
    <dgm:cxn modelId="{6AE80D70-8739-4E96-A6AC-4F09C0F3CA66}" type="presOf" srcId="{2A94AD84-1B78-46F0-81AD-245723ACB11B}" destId="{8363130A-D6FB-4C01-9F23-88AFEE6BA78A}" srcOrd="0" destOrd="0" presId="urn:microsoft.com/office/officeart/2005/8/layout/vList2"/>
    <dgm:cxn modelId="{F730B783-A55D-42C9-8865-D472DD4AB6CA}" srcId="{A7AA4BBE-947E-4826-A6E9-5C4B35ED33B5}" destId="{2A94AD84-1B78-46F0-81AD-245723ACB11B}" srcOrd="3" destOrd="0" parTransId="{4A4D9C78-A31F-46B8-8240-F92C88C3BD37}" sibTransId="{0C676767-AF58-4E25-AB95-D84B0C339CF1}"/>
    <dgm:cxn modelId="{1A7382A6-40AC-439E-AB65-023A93C2F28B}" srcId="{A7AA4BBE-947E-4826-A6E9-5C4B35ED33B5}" destId="{1107C463-606F-4504-8501-CCC3681E89AB}" srcOrd="1" destOrd="0" parTransId="{2585A50C-999B-4A99-A54A-2212FE87E152}" sibTransId="{55A05D3A-76D8-4DA2-874B-74A77C87079C}"/>
    <dgm:cxn modelId="{144E92AB-9BBE-40D7-B007-4CE2BD11831F}" type="presOf" srcId="{1107C463-606F-4504-8501-CCC3681E89AB}" destId="{28016F59-0C7D-403B-BB81-5E4C5A4FE8C9}" srcOrd="0" destOrd="0" presId="urn:microsoft.com/office/officeart/2005/8/layout/vList2"/>
    <dgm:cxn modelId="{4BCADFC4-F05A-4189-8762-E75858AF79F5}" type="presOf" srcId="{6698AF3D-478E-4D49-A5CF-A13CE90F3C92}" destId="{29A0EEA6-6551-47CD-AE8B-C94A0E2B1AF2}" srcOrd="0" destOrd="0" presId="urn:microsoft.com/office/officeart/2005/8/layout/vList2"/>
    <dgm:cxn modelId="{FBD662E3-F00B-4FF8-9A29-067C018B88AA}" type="presOf" srcId="{749F1A7D-3410-43D0-B3CA-81345D501ED2}" destId="{33555D2B-E480-4BDC-8BD5-14BCBFCEABAD}" srcOrd="0" destOrd="0" presId="urn:microsoft.com/office/officeart/2005/8/layout/vList2"/>
    <dgm:cxn modelId="{9AEB5AEE-38BC-4848-B7C4-442961CC4ECF}" type="presOf" srcId="{52DA76EB-3DC0-4B3C-9C02-D24284ABB021}" destId="{F0FD90AA-763D-459E-A426-43D508BCFE4D}" srcOrd="0" destOrd="0" presId="urn:microsoft.com/office/officeart/2005/8/layout/vList2"/>
    <dgm:cxn modelId="{977762F3-447C-4B1B-9EFF-3F73F6637664}" srcId="{A7AA4BBE-947E-4826-A6E9-5C4B35ED33B5}" destId="{52DA76EB-3DC0-4B3C-9C02-D24284ABB021}" srcOrd="0" destOrd="0" parTransId="{2BD90640-B233-41E0-B982-818F2759EEFA}" sibTransId="{68ACC817-3EEB-4AF4-B552-FFE73E9F3E53}"/>
    <dgm:cxn modelId="{A7831BFA-123F-46DD-86D7-D09EB433D37F}" srcId="{A7AA4BBE-947E-4826-A6E9-5C4B35ED33B5}" destId="{6698AF3D-478E-4D49-A5CF-A13CE90F3C92}" srcOrd="2" destOrd="0" parTransId="{5C6E20B6-42C3-4183-8DC5-B3871F42B111}" sibTransId="{E33A1C31-AE0F-4D3E-A2DF-F81D8661FB08}"/>
    <dgm:cxn modelId="{CC4AE47A-7BAB-4D63-8BBA-6F77A348AD6D}" type="presParOf" srcId="{D49E5D5B-44FF-460E-A30B-95328CBA7DEB}" destId="{F0FD90AA-763D-459E-A426-43D508BCFE4D}" srcOrd="0" destOrd="0" presId="urn:microsoft.com/office/officeart/2005/8/layout/vList2"/>
    <dgm:cxn modelId="{62589A37-A897-4F81-94AF-2A60608F7C4D}" type="presParOf" srcId="{D49E5D5B-44FF-460E-A30B-95328CBA7DEB}" destId="{788CE590-D74B-4FD2-A26C-8C5505D9449C}" srcOrd="1" destOrd="0" presId="urn:microsoft.com/office/officeart/2005/8/layout/vList2"/>
    <dgm:cxn modelId="{DB9E6D4B-80C6-4F37-A429-033184FEE222}" type="presParOf" srcId="{D49E5D5B-44FF-460E-A30B-95328CBA7DEB}" destId="{28016F59-0C7D-403B-BB81-5E4C5A4FE8C9}" srcOrd="2" destOrd="0" presId="urn:microsoft.com/office/officeart/2005/8/layout/vList2"/>
    <dgm:cxn modelId="{CBAA9BD7-76A2-4634-B718-B8700382C4E1}" type="presParOf" srcId="{D49E5D5B-44FF-460E-A30B-95328CBA7DEB}" destId="{35CFFBE0-5AC1-49C6-BA61-47F4AD41F47A}" srcOrd="3" destOrd="0" presId="urn:microsoft.com/office/officeart/2005/8/layout/vList2"/>
    <dgm:cxn modelId="{B1A6A363-55F8-46E7-95FB-4FE528577245}" type="presParOf" srcId="{D49E5D5B-44FF-460E-A30B-95328CBA7DEB}" destId="{29A0EEA6-6551-47CD-AE8B-C94A0E2B1AF2}" srcOrd="4" destOrd="0" presId="urn:microsoft.com/office/officeart/2005/8/layout/vList2"/>
    <dgm:cxn modelId="{2AA4206A-3A60-4847-91DE-0E9FA78344F3}" type="presParOf" srcId="{D49E5D5B-44FF-460E-A30B-95328CBA7DEB}" destId="{54BB61E7-341B-4A77-ABD0-97D9DE6D983E}" srcOrd="5" destOrd="0" presId="urn:microsoft.com/office/officeart/2005/8/layout/vList2"/>
    <dgm:cxn modelId="{AA44E0EC-B82F-446D-A3B1-45A45A7B8688}" type="presParOf" srcId="{D49E5D5B-44FF-460E-A30B-95328CBA7DEB}" destId="{8363130A-D6FB-4C01-9F23-88AFEE6BA78A}" srcOrd="6" destOrd="0" presId="urn:microsoft.com/office/officeart/2005/8/layout/vList2"/>
    <dgm:cxn modelId="{2D8F66EB-C334-41C7-AF48-6B34602E5826}" type="presParOf" srcId="{D49E5D5B-44FF-460E-A30B-95328CBA7DEB}" destId="{77922A3E-7AF3-4D39-8E98-570977500FB3}" srcOrd="7" destOrd="0" presId="urn:microsoft.com/office/officeart/2005/8/layout/vList2"/>
    <dgm:cxn modelId="{0FB9038F-37C6-461D-BAFD-8B1410779F7F}" type="presParOf" srcId="{D49E5D5B-44FF-460E-A30B-95328CBA7DEB}" destId="{33555D2B-E480-4BDC-8BD5-14BCBFCEABA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096614-7BC0-4101-921E-637964E96A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B13E587-53C4-4B61-B5B7-3559153C8284}">
      <dgm:prSet/>
      <dgm:spPr/>
      <dgm:t>
        <a:bodyPr/>
        <a:lstStyle/>
        <a:p>
          <a:r>
            <a:rPr lang="en-US"/>
            <a:t>The first step in pathfinding is to simplify the search area into something easily manageable.</a:t>
          </a:r>
        </a:p>
      </dgm:t>
    </dgm:pt>
    <dgm:pt modelId="{75028939-D4A4-4BBA-B449-32AF7154BA83}" type="parTrans" cxnId="{D265BB84-E9DE-49EF-A6E2-E061C8768FF1}">
      <dgm:prSet/>
      <dgm:spPr/>
      <dgm:t>
        <a:bodyPr/>
        <a:lstStyle/>
        <a:p>
          <a:endParaRPr lang="en-US"/>
        </a:p>
      </dgm:t>
    </dgm:pt>
    <dgm:pt modelId="{3969A93A-B5EB-4491-9737-285ECD6FC747}" type="sibTrans" cxnId="{D265BB84-E9DE-49EF-A6E2-E061C8768FF1}">
      <dgm:prSet/>
      <dgm:spPr/>
      <dgm:t>
        <a:bodyPr/>
        <a:lstStyle/>
        <a:p>
          <a:endParaRPr lang="en-US"/>
        </a:p>
      </dgm:t>
    </dgm:pt>
    <dgm:pt modelId="{AC70C375-F247-466E-93D0-FA78E48CAD5A}">
      <dgm:prSet/>
      <dgm:spPr/>
      <dgm:t>
        <a:bodyPr/>
        <a:lstStyle/>
        <a:p>
          <a:r>
            <a:rPr lang="en-US"/>
            <a:t>How to do this depends on the game. For example, we could divide the search area into pixels, but that’s a granularity which is too high (and unnecessary) for our a tile-based game like this.</a:t>
          </a:r>
        </a:p>
      </dgm:t>
    </dgm:pt>
    <dgm:pt modelId="{2927A4AC-7CB3-40C7-8688-B9FABAB236D3}" type="parTrans" cxnId="{AF0246E1-C777-4058-8FBF-39698EE0B5B9}">
      <dgm:prSet/>
      <dgm:spPr/>
      <dgm:t>
        <a:bodyPr/>
        <a:lstStyle/>
        <a:p>
          <a:endParaRPr lang="en-US"/>
        </a:p>
      </dgm:t>
    </dgm:pt>
    <dgm:pt modelId="{67B2949A-13EA-4BB5-9A0B-A92F7D74CCF9}" type="sibTrans" cxnId="{AF0246E1-C777-4058-8FBF-39698EE0B5B9}">
      <dgm:prSet/>
      <dgm:spPr/>
      <dgm:t>
        <a:bodyPr/>
        <a:lstStyle/>
        <a:p>
          <a:endParaRPr lang="en-US"/>
        </a:p>
      </dgm:t>
    </dgm:pt>
    <dgm:pt modelId="{7B516DE8-CF1F-4823-8506-EA416E81684F}">
      <dgm:prSet/>
      <dgm:spPr/>
      <dgm:t>
        <a:bodyPr/>
        <a:lstStyle/>
        <a:p>
          <a:r>
            <a:rPr lang="en-US"/>
            <a:t>So instead, we will use the tile (a square shape) as unit for the pathfinding algorithm. Variants with other type of shapes are possible (such as triangles or hexagons), but the square is the best fit for our needs and is also the simplest.</a:t>
          </a:r>
        </a:p>
      </dgm:t>
    </dgm:pt>
    <dgm:pt modelId="{390E67C1-DCF4-4E2A-9555-4E4CC24833CA}" type="parTrans" cxnId="{14841D6D-41FC-4AC9-A782-4060A50C48CA}">
      <dgm:prSet/>
      <dgm:spPr/>
      <dgm:t>
        <a:bodyPr/>
        <a:lstStyle/>
        <a:p>
          <a:endParaRPr lang="en-US"/>
        </a:p>
      </dgm:t>
    </dgm:pt>
    <dgm:pt modelId="{CE519D8B-986A-4A18-9462-A3111FA7CDC5}" type="sibTrans" cxnId="{14841D6D-41FC-4AC9-A782-4060A50C48CA}">
      <dgm:prSet/>
      <dgm:spPr/>
      <dgm:t>
        <a:bodyPr/>
        <a:lstStyle/>
        <a:p>
          <a:endParaRPr lang="en-US"/>
        </a:p>
      </dgm:t>
    </dgm:pt>
    <dgm:pt modelId="{14277BDE-6109-4F5C-809F-23862E409384}">
      <dgm:prSet/>
      <dgm:spPr/>
      <dgm:t>
        <a:bodyPr/>
        <a:lstStyle/>
        <a:p>
          <a:r>
            <a:rPr lang="en-US"/>
            <a:t>Divided like that, our search area can be simply represented by a two dimensional array sized like the map it represents. So if the level is a map of 25*25 tiles, our search area will be an array of 625 squares. If we’ve divided our map into pixels, the search area would have to be an array of 640,000 squares (A tile is 32*32 pixels)! </a:t>
          </a:r>
        </a:p>
      </dgm:t>
    </dgm:pt>
    <dgm:pt modelId="{217D6FFC-1698-4D08-A84E-2B7264834DDE}" type="parTrans" cxnId="{2AC3F105-5052-43A3-B336-556ACE8C5DC4}">
      <dgm:prSet/>
      <dgm:spPr/>
      <dgm:t>
        <a:bodyPr/>
        <a:lstStyle/>
        <a:p>
          <a:endParaRPr lang="en-US"/>
        </a:p>
      </dgm:t>
    </dgm:pt>
    <dgm:pt modelId="{868A21E5-ECAE-4AB5-A02B-C6AF2EF585C4}" type="sibTrans" cxnId="{2AC3F105-5052-43A3-B336-556ACE8C5DC4}">
      <dgm:prSet/>
      <dgm:spPr/>
      <dgm:t>
        <a:bodyPr/>
        <a:lstStyle/>
        <a:p>
          <a:endParaRPr lang="en-US"/>
        </a:p>
      </dgm:t>
    </dgm:pt>
    <dgm:pt modelId="{6BB83BAF-9A01-47C7-B90F-DEEBD9E06657}">
      <dgm:prSet/>
      <dgm:spPr/>
      <dgm:t>
        <a:bodyPr/>
        <a:lstStyle/>
        <a:p>
          <a:r>
            <a:rPr lang="en-US"/>
            <a:t>So let’s take the screenshot we started with and divide it into tiles to represent the search area (in this simple example, 7×6 tiles = 42 tiles total): </a:t>
          </a:r>
        </a:p>
      </dgm:t>
    </dgm:pt>
    <dgm:pt modelId="{3B55D3D4-0678-42F3-A074-0157F877232A}" type="parTrans" cxnId="{A70C2457-0172-42E8-8A3F-F53523FC40DB}">
      <dgm:prSet/>
      <dgm:spPr/>
      <dgm:t>
        <a:bodyPr/>
        <a:lstStyle/>
        <a:p>
          <a:endParaRPr lang="en-US"/>
        </a:p>
      </dgm:t>
    </dgm:pt>
    <dgm:pt modelId="{D058FC25-11F2-4B27-9E78-AAFDF0DB8F6F}" type="sibTrans" cxnId="{A70C2457-0172-42E8-8A3F-F53523FC40DB}">
      <dgm:prSet/>
      <dgm:spPr/>
      <dgm:t>
        <a:bodyPr/>
        <a:lstStyle/>
        <a:p>
          <a:endParaRPr lang="en-US"/>
        </a:p>
      </dgm:t>
    </dgm:pt>
    <dgm:pt modelId="{C2DD9FE9-712F-4816-9953-DD8BC6CCE261}" type="pres">
      <dgm:prSet presAssocID="{72096614-7BC0-4101-921E-637964E96A70}" presName="linear" presStyleCnt="0">
        <dgm:presLayoutVars>
          <dgm:animLvl val="lvl"/>
          <dgm:resizeHandles val="exact"/>
        </dgm:presLayoutVars>
      </dgm:prSet>
      <dgm:spPr/>
    </dgm:pt>
    <dgm:pt modelId="{07645A97-2A64-4C66-87A9-8AC642C7670D}" type="pres">
      <dgm:prSet presAssocID="{EB13E587-53C4-4B61-B5B7-3559153C8284}" presName="parentText" presStyleLbl="node1" presStyleIdx="0" presStyleCnt="5">
        <dgm:presLayoutVars>
          <dgm:chMax val="0"/>
          <dgm:bulletEnabled val="1"/>
        </dgm:presLayoutVars>
      </dgm:prSet>
      <dgm:spPr/>
    </dgm:pt>
    <dgm:pt modelId="{21D68FAA-F140-4DE5-A2B6-C781ACA46F3F}" type="pres">
      <dgm:prSet presAssocID="{3969A93A-B5EB-4491-9737-285ECD6FC747}" presName="spacer" presStyleCnt="0"/>
      <dgm:spPr/>
    </dgm:pt>
    <dgm:pt modelId="{C766D01A-B4C8-4B91-ABBF-E674B477FDEA}" type="pres">
      <dgm:prSet presAssocID="{AC70C375-F247-466E-93D0-FA78E48CAD5A}" presName="parentText" presStyleLbl="node1" presStyleIdx="1" presStyleCnt="5">
        <dgm:presLayoutVars>
          <dgm:chMax val="0"/>
          <dgm:bulletEnabled val="1"/>
        </dgm:presLayoutVars>
      </dgm:prSet>
      <dgm:spPr/>
    </dgm:pt>
    <dgm:pt modelId="{3F0ABD5E-F18E-4904-9A9E-F1A8781058F0}" type="pres">
      <dgm:prSet presAssocID="{67B2949A-13EA-4BB5-9A0B-A92F7D74CCF9}" presName="spacer" presStyleCnt="0"/>
      <dgm:spPr/>
    </dgm:pt>
    <dgm:pt modelId="{7DD2C1CD-F76F-43C8-9912-97A59A9FB2CB}" type="pres">
      <dgm:prSet presAssocID="{7B516DE8-CF1F-4823-8506-EA416E81684F}" presName="parentText" presStyleLbl="node1" presStyleIdx="2" presStyleCnt="5">
        <dgm:presLayoutVars>
          <dgm:chMax val="0"/>
          <dgm:bulletEnabled val="1"/>
        </dgm:presLayoutVars>
      </dgm:prSet>
      <dgm:spPr/>
    </dgm:pt>
    <dgm:pt modelId="{C8E1BE20-5AF6-4569-8601-B8ACF181E8D2}" type="pres">
      <dgm:prSet presAssocID="{CE519D8B-986A-4A18-9462-A3111FA7CDC5}" presName="spacer" presStyleCnt="0"/>
      <dgm:spPr/>
    </dgm:pt>
    <dgm:pt modelId="{8CD097BC-6D39-42A6-911C-524868010EA1}" type="pres">
      <dgm:prSet presAssocID="{14277BDE-6109-4F5C-809F-23862E409384}" presName="parentText" presStyleLbl="node1" presStyleIdx="3" presStyleCnt="5">
        <dgm:presLayoutVars>
          <dgm:chMax val="0"/>
          <dgm:bulletEnabled val="1"/>
        </dgm:presLayoutVars>
      </dgm:prSet>
      <dgm:spPr/>
    </dgm:pt>
    <dgm:pt modelId="{D8601B21-36AF-438A-95CF-D40E7A7A09CD}" type="pres">
      <dgm:prSet presAssocID="{868A21E5-ECAE-4AB5-A02B-C6AF2EF585C4}" presName="spacer" presStyleCnt="0"/>
      <dgm:spPr/>
    </dgm:pt>
    <dgm:pt modelId="{2CAC0114-085D-4998-A3E0-C4561DA7F7D1}" type="pres">
      <dgm:prSet presAssocID="{6BB83BAF-9A01-47C7-B90F-DEEBD9E06657}" presName="parentText" presStyleLbl="node1" presStyleIdx="4" presStyleCnt="5">
        <dgm:presLayoutVars>
          <dgm:chMax val="0"/>
          <dgm:bulletEnabled val="1"/>
        </dgm:presLayoutVars>
      </dgm:prSet>
      <dgm:spPr/>
    </dgm:pt>
  </dgm:ptLst>
  <dgm:cxnLst>
    <dgm:cxn modelId="{6A51F704-957F-4712-9A13-C6F542386894}" type="presOf" srcId="{14277BDE-6109-4F5C-809F-23862E409384}" destId="{8CD097BC-6D39-42A6-911C-524868010EA1}" srcOrd="0" destOrd="0" presId="urn:microsoft.com/office/officeart/2005/8/layout/vList2"/>
    <dgm:cxn modelId="{2AC3F105-5052-43A3-B336-556ACE8C5DC4}" srcId="{72096614-7BC0-4101-921E-637964E96A70}" destId="{14277BDE-6109-4F5C-809F-23862E409384}" srcOrd="3" destOrd="0" parTransId="{217D6FFC-1698-4D08-A84E-2B7264834DDE}" sibTransId="{868A21E5-ECAE-4AB5-A02B-C6AF2EF585C4}"/>
    <dgm:cxn modelId="{A842C00B-03EC-49C9-A3C9-9BA39EEBE72A}" type="presOf" srcId="{7B516DE8-CF1F-4823-8506-EA416E81684F}" destId="{7DD2C1CD-F76F-43C8-9912-97A59A9FB2CB}" srcOrd="0" destOrd="0" presId="urn:microsoft.com/office/officeart/2005/8/layout/vList2"/>
    <dgm:cxn modelId="{14841D6D-41FC-4AC9-A782-4060A50C48CA}" srcId="{72096614-7BC0-4101-921E-637964E96A70}" destId="{7B516DE8-CF1F-4823-8506-EA416E81684F}" srcOrd="2" destOrd="0" parTransId="{390E67C1-DCF4-4E2A-9555-4E4CC24833CA}" sibTransId="{CE519D8B-986A-4A18-9462-A3111FA7CDC5}"/>
    <dgm:cxn modelId="{D7509651-593A-4BEA-8195-A5ED31C04325}" type="presOf" srcId="{6BB83BAF-9A01-47C7-B90F-DEEBD9E06657}" destId="{2CAC0114-085D-4998-A3E0-C4561DA7F7D1}" srcOrd="0" destOrd="0" presId="urn:microsoft.com/office/officeart/2005/8/layout/vList2"/>
    <dgm:cxn modelId="{A70C2457-0172-42E8-8A3F-F53523FC40DB}" srcId="{72096614-7BC0-4101-921E-637964E96A70}" destId="{6BB83BAF-9A01-47C7-B90F-DEEBD9E06657}" srcOrd="4" destOrd="0" parTransId="{3B55D3D4-0678-42F3-A074-0157F877232A}" sibTransId="{D058FC25-11F2-4B27-9E78-AAFDF0DB8F6F}"/>
    <dgm:cxn modelId="{D265BB84-E9DE-49EF-A6E2-E061C8768FF1}" srcId="{72096614-7BC0-4101-921E-637964E96A70}" destId="{EB13E587-53C4-4B61-B5B7-3559153C8284}" srcOrd="0" destOrd="0" parTransId="{75028939-D4A4-4BBA-B449-32AF7154BA83}" sibTransId="{3969A93A-B5EB-4491-9737-285ECD6FC747}"/>
    <dgm:cxn modelId="{111E888F-374C-4C45-ADC3-3574202C924E}" type="presOf" srcId="{72096614-7BC0-4101-921E-637964E96A70}" destId="{C2DD9FE9-712F-4816-9953-DD8BC6CCE261}" srcOrd="0" destOrd="0" presId="urn:microsoft.com/office/officeart/2005/8/layout/vList2"/>
    <dgm:cxn modelId="{C308009F-E643-44A0-99F4-15C894A99B41}" type="presOf" srcId="{EB13E587-53C4-4B61-B5B7-3559153C8284}" destId="{07645A97-2A64-4C66-87A9-8AC642C7670D}" srcOrd="0" destOrd="0" presId="urn:microsoft.com/office/officeart/2005/8/layout/vList2"/>
    <dgm:cxn modelId="{56D1FBBA-BC8B-4D4E-B635-9D42310E46D8}" type="presOf" srcId="{AC70C375-F247-466E-93D0-FA78E48CAD5A}" destId="{C766D01A-B4C8-4B91-ABBF-E674B477FDEA}" srcOrd="0" destOrd="0" presId="urn:microsoft.com/office/officeart/2005/8/layout/vList2"/>
    <dgm:cxn modelId="{AF0246E1-C777-4058-8FBF-39698EE0B5B9}" srcId="{72096614-7BC0-4101-921E-637964E96A70}" destId="{AC70C375-F247-466E-93D0-FA78E48CAD5A}" srcOrd="1" destOrd="0" parTransId="{2927A4AC-7CB3-40C7-8688-B9FABAB236D3}" sibTransId="{67B2949A-13EA-4BB5-9A0B-A92F7D74CCF9}"/>
    <dgm:cxn modelId="{F5BA3082-234A-4EC0-8AE9-38E268DB1C17}" type="presParOf" srcId="{C2DD9FE9-712F-4816-9953-DD8BC6CCE261}" destId="{07645A97-2A64-4C66-87A9-8AC642C7670D}" srcOrd="0" destOrd="0" presId="urn:microsoft.com/office/officeart/2005/8/layout/vList2"/>
    <dgm:cxn modelId="{93ABA071-053F-4ECF-AE9D-2967EEB06E96}" type="presParOf" srcId="{C2DD9FE9-712F-4816-9953-DD8BC6CCE261}" destId="{21D68FAA-F140-4DE5-A2B6-C781ACA46F3F}" srcOrd="1" destOrd="0" presId="urn:microsoft.com/office/officeart/2005/8/layout/vList2"/>
    <dgm:cxn modelId="{EA2D144A-F8E1-4E48-A390-25EDC0AEEB40}" type="presParOf" srcId="{C2DD9FE9-712F-4816-9953-DD8BC6CCE261}" destId="{C766D01A-B4C8-4B91-ABBF-E674B477FDEA}" srcOrd="2" destOrd="0" presId="urn:microsoft.com/office/officeart/2005/8/layout/vList2"/>
    <dgm:cxn modelId="{77F913CE-2FCF-4B48-B1FD-CC6A11A94B85}" type="presParOf" srcId="{C2DD9FE9-712F-4816-9953-DD8BC6CCE261}" destId="{3F0ABD5E-F18E-4904-9A9E-F1A8781058F0}" srcOrd="3" destOrd="0" presId="urn:microsoft.com/office/officeart/2005/8/layout/vList2"/>
    <dgm:cxn modelId="{E171FEAE-F191-4A50-B388-FA35DF2AAB67}" type="presParOf" srcId="{C2DD9FE9-712F-4816-9953-DD8BC6CCE261}" destId="{7DD2C1CD-F76F-43C8-9912-97A59A9FB2CB}" srcOrd="4" destOrd="0" presId="urn:microsoft.com/office/officeart/2005/8/layout/vList2"/>
    <dgm:cxn modelId="{FC4D0097-0EB4-4D67-9D58-2FB7A704F6E6}" type="presParOf" srcId="{C2DD9FE9-712F-4816-9953-DD8BC6CCE261}" destId="{C8E1BE20-5AF6-4569-8601-B8ACF181E8D2}" srcOrd="5" destOrd="0" presId="urn:microsoft.com/office/officeart/2005/8/layout/vList2"/>
    <dgm:cxn modelId="{06ABD3D6-F313-4B1E-8B28-D7D93C65740E}" type="presParOf" srcId="{C2DD9FE9-712F-4816-9953-DD8BC6CCE261}" destId="{8CD097BC-6D39-42A6-911C-524868010EA1}" srcOrd="6" destOrd="0" presId="urn:microsoft.com/office/officeart/2005/8/layout/vList2"/>
    <dgm:cxn modelId="{DBBEB7AC-6FFE-4A01-9C62-B529B9A93F66}" type="presParOf" srcId="{C2DD9FE9-712F-4816-9953-DD8BC6CCE261}" destId="{D8601B21-36AF-438A-95CF-D40E7A7A09CD}" srcOrd="7" destOrd="0" presId="urn:microsoft.com/office/officeart/2005/8/layout/vList2"/>
    <dgm:cxn modelId="{AA7FC7DC-4C2B-4DFE-ACE5-1C420F2E4DF8}" type="presParOf" srcId="{C2DD9FE9-712F-4816-9953-DD8BC6CCE261}" destId="{2CAC0114-085D-4998-A3E0-C4561DA7F7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2BB493-0141-41EE-AC20-1C349E9FC97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D7FB236-E30C-4CAC-9866-219062BF1E46}">
      <dgm:prSet/>
      <dgm:spPr/>
      <dgm:t>
        <a:bodyPr/>
        <a:lstStyle/>
        <a:p>
          <a:r>
            <a:rPr lang="en-US" dirty="0"/>
            <a:t>Manhattan Distance</a:t>
          </a:r>
        </a:p>
      </dgm:t>
    </dgm:pt>
    <dgm:pt modelId="{6ECAC6E5-88CE-4BFA-B98D-574FF89DD55D}" type="parTrans" cxnId="{58B91319-89CF-4796-B321-84F1B8589082}">
      <dgm:prSet/>
      <dgm:spPr/>
      <dgm:t>
        <a:bodyPr/>
        <a:lstStyle/>
        <a:p>
          <a:endParaRPr lang="en-US"/>
        </a:p>
      </dgm:t>
    </dgm:pt>
    <dgm:pt modelId="{4F674ECE-F0FA-4698-8745-788DEF766B72}" type="sibTrans" cxnId="{58B91319-89CF-4796-B321-84F1B8589082}">
      <dgm:prSet/>
      <dgm:spPr/>
      <dgm:t>
        <a:bodyPr/>
        <a:lstStyle/>
        <a:p>
          <a:endParaRPr lang="en-US"/>
        </a:p>
      </dgm:t>
    </dgm:pt>
    <dgm:pt modelId="{53D63608-9686-4FAE-98B2-5B350BD2FAD4}">
      <dgm:prSet/>
      <dgm:spPr/>
      <dgm:t>
        <a:bodyPr/>
        <a:lstStyle/>
        <a:p>
          <a:r>
            <a:rPr lang="en-US" dirty="0"/>
            <a:t>Euclidean Distance</a:t>
          </a:r>
        </a:p>
      </dgm:t>
    </dgm:pt>
    <dgm:pt modelId="{E447125F-F179-49E4-8AED-BC9CE46E5665}" type="parTrans" cxnId="{B1BD6531-6143-4FB7-BA73-E7B666247AE1}">
      <dgm:prSet/>
      <dgm:spPr/>
      <dgm:t>
        <a:bodyPr/>
        <a:lstStyle/>
        <a:p>
          <a:endParaRPr lang="en-US"/>
        </a:p>
      </dgm:t>
    </dgm:pt>
    <dgm:pt modelId="{3F285670-4ADF-42BD-8AC8-E2BD8C721473}" type="sibTrans" cxnId="{B1BD6531-6143-4FB7-BA73-E7B666247AE1}">
      <dgm:prSet/>
      <dgm:spPr/>
      <dgm:t>
        <a:bodyPr/>
        <a:lstStyle/>
        <a:p>
          <a:endParaRPr lang="en-US"/>
        </a:p>
      </dgm:t>
    </dgm:pt>
    <dgm:pt modelId="{9AFD3215-1AFA-46A3-A401-34360202BDBF}" type="pres">
      <dgm:prSet presAssocID="{E02BB493-0141-41EE-AC20-1C349E9FC978}" presName="linear" presStyleCnt="0">
        <dgm:presLayoutVars>
          <dgm:animLvl val="lvl"/>
          <dgm:resizeHandles val="exact"/>
        </dgm:presLayoutVars>
      </dgm:prSet>
      <dgm:spPr/>
    </dgm:pt>
    <dgm:pt modelId="{BAB7F609-32E3-404A-8A91-D6CCFDB4B696}" type="pres">
      <dgm:prSet presAssocID="{AD7FB236-E30C-4CAC-9866-219062BF1E46}" presName="parentText" presStyleLbl="node1" presStyleIdx="0" presStyleCnt="2">
        <dgm:presLayoutVars>
          <dgm:chMax val="0"/>
          <dgm:bulletEnabled val="1"/>
        </dgm:presLayoutVars>
      </dgm:prSet>
      <dgm:spPr/>
    </dgm:pt>
    <dgm:pt modelId="{658FFE9F-47E1-498E-93A9-AFA78B74D674}" type="pres">
      <dgm:prSet presAssocID="{4F674ECE-F0FA-4698-8745-788DEF766B72}" presName="spacer" presStyleCnt="0"/>
      <dgm:spPr/>
    </dgm:pt>
    <dgm:pt modelId="{2755A412-AF7B-4D3A-8622-3E90AC68AB70}" type="pres">
      <dgm:prSet presAssocID="{53D63608-9686-4FAE-98B2-5B350BD2FAD4}" presName="parentText" presStyleLbl="node1" presStyleIdx="1" presStyleCnt="2">
        <dgm:presLayoutVars>
          <dgm:chMax val="0"/>
          <dgm:bulletEnabled val="1"/>
        </dgm:presLayoutVars>
      </dgm:prSet>
      <dgm:spPr/>
    </dgm:pt>
  </dgm:ptLst>
  <dgm:cxnLst>
    <dgm:cxn modelId="{58B91319-89CF-4796-B321-84F1B8589082}" srcId="{E02BB493-0141-41EE-AC20-1C349E9FC978}" destId="{AD7FB236-E30C-4CAC-9866-219062BF1E46}" srcOrd="0" destOrd="0" parTransId="{6ECAC6E5-88CE-4BFA-B98D-574FF89DD55D}" sibTransId="{4F674ECE-F0FA-4698-8745-788DEF766B72}"/>
    <dgm:cxn modelId="{B1BD6531-6143-4FB7-BA73-E7B666247AE1}" srcId="{E02BB493-0141-41EE-AC20-1C349E9FC978}" destId="{53D63608-9686-4FAE-98B2-5B350BD2FAD4}" srcOrd="1" destOrd="0" parTransId="{E447125F-F179-49E4-8AED-BC9CE46E5665}" sibTransId="{3F285670-4ADF-42BD-8AC8-E2BD8C721473}"/>
    <dgm:cxn modelId="{692E1DB0-0CAE-48D7-9577-0BAF8D24D277}" type="presOf" srcId="{53D63608-9686-4FAE-98B2-5B350BD2FAD4}" destId="{2755A412-AF7B-4D3A-8622-3E90AC68AB70}" srcOrd="0" destOrd="0" presId="urn:microsoft.com/office/officeart/2005/8/layout/vList2"/>
    <dgm:cxn modelId="{6AC425BD-38E3-4217-BFDE-A68C4B8061D0}" type="presOf" srcId="{E02BB493-0141-41EE-AC20-1C349E9FC978}" destId="{9AFD3215-1AFA-46A3-A401-34360202BDBF}" srcOrd="0" destOrd="0" presId="urn:microsoft.com/office/officeart/2005/8/layout/vList2"/>
    <dgm:cxn modelId="{7C1A52E6-79E5-4284-AC59-C8F770D7E4CD}" type="presOf" srcId="{AD7FB236-E30C-4CAC-9866-219062BF1E46}" destId="{BAB7F609-32E3-404A-8A91-D6CCFDB4B696}" srcOrd="0" destOrd="0" presId="urn:microsoft.com/office/officeart/2005/8/layout/vList2"/>
    <dgm:cxn modelId="{EBCCF0F3-CF1F-459B-8951-78E7E47C7109}" type="presParOf" srcId="{9AFD3215-1AFA-46A3-A401-34360202BDBF}" destId="{BAB7F609-32E3-404A-8A91-D6CCFDB4B696}" srcOrd="0" destOrd="0" presId="urn:microsoft.com/office/officeart/2005/8/layout/vList2"/>
    <dgm:cxn modelId="{E0E24576-747D-4CFF-A5CE-0C1875D04C9A}" type="presParOf" srcId="{9AFD3215-1AFA-46A3-A401-34360202BDBF}" destId="{658FFE9F-47E1-498E-93A9-AFA78B74D674}" srcOrd="1" destOrd="0" presId="urn:microsoft.com/office/officeart/2005/8/layout/vList2"/>
    <dgm:cxn modelId="{3A99640F-D517-460C-B0D9-DB362E5A3808}" type="presParOf" srcId="{9AFD3215-1AFA-46A3-A401-34360202BDBF}" destId="{2755A412-AF7B-4D3A-8622-3E90AC68AB7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C3D639-A130-4D96-8311-23F5608A65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F6600C-D171-4BEE-A777-24C056E0BA38}">
      <dgm:prSet/>
      <dgm:spPr/>
      <dgm:t>
        <a:bodyPr/>
        <a:lstStyle/>
        <a:p>
          <a:r>
            <a:rPr lang="en-US" dirty="0"/>
            <a:t>Make an open list containing starting node</a:t>
          </a:r>
        </a:p>
      </dgm:t>
    </dgm:pt>
    <dgm:pt modelId="{3ABB2112-A447-4A9E-BFC2-D24EB03DD000}" type="parTrans" cxnId="{844E81BD-BAD5-46F8-95FC-1CAE9AB232D8}">
      <dgm:prSet/>
      <dgm:spPr/>
      <dgm:t>
        <a:bodyPr/>
        <a:lstStyle/>
        <a:p>
          <a:endParaRPr lang="en-US"/>
        </a:p>
      </dgm:t>
    </dgm:pt>
    <dgm:pt modelId="{0E405B27-F565-49A8-BDBA-E15581B717AE}" type="sibTrans" cxnId="{844E81BD-BAD5-46F8-95FC-1CAE9AB232D8}">
      <dgm:prSet/>
      <dgm:spPr/>
      <dgm:t>
        <a:bodyPr/>
        <a:lstStyle/>
        <a:p>
          <a:endParaRPr lang="en-US"/>
        </a:p>
      </dgm:t>
    </dgm:pt>
    <dgm:pt modelId="{57917158-F390-463B-9AED-78002154FCE3}">
      <dgm:prSet/>
      <dgm:spPr/>
      <dgm:t>
        <a:bodyPr/>
        <a:lstStyle/>
        <a:p>
          <a:r>
            <a:rPr lang="en-US" dirty="0"/>
            <a:t>If it reaches the destination node :</a:t>
          </a:r>
        </a:p>
      </dgm:t>
    </dgm:pt>
    <dgm:pt modelId="{CBD278D4-7CA3-49E3-A10B-26728B19AF4C}" type="parTrans" cxnId="{3FBA559D-8051-4CFD-BA57-1EA8DDB0B6CB}">
      <dgm:prSet/>
      <dgm:spPr/>
      <dgm:t>
        <a:bodyPr/>
        <a:lstStyle/>
        <a:p>
          <a:endParaRPr lang="en-US"/>
        </a:p>
      </dgm:t>
    </dgm:pt>
    <dgm:pt modelId="{1C8D6148-0904-4B82-AB4A-392783E758E0}" type="sibTrans" cxnId="{3FBA559D-8051-4CFD-BA57-1EA8DDB0B6CB}">
      <dgm:prSet/>
      <dgm:spPr/>
      <dgm:t>
        <a:bodyPr/>
        <a:lstStyle/>
        <a:p>
          <a:endParaRPr lang="en-US"/>
        </a:p>
      </dgm:t>
    </dgm:pt>
    <dgm:pt modelId="{7C6E0D59-4A92-41BD-A758-AC951A14CF05}">
      <dgm:prSet/>
      <dgm:spPr/>
      <dgm:t>
        <a:bodyPr/>
        <a:lstStyle/>
        <a:p>
          <a:r>
            <a:rPr lang="en-US" dirty="0"/>
            <a:t>Make a closed empty list </a:t>
          </a:r>
        </a:p>
      </dgm:t>
    </dgm:pt>
    <dgm:pt modelId="{743FAEF8-2628-4130-8B1F-C29198AE542C}" type="parTrans" cxnId="{E96BFC08-513C-4312-BE57-E9FBBD2F7185}">
      <dgm:prSet/>
      <dgm:spPr/>
      <dgm:t>
        <a:bodyPr/>
        <a:lstStyle/>
        <a:p>
          <a:endParaRPr lang="en-US"/>
        </a:p>
      </dgm:t>
    </dgm:pt>
    <dgm:pt modelId="{3406AE57-CE10-49BA-B9D4-17E20C5FE219}" type="sibTrans" cxnId="{E96BFC08-513C-4312-BE57-E9FBBD2F7185}">
      <dgm:prSet/>
      <dgm:spPr/>
      <dgm:t>
        <a:bodyPr/>
        <a:lstStyle/>
        <a:p>
          <a:endParaRPr lang="en-US"/>
        </a:p>
      </dgm:t>
    </dgm:pt>
    <dgm:pt modelId="{57792F4B-52D2-45D9-8720-54211C1CD668}">
      <dgm:prSet/>
      <dgm:spPr/>
      <dgm:t>
        <a:bodyPr/>
        <a:lstStyle/>
        <a:p>
          <a:r>
            <a:rPr lang="en-US" dirty="0"/>
            <a:t>If it does not reach the destination node, then consider a node with the lowest f-score in the open list</a:t>
          </a:r>
        </a:p>
      </dgm:t>
    </dgm:pt>
    <dgm:pt modelId="{152DDCD3-369A-42AC-BEA2-9963AEA3B8C8}" type="parTrans" cxnId="{C1B0B771-07C5-44B9-8126-6AF50DDD136B}">
      <dgm:prSet/>
      <dgm:spPr/>
      <dgm:t>
        <a:bodyPr/>
        <a:lstStyle/>
        <a:p>
          <a:endParaRPr lang="en-US"/>
        </a:p>
      </dgm:t>
    </dgm:pt>
    <dgm:pt modelId="{705DF05B-324E-42B1-875C-AE69A1819435}" type="sibTrans" cxnId="{C1B0B771-07C5-44B9-8126-6AF50DDD136B}">
      <dgm:prSet/>
      <dgm:spPr/>
      <dgm:t>
        <a:bodyPr/>
        <a:lstStyle/>
        <a:p>
          <a:endParaRPr lang="en-US"/>
        </a:p>
      </dgm:t>
    </dgm:pt>
    <dgm:pt modelId="{14958279-06B8-4DC5-8596-A2C5AA0AFCE8}">
      <dgm:prSet/>
      <dgm:spPr/>
      <dgm:t>
        <a:bodyPr/>
        <a:lstStyle/>
        <a:p>
          <a:r>
            <a:rPr lang="en-US" dirty="0"/>
            <a:t>We are finished</a:t>
          </a:r>
        </a:p>
      </dgm:t>
    </dgm:pt>
    <dgm:pt modelId="{8C914A88-AB8D-45DB-A125-E2E3F79A0386}" type="parTrans" cxnId="{30314A83-5E7A-4728-A7FE-652B02702809}">
      <dgm:prSet/>
      <dgm:spPr/>
      <dgm:t>
        <a:bodyPr/>
        <a:lstStyle/>
        <a:p>
          <a:endParaRPr lang="en-US"/>
        </a:p>
      </dgm:t>
    </dgm:pt>
    <dgm:pt modelId="{6ACFD244-6011-44F9-92B0-97FAF4AD0CDF}" type="sibTrans" cxnId="{30314A83-5E7A-4728-A7FE-652B02702809}">
      <dgm:prSet/>
      <dgm:spPr/>
      <dgm:t>
        <a:bodyPr/>
        <a:lstStyle/>
        <a:p>
          <a:endParaRPr lang="en-US"/>
        </a:p>
      </dgm:t>
    </dgm:pt>
    <dgm:pt modelId="{1A26B159-6D0E-4B17-9AF5-899FD2EC0AF1}">
      <dgm:prSet/>
      <dgm:spPr/>
      <dgm:t>
        <a:bodyPr/>
        <a:lstStyle/>
        <a:p>
          <a:r>
            <a:rPr lang="en-US" dirty="0"/>
            <a:t>Else :</a:t>
          </a:r>
        </a:p>
      </dgm:t>
    </dgm:pt>
    <dgm:pt modelId="{F9E9CD5A-5761-4FBB-933F-B417E17ED7CF}" type="parTrans" cxnId="{4B3A51A3-A1F9-43D5-BEA8-FAA18C908130}">
      <dgm:prSet/>
      <dgm:spPr/>
      <dgm:t>
        <a:bodyPr/>
        <a:lstStyle/>
        <a:p>
          <a:endParaRPr lang="en-US"/>
        </a:p>
      </dgm:t>
    </dgm:pt>
    <dgm:pt modelId="{90403C2C-FF8C-4A2F-985B-19AB2161FD0A}" type="sibTrans" cxnId="{4B3A51A3-A1F9-43D5-BEA8-FAA18C908130}">
      <dgm:prSet/>
      <dgm:spPr/>
      <dgm:t>
        <a:bodyPr/>
        <a:lstStyle/>
        <a:p>
          <a:endParaRPr lang="en-US"/>
        </a:p>
      </dgm:t>
    </dgm:pt>
    <dgm:pt modelId="{AC823C0F-D23A-4C1A-A3F2-42903F07F146}">
      <dgm:prSet/>
      <dgm:spPr/>
      <dgm:t>
        <a:bodyPr/>
        <a:lstStyle/>
        <a:p>
          <a:r>
            <a:rPr lang="en-US" dirty="0"/>
            <a:t>Put the current node in the list and check its neighbors</a:t>
          </a:r>
        </a:p>
      </dgm:t>
    </dgm:pt>
    <dgm:pt modelId="{0609B5F3-2EB1-405B-AA0A-E54D318EA4FF}" type="parTrans" cxnId="{26F2E186-240A-4779-8AEB-8BBE3BF9A060}">
      <dgm:prSet/>
      <dgm:spPr/>
      <dgm:t>
        <a:bodyPr/>
        <a:lstStyle/>
        <a:p>
          <a:endParaRPr lang="en-US"/>
        </a:p>
      </dgm:t>
    </dgm:pt>
    <dgm:pt modelId="{DDA61CF6-858C-4FFC-A434-1A641072B7BB}" type="sibTrans" cxnId="{26F2E186-240A-4779-8AEB-8BBE3BF9A060}">
      <dgm:prSet/>
      <dgm:spPr/>
      <dgm:t>
        <a:bodyPr/>
        <a:lstStyle/>
        <a:p>
          <a:endParaRPr lang="en-US"/>
        </a:p>
      </dgm:t>
    </dgm:pt>
    <dgm:pt modelId="{91F59957-72E2-4E00-B16D-BB7E0DD4459E}">
      <dgm:prSet/>
      <dgm:spPr/>
      <dgm:t>
        <a:bodyPr/>
        <a:lstStyle/>
        <a:p>
          <a:r>
            <a:rPr lang="en-US" dirty="0"/>
            <a:t>For each neighbor of the current node :</a:t>
          </a:r>
        </a:p>
      </dgm:t>
    </dgm:pt>
    <dgm:pt modelId="{5F405784-B558-44EF-9556-5814C8AAFD1E}" type="parTrans" cxnId="{8068449D-FCD6-4178-8805-2D9885C404F3}">
      <dgm:prSet/>
      <dgm:spPr/>
      <dgm:t>
        <a:bodyPr/>
        <a:lstStyle/>
        <a:p>
          <a:endParaRPr lang="en-US"/>
        </a:p>
      </dgm:t>
    </dgm:pt>
    <dgm:pt modelId="{6DEC1120-BEBF-4A21-A652-2BDD5EB3A120}" type="sibTrans" cxnId="{8068449D-FCD6-4178-8805-2D9885C404F3}">
      <dgm:prSet/>
      <dgm:spPr/>
      <dgm:t>
        <a:bodyPr/>
        <a:lstStyle/>
        <a:p>
          <a:endParaRPr lang="en-US"/>
        </a:p>
      </dgm:t>
    </dgm:pt>
    <dgm:pt modelId="{E212157C-7AC9-4644-BF60-2E3F5CFBB25A}">
      <dgm:prSet/>
      <dgm:spPr/>
      <dgm:t>
        <a:bodyPr/>
        <a:lstStyle/>
        <a:p>
          <a:r>
            <a:rPr lang="en-US" dirty="0"/>
            <a:t>If the neighbor has a lower g value than the current node and is in the closed list:</a:t>
          </a:r>
        </a:p>
      </dgm:t>
    </dgm:pt>
    <dgm:pt modelId="{314A1520-219C-4F06-BF89-7D25B720556C}" type="parTrans" cxnId="{65A149C0-E030-4633-AFD6-2BAA82D92E1C}">
      <dgm:prSet/>
      <dgm:spPr/>
      <dgm:t>
        <a:bodyPr/>
        <a:lstStyle/>
        <a:p>
          <a:endParaRPr lang="en-US"/>
        </a:p>
      </dgm:t>
    </dgm:pt>
    <dgm:pt modelId="{B541593D-45FD-42F9-881C-4B62CC616112}" type="sibTrans" cxnId="{65A149C0-E030-4633-AFD6-2BAA82D92E1C}">
      <dgm:prSet/>
      <dgm:spPr/>
      <dgm:t>
        <a:bodyPr/>
        <a:lstStyle/>
        <a:p>
          <a:endParaRPr lang="en-US"/>
        </a:p>
      </dgm:t>
    </dgm:pt>
    <dgm:pt modelId="{C4F748D3-461E-419B-8E7E-E73468505742}">
      <dgm:prSet/>
      <dgm:spPr/>
      <dgm:t>
        <a:bodyPr/>
        <a:lstStyle/>
        <a:p>
          <a:r>
            <a:rPr lang="en-US" dirty="0"/>
            <a:t>Replace neighbor with this new node as the neighbor’s parent</a:t>
          </a:r>
        </a:p>
      </dgm:t>
    </dgm:pt>
    <dgm:pt modelId="{1E9D70CB-DABE-4AEE-B075-65C746866AEA}" type="parTrans" cxnId="{CE261725-76C0-425C-A07F-C168FEBBB73C}">
      <dgm:prSet/>
      <dgm:spPr/>
      <dgm:t>
        <a:bodyPr/>
        <a:lstStyle/>
        <a:p>
          <a:endParaRPr lang="en-US"/>
        </a:p>
      </dgm:t>
    </dgm:pt>
    <dgm:pt modelId="{EBC6950D-5D2C-491D-97FA-E00E849CCE1B}" type="sibTrans" cxnId="{CE261725-76C0-425C-A07F-C168FEBBB73C}">
      <dgm:prSet/>
      <dgm:spPr/>
      <dgm:t>
        <a:bodyPr/>
        <a:lstStyle/>
        <a:p>
          <a:endParaRPr lang="en-US"/>
        </a:p>
      </dgm:t>
    </dgm:pt>
    <dgm:pt modelId="{F8CA8E43-5D9A-4BCD-BEE1-F563456AA55B}">
      <dgm:prSet/>
      <dgm:spPr/>
      <dgm:t>
        <a:bodyPr/>
        <a:lstStyle/>
        <a:p>
          <a:r>
            <a:rPr lang="en-US" dirty="0"/>
            <a:t>Else If (current g is lower and neighbor is in the open list):</a:t>
          </a:r>
        </a:p>
      </dgm:t>
    </dgm:pt>
    <dgm:pt modelId="{85E0DC8F-A366-4BE5-BB09-1774D908FC80}" type="parTrans" cxnId="{8F8A4E49-1ECC-4383-9631-8401DEC6CDEE}">
      <dgm:prSet/>
      <dgm:spPr/>
      <dgm:t>
        <a:bodyPr/>
        <a:lstStyle/>
        <a:p>
          <a:endParaRPr lang="en-US"/>
        </a:p>
      </dgm:t>
    </dgm:pt>
    <dgm:pt modelId="{E1B4287E-5907-44C7-95C6-C9601555A2CA}" type="sibTrans" cxnId="{8F8A4E49-1ECC-4383-9631-8401DEC6CDEE}">
      <dgm:prSet/>
      <dgm:spPr/>
      <dgm:t>
        <a:bodyPr/>
        <a:lstStyle/>
        <a:p>
          <a:endParaRPr lang="en-US"/>
        </a:p>
      </dgm:t>
    </dgm:pt>
    <dgm:pt modelId="{BB5F3D87-8F0C-476C-A995-060AEA6B66E6}">
      <dgm:prSet/>
      <dgm:spPr/>
      <dgm:t>
        <a:bodyPr/>
        <a:lstStyle/>
        <a:p>
          <a:r>
            <a:rPr lang="en-US" dirty="0"/>
            <a:t>Replace neighbor with the lower g value and change the neighbor’s parent to the current node.</a:t>
          </a:r>
        </a:p>
      </dgm:t>
    </dgm:pt>
    <dgm:pt modelId="{AD2D28FF-6A94-4EDC-8FF3-686FB64C8F7C}" type="parTrans" cxnId="{1773A4B6-54EC-4C82-8729-B643FDF963E1}">
      <dgm:prSet/>
      <dgm:spPr/>
      <dgm:t>
        <a:bodyPr/>
        <a:lstStyle/>
        <a:p>
          <a:endParaRPr lang="en-US"/>
        </a:p>
      </dgm:t>
    </dgm:pt>
    <dgm:pt modelId="{92F435C8-E948-40AC-83CD-A434AA73AF0B}" type="sibTrans" cxnId="{1773A4B6-54EC-4C82-8729-B643FDF963E1}">
      <dgm:prSet/>
      <dgm:spPr/>
      <dgm:t>
        <a:bodyPr/>
        <a:lstStyle/>
        <a:p>
          <a:endParaRPr lang="en-US"/>
        </a:p>
      </dgm:t>
    </dgm:pt>
    <dgm:pt modelId="{E8E1B48F-EABB-4173-A684-036A4819C05B}">
      <dgm:prSet/>
      <dgm:spPr/>
      <dgm:t>
        <a:bodyPr/>
        <a:lstStyle/>
        <a:p>
          <a:r>
            <a:rPr lang="en-US" dirty="0"/>
            <a:t>Else If the neighbor is not in both lists:</a:t>
          </a:r>
        </a:p>
      </dgm:t>
    </dgm:pt>
    <dgm:pt modelId="{9FC75472-77F2-4C6F-AD85-68C70FC1DCF2}" type="parTrans" cxnId="{722E6D41-269F-4D0C-9433-7054FB88C107}">
      <dgm:prSet/>
      <dgm:spPr/>
      <dgm:t>
        <a:bodyPr/>
        <a:lstStyle/>
        <a:p>
          <a:endParaRPr lang="en-US"/>
        </a:p>
      </dgm:t>
    </dgm:pt>
    <dgm:pt modelId="{FF5D9502-16B2-4B17-99FA-541E921D5AAB}" type="sibTrans" cxnId="{722E6D41-269F-4D0C-9433-7054FB88C107}">
      <dgm:prSet/>
      <dgm:spPr/>
      <dgm:t>
        <a:bodyPr/>
        <a:lstStyle/>
        <a:p>
          <a:endParaRPr lang="en-US"/>
        </a:p>
      </dgm:t>
    </dgm:pt>
    <dgm:pt modelId="{A79A3357-DFAD-420F-BF31-B40FD2D44FDB}">
      <dgm:prSet/>
      <dgm:spPr/>
      <dgm:t>
        <a:bodyPr/>
        <a:lstStyle/>
        <a:p>
          <a:r>
            <a:rPr lang="en-US" dirty="0"/>
            <a:t>Add it to the open list and set its g</a:t>
          </a:r>
        </a:p>
      </dgm:t>
    </dgm:pt>
    <dgm:pt modelId="{0EF529C2-7DEF-489F-A02C-745EDF172829}" type="parTrans" cxnId="{4CE524A8-EF58-4402-9404-A2204E84F4BB}">
      <dgm:prSet/>
      <dgm:spPr/>
      <dgm:t>
        <a:bodyPr/>
        <a:lstStyle/>
        <a:p>
          <a:endParaRPr lang="en-US"/>
        </a:p>
      </dgm:t>
    </dgm:pt>
    <dgm:pt modelId="{2D5465CF-7A90-4131-86DC-21361998B495}" type="sibTrans" cxnId="{4CE524A8-EF58-4402-9404-A2204E84F4BB}">
      <dgm:prSet/>
      <dgm:spPr/>
      <dgm:t>
        <a:bodyPr/>
        <a:lstStyle/>
        <a:p>
          <a:endParaRPr lang="en-US"/>
        </a:p>
      </dgm:t>
    </dgm:pt>
    <dgm:pt modelId="{DD9AF5B2-86A5-4ABE-B5A0-394A2C110189}" type="pres">
      <dgm:prSet presAssocID="{4AC3D639-A130-4D96-8311-23F5608A6520}" presName="linear" presStyleCnt="0">
        <dgm:presLayoutVars>
          <dgm:animLvl val="lvl"/>
          <dgm:resizeHandles val="exact"/>
        </dgm:presLayoutVars>
      </dgm:prSet>
      <dgm:spPr/>
    </dgm:pt>
    <dgm:pt modelId="{334339EE-52DD-4F30-A133-2495393334AA}" type="pres">
      <dgm:prSet presAssocID="{35F6600C-D171-4BEE-A777-24C056E0BA38}" presName="parentText" presStyleLbl="node1" presStyleIdx="0" presStyleCnt="9">
        <dgm:presLayoutVars>
          <dgm:chMax val="0"/>
          <dgm:bulletEnabled val="1"/>
        </dgm:presLayoutVars>
      </dgm:prSet>
      <dgm:spPr/>
    </dgm:pt>
    <dgm:pt modelId="{EB9943F0-6FF9-471E-8072-D56C7166A8E5}" type="pres">
      <dgm:prSet presAssocID="{0E405B27-F565-49A8-BDBA-E15581B717AE}" presName="spacer" presStyleCnt="0"/>
      <dgm:spPr/>
    </dgm:pt>
    <dgm:pt modelId="{917A9C3B-0BE9-4331-9FD3-650148BEBC8E}" type="pres">
      <dgm:prSet presAssocID="{57917158-F390-463B-9AED-78002154FCE3}" presName="parentText" presStyleLbl="node1" presStyleIdx="1" presStyleCnt="9">
        <dgm:presLayoutVars>
          <dgm:chMax val="0"/>
          <dgm:bulletEnabled val="1"/>
        </dgm:presLayoutVars>
      </dgm:prSet>
      <dgm:spPr/>
    </dgm:pt>
    <dgm:pt modelId="{AA81F70D-8CA7-4748-9C75-F6970BBC1872}" type="pres">
      <dgm:prSet presAssocID="{57917158-F390-463B-9AED-78002154FCE3}" presName="childText" presStyleLbl="revTx" presStyleIdx="0" presStyleCnt="2">
        <dgm:presLayoutVars>
          <dgm:bulletEnabled val="1"/>
        </dgm:presLayoutVars>
      </dgm:prSet>
      <dgm:spPr/>
    </dgm:pt>
    <dgm:pt modelId="{4C1212D5-0F12-467C-82F3-1FF857E8130A}" type="pres">
      <dgm:prSet presAssocID="{1A26B159-6D0E-4B17-9AF5-899FD2EC0AF1}" presName="parentText" presStyleLbl="node1" presStyleIdx="2" presStyleCnt="9">
        <dgm:presLayoutVars>
          <dgm:chMax val="0"/>
          <dgm:bulletEnabled val="1"/>
        </dgm:presLayoutVars>
      </dgm:prSet>
      <dgm:spPr/>
    </dgm:pt>
    <dgm:pt modelId="{BD7C3827-7301-4FC1-A5EB-04BE24F593AD}" type="pres">
      <dgm:prSet presAssocID="{90403C2C-FF8C-4A2F-985B-19AB2161FD0A}" presName="spacer" presStyleCnt="0"/>
      <dgm:spPr/>
    </dgm:pt>
    <dgm:pt modelId="{4A41D640-1776-44E5-9C79-151B55454982}" type="pres">
      <dgm:prSet presAssocID="{AC823C0F-D23A-4C1A-A3F2-42903F07F146}" presName="parentText" presStyleLbl="node1" presStyleIdx="3" presStyleCnt="9">
        <dgm:presLayoutVars>
          <dgm:chMax val="0"/>
          <dgm:bulletEnabled val="1"/>
        </dgm:presLayoutVars>
      </dgm:prSet>
      <dgm:spPr/>
    </dgm:pt>
    <dgm:pt modelId="{B27D3849-06F6-4AE8-8FE0-A1937F120D84}" type="pres">
      <dgm:prSet presAssocID="{DDA61CF6-858C-4FFC-A434-1A641072B7BB}" presName="spacer" presStyleCnt="0"/>
      <dgm:spPr/>
    </dgm:pt>
    <dgm:pt modelId="{9E10D9AF-B759-49C7-8199-A1B00CFA7813}" type="pres">
      <dgm:prSet presAssocID="{91F59957-72E2-4E00-B16D-BB7E0DD4459E}" presName="parentText" presStyleLbl="node1" presStyleIdx="4" presStyleCnt="9">
        <dgm:presLayoutVars>
          <dgm:chMax val="0"/>
          <dgm:bulletEnabled val="1"/>
        </dgm:presLayoutVars>
      </dgm:prSet>
      <dgm:spPr/>
    </dgm:pt>
    <dgm:pt modelId="{0D580362-4F28-4D28-873B-712200050613}" type="pres">
      <dgm:prSet presAssocID="{91F59957-72E2-4E00-B16D-BB7E0DD4459E}" presName="childText" presStyleLbl="revTx" presStyleIdx="1" presStyleCnt="2">
        <dgm:presLayoutVars>
          <dgm:bulletEnabled val="1"/>
        </dgm:presLayoutVars>
      </dgm:prSet>
      <dgm:spPr/>
    </dgm:pt>
    <dgm:pt modelId="{9FBA0D35-5D35-4C74-A8A7-DA74A2935957}" type="pres">
      <dgm:prSet presAssocID="{F8CA8E43-5D9A-4BCD-BEE1-F563456AA55B}" presName="parentText" presStyleLbl="node1" presStyleIdx="5" presStyleCnt="9">
        <dgm:presLayoutVars>
          <dgm:chMax val="0"/>
          <dgm:bulletEnabled val="1"/>
        </dgm:presLayoutVars>
      </dgm:prSet>
      <dgm:spPr/>
    </dgm:pt>
    <dgm:pt modelId="{44EAAE96-5F1E-4C42-BACC-072AC704DD24}" type="pres">
      <dgm:prSet presAssocID="{E1B4287E-5907-44C7-95C6-C9601555A2CA}" presName="spacer" presStyleCnt="0"/>
      <dgm:spPr/>
    </dgm:pt>
    <dgm:pt modelId="{9BB00275-EB57-4E3E-967B-0B5D4E496BDC}" type="pres">
      <dgm:prSet presAssocID="{BB5F3D87-8F0C-476C-A995-060AEA6B66E6}" presName="parentText" presStyleLbl="node1" presStyleIdx="6" presStyleCnt="9">
        <dgm:presLayoutVars>
          <dgm:chMax val="0"/>
          <dgm:bulletEnabled val="1"/>
        </dgm:presLayoutVars>
      </dgm:prSet>
      <dgm:spPr/>
    </dgm:pt>
    <dgm:pt modelId="{2927FEC6-BBD9-4B01-A537-4A7652FDC69B}" type="pres">
      <dgm:prSet presAssocID="{92F435C8-E948-40AC-83CD-A434AA73AF0B}" presName="spacer" presStyleCnt="0"/>
      <dgm:spPr/>
    </dgm:pt>
    <dgm:pt modelId="{B9AC8D01-D47B-402D-8323-C340B31B196E}" type="pres">
      <dgm:prSet presAssocID="{E8E1B48F-EABB-4173-A684-036A4819C05B}" presName="parentText" presStyleLbl="node1" presStyleIdx="7" presStyleCnt="9">
        <dgm:presLayoutVars>
          <dgm:chMax val="0"/>
          <dgm:bulletEnabled val="1"/>
        </dgm:presLayoutVars>
      </dgm:prSet>
      <dgm:spPr/>
    </dgm:pt>
    <dgm:pt modelId="{AA408888-C88A-4BBF-A15B-5716B90021E6}" type="pres">
      <dgm:prSet presAssocID="{FF5D9502-16B2-4B17-99FA-541E921D5AAB}" presName="spacer" presStyleCnt="0"/>
      <dgm:spPr/>
    </dgm:pt>
    <dgm:pt modelId="{CFD8AFCD-1982-4C75-BBA4-1216FBB765D5}" type="pres">
      <dgm:prSet presAssocID="{A79A3357-DFAD-420F-BF31-B40FD2D44FDB}" presName="parentText" presStyleLbl="node1" presStyleIdx="8" presStyleCnt="9">
        <dgm:presLayoutVars>
          <dgm:chMax val="0"/>
          <dgm:bulletEnabled val="1"/>
        </dgm:presLayoutVars>
      </dgm:prSet>
      <dgm:spPr/>
    </dgm:pt>
  </dgm:ptLst>
  <dgm:cxnLst>
    <dgm:cxn modelId="{E96BFC08-513C-4312-BE57-E9FBBD2F7185}" srcId="{57917158-F390-463B-9AED-78002154FCE3}" destId="{7C6E0D59-4A92-41BD-A758-AC951A14CF05}" srcOrd="0" destOrd="0" parTransId="{743FAEF8-2628-4130-8B1F-C29198AE542C}" sibTransId="{3406AE57-CE10-49BA-B9D4-17E20C5FE219}"/>
    <dgm:cxn modelId="{44063B1A-2791-4817-93E2-A3C508D69B2D}" type="presOf" srcId="{A79A3357-DFAD-420F-BF31-B40FD2D44FDB}" destId="{CFD8AFCD-1982-4C75-BBA4-1216FBB765D5}" srcOrd="0" destOrd="0" presId="urn:microsoft.com/office/officeart/2005/8/layout/vList2"/>
    <dgm:cxn modelId="{5C9FAF1A-17D5-4F0C-9C0A-43201217B5DC}" type="presOf" srcId="{57917158-F390-463B-9AED-78002154FCE3}" destId="{917A9C3B-0BE9-4331-9FD3-650148BEBC8E}" srcOrd="0" destOrd="0" presId="urn:microsoft.com/office/officeart/2005/8/layout/vList2"/>
    <dgm:cxn modelId="{CE261725-76C0-425C-A07F-C168FEBBB73C}" srcId="{91F59957-72E2-4E00-B16D-BB7E0DD4459E}" destId="{C4F748D3-461E-419B-8E7E-E73468505742}" srcOrd="1" destOrd="0" parTransId="{1E9D70CB-DABE-4AEE-B075-65C746866AEA}" sibTransId="{EBC6950D-5D2C-491D-97FA-E00E849CCE1B}"/>
    <dgm:cxn modelId="{4C19AF25-9947-4A21-9072-B11AFFDE68F4}" type="presOf" srcId="{BB5F3D87-8F0C-476C-A995-060AEA6B66E6}" destId="{9BB00275-EB57-4E3E-967B-0B5D4E496BDC}" srcOrd="0" destOrd="0" presId="urn:microsoft.com/office/officeart/2005/8/layout/vList2"/>
    <dgm:cxn modelId="{2883A63C-3C88-4CDD-A89F-1431DB9F2B8B}" type="presOf" srcId="{91F59957-72E2-4E00-B16D-BB7E0DD4459E}" destId="{9E10D9AF-B759-49C7-8199-A1B00CFA7813}" srcOrd="0" destOrd="0" presId="urn:microsoft.com/office/officeart/2005/8/layout/vList2"/>
    <dgm:cxn modelId="{722E6D41-269F-4D0C-9433-7054FB88C107}" srcId="{4AC3D639-A130-4D96-8311-23F5608A6520}" destId="{E8E1B48F-EABB-4173-A684-036A4819C05B}" srcOrd="7" destOrd="0" parTransId="{9FC75472-77F2-4C6F-AD85-68C70FC1DCF2}" sibTransId="{FF5D9502-16B2-4B17-99FA-541E921D5AAB}"/>
    <dgm:cxn modelId="{4D738446-A4A8-4D30-B4F2-7B895A787ACA}" type="presOf" srcId="{F8CA8E43-5D9A-4BCD-BEE1-F563456AA55B}" destId="{9FBA0D35-5D35-4C74-A8A7-DA74A2935957}" srcOrd="0" destOrd="0" presId="urn:microsoft.com/office/officeart/2005/8/layout/vList2"/>
    <dgm:cxn modelId="{3A2CF267-545B-4C89-B1F8-0977F9EC368D}" type="presOf" srcId="{7C6E0D59-4A92-41BD-A758-AC951A14CF05}" destId="{AA81F70D-8CA7-4748-9C75-F6970BBC1872}" srcOrd="0" destOrd="0" presId="urn:microsoft.com/office/officeart/2005/8/layout/vList2"/>
    <dgm:cxn modelId="{8F8A4E49-1ECC-4383-9631-8401DEC6CDEE}" srcId="{4AC3D639-A130-4D96-8311-23F5608A6520}" destId="{F8CA8E43-5D9A-4BCD-BEE1-F563456AA55B}" srcOrd="5" destOrd="0" parTransId="{85E0DC8F-A366-4BE5-BB09-1774D908FC80}" sibTransId="{E1B4287E-5907-44C7-95C6-C9601555A2CA}"/>
    <dgm:cxn modelId="{5FEE034A-7389-445A-A8EE-EBF8ECA5C71F}" type="presOf" srcId="{1A26B159-6D0E-4B17-9AF5-899FD2EC0AF1}" destId="{4C1212D5-0F12-467C-82F3-1FF857E8130A}" srcOrd="0" destOrd="0" presId="urn:microsoft.com/office/officeart/2005/8/layout/vList2"/>
    <dgm:cxn modelId="{E57DDB6C-9939-4F36-A290-60C54CD273C0}" type="presOf" srcId="{57792F4B-52D2-45D9-8720-54211C1CD668}" destId="{AA81F70D-8CA7-4748-9C75-F6970BBC1872}" srcOrd="0" destOrd="1" presId="urn:microsoft.com/office/officeart/2005/8/layout/vList2"/>
    <dgm:cxn modelId="{A3F33250-FD3C-4EB7-9AA0-EE38BC108FEE}" type="presOf" srcId="{C4F748D3-461E-419B-8E7E-E73468505742}" destId="{0D580362-4F28-4D28-873B-712200050613}" srcOrd="0" destOrd="1" presId="urn:microsoft.com/office/officeart/2005/8/layout/vList2"/>
    <dgm:cxn modelId="{DC8B5871-FBB8-4FBB-8960-B248BD24D96D}" type="presOf" srcId="{E212157C-7AC9-4644-BF60-2E3F5CFBB25A}" destId="{0D580362-4F28-4D28-873B-712200050613}" srcOrd="0" destOrd="0" presId="urn:microsoft.com/office/officeart/2005/8/layout/vList2"/>
    <dgm:cxn modelId="{C1B0B771-07C5-44B9-8126-6AF50DDD136B}" srcId="{57917158-F390-463B-9AED-78002154FCE3}" destId="{57792F4B-52D2-45D9-8720-54211C1CD668}" srcOrd="1" destOrd="0" parTransId="{152DDCD3-369A-42AC-BEA2-9963AEA3B8C8}" sibTransId="{705DF05B-324E-42B1-875C-AE69A1819435}"/>
    <dgm:cxn modelId="{30314A83-5E7A-4728-A7FE-652B02702809}" srcId="{57917158-F390-463B-9AED-78002154FCE3}" destId="{14958279-06B8-4DC5-8596-A2C5AA0AFCE8}" srcOrd="2" destOrd="0" parTransId="{8C914A88-AB8D-45DB-A125-E2E3F79A0386}" sibTransId="{6ACFD244-6011-44F9-92B0-97FAF4AD0CDF}"/>
    <dgm:cxn modelId="{26F2E186-240A-4779-8AEB-8BBE3BF9A060}" srcId="{4AC3D639-A130-4D96-8311-23F5608A6520}" destId="{AC823C0F-D23A-4C1A-A3F2-42903F07F146}" srcOrd="3" destOrd="0" parTransId="{0609B5F3-2EB1-405B-AA0A-E54D318EA4FF}" sibTransId="{DDA61CF6-858C-4FFC-A434-1A641072B7BB}"/>
    <dgm:cxn modelId="{8068449D-FCD6-4178-8805-2D9885C404F3}" srcId="{4AC3D639-A130-4D96-8311-23F5608A6520}" destId="{91F59957-72E2-4E00-B16D-BB7E0DD4459E}" srcOrd="4" destOrd="0" parTransId="{5F405784-B558-44EF-9556-5814C8AAFD1E}" sibTransId="{6DEC1120-BEBF-4A21-A652-2BDD5EB3A120}"/>
    <dgm:cxn modelId="{3FBA559D-8051-4CFD-BA57-1EA8DDB0B6CB}" srcId="{4AC3D639-A130-4D96-8311-23F5608A6520}" destId="{57917158-F390-463B-9AED-78002154FCE3}" srcOrd="1" destOrd="0" parTransId="{CBD278D4-7CA3-49E3-A10B-26728B19AF4C}" sibTransId="{1C8D6148-0904-4B82-AB4A-392783E758E0}"/>
    <dgm:cxn modelId="{4B3A51A3-A1F9-43D5-BEA8-FAA18C908130}" srcId="{4AC3D639-A130-4D96-8311-23F5608A6520}" destId="{1A26B159-6D0E-4B17-9AF5-899FD2EC0AF1}" srcOrd="2" destOrd="0" parTransId="{F9E9CD5A-5761-4FBB-933F-B417E17ED7CF}" sibTransId="{90403C2C-FF8C-4A2F-985B-19AB2161FD0A}"/>
    <dgm:cxn modelId="{4CE524A8-EF58-4402-9404-A2204E84F4BB}" srcId="{4AC3D639-A130-4D96-8311-23F5608A6520}" destId="{A79A3357-DFAD-420F-BF31-B40FD2D44FDB}" srcOrd="8" destOrd="0" parTransId="{0EF529C2-7DEF-489F-A02C-745EDF172829}" sibTransId="{2D5465CF-7A90-4131-86DC-21361998B495}"/>
    <dgm:cxn modelId="{1773A4B6-54EC-4C82-8729-B643FDF963E1}" srcId="{4AC3D639-A130-4D96-8311-23F5608A6520}" destId="{BB5F3D87-8F0C-476C-A995-060AEA6B66E6}" srcOrd="6" destOrd="0" parTransId="{AD2D28FF-6A94-4EDC-8FF3-686FB64C8F7C}" sibTransId="{92F435C8-E948-40AC-83CD-A434AA73AF0B}"/>
    <dgm:cxn modelId="{844E81BD-BAD5-46F8-95FC-1CAE9AB232D8}" srcId="{4AC3D639-A130-4D96-8311-23F5608A6520}" destId="{35F6600C-D171-4BEE-A777-24C056E0BA38}" srcOrd="0" destOrd="0" parTransId="{3ABB2112-A447-4A9E-BFC2-D24EB03DD000}" sibTransId="{0E405B27-F565-49A8-BDBA-E15581B717AE}"/>
    <dgm:cxn modelId="{65A149C0-E030-4633-AFD6-2BAA82D92E1C}" srcId="{91F59957-72E2-4E00-B16D-BB7E0DD4459E}" destId="{E212157C-7AC9-4644-BF60-2E3F5CFBB25A}" srcOrd="0" destOrd="0" parTransId="{314A1520-219C-4F06-BF89-7D25B720556C}" sibTransId="{B541593D-45FD-42F9-881C-4B62CC616112}"/>
    <dgm:cxn modelId="{99ADC4C0-051C-40EC-A184-29DB9CBC4C6B}" type="presOf" srcId="{4AC3D639-A130-4D96-8311-23F5608A6520}" destId="{DD9AF5B2-86A5-4ABE-B5A0-394A2C110189}" srcOrd="0" destOrd="0" presId="urn:microsoft.com/office/officeart/2005/8/layout/vList2"/>
    <dgm:cxn modelId="{8D8158C5-01CA-4503-8661-BA1F388839F2}" type="presOf" srcId="{E8E1B48F-EABB-4173-A684-036A4819C05B}" destId="{B9AC8D01-D47B-402D-8323-C340B31B196E}" srcOrd="0" destOrd="0" presId="urn:microsoft.com/office/officeart/2005/8/layout/vList2"/>
    <dgm:cxn modelId="{2124A5E2-7573-454F-A9DD-104CD1CB4657}" type="presOf" srcId="{14958279-06B8-4DC5-8596-A2C5AA0AFCE8}" destId="{AA81F70D-8CA7-4748-9C75-F6970BBC1872}" srcOrd="0" destOrd="2" presId="urn:microsoft.com/office/officeart/2005/8/layout/vList2"/>
    <dgm:cxn modelId="{8D9B6AE6-AF1C-486B-9DE6-69337B2596F1}" type="presOf" srcId="{AC823C0F-D23A-4C1A-A3F2-42903F07F146}" destId="{4A41D640-1776-44E5-9C79-151B55454982}" srcOrd="0" destOrd="0" presId="urn:microsoft.com/office/officeart/2005/8/layout/vList2"/>
    <dgm:cxn modelId="{947401F2-233A-46C5-9B99-711B2F6DCB7A}" type="presOf" srcId="{35F6600C-D171-4BEE-A777-24C056E0BA38}" destId="{334339EE-52DD-4F30-A133-2495393334AA}" srcOrd="0" destOrd="0" presId="urn:microsoft.com/office/officeart/2005/8/layout/vList2"/>
    <dgm:cxn modelId="{E2E001C8-580A-4622-AD86-86BE40F13B5D}" type="presParOf" srcId="{DD9AF5B2-86A5-4ABE-B5A0-394A2C110189}" destId="{334339EE-52DD-4F30-A133-2495393334AA}" srcOrd="0" destOrd="0" presId="urn:microsoft.com/office/officeart/2005/8/layout/vList2"/>
    <dgm:cxn modelId="{A468E042-2F99-439B-8CC5-28037C46BE5B}" type="presParOf" srcId="{DD9AF5B2-86A5-4ABE-B5A0-394A2C110189}" destId="{EB9943F0-6FF9-471E-8072-D56C7166A8E5}" srcOrd="1" destOrd="0" presId="urn:microsoft.com/office/officeart/2005/8/layout/vList2"/>
    <dgm:cxn modelId="{D9A5C630-0C85-4581-9DA8-6417B8794008}" type="presParOf" srcId="{DD9AF5B2-86A5-4ABE-B5A0-394A2C110189}" destId="{917A9C3B-0BE9-4331-9FD3-650148BEBC8E}" srcOrd="2" destOrd="0" presId="urn:microsoft.com/office/officeart/2005/8/layout/vList2"/>
    <dgm:cxn modelId="{DBC37B85-7233-4935-AA5A-9163020A225E}" type="presParOf" srcId="{DD9AF5B2-86A5-4ABE-B5A0-394A2C110189}" destId="{AA81F70D-8CA7-4748-9C75-F6970BBC1872}" srcOrd="3" destOrd="0" presId="urn:microsoft.com/office/officeart/2005/8/layout/vList2"/>
    <dgm:cxn modelId="{4C00AEFA-342F-4F4A-B2BA-02F51CD881C3}" type="presParOf" srcId="{DD9AF5B2-86A5-4ABE-B5A0-394A2C110189}" destId="{4C1212D5-0F12-467C-82F3-1FF857E8130A}" srcOrd="4" destOrd="0" presId="urn:microsoft.com/office/officeart/2005/8/layout/vList2"/>
    <dgm:cxn modelId="{7591D88A-86E5-412B-B031-AF315A2C59B6}" type="presParOf" srcId="{DD9AF5B2-86A5-4ABE-B5A0-394A2C110189}" destId="{BD7C3827-7301-4FC1-A5EB-04BE24F593AD}" srcOrd="5" destOrd="0" presId="urn:microsoft.com/office/officeart/2005/8/layout/vList2"/>
    <dgm:cxn modelId="{9EC9EC52-2D3F-4BD7-AE4E-657318E5D3C5}" type="presParOf" srcId="{DD9AF5B2-86A5-4ABE-B5A0-394A2C110189}" destId="{4A41D640-1776-44E5-9C79-151B55454982}" srcOrd="6" destOrd="0" presId="urn:microsoft.com/office/officeart/2005/8/layout/vList2"/>
    <dgm:cxn modelId="{B8908980-24F4-429A-8CB5-F6C11F447889}" type="presParOf" srcId="{DD9AF5B2-86A5-4ABE-B5A0-394A2C110189}" destId="{B27D3849-06F6-4AE8-8FE0-A1937F120D84}" srcOrd="7" destOrd="0" presId="urn:microsoft.com/office/officeart/2005/8/layout/vList2"/>
    <dgm:cxn modelId="{280D7F13-462E-4BAB-978C-246A8D2D7B47}" type="presParOf" srcId="{DD9AF5B2-86A5-4ABE-B5A0-394A2C110189}" destId="{9E10D9AF-B759-49C7-8199-A1B00CFA7813}" srcOrd="8" destOrd="0" presId="urn:microsoft.com/office/officeart/2005/8/layout/vList2"/>
    <dgm:cxn modelId="{79DC1A95-96E6-4D7E-AB66-DCA213EAF129}" type="presParOf" srcId="{DD9AF5B2-86A5-4ABE-B5A0-394A2C110189}" destId="{0D580362-4F28-4D28-873B-712200050613}" srcOrd="9" destOrd="0" presId="urn:microsoft.com/office/officeart/2005/8/layout/vList2"/>
    <dgm:cxn modelId="{96613833-444A-40A3-B3FD-AA4BB36B3ED0}" type="presParOf" srcId="{DD9AF5B2-86A5-4ABE-B5A0-394A2C110189}" destId="{9FBA0D35-5D35-4C74-A8A7-DA74A2935957}" srcOrd="10" destOrd="0" presId="urn:microsoft.com/office/officeart/2005/8/layout/vList2"/>
    <dgm:cxn modelId="{14C07C00-C2DA-4CF8-8DBE-DE21528B7834}" type="presParOf" srcId="{DD9AF5B2-86A5-4ABE-B5A0-394A2C110189}" destId="{44EAAE96-5F1E-4C42-BACC-072AC704DD24}" srcOrd="11" destOrd="0" presId="urn:microsoft.com/office/officeart/2005/8/layout/vList2"/>
    <dgm:cxn modelId="{41837922-C432-4706-8F39-BCB2FD83DEFC}" type="presParOf" srcId="{DD9AF5B2-86A5-4ABE-B5A0-394A2C110189}" destId="{9BB00275-EB57-4E3E-967B-0B5D4E496BDC}" srcOrd="12" destOrd="0" presId="urn:microsoft.com/office/officeart/2005/8/layout/vList2"/>
    <dgm:cxn modelId="{B21B8FE6-FB7F-4933-B090-46EA0AB3BB4B}" type="presParOf" srcId="{DD9AF5B2-86A5-4ABE-B5A0-394A2C110189}" destId="{2927FEC6-BBD9-4B01-A537-4A7652FDC69B}" srcOrd="13" destOrd="0" presId="urn:microsoft.com/office/officeart/2005/8/layout/vList2"/>
    <dgm:cxn modelId="{F7C3AA8A-DCF5-423F-BCA0-68678F4B1849}" type="presParOf" srcId="{DD9AF5B2-86A5-4ABE-B5A0-394A2C110189}" destId="{B9AC8D01-D47B-402D-8323-C340B31B196E}" srcOrd="14" destOrd="0" presId="urn:microsoft.com/office/officeart/2005/8/layout/vList2"/>
    <dgm:cxn modelId="{4ABE2A9D-EEAA-4D86-B772-A88D49391A17}" type="presParOf" srcId="{DD9AF5B2-86A5-4ABE-B5A0-394A2C110189}" destId="{AA408888-C88A-4BBF-A15B-5716B90021E6}" srcOrd="15" destOrd="0" presId="urn:microsoft.com/office/officeart/2005/8/layout/vList2"/>
    <dgm:cxn modelId="{F9B25681-2813-487D-85A9-3A2D252E8AE8}" type="presParOf" srcId="{DD9AF5B2-86A5-4ABE-B5A0-394A2C110189}" destId="{CFD8AFCD-1982-4C75-BBA4-1216FBB765D5}"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18627-3B55-4063-BAB5-F68CF5FEC76C}">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29ABB-73EE-4688-9947-87EA28BF6A84}">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 (AStar) Algorithm</a:t>
          </a:r>
        </a:p>
      </dsp:txBody>
      <dsp:txXfrm>
        <a:off x="284635" y="1070626"/>
        <a:ext cx="2090204" cy="1297804"/>
      </dsp:txXfrm>
    </dsp:sp>
    <dsp:sp modelId="{514DC506-402D-44DD-BFF9-5ECB3FDC352A}">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4586E-2F74-4CA6-9178-39AB57A5189A}">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Dijkstra’s Algorithm</a:t>
          </a:r>
        </a:p>
      </dsp:txBody>
      <dsp:txXfrm>
        <a:off x="2938029" y="1070626"/>
        <a:ext cx="2090204" cy="1297804"/>
      </dsp:txXfrm>
    </dsp:sp>
    <dsp:sp modelId="{59C4477D-8E7D-4328-A5EB-20A7994E3A0D}">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0783E-8799-4343-863A-3CC669815200}">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Bellman-Ford Algorithm</a:t>
          </a:r>
        </a:p>
      </dsp:txBody>
      <dsp:txXfrm>
        <a:off x="5591423" y="1070626"/>
        <a:ext cx="2090204" cy="1297804"/>
      </dsp:txXfrm>
    </dsp:sp>
    <dsp:sp modelId="{270B3C15-44DE-4A7C-8FFB-B1D77F1B8837}">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FDA33-4F01-4EEB-8C93-08A3BFD853ED}">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Floyd-Warshall Algorithm</a:t>
          </a:r>
        </a:p>
      </dsp:txBody>
      <dsp:txXfrm>
        <a:off x="8244817" y="1070626"/>
        <a:ext cx="2090204" cy="129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0C5E9-7812-4947-A8B4-904EF2CEF329}">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56527-CB82-4623-8E82-56DBB7290D8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0FEAD-1E2A-44EB-8D11-455D35045BA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90000"/>
            </a:lnSpc>
            <a:spcBef>
              <a:spcPct val="0"/>
            </a:spcBef>
            <a:spcAft>
              <a:spcPct val="35000"/>
            </a:spcAft>
            <a:buNone/>
          </a:pPr>
          <a:r>
            <a:rPr lang="en-US" sz="1900" b="1" kern="1200"/>
            <a:t>Vertices</a:t>
          </a:r>
          <a:r>
            <a:rPr lang="en-US" sz="1900" kern="1200"/>
            <a:t>: These are the fundamental units within a graph. They can represent any discrete object or entity, like cities in a map, people in a social network, or data points in a network.</a:t>
          </a:r>
        </a:p>
      </dsp:txBody>
      <dsp:txXfrm>
        <a:off x="1507738" y="707092"/>
        <a:ext cx="9007861" cy="1305401"/>
      </dsp:txXfrm>
    </dsp:sp>
    <dsp:sp modelId="{3AE8B2EF-7B2A-4ED6-AE98-6EEDE7779BD1}">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E73E4-4D92-4CAA-8157-AD14CFE5082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781A6-9A33-412E-A522-458564DF720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90000"/>
            </a:lnSpc>
            <a:spcBef>
              <a:spcPct val="0"/>
            </a:spcBef>
            <a:spcAft>
              <a:spcPct val="35000"/>
            </a:spcAft>
            <a:buNone/>
          </a:pPr>
          <a:r>
            <a:rPr lang="en-US" sz="1900" b="1" kern="1200"/>
            <a:t>Edges</a:t>
          </a:r>
          <a:r>
            <a:rPr lang="en-US" sz="1900" kern="1200"/>
            <a:t>: These are the connections between pairs of vertices. They can be undirected, meaning they represent a symmetric relationship (like friendships between people), or directed, indicating a one-way relationship (like following someone on social media).</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90B88-BAAA-4A5D-A4F3-7B4090C97610}">
      <dsp:nvSpPr>
        <dsp:cNvPr id="0" name=""/>
        <dsp:cNvSpPr/>
      </dsp:nvSpPr>
      <dsp:spPr>
        <a:xfrm>
          <a:off x="0" y="611919"/>
          <a:ext cx="10515600" cy="99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Sadly, the cat can’t go straight from his current position to the bone, because there is a wall blocking the way, and </a:t>
          </a:r>
          <a:r>
            <a:rPr lang="en-US" sz="2500" kern="1200" dirty="0">
              <a:latin typeface="Calibri Light" panose="020F0302020204030204"/>
            </a:rPr>
            <a:t>it's not</a:t>
          </a:r>
          <a:r>
            <a:rPr lang="en-US" sz="2500" kern="1200" dirty="0"/>
            <a:t> a ghost cat in this game!</a:t>
          </a:r>
        </a:p>
      </dsp:txBody>
      <dsp:txXfrm>
        <a:off x="48547" y="660466"/>
        <a:ext cx="10418506" cy="897406"/>
      </dsp:txXfrm>
    </dsp:sp>
    <dsp:sp modelId="{06535F4C-635E-4C29-9E28-AF6DB5CBEFA6}">
      <dsp:nvSpPr>
        <dsp:cNvPr id="0" name=""/>
        <dsp:cNvSpPr/>
      </dsp:nvSpPr>
      <dsp:spPr>
        <a:xfrm>
          <a:off x="0" y="1678419"/>
          <a:ext cx="10515600" cy="994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And the cat in this game is also quite lazy, so he always wants to find the shortest path so he’s not too tired when </a:t>
          </a:r>
          <a:r>
            <a:rPr lang="en-US" sz="2500" kern="1200" dirty="0">
              <a:latin typeface="Calibri Light" panose="020F0302020204030204"/>
            </a:rPr>
            <a:t>it gets</a:t>
          </a:r>
          <a:r>
            <a:rPr lang="en-US" sz="2500" kern="1200" dirty="0"/>
            <a:t> back home to see his female ;-)</a:t>
          </a:r>
        </a:p>
      </dsp:txBody>
      <dsp:txXfrm>
        <a:off x="48547" y="1726966"/>
        <a:ext cx="10418506" cy="897406"/>
      </dsp:txXfrm>
    </dsp:sp>
    <dsp:sp modelId="{337A5E97-029C-4A6A-BA97-524016D2CFE6}">
      <dsp:nvSpPr>
        <dsp:cNvPr id="0" name=""/>
        <dsp:cNvSpPr/>
      </dsp:nvSpPr>
      <dsp:spPr>
        <a:xfrm>
          <a:off x="0" y="2744919"/>
          <a:ext cx="10515600" cy="994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But how can we write an algorithm to figure out which path the cat should take? A* to the rescue!</a:t>
          </a:r>
        </a:p>
      </dsp:txBody>
      <dsp:txXfrm>
        <a:off x="48547" y="2793466"/>
        <a:ext cx="10418506"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0A501-8C81-4F70-99F3-CA10893DE632}">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90ACA-C3F1-4D9C-8DC5-D3EF07B9BB4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E67A0-C923-451D-81AD-DA4B4DDC4310}">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a:t>Now the cat need to determine which of these options would be on the shortest path, but how can he choose?</a:t>
          </a:r>
        </a:p>
      </dsp:txBody>
      <dsp:txXfrm>
        <a:off x="1509882" y="708097"/>
        <a:ext cx="9005717" cy="1307257"/>
      </dsp:txXfrm>
    </dsp:sp>
    <dsp:sp modelId="{812D9938-F640-453F-9EA6-CC991DFFBADD}">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478D5-C0C2-4338-8E19-EAA59BEF4D41}">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2F5F3-4062-44D1-AF3D-499ED1AA1B02}">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a:t>Well in the A* path algorithm, this is done by giving a score to each square, which is called path scoring. Let’s see how it works!</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5C3C0-1DF1-46F2-B647-47871217106C}">
      <dsp:nvSpPr>
        <dsp:cNvPr id="0" name=""/>
        <dsp:cNvSpPr/>
      </dsp:nvSpPr>
      <dsp:spPr>
        <a:xfrm>
          <a:off x="0" y="1080567"/>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10D2329-39CC-42E4-9864-4A69BC0E1F6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We’ll give each square a score </a:t>
          </a:r>
          <a:r>
            <a:rPr lang="en-US" sz="1500" i="1" kern="1200"/>
            <a:t>G + H</a:t>
          </a:r>
          <a:r>
            <a:rPr lang="en-US" sz="1500" kern="1200"/>
            <a:t> where:</a:t>
          </a:r>
        </a:p>
      </dsp:txBody>
      <dsp:txXfrm>
        <a:off x="383617" y="1447754"/>
        <a:ext cx="2847502" cy="1768010"/>
      </dsp:txXfrm>
    </dsp:sp>
    <dsp:sp modelId="{642B1648-FB32-407F-B66E-56FF6476AEBE}">
      <dsp:nvSpPr>
        <dsp:cNvPr id="0" name=""/>
        <dsp:cNvSpPr/>
      </dsp:nvSpPr>
      <dsp:spPr>
        <a:xfrm>
          <a:off x="3614737" y="1080567"/>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EFF28E9-FA75-4DBD-972C-D37F3643EF1A}">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1" kern="1200"/>
            <a:t>G</a:t>
          </a:r>
          <a:r>
            <a:rPr lang="en-US" sz="1500" kern="1200"/>
            <a:t> is the movement cost from the start point A to the current square. So for a square adjacent to the start point A, this would be 1, but this will increase as we get farther away from the start point.</a:t>
          </a:r>
        </a:p>
      </dsp:txBody>
      <dsp:txXfrm>
        <a:off x="3998355" y="1447754"/>
        <a:ext cx="2847502" cy="1768010"/>
      </dsp:txXfrm>
    </dsp:sp>
    <dsp:sp modelId="{1676FCAA-9FE1-4567-B439-D520C811C64B}">
      <dsp:nvSpPr>
        <dsp:cNvPr id="0" name=""/>
        <dsp:cNvSpPr/>
      </dsp:nvSpPr>
      <dsp:spPr>
        <a:xfrm>
          <a:off x="7229475" y="1080567"/>
          <a:ext cx="2957512" cy="18780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3CE692-CA70-4870-979A-B38F08AA5B4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1" kern="1200"/>
            <a:t>H</a:t>
          </a:r>
          <a:r>
            <a:rPr lang="en-US" sz="1500" kern="1200"/>
            <a:t> is the estimated movement cost from the current square to the destination point (we’ll call this point B for Bone!) This is often called the heuristic because we don’t really know the cost yet – it’s just an estimate.</a:t>
          </a:r>
        </a:p>
      </dsp:txBody>
      <dsp:txXfrm>
        <a:off x="7613092" y="1447754"/>
        <a:ext cx="2847502" cy="17680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90AA-763D-459E-A426-43D508BCFE4D}">
      <dsp:nvSpPr>
        <dsp:cNvPr id="0" name=""/>
        <dsp:cNvSpPr/>
      </dsp:nvSpPr>
      <dsp:spPr>
        <a:xfrm>
          <a:off x="0" y="71469"/>
          <a:ext cx="10515600" cy="7956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 may be wondering what we mean by “movement cost”. Well in this game it will be quite simple – just the number of squares.</a:t>
          </a:r>
        </a:p>
      </dsp:txBody>
      <dsp:txXfrm>
        <a:off x="38838" y="110307"/>
        <a:ext cx="10437924" cy="717924"/>
      </dsp:txXfrm>
    </dsp:sp>
    <dsp:sp modelId="{28016F59-0C7D-403B-BB81-5E4C5A4FE8C9}">
      <dsp:nvSpPr>
        <dsp:cNvPr id="0" name=""/>
        <dsp:cNvSpPr/>
      </dsp:nvSpPr>
      <dsp:spPr>
        <a:xfrm>
          <a:off x="0" y="924669"/>
          <a:ext cx="10515600" cy="7956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However, keep in mind that you can make this different for our game. For example:</a:t>
          </a:r>
        </a:p>
      </dsp:txBody>
      <dsp:txXfrm>
        <a:off x="38838" y="963507"/>
        <a:ext cx="10437924" cy="717924"/>
      </dsp:txXfrm>
    </dsp:sp>
    <dsp:sp modelId="{29A0EEA6-6551-47CD-AE8B-C94A0E2B1AF2}">
      <dsp:nvSpPr>
        <dsp:cNvPr id="0" name=""/>
        <dsp:cNvSpPr/>
      </dsp:nvSpPr>
      <dsp:spPr>
        <a:xfrm>
          <a:off x="0" y="1777869"/>
          <a:ext cx="10515600" cy="7956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you allowed diagonal movement, you might make the movement cost a bit bigger for diagonal moves.</a:t>
          </a:r>
        </a:p>
      </dsp:txBody>
      <dsp:txXfrm>
        <a:off x="38838" y="1816707"/>
        <a:ext cx="10437924" cy="717924"/>
      </dsp:txXfrm>
    </dsp:sp>
    <dsp:sp modelId="{8363130A-D6FB-4C01-9F23-88AFEE6BA78A}">
      <dsp:nvSpPr>
        <dsp:cNvPr id="0" name=""/>
        <dsp:cNvSpPr/>
      </dsp:nvSpPr>
      <dsp:spPr>
        <a:xfrm>
          <a:off x="0" y="2631069"/>
          <a:ext cx="10515600" cy="7956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you had different terrain types, you might make some cost more to move through – for example a swamp, water, or a Catwoman poster ;-)</a:t>
          </a:r>
        </a:p>
      </dsp:txBody>
      <dsp:txXfrm>
        <a:off x="38838" y="2669907"/>
        <a:ext cx="10437924" cy="717924"/>
      </dsp:txXfrm>
    </dsp:sp>
    <dsp:sp modelId="{33555D2B-E480-4BDC-8BD5-14BCBFCEABAD}">
      <dsp:nvSpPr>
        <dsp:cNvPr id="0" name=""/>
        <dsp:cNvSpPr/>
      </dsp:nvSpPr>
      <dsp:spPr>
        <a:xfrm>
          <a:off x="0" y="3484269"/>
          <a:ext cx="10515600" cy="7956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That’s the general idea – now let’s dive into more specifics about figuring out G and H.</a:t>
          </a:r>
        </a:p>
      </dsp:txBody>
      <dsp:txXfrm>
        <a:off x="38838" y="3523107"/>
        <a:ext cx="10437924" cy="717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45A97-2A64-4C66-87A9-8AC642C7670D}">
      <dsp:nvSpPr>
        <dsp:cNvPr id="0" name=""/>
        <dsp:cNvSpPr/>
      </dsp:nvSpPr>
      <dsp:spPr>
        <a:xfrm>
          <a:off x="0" y="167688"/>
          <a:ext cx="6364224" cy="10034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first step in pathfinding is to simplify the search area into something easily manageable.</a:t>
          </a:r>
        </a:p>
      </dsp:txBody>
      <dsp:txXfrm>
        <a:off x="48984" y="216672"/>
        <a:ext cx="6266256" cy="905466"/>
      </dsp:txXfrm>
    </dsp:sp>
    <dsp:sp modelId="{C766D01A-B4C8-4B91-ABBF-E674B477FDEA}">
      <dsp:nvSpPr>
        <dsp:cNvPr id="0" name=""/>
        <dsp:cNvSpPr/>
      </dsp:nvSpPr>
      <dsp:spPr>
        <a:xfrm>
          <a:off x="0" y="1211443"/>
          <a:ext cx="6364224" cy="100343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How to do this depends on the game. For example, we could divide the search area into pixels, but that’s a granularity which is too high (and unnecessary) for our a tile-based game like this.</a:t>
          </a:r>
        </a:p>
      </dsp:txBody>
      <dsp:txXfrm>
        <a:off x="48984" y="1260427"/>
        <a:ext cx="6266256" cy="905466"/>
      </dsp:txXfrm>
    </dsp:sp>
    <dsp:sp modelId="{7DD2C1CD-F76F-43C8-9912-97A59A9FB2CB}">
      <dsp:nvSpPr>
        <dsp:cNvPr id="0" name=""/>
        <dsp:cNvSpPr/>
      </dsp:nvSpPr>
      <dsp:spPr>
        <a:xfrm>
          <a:off x="0" y="2255198"/>
          <a:ext cx="6364224" cy="100343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So instead, we will use the tile (a square shape) as unit for the pathfinding algorithm. Variants with other type of shapes are possible (such as triangles or hexagons), but the square is the best fit for our needs and is also the simplest.</a:t>
          </a:r>
        </a:p>
      </dsp:txBody>
      <dsp:txXfrm>
        <a:off x="48984" y="2304182"/>
        <a:ext cx="6266256" cy="905466"/>
      </dsp:txXfrm>
    </dsp:sp>
    <dsp:sp modelId="{8CD097BC-6D39-42A6-911C-524868010EA1}">
      <dsp:nvSpPr>
        <dsp:cNvPr id="0" name=""/>
        <dsp:cNvSpPr/>
      </dsp:nvSpPr>
      <dsp:spPr>
        <a:xfrm>
          <a:off x="0" y="3298953"/>
          <a:ext cx="6364224" cy="100343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Divided like that, our search area can be simply represented by a two dimensional array sized like the map it represents. So if the level is a map of 25*25 tiles, our search area will be an array of 625 squares. If we’ve divided our map into pixels, the search area would have to be an array of 640,000 squares (A tile is 32*32 pixels)! </a:t>
          </a:r>
        </a:p>
      </dsp:txBody>
      <dsp:txXfrm>
        <a:off x="48984" y="3347937"/>
        <a:ext cx="6266256" cy="905466"/>
      </dsp:txXfrm>
    </dsp:sp>
    <dsp:sp modelId="{2CAC0114-085D-4998-A3E0-C4561DA7F7D1}">
      <dsp:nvSpPr>
        <dsp:cNvPr id="0" name=""/>
        <dsp:cNvSpPr/>
      </dsp:nvSpPr>
      <dsp:spPr>
        <a:xfrm>
          <a:off x="0" y="4342708"/>
          <a:ext cx="6364224" cy="100343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So let’s take the screenshot we started with and divide it into tiles to represent the search area (in this simple example, 7×6 tiles = 42 tiles total): </a:t>
          </a:r>
        </a:p>
      </dsp:txBody>
      <dsp:txXfrm>
        <a:off x="48984" y="4391692"/>
        <a:ext cx="6266256" cy="9054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7F609-32E3-404A-8A91-D6CCFDB4B696}">
      <dsp:nvSpPr>
        <dsp:cNvPr id="0" name=""/>
        <dsp:cNvSpPr/>
      </dsp:nvSpPr>
      <dsp:spPr>
        <a:xfrm>
          <a:off x="0" y="523646"/>
          <a:ext cx="10515600"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Manhattan Distance</a:t>
          </a:r>
        </a:p>
      </dsp:txBody>
      <dsp:txXfrm>
        <a:off x="76105" y="599751"/>
        <a:ext cx="10363390" cy="1406815"/>
      </dsp:txXfrm>
    </dsp:sp>
    <dsp:sp modelId="{2755A412-AF7B-4D3A-8622-3E90AC68AB70}">
      <dsp:nvSpPr>
        <dsp:cNvPr id="0" name=""/>
        <dsp:cNvSpPr/>
      </dsp:nvSpPr>
      <dsp:spPr>
        <a:xfrm>
          <a:off x="0" y="2269872"/>
          <a:ext cx="10515600" cy="15590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Euclidean Distance</a:t>
          </a:r>
        </a:p>
      </dsp:txBody>
      <dsp:txXfrm>
        <a:off x="76105" y="2345977"/>
        <a:ext cx="10363390" cy="14068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339EE-52DD-4F30-A133-2495393334AA}">
      <dsp:nvSpPr>
        <dsp:cNvPr id="0" name=""/>
        <dsp:cNvSpPr/>
      </dsp:nvSpPr>
      <dsp:spPr>
        <a:xfrm>
          <a:off x="0" y="72728"/>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Make an open list containing starting node</a:t>
          </a:r>
        </a:p>
      </dsp:txBody>
      <dsp:txXfrm>
        <a:off x="16392" y="89120"/>
        <a:ext cx="10482816" cy="303006"/>
      </dsp:txXfrm>
    </dsp:sp>
    <dsp:sp modelId="{917A9C3B-0BE9-4331-9FD3-650148BEBC8E}">
      <dsp:nvSpPr>
        <dsp:cNvPr id="0" name=""/>
        <dsp:cNvSpPr/>
      </dsp:nvSpPr>
      <dsp:spPr>
        <a:xfrm>
          <a:off x="0" y="44883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If it reaches the destination node :</a:t>
          </a:r>
        </a:p>
      </dsp:txBody>
      <dsp:txXfrm>
        <a:off x="16392" y="465231"/>
        <a:ext cx="10482816" cy="303006"/>
      </dsp:txXfrm>
    </dsp:sp>
    <dsp:sp modelId="{AA81F70D-8CA7-4748-9C75-F6970BBC1872}">
      <dsp:nvSpPr>
        <dsp:cNvPr id="0" name=""/>
        <dsp:cNvSpPr/>
      </dsp:nvSpPr>
      <dsp:spPr>
        <a:xfrm>
          <a:off x="0" y="784629"/>
          <a:ext cx="10515600"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Make a closed empty list </a:t>
          </a:r>
        </a:p>
        <a:p>
          <a:pPr marL="57150" lvl="1" indent="-57150" algn="l" defTabSz="488950">
            <a:lnSpc>
              <a:spcPct val="90000"/>
            </a:lnSpc>
            <a:spcBef>
              <a:spcPct val="0"/>
            </a:spcBef>
            <a:spcAft>
              <a:spcPct val="20000"/>
            </a:spcAft>
            <a:buChar char="•"/>
          </a:pPr>
          <a:r>
            <a:rPr lang="en-US" sz="1100" kern="1200" dirty="0"/>
            <a:t>If it does not reach the destination node, then consider a node with the lowest f-score in the open list</a:t>
          </a:r>
        </a:p>
        <a:p>
          <a:pPr marL="57150" lvl="1" indent="-57150" algn="l" defTabSz="488950">
            <a:lnSpc>
              <a:spcPct val="90000"/>
            </a:lnSpc>
            <a:spcBef>
              <a:spcPct val="0"/>
            </a:spcBef>
            <a:spcAft>
              <a:spcPct val="20000"/>
            </a:spcAft>
            <a:buChar char="•"/>
          </a:pPr>
          <a:r>
            <a:rPr lang="en-US" sz="1100" kern="1200" dirty="0"/>
            <a:t>We are finished</a:t>
          </a:r>
        </a:p>
      </dsp:txBody>
      <dsp:txXfrm>
        <a:off x="0" y="784629"/>
        <a:ext cx="10515600" cy="565110"/>
      </dsp:txXfrm>
    </dsp:sp>
    <dsp:sp modelId="{4C1212D5-0F12-467C-82F3-1FF857E8130A}">
      <dsp:nvSpPr>
        <dsp:cNvPr id="0" name=""/>
        <dsp:cNvSpPr/>
      </dsp:nvSpPr>
      <dsp:spPr>
        <a:xfrm>
          <a:off x="0" y="134973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Else :</a:t>
          </a:r>
        </a:p>
      </dsp:txBody>
      <dsp:txXfrm>
        <a:off x="16392" y="1366131"/>
        <a:ext cx="10482816" cy="303006"/>
      </dsp:txXfrm>
    </dsp:sp>
    <dsp:sp modelId="{4A41D640-1776-44E5-9C79-151B55454982}">
      <dsp:nvSpPr>
        <dsp:cNvPr id="0" name=""/>
        <dsp:cNvSpPr/>
      </dsp:nvSpPr>
      <dsp:spPr>
        <a:xfrm>
          <a:off x="0" y="172584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Put the current node in the list and check its neighbors</a:t>
          </a:r>
        </a:p>
      </dsp:txBody>
      <dsp:txXfrm>
        <a:off x="16392" y="1742241"/>
        <a:ext cx="10482816" cy="303006"/>
      </dsp:txXfrm>
    </dsp:sp>
    <dsp:sp modelId="{9E10D9AF-B759-49C7-8199-A1B00CFA7813}">
      <dsp:nvSpPr>
        <dsp:cNvPr id="0" name=""/>
        <dsp:cNvSpPr/>
      </dsp:nvSpPr>
      <dsp:spPr>
        <a:xfrm>
          <a:off x="0" y="210195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For each neighbor of the current node :</a:t>
          </a:r>
        </a:p>
      </dsp:txBody>
      <dsp:txXfrm>
        <a:off x="16392" y="2118351"/>
        <a:ext cx="10482816" cy="303006"/>
      </dsp:txXfrm>
    </dsp:sp>
    <dsp:sp modelId="{0D580362-4F28-4D28-873B-712200050613}">
      <dsp:nvSpPr>
        <dsp:cNvPr id="0" name=""/>
        <dsp:cNvSpPr/>
      </dsp:nvSpPr>
      <dsp:spPr>
        <a:xfrm>
          <a:off x="0" y="2437749"/>
          <a:ext cx="10515600"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If the neighbor has a lower g value than the current node and is in the closed list:</a:t>
          </a:r>
        </a:p>
        <a:p>
          <a:pPr marL="57150" lvl="1" indent="-57150" algn="l" defTabSz="488950">
            <a:lnSpc>
              <a:spcPct val="90000"/>
            </a:lnSpc>
            <a:spcBef>
              <a:spcPct val="0"/>
            </a:spcBef>
            <a:spcAft>
              <a:spcPct val="20000"/>
            </a:spcAft>
            <a:buChar char="•"/>
          </a:pPr>
          <a:r>
            <a:rPr lang="en-US" sz="1100" kern="1200" dirty="0"/>
            <a:t>Replace neighbor with this new node as the neighbor’s parent</a:t>
          </a:r>
        </a:p>
      </dsp:txBody>
      <dsp:txXfrm>
        <a:off x="0" y="2437749"/>
        <a:ext cx="10515600" cy="376740"/>
      </dsp:txXfrm>
    </dsp:sp>
    <dsp:sp modelId="{9FBA0D35-5D35-4C74-A8A7-DA74A2935957}">
      <dsp:nvSpPr>
        <dsp:cNvPr id="0" name=""/>
        <dsp:cNvSpPr/>
      </dsp:nvSpPr>
      <dsp:spPr>
        <a:xfrm>
          <a:off x="0" y="281448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Else If (current g is lower and neighbor is in the open list):</a:t>
          </a:r>
        </a:p>
      </dsp:txBody>
      <dsp:txXfrm>
        <a:off x="16392" y="2830881"/>
        <a:ext cx="10482816" cy="303006"/>
      </dsp:txXfrm>
    </dsp:sp>
    <dsp:sp modelId="{9BB00275-EB57-4E3E-967B-0B5D4E496BDC}">
      <dsp:nvSpPr>
        <dsp:cNvPr id="0" name=""/>
        <dsp:cNvSpPr/>
      </dsp:nvSpPr>
      <dsp:spPr>
        <a:xfrm>
          <a:off x="0" y="3190598"/>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Replace neighbor with the lower g value and change the neighbor’s parent to the current node.</a:t>
          </a:r>
        </a:p>
      </dsp:txBody>
      <dsp:txXfrm>
        <a:off x="16392" y="3206990"/>
        <a:ext cx="10482816" cy="303006"/>
      </dsp:txXfrm>
    </dsp:sp>
    <dsp:sp modelId="{B9AC8D01-D47B-402D-8323-C340B31B196E}">
      <dsp:nvSpPr>
        <dsp:cNvPr id="0" name=""/>
        <dsp:cNvSpPr/>
      </dsp:nvSpPr>
      <dsp:spPr>
        <a:xfrm>
          <a:off x="0" y="356670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Else If the neighbor is not in both lists:</a:t>
          </a:r>
        </a:p>
      </dsp:txBody>
      <dsp:txXfrm>
        <a:off x="16392" y="3583101"/>
        <a:ext cx="10482816" cy="303006"/>
      </dsp:txXfrm>
    </dsp:sp>
    <dsp:sp modelId="{CFD8AFCD-1982-4C75-BBA4-1216FBB765D5}">
      <dsp:nvSpPr>
        <dsp:cNvPr id="0" name=""/>
        <dsp:cNvSpPr/>
      </dsp:nvSpPr>
      <dsp:spPr>
        <a:xfrm>
          <a:off x="0" y="3942819"/>
          <a:ext cx="105156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Add it to the open list and set its g</a:t>
          </a:r>
        </a:p>
      </dsp:txBody>
      <dsp:txXfrm>
        <a:off x="16392" y="3959211"/>
        <a:ext cx="10482816" cy="303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2CCA6-25BE-1EB0-C8A5-0DA99794052D}"/>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cs typeface="Calibri Light"/>
              </a:rPr>
              <a:t>Path Planning Algorithms</a:t>
            </a:r>
            <a:endParaRPr lang="en-US" sz="4800">
              <a:solidFill>
                <a:srgbClr val="FFFFFF"/>
              </a:solidFill>
            </a:endParaRPr>
          </a:p>
        </p:txBody>
      </p:sp>
      <p:sp>
        <p:nvSpPr>
          <p:cNvPr id="19" name="Rectangle 1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2D1B4B-92E7-C4C2-8347-1E0E0F6CE755}"/>
              </a:ext>
            </a:extLst>
          </p:cNvPr>
          <p:cNvSpPr>
            <a:spLocks noGrp="1"/>
          </p:cNvSpPr>
          <p:nvPr>
            <p:ph type="subTitle" idx="1"/>
          </p:nvPr>
        </p:nvSpPr>
        <p:spPr>
          <a:xfrm>
            <a:off x="1127208" y="4756265"/>
            <a:ext cx="4393278" cy="1244483"/>
          </a:xfrm>
        </p:spPr>
        <p:txBody>
          <a:bodyPr vert="horz" lIns="91440" tIns="45720" rIns="91440" bIns="45720" rtlCol="0" anchor="t">
            <a:normAutofit/>
          </a:bodyPr>
          <a:lstStyle/>
          <a:p>
            <a:pPr algn="l"/>
            <a:r>
              <a:rPr lang="en-US">
                <a:solidFill>
                  <a:srgbClr val="FFFFFF"/>
                </a:solidFill>
                <a:cs typeface="Calibri"/>
              </a:rPr>
              <a:t>Mohamed Saied</a:t>
            </a:r>
            <a:endParaRPr lang="en-US">
              <a:solidFill>
                <a:srgbClr val="FFFFFF"/>
              </a:solidFill>
            </a:endParaRPr>
          </a:p>
        </p:txBody>
      </p:sp>
      <p:sp>
        <p:nvSpPr>
          <p:cNvPr id="21" name="Oval 2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green text&#10;&#10;Description automatically generated">
            <a:extLst>
              <a:ext uri="{FF2B5EF4-FFF2-40B4-BE49-F238E27FC236}">
                <a16:creationId xmlns:a16="http://schemas.microsoft.com/office/drawing/2014/main" id="{A32ACD35-99C5-D17B-8BCD-4E6039B63D80}"/>
              </a:ext>
            </a:extLst>
          </p:cNvPr>
          <p:cNvPicPr>
            <a:picLocks noChangeAspect="1"/>
          </p:cNvPicPr>
          <p:nvPr/>
        </p:nvPicPr>
        <p:blipFill>
          <a:blip r:embed="rId2"/>
          <a:stretch>
            <a:fillRect/>
          </a:stretch>
        </p:blipFill>
        <p:spPr>
          <a:xfrm>
            <a:off x="6920559" y="2749440"/>
            <a:ext cx="3737164" cy="1373407"/>
          </a:xfrm>
          <a:prstGeom prst="rect">
            <a:avLst/>
          </a:prstGeom>
        </p:spPr>
      </p:pic>
    </p:spTree>
    <p:extLst>
      <p:ext uri="{BB962C8B-B14F-4D97-AF65-F5344CB8AC3E}">
        <p14:creationId xmlns:p14="http://schemas.microsoft.com/office/powerpoint/2010/main" val="309307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B30C7D-4826-37CA-BB65-89A5A18D0E4A}"/>
              </a:ext>
            </a:extLst>
          </p:cNvPr>
          <p:cNvSpPr>
            <a:spLocks noGrp="1"/>
          </p:cNvSpPr>
          <p:nvPr>
            <p:ph type="title"/>
          </p:nvPr>
        </p:nvSpPr>
        <p:spPr>
          <a:xfrm>
            <a:off x="838200" y="365125"/>
            <a:ext cx="10515600" cy="1325563"/>
          </a:xfrm>
        </p:spPr>
        <p:txBody>
          <a:bodyPr>
            <a:normAutofit/>
          </a:bodyPr>
          <a:lstStyle/>
          <a:p>
            <a:pPr algn="ctr"/>
            <a:r>
              <a:rPr lang="en-US" dirty="0">
                <a:cs typeface="Calibri Light"/>
              </a:rPr>
              <a:t>Graph parameters</a:t>
            </a:r>
          </a:p>
        </p:txBody>
      </p:sp>
      <p:graphicFrame>
        <p:nvGraphicFramePr>
          <p:cNvPr id="17" name="Content Placeholder 2">
            <a:extLst>
              <a:ext uri="{FF2B5EF4-FFF2-40B4-BE49-F238E27FC236}">
                <a16:creationId xmlns:a16="http://schemas.microsoft.com/office/drawing/2014/main" id="{BB621770-B650-D42E-3595-36B98C538955}"/>
              </a:ext>
            </a:extLst>
          </p:cNvPr>
          <p:cNvGraphicFramePr>
            <a:graphicFrameLocks noGrp="1"/>
          </p:cNvGraphicFramePr>
          <p:nvPr>
            <p:ph idx="1"/>
            <p:extLst>
              <p:ext uri="{D42A27DB-BD31-4B8C-83A1-F6EECF244321}">
                <p14:modId xmlns:p14="http://schemas.microsoft.com/office/powerpoint/2010/main" val="2913492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26" descr="A blue and green text&#10;&#10;Description automatically generated">
            <a:extLst>
              <a:ext uri="{FF2B5EF4-FFF2-40B4-BE49-F238E27FC236}">
                <a16:creationId xmlns:a16="http://schemas.microsoft.com/office/drawing/2014/main" id="{E87CCADE-C6DB-05DF-01F7-D05A8FE1EEEE}"/>
              </a:ext>
            </a:extLst>
          </p:cNvPr>
          <p:cNvPicPr>
            <a:picLocks noChangeAspect="1"/>
          </p:cNvPicPr>
          <p:nvPr/>
        </p:nvPicPr>
        <p:blipFill>
          <a:blip r:embed="rId7"/>
          <a:stretch>
            <a:fillRect/>
          </a:stretch>
        </p:blipFill>
        <p:spPr>
          <a:xfrm>
            <a:off x="9275233" y="66242"/>
            <a:ext cx="2743200" cy="1010516"/>
          </a:xfrm>
          <a:prstGeom prst="rect">
            <a:avLst/>
          </a:prstGeom>
        </p:spPr>
      </p:pic>
    </p:spTree>
    <p:extLst>
      <p:ext uri="{BB962C8B-B14F-4D97-AF65-F5344CB8AC3E}">
        <p14:creationId xmlns:p14="http://schemas.microsoft.com/office/powerpoint/2010/main" val="388026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AEF14-50E3-8A07-70C1-7950B031D38E}"/>
              </a:ext>
            </a:extLst>
          </p:cNvPr>
          <p:cNvSpPr>
            <a:spLocks noGrp="1"/>
          </p:cNvSpPr>
          <p:nvPr>
            <p:ph type="title"/>
          </p:nvPr>
        </p:nvSpPr>
        <p:spPr>
          <a:xfrm>
            <a:off x="645065" y="1463040"/>
            <a:ext cx="3796306" cy="2690949"/>
          </a:xfrm>
        </p:spPr>
        <p:txBody>
          <a:bodyPr anchor="t">
            <a:normAutofit/>
          </a:bodyPr>
          <a:lstStyle/>
          <a:p>
            <a:r>
              <a:rPr lang="en-US" sz="4800">
                <a:cs typeface="Calibri Light"/>
              </a:rPr>
              <a:t>Why A*?</a:t>
            </a: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9E99A7-4FA3-C191-4F70-5C3A37B6A2D9}"/>
              </a:ext>
            </a:extLst>
          </p:cNvPr>
          <p:cNvSpPr>
            <a:spLocks noGrp="1"/>
          </p:cNvSpPr>
          <p:nvPr>
            <p:ph idx="1"/>
          </p:nvPr>
        </p:nvSpPr>
        <p:spPr>
          <a:xfrm>
            <a:off x="5656218" y="1463039"/>
            <a:ext cx="5542387" cy="4300447"/>
          </a:xfrm>
        </p:spPr>
        <p:txBody>
          <a:bodyPr vert="horz" lIns="91440" tIns="45720" rIns="91440" bIns="45720" rtlCol="0" anchor="t">
            <a:normAutofit/>
          </a:bodyPr>
          <a:lstStyle/>
          <a:p>
            <a:r>
              <a:rPr lang="en-US" sz="2200" dirty="0">
                <a:ea typeface="+mn-lt"/>
                <a:cs typeface="+mn-lt"/>
              </a:rPr>
              <a:t>Informally speaking, A* Search algorithms, unlike other traversal techniques, it has “brains”. What it means is that it is really a smart algorithm which separates it from the other conventional algorithms. This fact is cleared in detail in below sections. </a:t>
            </a:r>
            <a:br>
              <a:rPr lang="en-US" sz="2200">
                <a:ea typeface="+mn-lt"/>
                <a:cs typeface="+mn-lt"/>
              </a:rPr>
            </a:br>
            <a:r>
              <a:rPr lang="en-US" sz="2200" dirty="0">
                <a:ea typeface="+mn-lt"/>
                <a:cs typeface="+mn-lt"/>
              </a:rPr>
              <a:t>And it is also worth mentioning that many games and web-based maps use this algorithm to find the shortest path very efficiently (approximation). </a:t>
            </a:r>
            <a:endParaRPr lang="en-US" sz="2200" dirty="0"/>
          </a:p>
        </p:txBody>
      </p:sp>
      <p:pic>
        <p:nvPicPr>
          <p:cNvPr id="5" name="Picture 4" descr="A blue and green text&#10;&#10;Description automatically generated">
            <a:extLst>
              <a:ext uri="{FF2B5EF4-FFF2-40B4-BE49-F238E27FC236}">
                <a16:creationId xmlns:a16="http://schemas.microsoft.com/office/drawing/2014/main" id="{BD78DDC8-381C-A245-D495-0F234F3E3E9F}"/>
              </a:ext>
            </a:extLst>
          </p:cNvPr>
          <p:cNvPicPr>
            <a:picLocks noChangeAspect="1"/>
          </p:cNvPicPr>
          <p:nvPr/>
        </p:nvPicPr>
        <p:blipFill>
          <a:blip r:embed="rId2"/>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350044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00802-6709-7972-07A5-7236B9B1FBF7}"/>
              </a:ext>
            </a:extLst>
          </p:cNvPr>
          <p:cNvSpPr>
            <a:spLocks noGrp="1"/>
          </p:cNvSpPr>
          <p:nvPr>
            <p:ph type="title"/>
          </p:nvPr>
        </p:nvSpPr>
        <p:spPr>
          <a:xfrm>
            <a:off x="838199" y="564211"/>
            <a:ext cx="4571999" cy="1165002"/>
          </a:xfrm>
        </p:spPr>
        <p:txBody>
          <a:bodyPr vert="horz" lIns="91440" tIns="45720" rIns="91440" bIns="45720" rtlCol="0" anchor="b">
            <a:normAutofit/>
          </a:bodyPr>
          <a:lstStyle/>
          <a:p>
            <a:r>
              <a:rPr lang="en-US" sz="3600"/>
              <a:t>Example</a:t>
            </a:r>
          </a:p>
        </p:txBody>
      </p:sp>
      <p:sp>
        <p:nvSpPr>
          <p:cNvPr id="5" name="TextBox 4">
            <a:extLst>
              <a:ext uri="{FF2B5EF4-FFF2-40B4-BE49-F238E27FC236}">
                <a16:creationId xmlns:a16="http://schemas.microsoft.com/office/drawing/2014/main" id="{5FC3FE00-A506-FD98-4B00-F3F1BFC6067D}"/>
              </a:ext>
            </a:extLst>
          </p:cNvPr>
          <p:cNvSpPr txBox="1"/>
          <p:nvPr/>
        </p:nvSpPr>
        <p:spPr>
          <a:xfrm>
            <a:off x="838199" y="2055327"/>
            <a:ext cx="4571999" cy="377697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Let’s imagine that we have a game where a cat wants to find a way to get a bone.</a:t>
            </a:r>
          </a:p>
          <a:p>
            <a:pPr indent="-228600">
              <a:lnSpc>
                <a:spcPct val="90000"/>
              </a:lnSpc>
              <a:spcAft>
                <a:spcPts val="600"/>
              </a:spcAft>
              <a:buFont typeface="Arial" panose="020B0604020202020204" pitchFamily="34" charset="0"/>
              <a:buChar char="•"/>
            </a:pPr>
            <a:r>
              <a:rPr lang="en-US"/>
              <a:t>“Why in the world would a cat want a bone?!” you might think. Well in our game, this is a crafty cat and it wants to pick up bones to give to dogs, to avoid getting itself chomped! :]</a:t>
            </a:r>
          </a:p>
          <a:p>
            <a:pPr indent="-228600">
              <a:lnSpc>
                <a:spcPct val="90000"/>
              </a:lnSpc>
              <a:spcAft>
                <a:spcPts val="600"/>
              </a:spcAft>
              <a:buFont typeface="Arial" panose="020B0604020202020204" pitchFamily="34" charset="0"/>
              <a:buChar char="•"/>
            </a:pPr>
            <a:r>
              <a:rPr lang="en-US"/>
              <a:t>So imagine the cat in the picture below wants to find the shortest path to the bone:</a:t>
            </a:r>
          </a:p>
        </p:txBody>
      </p:sp>
      <p:pic>
        <p:nvPicPr>
          <p:cNvPr id="4" name="Content Placeholder 3" descr="Dividing the maze into a tile-based search area">
            <a:extLst>
              <a:ext uri="{FF2B5EF4-FFF2-40B4-BE49-F238E27FC236}">
                <a16:creationId xmlns:a16="http://schemas.microsoft.com/office/drawing/2014/main" id="{F8E9CBE6-46A1-BE30-0C6B-2CBA167D5046}"/>
              </a:ext>
            </a:extLst>
          </p:cNvPr>
          <p:cNvPicPr>
            <a:picLocks noGrp="1" noChangeAspect="1"/>
          </p:cNvPicPr>
          <p:nvPr>
            <p:ph idx="1"/>
          </p:nvPr>
        </p:nvPicPr>
        <p:blipFill rotWithShape="1">
          <a:blip r:embed="rId2"/>
          <a:srcRect l="5022" r="7174" b="1"/>
          <a:stretch/>
        </p:blipFill>
        <p:spPr>
          <a:xfrm>
            <a:off x="6190488" y="566928"/>
            <a:ext cx="5157216" cy="5286197"/>
          </a:xfrm>
          <a:prstGeom prst="rect">
            <a:avLst/>
          </a:prstGeom>
        </p:spPr>
      </p:pic>
      <p:sp>
        <p:nvSpPr>
          <p:cNvPr id="13" name="Rectangle 1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blue and green text&#10;&#10;Description automatically generated">
            <a:extLst>
              <a:ext uri="{FF2B5EF4-FFF2-40B4-BE49-F238E27FC236}">
                <a16:creationId xmlns:a16="http://schemas.microsoft.com/office/drawing/2014/main" id="{74CB6F14-FCAD-64C1-8899-1D88738A781A}"/>
              </a:ext>
            </a:extLst>
          </p:cNvPr>
          <p:cNvPicPr>
            <a:picLocks noChangeAspect="1"/>
          </p:cNvPicPr>
          <p:nvPr/>
        </p:nvPicPr>
        <p:blipFill>
          <a:blip r:embed="rId3"/>
          <a:stretch>
            <a:fillRect/>
          </a:stretch>
        </p:blipFill>
        <p:spPr>
          <a:xfrm>
            <a:off x="10068982" y="13325"/>
            <a:ext cx="1970617" cy="735350"/>
          </a:xfrm>
          <a:prstGeom prst="rect">
            <a:avLst/>
          </a:prstGeom>
        </p:spPr>
      </p:pic>
    </p:spTree>
    <p:extLst>
      <p:ext uri="{BB962C8B-B14F-4D97-AF65-F5344CB8AC3E}">
        <p14:creationId xmlns:p14="http://schemas.microsoft.com/office/powerpoint/2010/main" val="421466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F4986-6ABE-2225-6562-73C20F9C75DD}"/>
              </a:ext>
            </a:extLst>
          </p:cNvPr>
          <p:cNvSpPr>
            <a:spLocks noGrp="1"/>
          </p:cNvSpPr>
          <p:nvPr>
            <p:ph type="title"/>
          </p:nvPr>
        </p:nvSpPr>
        <p:spPr>
          <a:xfrm>
            <a:off x="838200" y="556995"/>
            <a:ext cx="10515600" cy="1133693"/>
          </a:xfrm>
        </p:spPr>
        <p:txBody>
          <a:bodyPr>
            <a:normAutofit/>
          </a:bodyPr>
          <a:lstStyle/>
          <a:p>
            <a:r>
              <a:rPr lang="en-US" sz="5200">
                <a:ea typeface="Calibri Light"/>
                <a:cs typeface="Calibri Light"/>
              </a:rPr>
              <a:t>Cat Example</a:t>
            </a:r>
            <a:endParaRPr lang="en-US" sz="5200"/>
          </a:p>
        </p:txBody>
      </p:sp>
      <p:pic>
        <p:nvPicPr>
          <p:cNvPr id="5" name="Picture 4" descr="A blue and green text&#10;&#10;Description automatically generated">
            <a:extLst>
              <a:ext uri="{FF2B5EF4-FFF2-40B4-BE49-F238E27FC236}">
                <a16:creationId xmlns:a16="http://schemas.microsoft.com/office/drawing/2014/main" id="{355642F3-B5BD-2AF7-8BF6-36719AFA17C6}"/>
              </a:ext>
            </a:extLst>
          </p:cNvPr>
          <p:cNvPicPr>
            <a:picLocks noChangeAspect="1"/>
          </p:cNvPicPr>
          <p:nvPr/>
        </p:nvPicPr>
        <p:blipFill>
          <a:blip r:embed="rId2"/>
          <a:stretch>
            <a:fillRect/>
          </a:stretch>
        </p:blipFill>
        <p:spPr>
          <a:xfrm>
            <a:off x="10090149" y="2741"/>
            <a:ext cx="1970617" cy="735350"/>
          </a:xfrm>
          <a:prstGeom prst="rect">
            <a:avLst/>
          </a:prstGeom>
        </p:spPr>
      </p:pic>
      <p:graphicFrame>
        <p:nvGraphicFramePr>
          <p:cNvPr id="14" name="Content Placeholder 2">
            <a:extLst>
              <a:ext uri="{FF2B5EF4-FFF2-40B4-BE49-F238E27FC236}">
                <a16:creationId xmlns:a16="http://schemas.microsoft.com/office/drawing/2014/main" id="{5A325F03-271C-F69D-44B0-80F74AE71162}"/>
              </a:ext>
            </a:extLst>
          </p:cNvPr>
          <p:cNvGraphicFramePr>
            <a:graphicFrameLocks noGrp="1"/>
          </p:cNvGraphicFramePr>
          <p:nvPr>
            <p:ph idx="1"/>
            <p:extLst>
              <p:ext uri="{D42A27DB-BD31-4B8C-83A1-F6EECF244321}">
                <p14:modId xmlns:p14="http://schemas.microsoft.com/office/powerpoint/2010/main" val="5050972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87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1D59-8426-BC3E-F7B6-B7F6A3F49BC8}"/>
              </a:ext>
            </a:extLst>
          </p:cNvPr>
          <p:cNvSpPr>
            <a:spLocks noGrp="1"/>
          </p:cNvSpPr>
          <p:nvPr>
            <p:ph type="title"/>
          </p:nvPr>
        </p:nvSpPr>
        <p:spPr>
          <a:xfrm>
            <a:off x="3789632" y="-178313"/>
            <a:ext cx="6386424" cy="1015356"/>
          </a:xfrm>
        </p:spPr>
        <p:txBody>
          <a:bodyPr vert="horz" lIns="91440" tIns="45720" rIns="91440" bIns="45720" rtlCol="0" anchor="b">
            <a:normAutofit/>
          </a:bodyPr>
          <a:lstStyle/>
          <a:p>
            <a:r>
              <a:rPr lang="en-US" sz="5600" dirty="0">
                <a:cs typeface="Calibri Light"/>
              </a:rPr>
              <a:t>Open and Closed lists</a:t>
            </a:r>
            <a:endParaRPr lang="en-US" sz="5600" dirty="0"/>
          </a:p>
        </p:txBody>
      </p:sp>
      <p:pic>
        <p:nvPicPr>
          <p:cNvPr id="4" name="Content Placeholder 3" descr="Adding adjacent tiles from the start position to the open list">
            <a:extLst>
              <a:ext uri="{FF2B5EF4-FFF2-40B4-BE49-F238E27FC236}">
                <a16:creationId xmlns:a16="http://schemas.microsoft.com/office/drawing/2014/main" id="{1DBBB6D5-EB2B-5BA1-1C1A-33E11E9363F2}"/>
              </a:ext>
            </a:extLst>
          </p:cNvPr>
          <p:cNvPicPr>
            <a:picLocks noGrp="1" noChangeAspect="1"/>
          </p:cNvPicPr>
          <p:nvPr>
            <p:ph idx="1"/>
          </p:nvPr>
        </p:nvPicPr>
        <p:blipFill rotWithShape="1">
          <a:blip r:embed="rId2"/>
          <a:srcRect l="4853" r="5150"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TextBox 4">
            <a:extLst>
              <a:ext uri="{FF2B5EF4-FFF2-40B4-BE49-F238E27FC236}">
                <a16:creationId xmlns:a16="http://schemas.microsoft.com/office/drawing/2014/main" id="{D94FCEC2-6E55-E22D-9096-049503A88852}"/>
              </a:ext>
            </a:extLst>
          </p:cNvPr>
          <p:cNvSpPr txBox="1"/>
          <p:nvPr/>
        </p:nvSpPr>
        <p:spPr>
          <a:xfrm>
            <a:off x="6520132" y="1562068"/>
            <a:ext cx="4333256" cy="43214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0000" lnSpcReduction="20000"/>
          </a:bodyPr>
          <a:lstStyle/>
          <a:p>
            <a:pPr indent="-228600">
              <a:lnSpc>
                <a:spcPct val="90000"/>
              </a:lnSpc>
              <a:spcAft>
                <a:spcPts val="600"/>
              </a:spcAft>
              <a:buFont typeface="Arial" panose="020B0604020202020204" pitchFamily="34" charset="0"/>
              <a:buChar char="•"/>
            </a:pPr>
            <a:r>
              <a:rPr lang="en-US" sz="2400" dirty="0">
                <a:solidFill>
                  <a:schemeClr val="tx1">
                    <a:alpha val="80000"/>
                  </a:schemeClr>
                </a:solidFill>
              </a:rPr>
              <a:t>Now that we’ve created a simplified search area, let’s discuss how the A* algorithm works.</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In addition to being lazy, our cat does not have a good memory, so it will need two lists:</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One to write down all the squares that are being considered to find the shortest path (called the </a:t>
            </a:r>
            <a:r>
              <a:rPr lang="en-US" sz="2400" i="1" dirty="0">
                <a:solidFill>
                  <a:schemeClr val="tx1">
                    <a:alpha val="80000"/>
                  </a:schemeClr>
                </a:solidFill>
              </a:rPr>
              <a:t>open list</a:t>
            </a:r>
            <a:r>
              <a:rPr lang="en-US" sz="2400" dirty="0">
                <a:solidFill>
                  <a:schemeClr val="tx1">
                    <a:alpha val="80000"/>
                  </a:schemeClr>
                </a:solidFill>
              </a:rPr>
              <a:t>)</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One to write down the square that does not have to consider it again (called the </a:t>
            </a:r>
            <a:r>
              <a:rPr lang="en-US" sz="2400" i="1" dirty="0">
                <a:solidFill>
                  <a:schemeClr val="tx1">
                    <a:alpha val="80000"/>
                  </a:schemeClr>
                </a:solidFill>
              </a:rPr>
              <a:t>closed list</a:t>
            </a:r>
            <a:r>
              <a:rPr lang="en-US" sz="2400" dirty="0">
                <a:solidFill>
                  <a:schemeClr val="tx1">
                    <a:alpha val="80000"/>
                  </a:schemeClr>
                </a:solidFill>
              </a:rPr>
              <a:t> </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The cat begins by adding his current position (we’ll call this starting position point “A”) to the closed list. Then, he adds all walkable tiles adjacent to his current position to the open list.</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Here’s an example of what this would look like if the cat was out in the open (green representing the open list):</a:t>
            </a:r>
            <a:endParaRPr lang="en-US" sz="24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endParaRPr lang="en-US" sz="2400" dirty="0">
              <a:solidFill>
                <a:schemeClr val="tx1">
                  <a:alpha val="80000"/>
                </a:schemeClr>
              </a:solidFill>
              <a:ea typeface="Calibri"/>
              <a:cs typeface="Calibri"/>
            </a:endParaRPr>
          </a:p>
        </p:txBody>
      </p:sp>
      <p:pic>
        <p:nvPicPr>
          <p:cNvPr id="6" name="Picture 5" descr="A blue and green text&#10;&#10;Description automatically generated">
            <a:extLst>
              <a:ext uri="{FF2B5EF4-FFF2-40B4-BE49-F238E27FC236}">
                <a16:creationId xmlns:a16="http://schemas.microsoft.com/office/drawing/2014/main" id="{33696929-07E5-61BA-201B-4FCD7AD5DE24}"/>
              </a:ext>
            </a:extLst>
          </p:cNvPr>
          <p:cNvPicPr>
            <a:picLocks noChangeAspect="1"/>
          </p:cNvPicPr>
          <p:nvPr/>
        </p:nvPicPr>
        <p:blipFill>
          <a:blip r:embed="rId3"/>
          <a:stretch>
            <a:fillRect/>
          </a:stretch>
        </p:blipFill>
        <p:spPr>
          <a:xfrm>
            <a:off x="10185399" y="2741"/>
            <a:ext cx="1970617" cy="735350"/>
          </a:xfrm>
          <a:prstGeom prst="rect">
            <a:avLst/>
          </a:prstGeom>
        </p:spPr>
      </p:pic>
    </p:spTree>
    <p:extLst>
      <p:ext uri="{BB962C8B-B14F-4D97-AF65-F5344CB8AC3E}">
        <p14:creationId xmlns:p14="http://schemas.microsoft.com/office/powerpoint/2010/main" val="208604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6E0E-98E6-53A5-5BF6-FE1EDB03007D}"/>
              </a:ext>
            </a:extLst>
          </p:cNvPr>
          <p:cNvSpPr>
            <a:spLocks noGrp="1"/>
          </p:cNvSpPr>
          <p:nvPr>
            <p:ph type="title"/>
          </p:nvPr>
        </p:nvSpPr>
        <p:spPr>
          <a:xfrm>
            <a:off x="841248" y="256032"/>
            <a:ext cx="10506456" cy="1014984"/>
          </a:xfrm>
        </p:spPr>
        <p:txBody>
          <a:bodyPr anchor="b">
            <a:normAutofit/>
          </a:bodyPr>
          <a:lstStyle/>
          <a:p>
            <a:r>
              <a:rPr lang="en-US" dirty="0">
                <a:ea typeface="Calibri Light"/>
                <a:cs typeface="Calibri Light"/>
              </a:rPr>
              <a:t>Path scoring</a:t>
            </a:r>
            <a:endParaRPr lang="en-US" dirty="0"/>
          </a:p>
        </p:txBody>
      </p:sp>
      <p:graphicFrame>
        <p:nvGraphicFramePr>
          <p:cNvPr id="5" name="Content Placeholder 2">
            <a:extLst>
              <a:ext uri="{FF2B5EF4-FFF2-40B4-BE49-F238E27FC236}">
                <a16:creationId xmlns:a16="http://schemas.microsoft.com/office/drawing/2014/main" id="{1B00DBF3-15C1-5286-7261-5F9361AA08D2}"/>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 name="Picture 28" descr="A blue and green text&#10;&#10;Description automatically generated">
            <a:extLst>
              <a:ext uri="{FF2B5EF4-FFF2-40B4-BE49-F238E27FC236}">
                <a16:creationId xmlns:a16="http://schemas.microsoft.com/office/drawing/2014/main" id="{1AC4C114-E61E-7F66-D4CB-42E91BB722A0}"/>
              </a:ext>
            </a:extLst>
          </p:cNvPr>
          <p:cNvPicPr>
            <a:picLocks noChangeAspect="1"/>
          </p:cNvPicPr>
          <p:nvPr/>
        </p:nvPicPr>
        <p:blipFill>
          <a:blip r:embed="rId7"/>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85539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3" name="Picture 22" descr="A blue and green text&#10;&#10;Description automatically generated">
            <a:extLst>
              <a:ext uri="{FF2B5EF4-FFF2-40B4-BE49-F238E27FC236}">
                <a16:creationId xmlns:a16="http://schemas.microsoft.com/office/drawing/2014/main" id="{F7D99347-17D0-2AE0-F0F9-EECF20A3A9BA}"/>
              </a:ext>
            </a:extLst>
          </p:cNvPr>
          <p:cNvPicPr>
            <a:picLocks noChangeAspect="1"/>
          </p:cNvPicPr>
          <p:nvPr/>
        </p:nvPicPr>
        <p:blipFill rotWithShape="1">
          <a:blip r:embed="rId2">
            <a:duotone>
              <a:prstClr val="black"/>
              <a:schemeClr val="tx2">
                <a:tint val="45000"/>
                <a:satMod val="400000"/>
              </a:schemeClr>
            </a:duotone>
            <a:alphaModFix amt="25000"/>
          </a:blip>
          <a:srcRect l="13491" r="21176"/>
          <a:stretch/>
        </p:blipFill>
        <p:spPr>
          <a:xfrm>
            <a:off x="20" y="10"/>
            <a:ext cx="12191980" cy="6857990"/>
          </a:xfrm>
          <a:prstGeom prst="rect">
            <a:avLst/>
          </a:prstGeom>
        </p:spPr>
      </p:pic>
      <p:sp>
        <p:nvSpPr>
          <p:cNvPr id="2" name="Title 1">
            <a:extLst>
              <a:ext uri="{FF2B5EF4-FFF2-40B4-BE49-F238E27FC236}">
                <a16:creationId xmlns:a16="http://schemas.microsoft.com/office/drawing/2014/main" id="{EB45D612-BD50-12BD-096B-5247A3BC56D3}"/>
              </a:ext>
            </a:extLst>
          </p:cNvPr>
          <p:cNvSpPr>
            <a:spLocks noGrp="1"/>
          </p:cNvSpPr>
          <p:nvPr>
            <p:ph type="title"/>
          </p:nvPr>
        </p:nvSpPr>
        <p:spPr>
          <a:xfrm>
            <a:off x="838200" y="365125"/>
            <a:ext cx="10515600" cy="1325563"/>
          </a:xfrm>
        </p:spPr>
        <p:txBody>
          <a:bodyPr>
            <a:normAutofit/>
          </a:bodyPr>
          <a:lstStyle/>
          <a:p>
            <a:r>
              <a:rPr lang="en-US">
                <a:ea typeface="+mj-lt"/>
                <a:cs typeface="+mj-lt"/>
              </a:rPr>
              <a:t>Path Scoring parameters</a:t>
            </a:r>
            <a:endParaRPr lang="en-US"/>
          </a:p>
        </p:txBody>
      </p:sp>
      <p:graphicFrame>
        <p:nvGraphicFramePr>
          <p:cNvPr id="5" name="Content Placeholder 2">
            <a:extLst>
              <a:ext uri="{FF2B5EF4-FFF2-40B4-BE49-F238E27FC236}">
                <a16:creationId xmlns:a16="http://schemas.microsoft.com/office/drawing/2014/main" id="{3E24504C-E1C3-1312-64C2-DE2D2E425D79}"/>
              </a:ext>
            </a:extLst>
          </p:cNvPr>
          <p:cNvGraphicFramePr>
            <a:graphicFrameLocks noGrp="1"/>
          </p:cNvGraphicFramePr>
          <p:nvPr>
            <p:ph idx="1"/>
            <p:extLst>
              <p:ext uri="{D42A27DB-BD31-4B8C-83A1-F6EECF244321}">
                <p14:modId xmlns:p14="http://schemas.microsoft.com/office/powerpoint/2010/main" val="39781421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4460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7" name="Picture 56" descr="A blue and green text&#10;&#10;Description automatically generated">
            <a:extLst>
              <a:ext uri="{FF2B5EF4-FFF2-40B4-BE49-F238E27FC236}">
                <a16:creationId xmlns:a16="http://schemas.microsoft.com/office/drawing/2014/main" id="{43865325-089C-090C-CC42-8F6660802A96}"/>
              </a:ext>
            </a:extLst>
          </p:cNvPr>
          <p:cNvPicPr>
            <a:picLocks noChangeAspect="1"/>
          </p:cNvPicPr>
          <p:nvPr/>
        </p:nvPicPr>
        <p:blipFill rotWithShape="1">
          <a:blip r:embed="rId2">
            <a:duotone>
              <a:prstClr val="black"/>
              <a:schemeClr val="tx2">
                <a:tint val="45000"/>
                <a:satMod val="400000"/>
              </a:schemeClr>
            </a:duotone>
            <a:alphaModFix amt="25000"/>
          </a:blip>
          <a:srcRect l="13491" r="21176"/>
          <a:stretch/>
        </p:blipFill>
        <p:spPr>
          <a:xfrm>
            <a:off x="20" y="10"/>
            <a:ext cx="12191980" cy="6857990"/>
          </a:xfrm>
          <a:prstGeom prst="rect">
            <a:avLst/>
          </a:prstGeom>
        </p:spPr>
      </p:pic>
      <p:sp>
        <p:nvSpPr>
          <p:cNvPr id="2" name="Title 1">
            <a:extLst>
              <a:ext uri="{FF2B5EF4-FFF2-40B4-BE49-F238E27FC236}">
                <a16:creationId xmlns:a16="http://schemas.microsoft.com/office/drawing/2014/main" id="{1AE9D90C-0533-6F18-A5D8-AFC4FE3E69B7}"/>
              </a:ext>
            </a:extLst>
          </p:cNvPr>
          <p:cNvSpPr>
            <a:spLocks noGrp="1"/>
          </p:cNvSpPr>
          <p:nvPr>
            <p:ph type="title"/>
          </p:nvPr>
        </p:nvSpPr>
        <p:spPr>
          <a:xfrm>
            <a:off x="838200" y="365125"/>
            <a:ext cx="10515600" cy="1325563"/>
          </a:xfrm>
        </p:spPr>
        <p:txBody>
          <a:bodyPr>
            <a:normAutofit/>
          </a:bodyPr>
          <a:lstStyle/>
          <a:p>
            <a:r>
              <a:rPr lang="en-US">
                <a:ea typeface="+mj-lt"/>
                <a:cs typeface="+mj-lt"/>
              </a:rPr>
              <a:t>movement cost</a:t>
            </a:r>
          </a:p>
        </p:txBody>
      </p:sp>
      <p:graphicFrame>
        <p:nvGraphicFramePr>
          <p:cNvPr id="5" name="Content Placeholder 2">
            <a:extLst>
              <a:ext uri="{FF2B5EF4-FFF2-40B4-BE49-F238E27FC236}">
                <a16:creationId xmlns:a16="http://schemas.microsoft.com/office/drawing/2014/main" id="{9CD78C31-1E84-358A-FD28-B653889D5817}"/>
              </a:ext>
            </a:extLst>
          </p:cNvPr>
          <p:cNvGraphicFramePr>
            <a:graphicFrameLocks noGrp="1"/>
          </p:cNvGraphicFramePr>
          <p:nvPr>
            <p:ph idx="1"/>
            <p:extLst>
              <p:ext uri="{D42A27DB-BD31-4B8C-83A1-F6EECF244321}">
                <p14:modId xmlns:p14="http://schemas.microsoft.com/office/powerpoint/2010/main" val="31787666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29655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618B-649D-8BED-C231-F444243950D0}"/>
              </a:ext>
            </a:extLst>
          </p:cNvPr>
          <p:cNvSpPr>
            <a:spLocks noGrp="1"/>
          </p:cNvSpPr>
          <p:nvPr>
            <p:ph type="title"/>
          </p:nvPr>
        </p:nvSpPr>
        <p:spPr>
          <a:xfrm>
            <a:off x="572493" y="238539"/>
            <a:ext cx="11018520" cy="1434415"/>
          </a:xfrm>
        </p:spPr>
        <p:txBody>
          <a:bodyPr anchor="b">
            <a:normAutofit/>
          </a:bodyPr>
          <a:lstStyle/>
          <a:p>
            <a:r>
              <a:rPr lang="en-US" sz="5400" dirty="0">
                <a:ea typeface="Calibri Light"/>
                <a:cs typeface="Calibri Light"/>
              </a:rPr>
              <a:t>More about G</a:t>
            </a:r>
            <a:endParaRPr lang="en-US" sz="5400" dirty="0"/>
          </a:p>
        </p:txBody>
      </p:sp>
      <p:sp>
        <p:nvSpPr>
          <p:cNvPr id="3" name="Content Placeholder 2">
            <a:extLst>
              <a:ext uri="{FF2B5EF4-FFF2-40B4-BE49-F238E27FC236}">
                <a16:creationId xmlns:a16="http://schemas.microsoft.com/office/drawing/2014/main" id="{882B6DE3-C169-23F4-1105-43E1EE342405}"/>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ea typeface="+mn-lt"/>
                <a:cs typeface="+mn-lt"/>
              </a:rPr>
              <a:t>Recall that G is the movement cost (in number of squares for this game) from the start point A to the current square. </a:t>
            </a:r>
          </a:p>
          <a:p>
            <a:r>
              <a:rPr lang="en-US" sz="2200" dirty="0">
                <a:ea typeface="+mn-lt"/>
                <a:cs typeface="+mn-lt"/>
              </a:rPr>
              <a:t>In order to calculate G, we need to take the G of its parent (the square where we came from) and to add 1 to it. Therefore, the G of each square will represent the total cost of the generated path from point A until the square.</a:t>
            </a:r>
          </a:p>
          <a:p>
            <a:r>
              <a:rPr lang="en-US" sz="2200">
                <a:ea typeface="+mn-lt"/>
                <a:cs typeface="+mn-lt"/>
              </a:rPr>
              <a:t>For example, this diagram shows two paths to two different bones, with the G score of each square listed on the square:</a:t>
            </a:r>
          </a:p>
          <a:p>
            <a:endParaRPr lang="en-US" sz="2200"/>
          </a:p>
          <a:p>
            <a:endParaRPr lang="en-US" sz="2200">
              <a:ea typeface="Calibri"/>
              <a:cs typeface="Calibri"/>
            </a:endParaRPr>
          </a:p>
        </p:txBody>
      </p:sp>
      <p:pic>
        <p:nvPicPr>
          <p:cNvPr id="4" name="Picture 3" descr="https://koenig-media.raywenderlich.com/uploads/2011/09/Cat-Maze_G.jpg">
            <a:extLst>
              <a:ext uri="{FF2B5EF4-FFF2-40B4-BE49-F238E27FC236}">
                <a16:creationId xmlns:a16="http://schemas.microsoft.com/office/drawing/2014/main" id="{4B61838A-802D-AF3A-86C6-6988079640E5}"/>
              </a:ext>
            </a:extLst>
          </p:cNvPr>
          <p:cNvPicPr>
            <a:picLocks noChangeAspect="1"/>
          </p:cNvPicPr>
          <p:nvPr/>
        </p:nvPicPr>
        <p:blipFill rotWithShape="1">
          <a:blip r:embed="rId2"/>
          <a:srcRect l="6871" r="6543" b="-2"/>
          <a:stretch/>
        </p:blipFill>
        <p:spPr>
          <a:xfrm>
            <a:off x="7675658" y="2093976"/>
            <a:ext cx="3941064" cy="4096512"/>
          </a:xfrm>
          <a:prstGeom prst="rect">
            <a:avLst/>
          </a:prstGeom>
        </p:spPr>
      </p:pic>
      <p:pic>
        <p:nvPicPr>
          <p:cNvPr id="6" name="Picture 5" descr="A blue and green text&#10;&#10;Description automatically generated">
            <a:extLst>
              <a:ext uri="{FF2B5EF4-FFF2-40B4-BE49-F238E27FC236}">
                <a16:creationId xmlns:a16="http://schemas.microsoft.com/office/drawing/2014/main" id="{81E01BDB-4087-BEE2-57AE-18DE7DAD56ED}"/>
              </a:ext>
            </a:extLst>
          </p:cNvPr>
          <p:cNvPicPr>
            <a:picLocks noChangeAspect="1"/>
          </p:cNvPicPr>
          <p:nvPr/>
        </p:nvPicPr>
        <p:blipFill>
          <a:blip r:embed="rId3"/>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80090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189DC-2F7A-5AB1-6572-4BD613F313F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A* how it works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37EE5A-54EF-723E-DBB2-63D26DA3436F}"/>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indent="-228600">
              <a:lnSpc>
                <a:spcPct val="90000"/>
              </a:lnSpc>
              <a:spcAft>
                <a:spcPts val="600"/>
              </a:spcAft>
              <a:buFont typeface="Arial" panose="020B0604020202020204" pitchFamily="34" charset="0"/>
              <a:buChar char="•"/>
            </a:pPr>
            <a:r>
              <a:rPr lang="en-US" sz="1400" dirty="0"/>
              <a:t>Consider the weighted graph depicted above, which contains nodes and the distance between them. Let's say you start from A and have to go to D.</a:t>
            </a:r>
          </a:p>
          <a:p>
            <a:pPr indent="-228600">
              <a:lnSpc>
                <a:spcPct val="90000"/>
              </a:lnSpc>
              <a:spcAft>
                <a:spcPts val="600"/>
              </a:spcAft>
              <a:buFont typeface="Arial" panose="020B0604020202020204" pitchFamily="34" charset="0"/>
              <a:buChar char="•"/>
            </a:pPr>
            <a:r>
              <a:rPr lang="en-US" sz="1400" dirty="0"/>
              <a:t>Now, since the start is at the source A, which will have some initial heuristic value. Hence, the results are</a:t>
            </a:r>
          </a:p>
          <a:p>
            <a:pPr indent="-228600">
              <a:lnSpc>
                <a:spcPct val="90000"/>
              </a:lnSpc>
              <a:spcAft>
                <a:spcPts val="600"/>
              </a:spcAft>
              <a:buFont typeface="Arial" panose="020B0604020202020204" pitchFamily="34" charset="0"/>
              <a:buChar char="•"/>
            </a:pPr>
            <a:r>
              <a:rPr lang="en-US" sz="1400" dirty="0"/>
              <a:t>f(A) = g(A) + h(A)</a:t>
            </a:r>
            <a:br>
              <a:rPr lang="en-US" sz="1400" dirty="0"/>
            </a:br>
            <a:r>
              <a:rPr lang="en-US" sz="1400" dirty="0"/>
              <a:t>f(A) = 0 + 6 = 6</a:t>
            </a:r>
            <a:endParaRPr lang="en-US" sz="1400" dirty="0">
              <a:cs typeface="Calibri"/>
            </a:endParaRPr>
          </a:p>
          <a:p>
            <a:pPr indent="-228600">
              <a:lnSpc>
                <a:spcPct val="90000"/>
              </a:lnSpc>
              <a:spcAft>
                <a:spcPts val="600"/>
              </a:spcAft>
              <a:buFont typeface="Arial" panose="020B0604020202020204" pitchFamily="34" charset="0"/>
              <a:buChar char="•"/>
            </a:pPr>
            <a:r>
              <a:rPr lang="en-US" sz="1400" dirty="0"/>
              <a:t>Next, take the path to other </a:t>
            </a:r>
            <a:r>
              <a:rPr lang="en-US" sz="1400" dirty="0" err="1"/>
              <a:t>neighbouring</a:t>
            </a:r>
            <a:r>
              <a:rPr lang="en-US" sz="1400" dirty="0"/>
              <a:t> vertices :</a:t>
            </a:r>
            <a:endParaRPr lang="en-US" sz="1400" dirty="0">
              <a:cs typeface="Calibri"/>
            </a:endParaRPr>
          </a:p>
          <a:p>
            <a:pPr indent="-228600">
              <a:lnSpc>
                <a:spcPct val="90000"/>
              </a:lnSpc>
              <a:spcAft>
                <a:spcPts val="600"/>
              </a:spcAft>
              <a:buFont typeface="Arial" panose="020B0604020202020204" pitchFamily="34" charset="0"/>
              <a:buChar char="•"/>
            </a:pPr>
            <a:r>
              <a:rPr lang="en-US" sz="1400" dirty="0"/>
              <a:t>f(A-B) = 1 + 4</a:t>
            </a:r>
            <a:endParaRPr lang="en-US" sz="1400" dirty="0">
              <a:cs typeface="Calibri"/>
            </a:endParaRPr>
          </a:p>
          <a:p>
            <a:pPr indent="-228600">
              <a:lnSpc>
                <a:spcPct val="90000"/>
              </a:lnSpc>
              <a:spcAft>
                <a:spcPts val="600"/>
              </a:spcAft>
              <a:buFont typeface="Arial" panose="020B0604020202020204" pitchFamily="34" charset="0"/>
              <a:buChar char="•"/>
            </a:pPr>
            <a:r>
              <a:rPr lang="en-US" sz="1400" dirty="0"/>
              <a:t>f(A-C) = 5 + 2</a:t>
            </a:r>
            <a:endParaRPr lang="en-US" sz="1400" dirty="0">
              <a:cs typeface="Calibri"/>
            </a:endParaRPr>
          </a:p>
          <a:p>
            <a:pPr indent="-228600">
              <a:lnSpc>
                <a:spcPct val="90000"/>
              </a:lnSpc>
              <a:spcAft>
                <a:spcPts val="600"/>
              </a:spcAft>
              <a:buFont typeface="Arial" panose="020B0604020202020204" pitchFamily="34" charset="0"/>
              <a:buChar char="•"/>
            </a:pPr>
            <a:r>
              <a:rPr lang="en-US" sz="1400" dirty="0"/>
              <a:t>Now take the path to the destination from these nodes, and calculate the weights :</a:t>
            </a:r>
          </a:p>
          <a:p>
            <a:pPr indent="-228600">
              <a:lnSpc>
                <a:spcPct val="90000"/>
              </a:lnSpc>
              <a:spcAft>
                <a:spcPts val="600"/>
              </a:spcAft>
              <a:buFont typeface="Arial" panose="020B0604020202020204" pitchFamily="34" charset="0"/>
              <a:buChar char="•"/>
            </a:pPr>
            <a:r>
              <a:rPr lang="en-US" sz="1400" dirty="0"/>
              <a:t>f(A-B-D) = (1+ 7) + 0</a:t>
            </a:r>
            <a:endParaRPr lang="en-US" sz="1400" dirty="0">
              <a:cs typeface="Calibri"/>
            </a:endParaRPr>
          </a:p>
          <a:p>
            <a:pPr indent="-228600">
              <a:lnSpc>
                <a:spcPct val="90000"/>
              </a:lnSpc>
              <a:spcAft>
                <a:spcPts val="600"/>
              </a:spcAft>
              <a:buFont typeface="Arial" panose="020B0604020202020204" pitchFamily="34" charset="0"/>
              <a:buChar char="•"/>
            </a:pPr>
            <a:r>
              <a:rPr lang="en-US" sz="1400" dirty="0"/>
              <a:t>f(A-C-D) = (5 + 10) + 0</a:t>
            </a:r>
            <a:endParaRPr lang="en-US" sz="1400" dirty="0">
              <a:cs typeface="Calibri"/>
            </a:endParaRPr>
          </a:p>
          <a:p>
            <a:pPr>
              <a:buFont typeface="Arial" panose="020B0604020202020204" pitchFamily="34" charset="0"/>
              <a:buChar char="•"/>
            </a:pPr>
            <a:r>
              <a:rPr lang="en-US" sz="1400" dirty="0">
                <a:solidFill>
                  <a:srgbClr val="000000"/>
                </a:solidFill>
                <a:ea typeface="+mn-lt"/>
                <a:cs typeface="+mn-lt"/>
              </a:rPr>
              <a:t>It is clear that node B gives you the best path, so that is the node you need to take to reach </a:t>
            </a:r>
            <a:r>
              <a:rPr lang="en-US" sz="1400" dirty="0" err="1">
                <a:solidFill>
                  <a:srgbClr val="000000"/>
                </a:solidFill>
                <a:ea typeface="+mn-lt"/>
                <a:cs typeface="+mn-lt"/>
              </a:rPr>
              <a:t>theIt</a:t>
            </a:r>
            <a:r>
              <a:rPr lang="en-US" sz="1400" dirty="0">
                <a:solidFill>
                  <a:srgbClr val="000000"/>
                </a:solidFill>
                <a:ea typeface="+mn-lt"/>
                <a:cs typeface="+mn-lt"/>
              </a:rPr>
              <a:t> is clear that node B gives you the best path, so that is the node you need to take to reach the destination.</a:t>
            </a:r>
            <a:br>
              <a:rPr lang="en-US" dirty="0"/>
            </a:br>
            <a:endParaRPr lang="en-US">
              <a:cs typeface="Calibri" panose="020F0502020204030204"/>
            </a:endParaRP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_Algorithm_Fig2">
            <a:extLst>
              <a:ext uri="{FF2B5EF4-FFF2-40B4-BE49-F238E27FC236}">
                <a16:creationId xmlns:a16="http://schemas.microsoft.com/office/drawing/2014/main" id="{0F9F7705-01C2-7AC1-6604-FEB510CBE1D8}"/>
              </a:ext>
            </a:extLst>
          </p:cNvPr>
          <p:cNvPicPr>
            <a:picLocks noGrp="1" noChangeAspect="1"/>
          </p:cNvPicPr>
          <p:nvPr>
            <p:ph idx="1"/>
          </p:nvPr>
        </p:nvPicPr>
        <p:blipFill rotWithShape="1">
          <a:blip r:embed="rId2"/>
          <a:srcRect l="2993" r="3792" b="-3"/>
          <a:stretch/>
        </p:blipFill>
        <p:spPr>
          <a:xfrm>
            <a:off x="5977788" y="799352"/>
            <a:ext cx="5425410" cy="5259296"/>
          </a:xfrm>
          <a:prstGeom prst="rect">
            <a:avLst/>
          </a:prstGeom>
        </p:spPr>
      </p:pic>
      <p:pic>
        <p:nvPicPr>
          <p:cNvPr id="4" name="Picture 3" descr="A blue and green text&#10;&#10;Description automatically generated">
            <a:extLst>
              <a:ext uri="{FF2B5EF4-FFF2-40B4-BE49-F238E27FC236}">
                <a16:creationId xmlns:a16="http://schemas.microsoft.com/office/drawing/2014/main" id="{25665F46-2F70-EB20-E2F4-CF70092B6EC1}"/>
              </a:ext>
            </a:extLst>
          </p:cNvPr>
          <p:cNvPicPr>
            <a:picLocks noChangeAspect="1"/>
          </p:cNvPicPr>
          <p:nvPr/>
        </p:nvPicPr>
        <p:blipFill>
          <a:blip r:embed="rId3"/>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319722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0CEC88-8FC0-8E2E-063D-861CED86BC14}"/>
              </a:ext>
            </a:extLst>
          </p:cNvPr>
          <p:cNvSpPr>
            <a:spLocks noGrp="1"/>
          </p:cNvSpPr>
          <p:nvPr>
            <p:ph type="title"/>
          </p:nvPr>
        </p:nvSpPr>
        <p:spPr>
          <a:xfrm>
            <a:off x="838200" y="609600"/>
            <a:ext cx="3739341" cy="1330839"/>
          </a:xfrm>
        </p:spPr>
        <p:txBody>
          <a:bodyPr>
            <a:normAutofit/>
          </a:bodyPr>
          <a:lstStyle/>
          <a:p>
            <a:r>
              <a:rPr lang="en-US" b="1">
                <a:ea typeface="+mj-lt"/>
                <a:cs typeface="+mj-lt"/>
              </a:rPr>
              <a:t>Motivation</a:t>
            </a:r>
            <a:endParaRPr lang="en-US">
              <a:ea typeface="+mj-lt"/>
              <a:cs typeface="+mj-lt"/>
            </a:endParaRPr>
          </a:p>
        </p:txBody>
      </p:sp>
      <p:sp>
        <p:nvSpPr>
          <p:cNvPr id="3" name="Content Placeholder 2">
            <a:extLst>
              <a:ext uri="{FF2B5EF4-FFF2-40B4-BE49-F238E27FC236}">
                <a16:creationId xmlns:a16="http://schemas.microsoft.com/office/drawing/2014/main" id="{FF6D5E6C-C19E-260B-2EB3-48D5C7FDA71D}"/>
              </a:ext>
            </a:extLst>
          </p:cNvPr>
          <p:cNvSpPr>
            <a:spLocks noGrp="1"/>
          </p:cNvSpPr>
          <p:nvPr>
            <p:ph idx="1"/>
          </p:nvPr>
        </p:nvSpPr>
        <p:spPr>
          <a:xfrm>
            <a:off x="862366" y="2194102"/>
            <a:ext cx="3427001" cy="3908586"/>
          </a:xfrm>
        </p:spPr>
        <p:txBody>
          <a:bodyPr vert="horz" lIns="91440" tIns="45720" rIns="91440" bIns="45720" rtlCol="0" anchor="t">
            <a:normAutofit/>
          </a:bodyPr>
          <a:lstStyle/>
          <a:p>
            <a:pPr>
              <a:spcBef>
                <a:spcPct val="0"/>
              </a:spcBef>
            </a:pPr>
            <a:r>
              <a:rPr lang="en-US" sz="2000" dirty="0">
                <a:ea typeface="+mn-lt"/>
                <a:cs typeface="+mn-lt"/>
              </a:rPr>
              <a:t>To approximate the shortest path in real-life situations, like- in maps, games where there can be many hindrances.</a:t>
            </a:r>
            <a:br>
              <a:rPr lang="en-US" sz="2000" dirty="0">
                <a:ea typeface="+mn-lt"/>
                <a:cs typeface="+mn-lt"/>
              </a:rPr>
            </a:br>
            <a:r>
              <a:rPr lang="en-US" sz="2000" dirty="0">
                <a:ea typeface="+mn-lt"/>
                <a:cs typeface="+mn-lt"/>
              </a:rPr>
              <a:t>We can consider a 2D Grid having several obstacles and we start from a source cell (colored red below) to reach towards a goal cell (colored green below)</a:t>
            </a:r>
            <a:br>
              <a:rPr lang="en-US" sz="2000" dirty="0">
                <a:ea typeface="+mn-lt"/>
                <a:cs typeface="+mn-lt"/>
              </a:rPr>
            </a:br>
            <a:r>
              <a:rPr lang="en-US" sz="2000" dirty="0">
                <a:ea typeface="+mn-lt"/>
                <a:cs typeface="+mn-lt"/>
              </a:rPr>
              <a:t>it means that Path planning is a search problem.</a:t>
            </a:r>
          </a:p>
          <a:p>
            <a:endParaRPr lang="en-US" sz="2000" dirty="0">
              <a:cs typeface="Calibri"/>
            </a:endParaRPr>
          </a:p>
        </p:txBody>
      </p:sp>
      <p:pic>
        <p:nvPicPr>
          <p:cNvPr id="4" name="Picture 3" descr="A*PathFinding">
            <a:extLst>
              <a:ext uri="{FF2B5EF4-FFF2-40B4-BE49-F238E27FC236}">
                <a16:creationId xmlns:a16="http://schemas.microsoft.com/office/drawing/2014/main" id="{7FDB6597-ECF6-2AB1-9BBB-342B04D23E23}"/>
              </a:ext>
            </a:extLst>
          </p:cNvPr>
          <p:cNvPicPr>
            <a:picLocks noChangeAspect="1"/>
          </p:cNvPicPr>
          <p:nvPr/>
        </p:nvPicPr>
        <p:blipFill>
          <a:blip r:embed="rId2"/>
          <a:stretch>
            <a:fillRect/>
          </a:stretch>
        </p:blipFill>
        <p:spPr>
          <a:xfrm>
            <a:off x="5445457" y="1809758"/>
            <a:ext cx="6155141" cy="3262224"/>
          </a:xfrm>
          <a:prstGeom prst="rect">
            <a:avLst/>
          </a:prstGeom>
        </p:spPr>
      </p:pic>
      <p:pic>
        <p:nvPicPr>
          <p:cNvPr id="5" name="Picture 4" descr="A blue and green text&#10;&#10;Description automatically generated">
            <a:extLst>
              <a:ext uri="{FF2B5EF4-FFF2-40B4-BE49-F238E27FC236}">
                <a16:creationId xmlns:a16="http://schemas.microsoft.com/office/drawing/2014/main" id="{84E9DD5D-1044-775D-11BF-A5D10DEF665A}"/>
              </a:ext>
            </a:extLst>
          </p:cNvPr>
          <p:cNvPicPr>
            <a:picLocks noChangeAspect="1"/>
          </p:cNvPicPr>
          <p:nvPr/>
        </p:nvPicPr>
        <p:blipFill>
          <a:blip r:embed="rId3"/>
          <a:stretch>
            <a:fillRect/>
          </a:stretch>
        </p:blipFill>
        <p:spPr>
          <a:xfrm>
            <a:off x="9211733" y="97992"/>
            <a:ext cx="2743200" cy="1010516"/>
          </a:xfrm>
          <a:prstGeom prst="rect">
            <a:avLst/>
          </a:prstGeom>
        </p:spPr>
      </p:pic>
    </p:spTree>
    <p:extLst>
      <p:ext uri="{BB962C8B-B14F-4D97-AF65-F5344CB8AC3E}">
        <p14:creationId xmlns:p14="http://schemas.microsoft.com/office/powerpoint/2010/main" val="252937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8B134-9695-23CC-207B-F3E79EA955B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Path Scoring</a:t>
            </a:r>
          </a:p>
        </p:txBody>
      </p:sp>
      <p:pic>
        <p:nvPicPr>
          <p:cNvPr id="6" name="Content Placeholder 5" descr="AAlgorithm_Fig3.">
            <a:extLst>
              <a:ext uri="{FF2B5EF4-FFF2-40B4-BE49-F238E27FC236}">
                <a16:creationId xmlns:a16="http://schemas.microsoft.com/office/drawing/2014/main" id="{B7E7473C-9A05-9DCA-5DEE-34D1D454F98D}"/>
              </a:ext>
            </a:extLst>
          </p:cNvPr>
          <p:cNvPicPr>
            <a:picLocks noGrp="1" noChangeAspect="1"/>
          </p:cNvPicPr>
          <p:nvPr>
            <p:ph idx="1"/>
          </p:nvPr>
        </p:nvPicPr>
        <p:blipFill>
          <a:blip r:embed="rId2"/>
          <a:stretch>
            <a:fillRect/>
          </a:stretch>
        </p:blipFill>
        <p:spPr>
          <a:xfrm>
            <a:off x="2661699" y="1675227"/>
            <a:ext cx="6868601" cy="4394199"/>
          </a:xfrm>
          <a:prstGeom prst="rect">
            <a:avLst/>
          </a:prstGeom>
        </p:spPr>
      </p:pic>
      <p:pic>
        <p:nvPicPr>
          <p:cNvPr id="4" name="Picture 3" descr="A blue and green text&#10;&#10;Description automatically generated">
            <a:extLst>
              <a:ext uri="{FF2B5EF4-FFF2-40B4-BE49-F238E27FC236}">
                <a16:creationId xmlns:a16="http://schemas.microsoft.com/office/drawing/2014/main" id="{4F657B82-CF52-299B-24C5-24E5D4781FF7}"/>
              </a:ext>
            </a:extLst>
          </p:cNvPr>
          <p:cNvPicPr>
            <a:picLocks noChangeAspect="1"/>
          </p:cNvPicPr>
          <p:nvPr/>
        </p:nvPicPr>
        <p:blipFill>
          <a:blip r:embed="rId3"/>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51189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C1DB64-CEC4-5E0C-C62A-92A0622E9E60}"/>
              </a:ext>
            </a:extLst>
          </p:cNvPr>
          <p:cNvSpPr>
            <a:spLocks noGrp="1"/>
          </p:cNvSpPr>
          <p:nvPr>
            <p:ph type="title"/>
          </p:nvPr>
        </p:nvSpPr>
        <p:spPr>
          <a:xfrm>
            <a:off x="621792" y="1161288"/>
            <a:ext cx="3602736" cy="4526280"/>
          </a:xfrm>
        </p:spPr>
        <p:txBody>
          <a:bodyPr>
            <a:normAutofit/>
          </a:bodyPr>
          <a:lstStyle/>
          <a:p>
            <a:r>
              <a:rPr lang="en-US" sz="4000" dirty="0">
                <a:ea typeface="Calibri Light"/>
                <a:cs typeface="Calibri Light"/>
              </a:rPr>
              <a:t>Steps pathfinding</a:t>
            </a:r>
            <a:endParaRPr lang="en-US" sz="4000" dirty="0"/>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A64EF62D-EAEE-EE3E-6CCE-D5E1856FAA8C}"/>
              </a:ext>
            </a:extLst>
          </p:cNvPr>
          <p:cNvGraphicFramePr>
            <a:graphicFrameLocks noGrp="1"/>
          </p:cNvGraphicFramePr>
          <p:nvPr>
            <p:ph idx="1"/>
            <p:extLst>
              <p:ext uri="{D42A27DB-BD31-4B8C-83A1-F6EECF244321}">
                <p14:modId xmlns:p14="http://schemas.microsoft.com/office/powerpoint/2010/main" val="24451044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76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A0905-C312-6D81-5659-93EC3DFE2186}"/>
              </a:ext>
            </a:extLst>
          </p:cNvPr>
          <p:cNvSpPr>
            <a:spLocks noGrp="1"/>
          </p:cNvSpPr>
          <p:nvPr>
            <p:ph type="title"/>
          </p:nvPr>
        </p:nvSpPr>
        <p:spPr>
          <a:xfrm>
            <a:off x="838200" y="557188"/>
            <a:ext cx="10515600" cy="1133499"/>
          </a:xfrm>
        </p:spPr>
        <p:txBody>
          <a:bodyPr>
            <a:normAutofit/>
          </a:bodyPr>
          <a:lstStyle/>
          <a:p>
            <a:pPr algn="ctr"/>
            <a:r>
              <a:rPr lang="en-US" sz="5200">
                <a:ea typeface="Calibri Light"/>
                <a:cs typeface="Calibri Light"/>
              </a:rPr>
              <a:t>Types of Distance Metrics used in A*</a:t>
            </a:r>
            <a:endParaRPr lang="en-US" sz="5200"/>
          </a:p>
        </p:txBody>
      </p:sp>
      <p:graphicFrame>
        <p:nvGraphicFramePr>
          <p:cNvPr id="5" name="Content Placeholder 2">
            <a:extLst>
              <a:ext uri="{FF2B5EF4-FFF2-40B4-BE49-F238E27FC236}">
                <a16:creationId xmlns:a16="http://schemas.microsoft.com/office/drawing/2014/main" id="{2A34CA14-1F57-FFA0-5C72-96427C3AC6E6}"/>
              </a:ext>
            </a:extLst>
          </p:cNvPr>
          <p:cNvGraphicFramePr>
            <a:graphicFrameLocks noGrp="1"/>
          </p:cNvGraphicFramePr>
          <p:nvPr>
            <p:ph idx="1"/>
            <p:extLst>
              <p:ext uri="{D42A27DB-BD31-4B8C-83A1-F6EECF244321}">
                <p14:modId xmlns:p14="http://schemas.microsoft.com/office/powerpoint/2010/main" val="29284060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A blue and green text&#10;&#10;Description automatically generated">
            <a:extLst>
              <a:ext uri="{FF2B5EF4-FFF2-40B4-BE49-F238E27FC236}">
                <a16:creationId xmlns:a16="http://schemas.microsoft.com/office/drawing/2014/main" id="{11E1369C-B29A-CB54-D29E-889B224F33D6}"/>
              </a:ext>
            </a:extLst>
          </p:cNvPr>
          <p:cNvPicPr>
            <a:picLocks noChangeAspect="1"/>
          </p:cNvPicPr>
          <p:nvPr/>
        </p:nvPicPr>
        <p:blipFill>
          <a:blip r:embed="rId7"/>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1550364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52108-95F4-D81A-915C-DB067FE5B903}"/>
              </a:ext>
            </a:extLst>
          </p:cNvPr>
          <p:cNvSpPr>
            <a:spLocks noGrp="1"/>
          </p:cNvSpPr>
          <p:nvPr>
            <p:ph type="title"/>
          </p:nvPr>
        </p:nvSpPr>
        <p:spPr>
          <a:xfrm>
            <a:off x="793662" y="386930"/>
            <a:ext cx="10066122" cy="1298448"/>
          </a:xfrm>
        </p:spPr>
        <p:txBody>
          <a:bodyPr anchor="b">
            <a:normAutofit/>
          </a:bodyPr>
          <a:lstStyle/>
          <a:p>
            <a:r>
              <a:rPr lang="en-US" sz="4800">
                <a:ea typeface="Calibri Light"/>
                <a:cs typeface="Calibri Light"/>
              </a:rPr>
              <a:t>Manhatan Distance</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4EF28A-CBE9-72F2-049F-CC52462B8C91}"/>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ea typeface="+mn-lt"/>
                <a:cs typeface="+mn-lt"/>
              </a:rPr>
              <a:t>We use Manhattan distance, also known as </a:t>
            </a:r>
            <a:r>
              <a:rPr lang="en-US" sz="2000" b="1">
                <a:ea typeface="+mn-lt"/>
                <a:cs typeface="+mn-lt"/>
              </a:rPr>
              <a:t>city block distance</a:t>
            </a:r>
            <a:r>
              <a:rPr lang="en-US" sz="2000">
                <a:ea typeface="+mn-lt"/>
                <a:cs typeface="+mn-lt"/>
              </a:rPr>
              <a:t>, or </a:t>
            </a:r>
            <a:r>
              <a:rPr lang="en-US" sz="2000" b="1">
                <a:ea typeface="+mn-lt"/>
                <a:cs typeface="+mn-lt"/>
              </a:rPr>
              <a:t>taxicab geometry </a:t>
            </a:r>
            <a:r>
              <a:rPr lang="en-US" sz="2000">
                <a:ea typeface="+mn-lt"/>
                <a:cs typeface="+mn-lt"/>
              </a:rPr>
              <a:t>if we need to calculate the distance between two data points in a grid-like path. Manhattan distance metric can be understood with the help of a simple example.</a:t>
            </a:r>
            <a:endParaRPr lang="en-US" sz="2000"/>
          </a:p>
        </p:txBody>
      </p:sp>
      <p:pic>
        <p:nvPicPr>
          <p:cNvPr id="4" name="Picture 3" descr="A grid with a red line&#10;&#10;Description automatically generated">
            <a:extLst>
              <a:ext uri="{FF2B5EF4-FFF2-40B4-BE49-F238E27FC236}">
                <a16:creationId xmlns:a16="http://schemas.microsoft.com/office/drawing/2014/main" id="{8F911319-817E-70D5-01D3-41DCD305A2E8}"/>
              </a:ext>
            </a:extLst>
          </p:cNvPr>
          <p:cNvPicPr>
            <a:picLocks noChangeAspect="1"/>
          </p:cNvPicPr>
          <p:nvPr/>
        </p:nvPicPr>
        <p:blipFill>
          <a:blip r:embed="rId2"/>
          <a:stretch>
            <a:fillRect/>
          </a:stretch>
        </p:blipFill>
        <p:spPr>
          <a:xfrm>
            <a:off x="6514505" y="2484255"/>
            <a:ext cx="3944330"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green text&#10;&#10;Description automatically generated">
            <a:extLst>
              <a:ext uri="{FF2B5EF4-FFF2-40B4-BE49-F238E27FC236}">
                <a16:creationId xmlns:a16="http://schemas.microsoft.com/office/drawing/2014/main" id="{C950189F-C3BE-3EEF-02E9-99A843DF9F8D}"/>
              </a:ext>
            </a:extLst>
          </p:cNvPr>
          <p:cNvPicPr>
            <a:picLocks noChangeAspect="1"/>
          </p:cNvPicPr>
          <p:nvPr/>
        </p:nvPicPr>
        <p:blipFill>
          <a:blip r:embed="rId3"/>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190368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E5C8E-8206-2743-60F7-264BC00EE95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err="1"/>
              <a:t>Manhatan</a:t>
            </a:r>
            <a:r>
              <a:rPr lang="en-US" sz="4000" dirty="0"/>
              <a:t> How it works!</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C2B18B-1606-108F-0B27-0522CFB2A6C7}"/>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In the above picture, imagine each cell to be a building, and the grid lines to be roads. Now if I want to travel from Point A to Point B marked in the image and follow the red or the yellow path. We see that the path is not straight and there are turns. In this case, we use the Manhattan distance metric to calculate the distance walked.​</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and white math symbols&#10;&#10;Description automatically generated">
            <a:extLst>
              <a:ext uri="{FF2B5EF4-FFF2-40B4-BE49-F238E27FC236}">
                <a16:creationId xmlns:a16="http://schemas.microsoft.com/office/drawing/2014/main" id="{0D28C331-7296-FB90-61F6-E180CDF03893}"/>
              </a:ext>
            </a:extLst>
          </p:cNvPr>
          <p:cNvPicPr>
            <a:picLocks noGrp="1" noChangeAspect="1"/>
          </p:cNvPicPr>
          <p:nvPr>
            <p:ph idx="1"/>
          </p:nvPr>
        </p:nvPicPr>
        <p:blipFill>
          <a:blip r:embed="rId2"/>
          <a:stretch>
            <a:fillRect/>
          </a:stretch>
        </p:blipFill>
        <p:spPr>
          <a:xfrm>
            <a:off x="7083423" y="1152235"/>
            <a:ext cx="4397433" cy="1378069"/>
          </a:xfrm>
          <a:prstGeom prst="rect">
            <a:avLst/>
          </a:prstGeom>
        </p:spPr>
      </p:pic>
      <p:sp>
        <p:nvSpPr>
          <p:cNvPr id="29" name="Rectangle 2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id with a red line&#10;&#10;Description automatically generated">
            <a:extLst>
              <a:ext uri="{FF2B5EF4-FFF2-40B4-BE49-F238E27FC236}">
                <a16:creationId xmlns:a16="http://schemas.microsoft.com/office/drawing/2014/main" id="{234EDAE1-D881-229F-0CA1-6DD1836AB4C5}"/>
              </a:ext>
            </a:extLst>
          </p:cNvPr>
          <p:cNvPicPr>
            <a:picLocks noChangeAspect="1"/>
          </p:cNvPicPr>
          <p:nvPr/>
        </p:nvPicPr>
        <p:blipFill>
          <a:blip r:embed="rId3"/>
          <a:stretch>
            <a:fillRect/>
          </a:stretch>
        </p:blipFill>
        <p:spPr>
          <a:xfrm>
            <a:off x="7943815" y="3707894"/>
            <a:ext cx="2674785" cy="2518756"/>
          </a:xfrm>
          <a:prstGeom prst="rect">
            <a:avLst/>
          </a:prstGeom>
        </p:spPr>
      </p:pic>
      <p:pic>
        <p:nvPicPr>
          <p:cNvPr id="6" name="Picture 5" descr="A blue and green text&#10;&#10;Description automatically generated">
            <a:extLst>
              <a:ext uri="{FF2B5EF4-FFF2-40B4-BE49-F238E27FC236}">
                <a16:creationId xmlns:a16="http://schemas.microsoft.com/office/drawing/2014/main" id="{99158D84-DF96-3FE6-CA3D-28FA9D8B0F56}"/>
              </a:ext>
            </a:extLst>
          </p:cNvPr>
          <p:cNvPicPr>
            <a:picLocks noChangeAspect="1"/>
          </p:cNvPicPr>
          <p:nvPr/>
        </p:nvPicPr>
        <p:blipFill>
          <a:blip r:embed="rId4"/>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2693558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C5E3C-7009-8494-8E6A-D0FE4EAE0E0A}"/>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Euclidean Distance</a:t>
            </a:r>
          </a:p>
        </p:txBody>
      </p:sp>
      <p:sp>
        <p:nvSpPr>
          <p:cNvPr id="44" name="Rectangle 4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E2BF7A47-C876-2360-9487-E27D98ADD63D}"/>
              </a:ext>
            </a:extLst>
          </p:cNvPr>
          <p:cNvSpPr txBox="1"/>
          <p:nvPr/>
        </p:nvSpPr>
        <p:spPr>
          <a:xfrm>
            <a:off x="438912" y="2512611"/>
            <a:ext cx="4832803" cy="36643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Euclidean distance is the straight line distance between 2 data points in a plane.</a:t>
            </a:r>
          </a:p>
          <a:p>
            <a:pPr marL="285750" indent="-228600">
              <a:lnSpc>
                <a:spcPct val="90000"/>
              </a:lnSpc>
              <a:buFont typeface="Arial" panose="020B0604020202020204" pitchFamily="34" charset="0"/>
              <a:buChar char="•"/>
            </a:pPr>
            <a:r>
              <a:rPr lang="en-US"/>
              <a:t>It is calculated using the Minkowski Distance formula by setting ‘p’ value to 2, thus, also known as the L2 norm distance metric. The formula is:-</a:t>
            </a:r>
          </a:p>
          <a:p>
            <a:pPr marL="285750" indent="-228600">
              <a:lnSpc>
                <a:spcPct val="90000"/>
              </a:lnSpc>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pic>
        <p:nvPicPr>
          <p:cNvPr id="6" name="Picture 5" descr="A square root of a square object&#10;&#10;Description automatically generated">
            <a:extLst>
              <a:ext uri="{FF2B5EF4-FFF2-40B4-BE49-F238E27FC236}">
                <a16:creationId xmlns:a16="http://schemas.microsoft.com/office/drawing/2014/main" id="{C42FF8AD-F560-E478-6D02-889DBC5ED5AD}"/>
              </a:ext>
            </a:extLst>
          </p:cNvPr>
          <p:cNvPicPr>
            <a:picLocks noChangeAspect="1"/>
          </p:cNvPicPr>
          <p:nvPr/>
        </p:nvPicPr>
        <p:blipFill>
          <a:blip r:embed="rId2"/>
          <a:stretch>
            <a:fillRect/>
          </a:stretch>
        </p:blipFill>
        <p:spPr>
          <a:xfrm>
            <a:off x="238506" y="4289252"/>
            <a:ext cx="5138928" cy="2142562"/>
          </a:xfrm>
          <a:prstGeom prst="rect">
            <a:avLst/>
          </a:prstGeom>
        </p:spPr>
      </p:pic>
      <p:pic>
        <p:nvPicPr>
          <p:cNvPr id="4" name="Content Placeholder 3" descr="A diagram of a graph&#10;&#10;Description automatically generated">
            <a:extLst>
              <a:ext uri="{FF2B5EF4-FFF2-40B4-BE49-F238E27FC236}">
                <a16:creationId xmlns:a16="http://schemas.microsoft.com/office/drawing/2014/main" id="{50114384-AF94-96A0-B2BA-B15F499E7EF0}"/>
              </a:ext>
            </a:extLst>
          </p:cNvPr>
          <p:cNvPicPr>
            <a:picLocks noGrp="1" noChangeAspect="1"/>
          </p:cNvPicPr>
          <p:nvPr>
            <p:ph idx="1"/>
          </p:nvPr>
        </p:nvPicPr>
        <p:blipFill>
          <a:blip r:embed="rId3"/>
          <a:stretch>
            <a:fillRect/>
          </a:stretch>
        </p:blipFill>
        <p:spPr>
          <a:xfrm>
            <a:off x="5307922" y="1076329"/>
            <a:ext cx="6885178" cy="2717793"/>
          </a:xfrm>
          <a:prstGeom prst="rect">
            <a:avLst/>
          </a:prstGeom>
        </p:spPr>
      </p:pic>
      <p:sp>
        <p:nvSpPr>
          <p:cNvPr id="7" name="TextBox 6">
            <a:extLst>
              <a:ext uri="{FF2B5EF4-FFF2-40B4-BE49-F238E27FC236}">
                <a16:creationId xmlns:a16="http://schemas.microsoft.com/office/drawing/2014/main" id="{4797A94E-92EC-5D0B-A177-85510251C9A7}"/>
              </a:ext>
            </a:extLst>
          </p:cNvPr>
          <p:cNvSpPr txBox="1"/>
          <p:nvPr/>
        </p:nvSpPr>
        <p:spPr>
          <a:xfrm>
            <a:off x="819150" y="3560233"/>
            <a:ext cx="4478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sp>
        <p:nvSpPr>
          <p:cNvPr id="15" name="TextBox 14">
            <a:extLst>
              <a:ext uri="{FF2B5EF4-FFF2-40B4-BE49-F238E27FC236}">
                <a16:creationId xmlns:a16="http://schemas.microsoft.com/office/drawing/2014/main" id="{7CC878D4-449E-E57E-272B-14D11696BFF7}"/>
              </a:ext>
            </a:extLst>
          </p:cNvPr>
          <p:cNvSpPr txBox="1"/>
          <p:nvPr/>
        </p:nvSpPr>
        <p:spPr>
          <a:xfrm>
            <a:off x="6089650" y="5253566"/>
            <a:ext cx="41719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formula is similar to the Pythagorean theorem formula, Thus it is also known as </a:t>
            </a:r>
            <a:r>
              <a:rPr lang="en-US" b="1"/>
              <a:t>the Pythagorean Theorem.</a:t>
            </a:r>
            <a:endParaRPr lang="en-US"/>
          </a:p>
        </p:txBody>
      </p:sp>
      <p:pic>
        <p:nvPicPr>
          <p:cNvPr id="5" name="Picture 4" descr="A blue and green text&#10;&#10;Description automatically generated">
            <a:extLst>
              <a:ext uri="{FF2B5EF4-FFF2-40B4-BE49-F238E27FC236}">
                <a16:creationId xmlns:a16="http://schemas.microsoft.com/office/drawing/2014/main" id="{4E5EBF27-04B2-787F-01B0-8F9013B14801}"/>
              </a:ext>
            </a:extLst>
          </p:cNvPr>
          <p:cNvPicPr>
            <a:picLocks noChangeAspect="1"/>
          </p:cNvPicPr>
          <p:nvPr/>
        </p:nvPicPr>
        <p:blipFill>
          <a:blip r:embed="rId4"/>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325816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32D4-EE05-D9C0-0785-36E966F2CFDB}"/>
              </a:ext>
            </a:extLst>
          </p:cNvPr>
          <p:cNvSpPr>
            <a:spLocks noGrp="1"/>
          </p:cNvSpPr>
          <p:nvPr>
            <p:ph type="title"/>
          </p:nvPr>
        </p:nvSpPr>
        <p:spPr/>
        <p:txBody>
          <a:bodyPr/>
          <a:lstStyle/>
          <a:p>
            <a:r>
              <a:rPr lang="en-US" dirty="0" err="1">
                <a:cs typeface="Calibri Light"/>
              </a:rPr>
              <a:t>Pesudo</a:t>
            </a:r>
            <a:r>
              <a:rPr lang="en-US" dirty="0">
                <a:cs typeface="Calibri Light"/>
              </a:rPr>
              <a:t> code</a:t>
            </a:r>
            <a:endParaRPr lang="en-US" dirty="0"/>
          </a:p>
        </p:txBody>
      </p:sp>
      <p:graphicFrame>
        <p:nvGraphicFramePr>
          <p:cNvPr id="13" name="Content Placeholder 2">
            <a:extLst>
              <a:ext uri="{FF2B5EF4-FFF2-40B4-BE49-F238E27FC236}">
                <a16:creationId xmlns:a16="http://schemas.microsoft.com/office/drawing/2014/main" id="{058EB6C3-2DEB-3A25-8AC8-01FA340A731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Picture 40" descr="A blue and green text&#10;&#10;Description automatically generated">
            <a:extLst>
              <a:ext uri="{FF2B5EF4-FFF2-40B4-BE49-F238E27FC236}">
                <a16:creationId xmlns:a16="http://schemas.microsoft.com/office/drawing/2014/main" id="{CABEEEBD-E60F-6460-B067-577641309786}"/>
              </a:ext>
            </a:extLst>
          </p:cNvPr>
          <p:cNvPicPr>
            <a:picLocks noChangeAspect="1"/>
          </p:cNvPicPr>
          <p:nvPr/>
        </p:nvPicPr>
        <p:blipFill>
          <a:blip r:embed="rId7"/>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394911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F3063-8F9C-3947-B4C3-60AF7AF5448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Algorithm</a:t>
            </a:r>
            <a:endParaRPr lang="en-US" sz="4000" dirty="0">
              <a:solidFill>
                <a:srgbClr val="FFFFFF"/>
              </a:solidFill>
            </a:endParaRPr>
          </a:p>
        </p:txBody>
      </p:sp>
      <p:sp>
        <p:nvSpPr>
          <p:cNvPr id="3" name="Content Placeholder 2">
            <a:extLst>
              <a:ext uri="{FF2B5EF4-FFF2-40B4-BE49-F238E27FC236}">
                <a16:creationId xmlns:a16="http://schemas.microsoft.com/office/drawing/2014/main" id="{7EABAAD8-AFA5-B853-0D81-147E783CFA0F}"/>
              </a:ext>
            </a:extLst>
          </p:cNvPr>
          <p:cNvSpPr>
            <a:spLocks noGrp="1"/>
          </p:cNvSpPr>
          <p:nvPr>
            <p:ph idx="1"/>
          </p:nvPr>
        </p:nvSpPr>
        <p:spPr>
          <a:xfrm>
            <a:off x="4687963" y="47406"/>
            <a:ext cx="6677643" cy="6947750"/>
          </a:xfrm>
        </p:spPr>
        <p:txBody>
          <a:bodyPr vert="horz" lIns="91440" tIns="45720" rIns="91440" bIns="45720" rtlCol="0" anchor="ctr">
            <a:noAutofit/>
          </a:bodyPr>
          <a:lstStyle/>
          <a:p>
            <a:pPr marL="0" indent="0">
              <a:buNone/>
            </a:pPr>
            <a:r>
              <a:rPr lang="en-US" sz="1500" dirty="0">
                <a:ea typeface="+mn-lt"/>
                <a:cs typeface="+mn-lt"/>
              </a:rPr>
              <a:t>1.  Initialize the open list
2.  Initialize the closed list
    put the starting node on the open 
    list (you can leave its </a:t>
            </a:r>
            <a:r>
              <a:rPr lang="en-US" sz="1500" b="1" dirty="0">
                <a:ea typeface="+mn-lt"/>
                <a:cs typeface="+mn-lt"/>
              </a:rPr>
              <a:t>f</a:t>
            </a:r>
            <a:r>
              <a:rPr lang="en-US" sz="1500" dirty="0">
                <a:ea typeface="+mn-lt"/>
                <a:cs typeface="+mn-lt"/>
              </a:rPr>
              <a:t> at zero)
3.  while the open list is not empty
    a) find the node with the least </a:t>
            </a:r>
            <a:r>
              <a:rPr lang="en-US" sz="1500" b="1" dirty="0">
                <a:ea typeface="+mn-lt"/>
                <a:cs typeface="+mn-lt"/>
              </a:rPr>
              <a:t>f</a:t>
            </a:r>
            <a:r>
              <a:rPr lang="en-US" sz="1500" dirty="0">
                <a:ea typeface="+mn-lt"/>
                <a:cs typeface="+mn-lt"/>
              </a:rPr>
              <a:t> on 
       the open list, call it "q"
    b) pop q off the open list
    c) generate q's 8 successors and set their 
       parents to q
    d) for each successor
        </a:t>
            </a:r>
            <a:r>
              <a:rPr lang="en-US" sz="1500" dirty="0" err="1">
                <a:ea typeface="+mn-lt"/>
                <a:cs typeface="+mn-lt"/>
              </a:rPr>
              <a:t>i</a:t>
            </a:r>
            <a:r>
              <a:rPr lang="en-US" sz="1500" dirty="0">
                <a:ea typeface="+mn-lt"/>
                <a:cs typeface="+mn-lt"/>
              </a:rPr>
              <a:t>) if successor is the goal, stop search
        ii) else, compute both </a:t>
            </a:r>
            <a:r>
              <a:rPr lang="en-US" sz="1500" b="1" dirty="0">
                <a:ea typeface="+mn-lt"/>
                <a:cs typeface="+mn-lt"/>
              </a:rPr>
              <a:t>g</a:t>
            </a:r>
            <a:r>
              <a:rPr lang="en-US" sz="1500" dirty="0">
                <a:ea typeface="+mn-lt"/>
                <a:cs typeface="+mn-lt"/>
              </a:rPr>
              <a:t> and </a:t>
            </a:r>
            <a:r>
              <a:rPr lang="en-US" sz="1500" b="1" dirty="0">
                <a:ea typeface="+mn-lt"/>
                <a:cs typeface="+mn-lt"/>
              </a:rPr>
              <a:t>h</a:t>
            </a:r>
            <a:r>
              <a:rPr lang="en-US" sz="1500" dirty="0">
                <a:ea typeface="+mn-lt"/>
                <a:cs typeface="+mn-lt"/>
              </a:rPr>
              <a:t> for successor
          </a:t>
            </a:r>
            <a:r>
              <a:rPr lang="en-US" sz="1500" dirty="0" err="1">
                <a:ea typeface="+mn-lt"/>
                <a:cs typeface="+mn-lt"/>
              </a:rPr>
              <a:t>successor.</a:t>
            </a:r>
            <a:r>
              <a:rPr lang="en-US" sz="1500" b="1" dirty="0" err="1">
                <a:ea typeface="+mn-lt"/>
                <a:cs typeface="+mn-lt"/>
              </a:rPr>
              <a:t>g</a:t>
            </a:r>
            <a:r>
              <a:rPr lang="en-US" sz="1500" dirty="0">
                <a:ea typeface="+mn-lt"/>
                <a:cs typeface="+mn-lt"/>
              </a:rPr>
              <a:t> = </a:t>
            </a:r>
            <a:r>
              <a:rPr lang="en-US" sz="1500" dirty="0" err="1">
                <a:ea typeface="+mn-lt"/>
                <a:cs typeface="+mn-lt"/>
              </a:rPr>
              <a:t>q.</a:t>
            </a:r>
            <a:r>
              <a:rPr lang="en-US" sz="1500" b="1" dirty="0" err="1">
                <a:ea typeface="+mn-lt"/>
                <a:cs typeface="+mn-lt"/>
              </a:rPr>
              <a:t>g</a:t>
            </a:r>
            <a:r>
              <a:rPr lang="en-US" sz="1500" dirty="0">
                <a:ea typeface="+mn-lt"/>
                <a:cs typeface="+mn-lt"/>
              </a:rPr>
              <a:t> + distance between successor and q
          </a:t>
            </a:r>
            <a:r>
              <a:rPr lang="en-US" sz="1500" dirty="0" err="1">
                <a:ea typeface="+mn-lt"/>
                <a:cs typeface="+mn-lt"/>
              </a:rPr>
              <a:t>successor.</a:t>
            </a:r>
            <a:r>
              <a:rPr lang="en-US" sz="1500" b="1" dirty="0" err="1">
                <a:ea typeface="+mn-lt"/>
                <a:cs typeface="+mn-lt"/>
              </a:rPr>
              <a:t>h</a:t>
            </a:r>
            <a:r>
              <a:rPr lang="en-US" sz="1500" dirty="0">
                <a:ea typeface="+mn-lt"/>
                <a:cs typeface="+mn-lt"/>
              </a:rPr>
              <a:t> = distance from goal to 
          successor (This can be done using many 
          ways, we will discuss three heuristics-Manhattan, Diagonal and Euclidean 
          Heuristics)
          </a:t>
            </a:r>
            <a:r>
              <a:rPr lang="en-US" sz="1500" dirty="0" err="1">
                <a:ea typeface="+mn-lt"/>
                <a:cs typeface="+mn-lt"/>
              </a:rPr>
              <a:t>successor.</a:t>
            </a:r>
            <a:r>
              <a:rPr lang="en-US" sz="1500" b="1" dirty="0" err="1">
                <a:ea typeface="+mn-lt"/>
                <a:cs typeface="+mn-lt"/>
              </a:rPr>
              <a:t>f</a:t>
            </a:r>
            <a:r>
              <a:rPr lang="en-US" sz="1500" dirty="0">
                <a:ea typeface="+mn-lt"/>
                <a:cs typeface="+mn-lt"/>
              </a:rPr>
              <a:t> = </a:t>
            </a:r>
            <a:r>
              <a:rPr lang="en-US" sz="1500" dirty="0" err="1">
                <a:ea typeface="+mn-lt"/>
                <a:cs typeface="+mn-lt"/>
              </a:rPr>
              <a:t>successor.</a:t>
            </a:r>
            <a:r>
              <a:rPr lang="en-US" sz="1500" b="1" dirty="0" err="1">
                <a:ea typeface="+mn-lt"/>
                <a:cs typeface="+mn-lt"/>
              </a:rPr>
              <a:t>g</a:t>
            </a:r>
            <a:r>
              <a:rPr lang="en-US" sz="1500" dirty="0">
                <a:ea typeface="+mn-lt"/>
                <a:cs typeface="+mn-lt"/>
              </a:rPr>
              <a:t> + </a:t>
            </a:r>
            <a:r>
              <a:rPr lang="en-US" sz="1500" dirty="0" err="1">
                <a:ea typeface="+mn-lt"/>
                <a:cs typeface="+mn-lt"/>
              </a:rPr>
              <a:t>successor.</a:t>
            </a:r>
            <a:r>
              <a:rPr lang="en-US" sz="1500" b="1" dirty="0" err="1">
                <a:ea typeface="+mn-lt"/>
                <a:cs typeface="+mn-lt"/>
              </a:rPr>
              <a:t>h</a:t>
            </a:r>
            <a:r>
              <a:rPr lang="en-US" sz="1500" dirty="0">
                <a:ea typeface="+mn-lt"/>
                <a:cs typeface="+mn-lt"/>
              </a:rPr>
              <a:t>
        iii) if a node with the same position as 
            successor is in the OPEN list which has a 
           lower </a:t>
            </a:r>
            <a:r>
              <a:rPr lang="en-US" sz="1500" b="1" dirty="0">
                <a:ea typeface="+mn-lt"/>
                <a:cs typeface="+mn-lt"/>
              </a:rPr>
              <a:t>f</a:t>
            </a:r>
            <a:r>
              <a:rPr lang="en-US" sz="1500" dirty="0">
                <a:ea typeface="+mn-lt"/>
                <a:cs typeface="+mn-lt"/>
              </a:rPr>
              <a:t> than successor, skip this successor
        </a:t>
            </a:r>
            <a:r>
              <a:rPr lang="en-US" sz="1500" dirty="0" err="1">
                <a:ea typeface="+mn-lt"/>
                <a:cs typeface="+mn-lt"/>
              </a:rPr>
              <a:t>iV</a:t>
            </a:r>
            <a:r>
              <a:rPr lang="en-US" sz="1500" dirty="0">
                <a:ea typeface="+mn-lt"/>
                <a:cs typeface="+mn-lt"/>
              </a:rPr>
              <a:t>) if a node with the same position as 
            successor  is in the CLOSED list which has
            a lower </a:t>
            </a:r>
            <a:r>
              <a:rPr lang="en-US" sz="1500" b="1" dirty="0">
                <a:ea typeface="+mn-lt"/>
                <a:cs typeface="+mn-lt"/>
              </a:rPr>
              <a:t>f</a:t>
            </a:r>
            <a:r>
              <a:rPr lang="en-US" sz="1500" dirty="0">
                <a:ea typeface="+mn-lt"/>
                <a:cs typeface="+mn-lt"/>
              </a:rPr>
              <a:t> than successor, skip this successor
            otherwise, add  the node to the open list
     end (for loop)
    e) push q on the closed list
    end (while loop)</a:t>
            </a:r>
            <a:endParaRPr lang="en-US" dirty="0">
              <a:ea typeface="+mn-lt"/>
              <a:cs typeface="+mn-lt"/>
            </a:endParaRPr>
          </a:p>
        </p:txBody>
      </p:sp>
    </p:spTree>
    <p:extLst>
      <p:ext uri="{BB962C8B-B14F-4D97-AF65-F5344CB8AC3E}">
        <p14:creationId xmlns:p14="http://schemas.microsoft.com/office/powerpoint/2010/main" val="3659304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4133A-15F2-55CA-DCEA-8672AF0411EB}"/>
              </a:ext>
            </a:extLst>
          </p:cNvPr>
          <p:cNvSpPr>
            <a:spLocks noGrp="1"/>
          </p:cNvSpPr>
          <p:nvPr>
            <p:ph type="title"/>
          </p:nvPr>
        </p:nvSpPr>
        <p:spPr>
          <a:xfrm>
            <a:off x="838200" y="4271749"/>
            <a:ext cx="10515600" cy="1092050"/>
          </a:xfrm>
        </p:spPr>
        <p:txBody>
          <a:bodyPr vert="horz" lIns="91440" tIns="45720" rIns="91440" bIns="45720" rtlCol="0" anchor="b">
            <a:normAutofit/>
          </a:bodyPr>
          <a:lstStyle/>
          <a:p>
            <a:pPr algn="ctr"/>
            <a:r>
              <a:rPr lang="en-US" sz="5200" b="1" kern="1200" dirty="0">
                <a:latin typeface="+mj-lt"/>
                <a:ea typeface="+mj-ea"/>
                <a:cs typeface="+mj-cs"/>
              </a:rPr>
              <a:t>Thank you</a:t>
            </a:r>
            <a:endParaRPr lang="en-US" sz="5200" b="1" kern="1200" dirty="0">
              <a:latin typeface="+mj-lt"/>
              <a:ea typeface="Calibri Light"/>
              <a:cs typeface="Calibri Light"/>
            </a:endParaRPr>
          </a:p>
        </p:txBody>
      </p:sp>
      <p:sp useBgFill="1">
        <p:nvSpPr>
          <p:cNvPr id="12" name="Rectangle 11">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blue and green text&#10;&#10;Description automatically generated">
            <a:extLst>
              <a:ext uri="{FF2B5EF4-FFF2-40B4-BE49-F238E27FC236}">
                <a16:creationId xmlns:a16="http://schemas.microsoft.com/office/drawing/2014/main" id="{2574C826-3A6C-D72E-8CD9-D490B76B4B22}"/>
              </a:ext>
            </a:extLst>
          </p:cNvPr>
          <p:cNvPicPr>
            <a:picLocks noChangeAspect="1"/>
          </p:cNvPicPr>
          <p:nvPr/>
        </p:nvPicPr>
        <p:blipFill>
          <a:blip r:embed="rId2"/>
          <a:stretch>
            <a:fillRect/>
          </a:stretch>
        </p:blipFill>
        <p:spPr>
          <a:xfrm>
            <a:off x="838199" y="294301"/>
            <a:ext cx="10515599" cy="3864481"/>
          </a:xfrm>
          <a:prstGeom prst="rect">
            <a:avLst/>
          </a:prstGeom>
        </p:spPr>
      </p:pic>
      <p:sp>
        <p:nvSpPr>
          <p:cNvPr id="14" name="Rectangle 13">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66929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1F1C2-1043-91C5-F157-7AB85D5ABF1E}"/>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a:solidFill>
                  <a:srgbClr val="FFFFFF"/>
                </a:solidFill>
                <a:latin typeface="+mj-lt"/>
                <a:ea typeface="+mj-ea"/>
                <a:cs typeface="+mj-cs"/>
              </a:rPr>
              <a:t>How to Analyze Algorithms</a:t>
            </a:r>
          </a:p>
        </p:txBody>
      </p:sp>
      <p:sp>
        <p:nvSpPr>
          <p:cNvPr id="31" name="Rectangle 30">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Head with Gears">
            <a:extLst>
              <a:ext uri="{FF2B5EF4-FFF2-40B4-BE49-F238E27FC236}">
                <a16:creationId xmlns:a16="http://schemas.microsoft.com/office/drawing/2014/main" id="{2039165B-CA86-7864-2B92-5E175EAB610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Tree>
    <p:extLst>
      <p:ext uri="{BB962C8B-B14F-4D97-AF65-F5344CB8AC3E}">
        <p14:creationId xmlns:p14="http://schemas.microsoft.com/office/powerpoint/2010/main" val="168467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up of a blue surface&#10;&#10;Description automatically generated">
            <a:extLst>
              <a:ext uri="{FF2B5EF4-FFF2-40B4-BE49-F238E27FC236}">
                <a16:creationId xmlns:a16="http://schemas.microsoft.com/office/drawing/2014/main" id="{A8463C37-BB34-BBA5-C972-035649644838}"/>
              </a:ext>
            </a:extLst>
          </p:cNvPr>
          <p:cNvPicPr>
            <a:picLocks noGrp="1" noChangeAspect="1"/>
          </p:cNvPicPr>
          <p:nvPr>
            <p:ph idx="1"/>
          </p:nvPr>
        </p:nvPicPr>
        <p:blipFill>
          <a:blip r:embed="rId2"/>
          <a:stretch>
            <a:fillRect/>
          </a:stretch>
        </p:blipFill>
        <p:spPr>
          <a:xfrm>
            <a:off x="55767" y="124883"/>
            <a:ext cx="11127966" cy="6089650"/>
          </a:xfrm>
          <a:prstGeom prst="rect">
            <a:avLst/>
          </a:prstGeom>
        </p:spPr>
      </p:pic>
    </p:spTree>
    <p:extLst>
      <p:ext uri="{BB962C8B-B14F-4D97-AF65-F5344CB8AC3E}">
        <p14:creationId xmlns:p14="http://schemas.microsoft.com/office/powerpoint/2010/main" val="117824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white background with text and colorful circles and triangles&#10;&#10;Description automatically generated">
            <a:extLst>
              <a:ext uri="{FF2B5EF4-FFF2-40B4-BE49-F238E27FC236}">
                <a16:creationId xmlns:a16="http://schemas.microsoft.com/office/drawing/2014/main" id="{87388A31-8EF9-9C93-9DEF-7B7A8AAE2A1D}"/>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159213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erson sitting in front of a computer screen&#10;&#10;Description automatically generated">
            <a:extLst>
              <a:ext uri="{FF2B5EF4-FFF2-40B4-BE49-F238E27FC236}">
                <a16:creationId xmlns:a16="http://schemas.microsoft.com/office/drawing/2014/main" id="{BCAF6161-964C-A060-0E77-388546105FA2}"/>
              </a:ext>
            </a:extLst>
          </p:cNvPr>
          <p:cNvPicPr>
            <a:picLocks noGrp="1" noChangeAspect="1"/>
          </p:cNvPicPr>
          <p:nvPr>
            <p:ph idx="1"/>
          </p:nvPr>
        </p:nvPicPr>
        <p:blipFill rotWithShape="1">
          <a:blip r:embed="rId2"/>
          <a:srcRect t="1747"/>
          <a:stretch/>
        </p:blipFill>
        <p:spPr>
          <a:xfrm>
            <a:off x="20" y="1"/>
            <a:ext cx="12191979" cy="6858000"/>
          </a:xfrm>
          <a:prstGeom prst="rect">
            <a:avLst/>
          </a:prstGeom>
        </p:spPr>
      </p:pic>
    </p:spTree>
    <p:extLst>
      <p:ext uri="{BB962C8B-B14F-4D97-AF65-F5344CB8AC3E}">
        <p14:creationId xmlns:p14="http://schemas.microsoft.com/office/powerpoint/2010/main" val="399445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5074-B72E-789D-7224-7EB8171D8141}"/>
              </a:ext>
            </a:extLst>
          </p:cNvPr>
          <p:cNvSpPr>
            <a:spLocks noGrp="1"/>
          </p:cNvSpPr>
          <p:nvPr>
            <p:ph type="title"/>
          </p:nvPr>
        </p:nvSpPr>
        <p:spPr>
          <a:xfrm>
            <a:off x="1043631" y="809898"/>
            <a:ext cx="10173010" cy="1554480"/>
          </a:xfrm>
        </p:spPr>
        <p:txBody>
          <a:bodyPr anchor="ctr">
            <a:normAutofit/>
          </a:bodyPr>
          <a:lstStyle/>
          <a:p>
            <a:r>
              <a:rPr lang="en-US" sz="4800">
                <a:cs typeface="Calibri Light"/>
              </a:rPr>
              <a:t>Available Search Algorithms</a:t>
            </a:r>
            <a:endParaRPr lang="en-US" sz="4800"/>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998271-E6BB-E17F-4BCF-575122EB88FE}"/>
              </a:ext>
            </a:extLst>
          </p:cNvPr>
          <p:cNvGraphicFramePr>
            <a:graphicFrameLocks noGrp="1"/>
          </p:cNvGraphicFramePr>
          <p:nvPr>
            <p:ph idx="1"/>
            <p:extLst>
              <p:ext uri="{D42A27DB-BD31-4B8C-83A1-F6EECF244321}">
                <p14:modId xmlns:p14="http://schemas.microsoft.com/office/powerpoint/2010/main" val="72404191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6" name="Picture 55" descr="A blue and green text&#10;&#10;Description automatically generated">
            <a:extLst>
              <a:ext uri="{FF2B5EF4-FFF2-40B4-BE49-F238E27FC236}">
                <a16:creationId xmlns:a16="http://schemas.microsoft.com/office/drawing/2014/main" id="{4BD9BB2E-2102-665C-F595-34163B7EA9B1}"/>
              </a:ext>
            </a:extLst>
          </p:cNvPr>
          <p:cNvPicPr>
            <a:picLocks noChangeAspect="1"/>
          </p:cNvPicPr>
          <p:nvPr/>
        </p:nvPicPr>
        <p:blipFill>
          <a:blip r:embed="rId7"/>
          <a:stretch>
            <a:fillRect/>
          </a:stretch>
        </p:blipFill>
        <p:spPr>
          <a:xfrm>
            <a:off x="9201150" y="45075"/>
            <a:ext cx="2743200" cy="1010516"/>
          </a:xfrm>
          <a:prstGeom prst="rect">
            <a:avLst/>
          </a:prstGeom>
        </p:spPr>
      </p:pic>
    </p:spTree>
    <p:extLst>
      <p:ext uri="{BB962C8B-B14F-4D97-AF65-F5344CB8AC3E}">
        <p14:creationId xmlns:p14="http://schemas.microsoft.com/office/powerpoint/2010/main" val="415890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10F2D-A41C-A2F5-3934-53294F8F71B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Tree vs Graph</a:t>
            </a:r>
          </a:p>
        </p:txBody>
      </p:sp>
      <p:pic>
        <p:nvPicPr>
          <p:cNvPr id="4" name="Content Placeholder 3" descr="A Gentle Introduction To Graph Theory | by Vaidehi Joshi | basecs | Medium">
            <a:extLst>
              <a:ext uri="{FF2B5EF4-FFF2-40B4-BE49-F238E27FC236}">
                <a16:creationId xmlns:a16="http://schemas.microsoft.com/office/drawing/2014/main" id="{A3888BED-303A-7FC4-C916-1827F0E82A27}"/>
              </a:ext>
            </a:extLst>
          </p:cNvPr>
          <p:cNvPicPr>
            <a:picLocks noGrp="1" noChangeAspect="1"/>
          </p:cNvPicPr>
          <p:nvPr>
            <p:ph idx="1"/>
          </p:nvPr>
        </p:nvPicPr>
        <p:blipFill>
          <a:blip r:embed="rId2"/>
          <a:stretch>
            <a:fillRect/>
          </a:stretch>
        </p:blipFill>
        <p:spPr>
          <a:xfrm>
            <a:off x="2008373" y="1675227"/>
            <a:ext cx="8175253" cy="4394199"/>
          </a:xfrm>
          <a:prstGeom prst="rect">
            <a:avLst/>
          </a:prstGeom>
        </p:spPr>
      </p:pic>
      <p:pic>
        <p:nvPicPr>
          <p:cNvPr id="5" name="Picture 4" descr="A blue and green text&#10;&#10;Description automatically generated">
            <a:extLst>
              <a:ext uri="{FF2B5EF4-FFF2-40B4-BE49-F238E27FC236}">
                <a16:creationId xmlns:a16="http://schemas.microsoft.com/office/drawing/2014/main" id="{B8191942-615B-EF97-77DD-E9E71E46361B}"/>
              </a:ext>
            </a:extLst>
          </p:cNvPr>
          <p:cNvPicPr>
            <a:picLocks noChangeAspect="1"/>
          </p:cNvPicPr>
          <p:nvPr/>
        </p:nvPicPr>
        <p:blipFill>
          <a:blip r:embed="rId3"/>
          <a:stretch>
            <a:fillRect/>
          </a:stretch>
        </p:blipFill>
        <p:spPr>
          <a:xfrm>
            <a:off x="10090149" y="-39592"/>
            <a:ext cx="1970617" cy="735350"/>
          </a:xfrm>
          <a:prstGeom prst="rect">
            <a:avLst/>
          </a:prstGeom>
        </p:spPr>
      </p:pic>
    </p:spTree>
    <p:extLst>
      <p:ext uri="{BB962C8B-B14F-4D97-AF65-F5344CB8AC3E}">
        <p14:creationId xmlns:p14="http://schemas.microsoft.com/office/powerpoint/2010/main" val="303221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39FB3-EA42-27FF-F3B6-FF18436C12A5}"/>
              </a:ext>
            </a:extLst>
          </p:cNvPr>
          <p:cNvSpPr>
            <a:spLocks noGrp="1"/>
          </p:cNvSpPr>
          <p:nvPr>
            <p:ph type="title"/>
          </p:nvPr>
        </p:nvSpPr>
        <p:spPr>
          <a:xfrm>
            <a:off x="793662" y="386930"/>
            <a:ext cx="10066122" cy="1298448"/>
          </a:xfrm>
        </p:spPr>
        <p:txBody>
          <a:bodyPr anchor="b">
            <a:normAutofit/>
          </a:bodyPr>
          <a:lstStyle/>
          <a:p>
            <a:r>
              <a:rPr lang="en-US" sz="4800" dirty="0">
                <a:cs typeface="Calibri Light"/>
              </a:rPr>
              <a:t>Graph Theory</a:t>
            </a:r>
            <a:endParaRPr lang="en-US" sz="4800" dirty="0"/>
          </a:p>
        </p:txBody>
      </p:sp>
      <p:sp>
        <p:nvSpPr>
          <p:cNvPr id="38" name="Rectangle 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8E50B8-2944-9370-2A91-2B4C1DCEAC60}"/>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ea typeface="+mn-lt"/>
                <a:cs typeface="+mn-lt"/>
              </a:rPr>
              <a:t>Graph theory is a branch of mathematics that deals with the study of graphs, which are mathematical structures used to model pairwise relations between objects. A graph consists of two main components: vertices (also called nodes) and edges (also called links or connections).</a:t>
            </a:r>
            <a:endParaRPr lang="en-US" sz="2000"/>
          </a:p>
        </p:txBody>
      </p:sp>
      <p:pic>
        <p:nvPicPr>
          <p:cNvPr id="5" name="Picture 4" descr="graph01.gif">
            <a:extLst>
              <a:ext uri="{FF2B5EF4-FFF2-40B4-BE49-F238E27FC236}">
                <a16:creationId xmlns:a16="http://schemas.microsoft.com/office/drawing/2014/main" id="{4122C0A4-7AB2-01E4-1113-785CF9850D93}"/>
              </a:ext>
            </a:extLst>
          </p:cNvPr>
          <p:cNvPicPr>
            <a:picLocks noChangeAspect="1"/>
          </p:cNvPicPr>
          <p:nvPr/>
        </p:nvPicPr>
        <p:blipFill>
          <a:blip r:embed="rId2"/>
          <a:stretch>
            <a:fillRect/>
          </a:stretch>
        </p:blipFill>
        <p:spPr>
          <a:xfrm>
            <a:off x="5911532" y="2844578"/>
            <a:ext cx="5150277" cy="2993598"/>
          </a:xfrm>
          <a:prstGeom prst="rect">
            <a:avLst/>
          </a:prstGeom>
        </p:spPr>
      </p:pic>
      <p:sp>
        <p:nvSpPr>
          <p:cNvPr id="42" name="Rectangle 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green text&#10;&#10;Description automatically generated">
            <a:extLst>
              <a:ext uri="{FF2B5EF4-FFF2-40B4-BE49-F238E27FC236}">
                <a16:creationId xmlns:a16="http://schemas.microsoft.com/office/drawing/2014/main" id="{4FD77C28-21C0-07A5-AF18-A413DA314B74}"/>
              </a:ext>
            </a:extLst>
          </p:cNvPr>
          <p:cNvPicPr>
            <a:picLocks noChangeAspect="1"/>
          </p:cNvPicPr>
          <p:nvPr/>
        </p:nvPicPr>
        <p:blipFill>
          <a:blip r:embed="rId3"/>
          <a:stretch>
            <a:fillRect/>
          </a:stretch>
        </p:blipFill>
        <p:spPr>
          <a:xfrm>
            <a:off x="9275233" y="66242"/>
            <a:ext cx="2743200" cy="1010516"/>
          </a:xfrm>
          <a:prstGeom prst="rect">
            <a:avLst/>
          </a:prstGeom>
        </p:spPr>
      </p:pic>
    </p:spTree>
    <p:extLst>
      <p:ext uri="{BB962C8B-B14F-4D97-AF65-F5344CB8AC3E}">
        <p14:creationId xmlns:p14="http://schemas.microsoft.com/office/powerpoint/2010/main" val="144786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Path Planning Algorithms</vt:lpstr>
      <vt:lpstr>Motivation</vt:lpstr>
      <vt:lpstr>How to Analyze Algorithms</vt:lpstr>
      <vt:lpstr>PowerPoint Presentation</vt:lpstr>
      <vt:lpstr>PowerPoint Presentation</vt:lpstr>
      <vt:lpstr>PowerPoint Presentation</vt:lpstr>
      <vt:lpstr>Available Search Algorithms</vt:lpstr>
      <vt:lpstr>Tree vs Graph</vt:lpstr>
      <vt:lpstr>Graph Theory</vt:lpstr>
      <vt:lpstr>Graph parameters</vt:lpstr>
      <vt:lpstr>Why A*?</vt:lpstr>
      <vt:lpstr>Example</vt:lpstr>
      <vt:lpstr>Cat Example</vt:lpstr>
      <vt:lpstr>Open and Closed lists</vt:lpstr>
      <vt:lpstr>Path scoring</vt:lpstr>
      <vt:lpstr>Path Scoring parameters</vt:lpstr>
      <vt:lpstr>movement cost</vt:lpstr>
      <vt:lpstr>More about G</vt:lpstr>
      <vt:lpstr>A* how it works</vt:lpstr>
      <vt:lpstr>Path Scoring</vt:lpstr>
      <vt:lpstr>Steps pathfinding</vt:lpstr>
      <vt:lpstr>Types of Distance Metrics used in A*</vt:lpstr>
      <vt:lpstr>Manhatan Distance</vt:lpstr>
      <vt:lpstr>Manhatan How it works!</vt:lpstr>
      <vt:lpstr>Euclidean Distance</vt:lpstr>
      <vt:lpstr>Pesudo code</vt:lpstr>
      <vt:lpstr>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393</cp:revision>
  <dcterms:created xsi:type="dcterms:W3CDTF">2023-11-29T07:08:07Z</dcterms:created>
  <dcterms:modified xsi:type="dcterms:W3CDTF">2023-12-06T10:39:55Z</dcterms:modified>
</cp:coreProperties>
</file>