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9" r:id="rId46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60715-5B61-BA6B-4471-CFB5BE8D4DFC}" v="261" dt="2023-11-08T07:16:45.4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4097" y="766082"/>
            <a:ext cx="8225204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33669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4302" y="1510213"/>
            <a:ext cx="8284795" cy="450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98225" y="6884549"/>
            <a:ext cx="334009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84FD5-C0AB-EF14-74AB-CFBEAC02570A}"/>
              </a:ext>
            </a:extLst>
          </p:cNvPr>
          <p:cNvSpPr/>
          <p:nvPr/>
        </p:nvSpPr>
        <p:spPr>
          <a:xfrm>
            <a:off x="-2266" y="-62421"/>
            <a:ext cx="10763477" cy="4900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73017-3BCE-6F97-C732-400F0BE6ACCE}"/>
              </a:ext>
            </a:extLst>
          </p:cNvPr>
          <p:cNvSpPr/>
          <p:nvPr/>
        </p:nvSpPr>
        <p:spPr>
          <a:xfrm>
            <a:off x="-3190" y="4834106"/>
            <a:ext cx="10768929" cy="28154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F661C62-B3F2-595A-0A8F-E8F54CA904FA}"/>
              </a:ext>
            </a:extLst>
          </p:cNvPr>
          <p:cNvSpPr txBox="1"/>
          <p:nvPr/>
        </p:nvSpPr>
        <p:spPr>
          <a:xfrm>
            <a:off x="2106878" y="5523099"/>
            <a:ext cx="5141979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+mn-cs"/>
              </a:defRPr>
            </a:lvl9pPr>
          </a:lstStyle>
          <a:p>
            <a:pPr algn="ctr">
              <a:buNone/>
            </a:pPr>
            <a:r>
              <a:rPr lang="en-US" sz="5400" b="1" dirty="0">
                <a:solidFill>
                  <a:schemeClr val="bg1"/>
                </a:solidFill>
                <a:latin typeface="Calibri Light"/>
                <a:ea typeface="MS Gothic"/>
                <a:cs typeface="Calibri Light"/>
              </a:rPr>
              <a:t>Grid Maps</a:t>
            </a:r>
            <a:endParaRPr lang="en-US" sz="54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9571F652-957D-F376-AF32-1C59EFEE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21" y="1741567"/>
            <a:ext cx="5494316" cy="216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6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53441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0" dirty="0">
                <a:solidFill>
                  <a:schemeClr val="tx1"/>
                </a:solidFill>
              </a:rPr>
              <a:t>Assumption</a:t>
            </a:r>
            <a:r>
              <a:rPr spc="-90" dirty="0"/>
              <a:t> </a:t>
            </a:r>
            <a:r>
              <a:rPr spc="29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804150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ts val="382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 cells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(the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random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variables) </a:t>
            </a:r>
            <a:r>
              <a:rPr sz="3200" spc="-10" dirty="0">
                <a:latin typeface="Verdana"/>
                <a:cs typeface="Verdana"/>
              </a:rPr>
              <a:t>are</a:t>
            </a:r>
            <a:endParaRPr sz="3200">
              <a:latin typeface="Verdana"/>
              <a:cs typeface="Verdana"/>
            </a:endParaRPr>
          </a:p>
          <a:p>
            <a:pPr marL="355600">
              <a:lnSpc>
                <a:spcPts val="3820"/>
              </a:lnSpc>
            </a:pPr>
            <a:r>
              <a:rPr sz="3200" spc="225" dirty="0">
                <a:solidFill>
                  <a:srgbClr val="800000"/>
                </a:solidFill>
                <a:latin typeface="Verdana"/>
                <a:cs typeface="Verdana"/>
              </a:rPr>
              <a:t>independent</a:t>
            </a:r>
            <a:r>
              <a:rPr sz="3200" spc="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each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other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7318" y="3964070"/>
            <a:ext cx="3562985" cy="2299335"/>
            <a:chOff x="5067318" y="3964070"/>
            <a:chExt cx="3562985" cy="2299335"/>
          </a:xfrm>
        </p:grpSpPr>
        <p:sp>
          <p:nvSpPr>
            <p:cNvPr id="5" name="object 5"/>
            <p:cNvSpPr/>
            <p:nvPr/>
          </p:nvSpPr>
          <p:spPr>
            <a:xfrm>
              <a:off x="6299339" y="3970438"/>
              <a:ext cx="581660" cy="1715135"/>
            </a:xfrm>
            <a:custGeom>
              <a:avLst/>
              <a:gdLst/>
              <a:ahLst/>
              <a:cxnLst/>
              <a:rect l="l" t="t" r="r" b="b"/>
              <a:pathLst>
                <a:path w="581659" h="1715135">
                  <a:moveTo>
                    <a:pt x="581075" y="0"/>
                  </a:moveTo>
                  <a:lnTo>
                    <a:pt x="0" y="0"/>
                  </a:lnTo>
                  <a:lnTo>
                    <a:pt x="0" y="571550"/>
                  </a:lnTo>
                  <a:lnTo>
                    <a:pt x="0" y="1143101"/>
                  </a:lnTo>
                  <a:lnTo>
                    <a:pt x="0" y="1714652"/>
                  </a:lnTo>
                  <a:lnTo>
                    <a:pt x="581075" y="1714652"/>
                  </a:lnTo>
                  <a:lnTo>
                    <a:pt x="581075" y="1143101"/>
                  </a:lnTo>
                  <a:lnTo>
                    <a:pt x="581075" y="571550"/>
                  </a:lnTo>
                  <a:lnTo>
                    <a:pt x="581075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92985" y="3964070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587436" y="0"/>
                  </a:moveTo>
                  <a:lnTo>
                    <a:pt x="587436" y="2298902"/>
                  </a:lnTo>
                </a:path>
                <a:path w="2337434" h="2299335">
                  <a:moveTo>
                    <a:pt x="1168520" y="0"/>
                  </a:moveTo>
                  <a:lnTo>
                    <a:pt x="1168520" y="2298902"/>
                  </a:lnTo>
                </a:path>
                <a:path w="2337434" h="2299335">
                  <a:moveTo>
                    <a:pt x="1749597" y="0"/>
                  </a:moveTo>
                  <a:lnTo>
                    <a:pt x="1749597" y="2298902"/>
                  </a:lnTo>
                </a:path>
                <a:path w="2337434" h="2299335">
                  <a:moveTo>
                    <a:pt x="0" y="577911"/>
                  </a:moveTo>
                  <a:lnTo>
                    <a:pt x="2337040" y="577911"/>
                  </a:lnTo>
                </a:path>
                <a:path w="2337434" h="2299335">
                  <a:moveTo>
                    <a:pt x="0" y="1149463"/>
                  </a:moveTo>
                  <a:lnTo>
                    <a:pt x="2337040" y="1149463"/>
                  </a:lnTo>
                </a:path>
                <a:path w="2337434" h="2299335">
                  <a:moveTo>
                    <a:pt x="0" y="1721015"/>
                  </a:moveTo>
                  <a:lnTo>
                    <a:pt x="2337040" y="172101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9344" y="3964070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933533"/>
                  </a:moveTo>
                  <a:lnTo>
                    <a:pt x="0" y="2298902"/>
                  </a:lnTo>
                </a:path>
                <a:path h="2299335">
                  <a:moveTo>
                    <a:pt x="0" y="349282"/>
                  </a:moveTo>
                  <a:lnTo>
                    <a:pt x="0" y="870438"/>
                  </a:lnTo>
                </a:path>
                <a:path h="2299335">
                  <a:moveTo>
                    <a:pt x="0" y="0"/>
                  </a:moveTo>
                  <a:lnTo>
                    <a:pt x="0" y="286192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92985" y="3964070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2330681" y="0"/>
                  </a:moveTo>
                  <a:lnTo>
                    <a:pt x="2330681" y="2298902"/>
                  </a:lnTo>
                </a:path>
                <a:path w="2337434" h="2299335">
                  <a:moveTo>
                    <a:pt x="0" y="6358"/>
                  </a:moveTo>
                  <a:lnTo>
                    <a:pt x="2337040" y="6358"/>
                  </a:lnTo>
                </a:path>
                <a:path w="2337434" h="2299335">
                  <a:moveTo>
                    <a:pt x="0" y="2292568"/>
                  </a:moveTo>
                  <a:lnTo>
                    <a:pt x="2337040" y="2292568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2720" y="4859910"/>
              <a:ext cx="1511935" cy="12700"/>
            </a:xfrm>
            <a:custGeom>
              <a:avLst/>
              <a:gdLst/>
              <a:ahLst/>
              <a:cxnLst/>
              <a:rect l="l" t="t" r="r" b="b"/>
              <a:pathLst>
                <a:path w="1511934" h="12700">
                  <a:moveTo>
                    <a:pt x="0" y="12290"/>
                  </a:moveTo>
                  <a:lnTo>
                    <a:pt x="151183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6210" y="4747024"/>
              <a:ext cx="228759" cy="228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92720" y="4275665"/>
              <a:ext cx="1511935" cy="12700"/>
            </a:xfrm>
            <a:custGeom>
              <a:avLst/>
              <a:gdLst/>
              <a:ahLst/>
              <a:cxnLst/>
              <a:rect l="l" t="t" r="r" b="b"/>
              <a:pathLst>
                <a:path w="1511934" h="12700">
                  <a:moveTo>
                    <a:pt x="0" y="12284"/>
                  </a:moveTo>
                  <a:lnTo>
                    <a:pt x="151183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210" y="4162768"/>
              <a:ext cx="228759" cy="22820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13377" y="4134114"/>
            <a:ext cx="3139440" cy="8324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0"/>
              </a:spcBef>
            </a:pPr>
            <a:r>
              <a:rPr sz="2800" spc="-10" dirty="0">
                <a:latin typeface="Verdana"/>
                <a:cs typeface="Verdana"/>
              </a:rPr>
              <a:t>no </a:t>
            </a:r>
            <a:r>
              <a:rPr sz="2800" spc="-5" dirty="0">
                <a:latin typeface="Verdana"/>
                <a:cs typeface="Verdana"/>
              </a:rPr>
              <a:t>dependency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between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cells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C3302833-1BE4-4FE8-CA62-7C6BE550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95224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80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23277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distribution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map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given </a:t>
            </a: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product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over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cells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4522" y="3368285"/>
            <a:ext cx="3949700" cy="1732914"/>
            <a:chOff x="3054522" y="3368285"/>
            <a:chExt cx="3949700" cy="17329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4522" y="3368285"/>
              <a:ext cx="3949391" cy="9556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66069" y="4160543"/>
              <a:ext cx="0" cy="902335"/>
            </a:xfrm>
            <a:custGeom>
              <a:avLst/>
              <a:gdLst/>
              <a:ahLst/>
              <a:cxnLst/>
              <a:rect l="l" t="t" r="r" b="b"/>
              <a:pathLst>
                <a:path h="902335">
                  <a:moveTo>
                    <a:pt x="0" y="902174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1950" y="4110131"/>
              <a:ext cx="228225" cy="2280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82885" y="4198647"/>
              <a:ext cx="0" cy="902335"/>
            </a:xfrm>
            <a:custGeom>
              <a:avLst/>
              <a:gdLst/>
              <a:ahLst/>
              <a:cxnLst/>
              <a:rect l="l" t="t" r="r" b="b"/>
              <a:pathLst>
                <a:path h="902335">
                  <a:moveTo>
                    <a:pt x="0" y="902174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8790" y="4148234"/>
              <a:ext cx="228211" cy="22804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93356" y="5201011"/>
            <a:ext cx="61658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Verdana"/>
                <a:cs typeface="Verdana"/>
              </a:rPr>
              <a:t>c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5" dirty="0">
                <a:latin typeface="Verdana"/>
                <a:cs typeface="Verdana"/>
              </a:rPr>
              <a:t>ll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240283" y="5239115"/>
            <a:ext cx="80518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Verdana"/>
                <a:cs typeface="Verdana"/>
              </a:rPr>
              <a:t>map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4" name="Picture 13" descr="A blue and white text&#10;&#10;Description automatically generated">
            <a:extLst>
              <a:ext uri="{FF2B5EF4-FFF2-40B4-BE49-F238E27FC236}">
                <a16:creationId xmlns:a16="http://schemas.microsoft.com/office/drawing/2014/main" id="{636B0876-2FE3-5166-28F5-874C4EF9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95224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80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23277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distribution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map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given </a:t>
            </a: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product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over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cells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4522" y="3368285"/>
            <a:ext cx="3949700" cy="1161415"/>
            <a:chOff x="3054522" y="3368285"/>
            <a:chExt cx="3949700" cy="1161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4522" y="3368285"/>
              <a:ext cx="3949391" cy="9556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44781" y="4147850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h="381635">
                  <a:moveTo>
                    <a:pt x="0" y="381419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686" y="4097432"/>
              <a:ext cx="228211" cy="22802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18091" y="4757901"/>
            <a:ext cx="372110" cy="407034"/>
            <a:chOff x="5618091" y="4757901"/>
            <a:chExt cx="372110" cy="407034"/>
          </a:xfrm>
        </p:grpSpPr>
        <p:sp>
          <p:nvSpPr>
            <p:cNvPr id="9" name="object 9"/>
            <p:cNvSpPr/>
            <p:nvPr/>
          </p:nvSpPr>
          <p:spPr>
            <a:xfrm>
              <a:off x="5630793" y="4770602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10" h="381635">
                  <a:moveTo>
                    <a:pt x="346407" y="381034"/>
                  </a:moveTo>
                  <a:lnTo>
                    <a:pt x="0" y="381034"/>
                  </a:lnTo>
                  <a:lnTo>
                    <a:pt x="0" y="0"/>
                  </a:lnTo>
                  <a:lnTo>
                    <a:pt x="346407" y="0"/>
                  </a:lnTo>
                  <a:lnTo>
                    <a:pt x="346407" y="381034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0793" y="4770602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10" h="381635">
                  <a:moveTo>
                    <a:pt x="0" y="0"/>
                  </a:moveTo>
                  <a:lnTo>
                    <a:pt x="346407" y="0"/>
                  </a:lnTo>
                  <a:lnTo>
                    <a:pt x="346407" y="381034"/>
                  </a:lnTo>
                  <a:lnTo>
                    <a:pt x="0" y="381034"/>
                  </a:lnTo>
                  <a:lnTo>
                    <a:pt x="0" y="0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075343" y="4770602"/>
            <a:ext cx="346710" cy="381635"/>
          </a:xfrm>
          <a:custGeom>
            <a:avLst/>
            <a:gdLst/>
            <a:ahLst/>
            <a:cxnLst/>
            <a:rect l="l" t="t" r="r" b="b"/>
            <a:pathLst>
              <a:path w="346710" h="381635">
                <a:moveTo>
                  <a:pt x="0" y="0"/>
                </a:moveTo>
                <a:lnTo>
                  <a:pt x="346383" y="0"/>
                </a:lnTo>
                <a:lnTo>
                  <a:pt x="346383" y="381034"/>
                </a:lnTo>
                <a:lnTo>
                  <a:pt x="0" y="381034"/>
                </a:lnTo>
                <a:lnTo>
                  <a:pt x="0" y="0"/>
                </a:lnTo>
                <a:close/>
              </a:path>
            </a:pathLst>
          </a:custGeom>
          <a:ln w="25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519886" y="4757901"/>
            <a:ext cx="372110" cy="407034"/>
            <a:chOff x="6519886" y="4757901"/>
            <a:chExt cx="372110" cy="407034"/>
          </a:xfrm>
        </p:grpSpPr>
        <p:sp>
          <p:nvSpPr>
            <p:cNvPr id="13" name="object 13"/>
            <p:cNvSpPr/>
            <p:nvPr/>
          </p:nvSpPr>
          <p:spPr>
            <a:xfrm>
              <a:off x="6532587" y="4770602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09" h="381635">
                  <a:moveTo>
                    <a:pt x="346383" y="381034"/>
                  </a:moveTo>
                  <a:lnTo>
                    <a:pt x="0" y="381034"/>
                  </a:lnTo>
                  <a:lnTo>
                    <a:pt x="0" y="0"/>
                  </a:lnTo>
                  <a:lnTo>
                    <a:pt x="346383" y="0"/>
                  </a:lnTo>
                  <a:lnTo>
                    <a:pt x="346383" y="381034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2587" y="4770602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09" h="381635">
                  <a:moveTo>
                    <a:pt x="0" y="0"/>
                  </a:moveTo>
                  <a:lnTo>
                    <a:pt x="346383" y="0"/>
                  </a:lnTo>
                  <a:lnTo>
                    <a:pt x="346383" y="381034"/>
                  </a:lnTo>
                  <a:lnTo>
                    <a:pt x="0" y="381034"/>
                  </a:lnTo>
                  <a:lnTo>
                    <a:pt x="0" y="0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977138" y="4770602"/>
            <a:ext cx="346710" cy="381635"/>
          </a:xfrm>
          <a:custGeom>
            <a:avLst/>
            <a:gdLst/>
            <a:ahLst/>
            <a:cxnLst/>
            <a:rect l="l" t="t" r="r" b="b"/>
            <a:pathLst>
              <a:path w="346709" h="381635">
                <a:moveTo>
                  <a:pt x="0" y="0"/>
                </a:moveTo>
                <a:lnTo>
                  <a:pt x="346383" y="0"/>
                </a:lnTo>
                <a:lnTo>
                  <a:pt x="346383" y="381034"/>
                </a:lnTo>
                <a:lnTo>
                  <a:pt x="0" y="381034"/>
                </a:lnTo>
                <a:lnTo>
                  <a:pt x="0" y="0"/>
                </a:lnTo>
                <a:close/>
              </a:path>
            </a:pathLst>
          </a:custGeom>
          <a:ln w="25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230279" y="4643590"/>
            <a:ext cx="740410" cy="800735"/>
            <a:chOff x="3230279" y="4643590"/>
            <a:chExt cx="740410" cy="800735"/>
          </a:xfrm>
        </p:grpSpPr>
        <p:sp>
          <p:nvSpPr>
            <p:cNvPr id="17" name="object 17"/>
            <p:cNvSpPr/>
            <p:nvPr/>
          </p:nvSpPr>
          <p:spPr>
            <a:xfrm>
              <a:off x="3242955" y="4656291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10" h="381635">
                  <a:moveTo>
                    <a:pt x="346407" y="381034"/>
                  </a:moveTo>
                  <a:lnTo>
                    <a:pt x="0" y="381034"/>
                  </a:lnTo>
                  <a:lnTo>
                    <a:pt x="0" y="0"/>
                  </a:lnTo>
                  <a:lnTo>
                    <a:pt x="346407" y="0"/>
                  </a:lnTo>
                  <a:lnTo>
                    <a:pt x="346407" y="381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2980" y="4656291"/>
              <a:ext cx="715010" cy="381635"/>
            </a:xfrm>
            <a:custGeom>
              <a:avLst/>
              <a:gdLst/>
              <a:ahLst/>
              <a:cxnLst/>
              <a:rect l="l" t="t" r="r" b="b"/>
              <a:pathLst>
                <a:path w="715010" h="381635">
                  <a:moveTo>
                    <a:pt x="0" y="0"/>
                  </a:moveTo>
                  <a:lnTo>
                    <a:pt x="346383" y="0"/>
                  </a:lnTo>
                  <a:lnTo>
                    <a:pt x="346383" y="381034"/>
                  </a:lnTo>
                  <a:lnTo>
                    <a:pt x="0" y="381034"/>
                  </a:lnTo>
                  <a:lnTo>
                    <a:pt x="0" y="0"/>
                  </a:lnTo>
                  <a:close/>
                </a:path>
                <a:path w="715010" h="381635">
                  <a:moveTo>
                    <a:pt x="368319" y="0"/>
                  </a:moveTo>
                  <a:lnTo>
                    <a:pt x="714726" y="0"/>
                  </a:lnTo>
                  <a:lnTo>
                    <a:pt x="714726" y="381034"/>
                  </a:lnTo>
                  <a:lnTo>
                    <a:pt x="368319" y="381034"/>
                  </a:lnTo>
                  <a:lnTo>
                    <a:pt x="368319" y="0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2955" y="5050019"/>
              <a:ext cx="346710" cy="381635"/>
            </a:xfrm>
            <a:custGeom>
              <a:avLst/>
              <a:gdLst/>
              <a:ahLst/>
              <a:cxnLst/>
              <a:rect l="l" t="t" r="r" b="b"/>
              <a:pathLst>
                <a:path w="346710" h="381635">
                  <a:moveTo>
                    <a:pt x="346407" y="381034"/>
                  </a:moveTo>
                  <a:lnTo>
                    <a:pt x="0" y="381034"/>
                  </a:lnTo>
                  <a:lnTo>
                    <a:pt x="0" y="0"/>
                  </a:lnTo>
                  <a:lnTo>
                    <a:pt x="346407" y="0"/>
                  </a:lnTo>
                  <a:lnTo>
                    <a:pt x="346407" y="381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2980" y="5050019"/>
              <a:ext cx="715010" cy="381635"/>
            </a:xfrm>
            <a:custGeom>
              <a:avLst/>
              <a:gdLst/>
              <a:ahLst/>
              <a:cxnLst/>
              <a:rect l="l" t="t" r="r" b="b"/>
              <a:pathLst>
                <a:path w="715010" h="381635">
                  <a:moveTo>
                    <a:pt x="0" y="0"/>
                  </a:moveTo>
                  <a:lnTo>
                    <a:pt x="346383" y="0"/>
                  </a:lnTo>
                  <a:lnTo>
                    <a:pt x="346383" y="381034"/>
                  </a:lnTo>
                  <a:lnTo>
                    <a:pt x="0" y="381034"/>
                  </a:lnTo>
                  <a:lnTo>
                    <a:pt x="0" y="0"/>
                  </a:lnTo>
                  <a:close/>
                </a:path>
                <a:path w="715010" h="381635">
                  <a:moveTo>
                    <a:pt x="368319" y="0"/>
                  </a:moveTo>
                  <a:lnTo>
                    <a:pt x="714726" y="0"/>
                  </a:lnTo>
                  <a:lnTo>
                    <a:pt x="714726" y="381034"/>
                  </a:lnTo>
                  <a:lnTo>
                    <a:pt x="368319" y="381034"/>
                  </a:lnTo>
                  <a:lnTo>
                    <a:pt x="368319" y="0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86209" y="5726681"/>
            <a:ext cx="2096135" cy="7080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" marR="5080" indent="-12700">
              <a:lnSpc>
                <a:spcPts val="2500"/>
              </a:lnSpc>
              <a:spcBef>
                <a:spcPts val="490"/>
              </a:spcBef>
            </a:pPr>
            <a:r>
              <a:rPr sz="2400" spc="-5" dirty="0">
                <a:latin typeface="Verdana"/>
                <a:cs typeface="Verdana"/>
              </a:rPr>
              <a:t>example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map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(4-dim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state)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5299742" y="5790187"/>
            <a:ext cx="256032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latin typeface="Verdana"/>
                <a:cs typeface="Verdana"/>
              </a:rPr>
              <a:t>4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individual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cells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25" name="Picture 24" descr="A blue and white text&#10;&#10;Description automatically generated">
            <a:extLst>
              <a:ext uri="{FF2B5EF4-FFF2-40B4-BE49-F238E27FC236}">
                <a16:creationId xmlns:a16="http://schemas.microsoft.com/office/drawing/2014/main" id="{CF64E765-29B2-9C3B-C753-6E57D3E6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72771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0" dirty="0">
                <a:solidFill>
                  <a:schemeClr val="tx1"/>
                </a:solidFill>
              </a:rPr>
              <a:t>Estimating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a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25" dirty="0">
                <a:solidFill>
                  <a:schemeClr val="tx1"/>
                </a:solidFill>
              </a:rPr>
              <a:t>Map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From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54" dirty="0">
                <a:solidFill>
                  <a:schemeClr val="tx1"/>
                </a:solidFill>
              </a:rPr>
              <a:t>Data</a:t>
            </a:r>
            <a:endParaRPr lang="en-US" spc="254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792084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6235" marR="5080" indent="-3562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  <a:tab pos="4906010" algn="l"/>
              </a:tabLst>
            </a:pPr>
            <a:r>
              <a:rPr sz="3200" spc="-5" dirty="0">
                <a:latin typeface="Verdana"/>
                <a:cs typeface="Verdana"/>
              </a:rPr>
              <a:t>Given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sensor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data	and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poses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sensor, estimate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map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7895" y="3083862"/>
            <a:ext cx="7065645" cy="1547495"/>
            <a:chOff x="1877895" y="3083862"/>
            <a:chExt cx="7065645" cy="1547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7895" y="3083862"/>
              <a:ext cx="7065646" cy="8644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94691" y="3728712"/>
              <a:ext cx="0" cy="902335"/>
            </a:xfrm>
            <a:custGeom>
              <a:avLst/>
              <a:gdLst/>
              <a:ahLst/>
              <a:cxnLst/>
              <a:rect l="l" t="t" r="r" b="b"/>
              <a:pathLst>
                <a:path h="902335">
                  <a:moveTo>
                    <a:pt x="0" y="902168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572" y="3678293"/>
              <a:ext cx="228225" cy="22802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4731" y="1811352"/>
            <a:ext cx="589977" cy="2704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6100" y="2281269"/>
            <a:ext cx="647825" cy="2699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05385" y="4769172"/>
            <a:ext cx="4169410" cy="1886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Verdana"/>
                <a:cs typeface="Verdana"/>
              </a:rPr>
              <a:t>binary</a:t>
            </a:r>
            <a:r>
              <a:rPr sz="2800" spc="-15" dirty="0">
                <a:latin typeface="Verdana"/>
                <a:cs typeface="Verdana"/>
              </a:rPr>
              <a:t> random variable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800">
              <a:latin typeface="Verdana"/>
              <a:cs typeface="Verdana"/>
            </a:endParaRPr>
          </a:p>
          <a:p>
            <a:pPr marL="768350" marR="133985" indent="-12700">
              <a:lnSpc>
                <a:spcPts val="3000"/>
              </a:lnSpc>
              <a:spcBef>
                <a:spcPts val="1940"/>
              </a:spcBef>
            </a:pPr>
            <a:r>
              <a:rPr sz="2800" spc="-5" dirty="0">
                <a:latin typeface="Verdana"/>
                <a:cs typeface="Verdana"/>
              </a:rPr>
              <a:t>Binary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Bayes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filter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(for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static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state)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00247" y="5888294"/>
            <a:ext cx="610235" cy="356235"/>
            <a:chOff x="3200247" y="5888294"/>
            <a:chExt cx="610235" cy="356235"/>
          </a:xfrm>
        </p:grpSpPr>
        <p:sp>
          <p:nvSpPr>
            <p:cNvPr id="12" name="object 12"/>
            <p:cNvSpPr/>
            <p:nvPr/>
          </p:nvSpPr>
          <p:spPr>
            <a:xfrm>
              <a:off x="3212948" y="5900995"/>
              <a:ext cx="584835" cy="330835"/>
            </a:xfrm>
            <a:custGeom>
              <a:avLst/>
              <a:gdLst/>
              <a:ahLst/>
              <a:cxnLst/>
              <a:rect l="l" t="t" r="r" b="b"/>
              <a:pathLst>
                <a:path w="584835" h="330835">
                  <a:moveTo>
                    <a:pt x="419140" y="330232"/>
                  </a:moveTo>
                  <a:lnTo>
                    <a:pt x="419140" y="247666"/>
                  </a:lnTo>
                  <a:lnTo>
                    <a:pt x="0" y="247666"/>
                  </a:lnTo>
                  <a:lnTo>
                    <a:pt x="0" y="82559"/>
                  </a:lnTo>
                  <a:lnTo>
                    <a:pt x="419140" y="82559"/>
                  </a:lnTo>
                  <a:lnTo>
                    <a:pt x="419140" y="0"/>
                  </a:lnTo>
                  <a:lnTo>
                    <a:pt x="584247" y="165125"/>
                  </a:lnTo>
                  <a:lnTo>
                    <a:pt x="419140" y="330232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12948" y="5900995"/>
              <a:ext cx="584835" cy="330835"/>
            </a:xfrm>
            <a:custGeom>
              <a:avLst/>
              <a:gdLst/>
              <a:ahLst/>
              <a:cxnLst/>
              <a:rect l="l" t="t" r="r" b="b"/>
              <a:pathLst>
                <a:path w="584835" h="330835">
                  <a:moveTo>
                    <a:pt x="0" y="82559"/>
                  </a:moveTo>
                  <a:lnTo>
                    <a:pt x="419140" y="82559"/>
                  </a:lnTo>
                  <a:lnTo>
                    <a:pt x="419140" y="0"/>
                  </a:lnTo>
                  <a:lnTo>
                    <a:pt x="584247" y="165125"/>
                  </a:lnTo>
                  <a:lnTo>
                    <a:pt x="419140" y="330232"/>
                  </a:lnTo>
                  <a:lnTo>
                    <a:pt x="419140" y="247666"/>
                  </a:lnTo>
                  <a:lnTo>
                    <a:pt x="0" y="247666"/>
                  </a:lnTo>
                  <a:lnTo>
                    <a:pt x="0" y="82559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44870B20-FEFB-165E-851C-3D61772A5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112" y="1923371"/>
            <a:ext cx="8111662" cy="6473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05A413D0-F835-E1A8-87AF-280D53BB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02112" y="1923368"/>
            <a:ext cx="8112125" cy="1407160"/>
            <a:chOff x="1202112" y="1923368"/>
            <a:chExt cx="8112125" cy="1407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112" y="1923368"/>
              <a:ext cx="8111662" cy="14067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2165" y="2192257"/>
              <a:ext cx="596900" cy="513715"/>
            </a:xfrm>
            <a:custGeom>
              <a:avLst/>
              <a:gdLst/>
              <a:ahLst/>
              <a:cxnLst/>
              <a:rect l="l" t="t" r="r" b="b"/>
              <a:pathLst>
                <a:path w="596900" h="513714">
                  <a:moveTo>
                    <a:pt x="596849" y="0"/>
                  </a:moveTo>
                  <a:lnTo>
                    <a:pt x="0" y="513281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3945" y="2513399"/>
              <a:ext cx="236742" cy="2250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29523" y="2192257"/>
              <a:ext cx="596900" cy="513715"/>
            </a:xfrm>
            <a:custGeom>
              <a:avLst/>
              <a:gdLst/>
              <a:ahLst/>
              <a:cxnLst/>
              <a:rect l="l" t="t" r="r" b="b"/>
              <a:pathLst>
                <a:path w="596900" h="513714">
                  <a:moveTo>
                    <a:pt x="596825" y="0"/>
                  </a:moveTo>
                  <a:lnTo>
                    <a:pt x="0" y="513281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304" y="2513399"/>
              <a:ext cx="236718" cy="22500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11" name="Picture 10" descr="A blue and white text&#10;&#10;Description automatically generated">
            <a:extLst>
              <a:ext uri="{FF2B5EF4-FFF2-40B4-BE49-F238E27FC236}">
                <a16:creationId xmlns:a16="http://schemas.microsoft.com/office/drawing/2014/main" id="{D65F6CBA-B7C9-B74A-5205-A76A30DF7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2112" y="1923368"/>
            <a:ext cx="8112125" cy="2580640"/>
            <a:chOff x="1202112" y="1923368"/>
            <a:chExt cx="8112125" cy="25806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112" y="1923368"/>
              <a:ext cx="8111662" cy="14067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4218" y="3867831"/>
              <a:ext cx="5653111" cy="6361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76611" y="3014531"/>
              <a:ext cx="1019810" cy="972185"/>
            </a:xfrm>
            <a:custGeom>
              <a:avLst/>
              <a:gdLst/>
              <a:ahLst/>
              <a:cxnLst/>
              <a:rect l="l" t="t" r="r" b="b"/>
              <a:pathLst>
                <a:path w="1019810" h="972185">
                  <a:moveTo>
                    <a:pt x="1019342" y="0"/>
                  </a:moveTo>
                  <a:lnTo>
                    <a:pt x="0" y="971901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9236" y="2979737"/>
              <a:ext cx="233206" cy="2295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0129" y="3791691"/>
              <a:ext cx="233214" cy="22953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11" name="Picture 10" descr="A blue and white text&#10;&#10;Description automatically generated">
            <a:extLst>
              <a:ext uri="{FF2B5EF4-FFF2-40B4-BE49-F238E27FC236}">
                <a16:creationId xmlns:a16="http://schemas.microsoft.com/office/drawing/2014/main" id="{03EA21E7-3A47-7340-CA99-5D8C1D9B8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590" y="1923367"/>
            <a:ext cx="8555633" cy="21628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CD6E7AF9-2956-49E3-EF78-E7D04652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4590" y="1923373"/>
            <a:ext cx="8555990" cy="2920365"/>
            <a:chOff x="1194590" y="1923373"/>
            <a:chExt cx="8555990" cy="29203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590" y="1923373"/>
              <a:ext cx="8555633" cy="29198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81822" y="4046635"/>
              <a:ext cx="185420" cy="474345"/>
            </a:xfrm>
            <a:custGeom>
              <a:avLst/>
              <a:gdLst/>
              <a:ahLst/>
              <a:cxnLst/>
              <a:rect l="l" t="t" r="r" b="b"/>
              <a:pathLst>
                <a:path w="185420" h="474345">
                  <a:moveTo>
                    <a:pt x="0" y="0"/>
                  </a:moveTo>
                  <a:lnTo>
                    <a:pt x="184872" y="473769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3231" y="4321005"/>
              <a:ext cx="215973" cy="2463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E9830E89-2E05-FB22-40BE-E60361C06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851" y="5935781"/>
            <a:ext cx="8852079" cy="640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43581" y="5201011"/>
            <a:ext cx="7922259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Verdana"/>
                <a:cs typeface="Verdana"/>
              </a:rPr>
              <a:t>Do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exactly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same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 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opposite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event: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590" y="1923373"/>
            <a:ext cx="8555633" cy="29198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pic>
        <p:nvPicPr>
          <p:cNvPr id="8" name="Picture 7" descr="A blue and white text&#10;&#10;Description automatically generated">
            <a:extLst>
              <a:ext uri="{FF2B5EF4-FFF2-40B4-BE49-F238E27FC236}">
                <a16:creationId xmlns:a16="http://schemas.microsoft.com/office/drawing/2014/main" id="{CA8BD94C-4B90-35E9-5E0C-034B7962D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2820" y="6841526"/>
            <a:ext cx="15430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7588884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Features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170" dirty="0">
                <a:solidFill>
                  <a:schemeClr val="tx1"/>
                </a:solidFill>
              </a:rPr>
              <a:t>vs.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Volumetric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15" dirty="0">
                <a:solidFill>
                  <a:schemeClr val="tx1"/>
                </a:solidFill>
              </a:rPr>
              <a:t>Maps</a:t>
            </a:r>
            <a:endParaRPr lang="en-US" spc="315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3177" y="3512496"/>
            <a:ext cx="2346960" cy="3062605"/>
            <a:chOff x="1663177" y="3512496"/>
            <a:chExt cx="2346960" cy="3062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2701" y="3522026"/>
              <a:ext cx="2326657" cy="30432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7940" y="3517259"/>
              <a:ext cx="2337435" cy="3053080"/>
            </a:xfrm>
            <a:custGeom>
              <a:avLst/>
              <a:gdLst/>
              <a:ahLst/>
              <a:cxnLst/>
              <a:rect l="l" t="t" r="r" b="b"/>
              <a:pathLst>
                <a:path w="2337435" h="3053079">
                  <a:moveTo>
                    <a:pt x="0" y="0"/>
                  </a:moveTo>
                  <a:lnTo>
                    <a:pt x="2337418" y="0"/>
                  </a:lnTo>
                  <a:lnTo>
                    <a:pt x="2337418" y="3052638"/>
                  </a:lnTo>
                  <a:lnTo>
                    <a:pt x="0" y="3052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74513" y="1812608"/>
            <a:ext cx="2354580" cy="1555115"/>
            <a:chOff x="1674513" y="1812608"/>
            <a:chExt cx="2354580" cy="15551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3093" y="1842589"/>
              <a:ext cx="2296266" cy="14893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88802" y="1826896"/>
              <a:ext cx="2326005" cy="1526540"/>
            </a:xfrm>
            <a:custGeom>
              <a:avLst/>
              <a:gdLst/>
              <a:ahLst/>
              <a:cxnLst/>
              <a:rect l="l" t="t" r="r" b="b"/>
              <a:pathLst>
                <a:path w="2326004" h="1526539">
                  <a:moveTo>
                    <a:pt x="0" y="0"/>
                  </a:moveTo>
                  <a:lnTo>
                    <a:pt x="2325920" y="0"/>
                  </a:lnTo>
                  <a:lnTo>
                    <a:pt x="2325920" y="1526115"/>
                  </a:lnTo>
                  <a:lnTo>
                    <a:pt x="0" y="1526115"/>
                  </a:lnTo>
                  <a:lnTo>
                    <a:pt x="0" y="0"/>
                  </a:lnTo>
                  <a:close/>
                </a:path>
              </a:pathLst>
            </a:custGeom>
            <a:ln w="28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3305" y="1836492"/>
            <a:ext cx="4733019" cy="472483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663933" y="6816838"/>
            <a:ext cx="246888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Courtesy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Nebot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3" name="Picture 12" descr="A blue and white text&#10;&#10;Description automatically generated">
            <a:extLst>
              <a:ext uri="{FF2B5EF4-FFF2-40B4-BE49-F238E27FC236}">
                <a16:creationId xmlns:a16="http://schemas.microsoft.com/office/drawing/2014/main" id="{909805F5-E160-49E1-27FF-45DF9983D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664400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-5" dirty="0">
                <a:latin typeface="Verdana"/>
                <a:cs typeface="Verdana"/>
              </a:rPr>
              <a:t> computing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ratio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-5" dirty="0">
                <a:latin typeface="Verdana"/>
                <a:cs typeface="Verdana"/>
              </a:rPr>
              <a:t> both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probabilities, </a:t>
            </a:r>
            <a:r>
              <a:rPr sz="3200" spc="-10" dirty="0">
                <a:latin typeface="Verdana"/>
                <a:cs typeface="Verdana"/>
              </a:rPr>
              <a:t>we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obtain: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5996" y="2948168"/>
            <a:ext cx="8789670" cy="1142365"/>
            <a:chOff x="1125996" y="2948168"/>
            <a:chExt cx="8789670" cy="1142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5996" y="2948168"/>
              <a:ext cx="8789110" cy="11419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73933" y="3043233"/>
              <a:ext cx="2451735" cy="1003935"/>
            </a:xfrm>
            <a:custGeom>
              <a:avLst/>
              <a:gdLst/>
              <a:ahLst/>
              <a:cxnLst/>
              <a:rect l="l" t="t" r="r" b="b"/>
              <a:pathLst>
                <a:path w="2451734" h="1003935">
                  <a:moveTo>
                    <a:pt x="469961" y="393746"/>
                  </a:moveTo>
                  <a:lnTo>
                    <a:pt x="2324322" y="266724"/>
                  </a:lnTo>
                </a:path>
                <a:path w="2451734" h="1003935">
                  <a:moveTo>
                    <a:pt x="596965" y="1003402"/>
                  </a:moveTo>
                  <a:lnTo>
                    <a:pt x="2451351" y="876380"/>
                  </a:lnTo>
                </a:path>
                <a:path w="2451734" h="1003935">
                  <a:moveTo>
                    <a:pt x="12717" y="711267"/>
                  </a:moveTo>
                  <a:lnTo>
                    <a:pt x="1003412" y="609655"/>
                  </a:lnTo>
                </a:path>
                <a:path w="2451734" h="1003935">
                  <a:moveTo>
                    <a:pt x="0" y="101611"/>
                  </a:moveTo>
                  <a:lnTo>
                    <a:pt x="990694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31089B1E-0EB0-D97D-3183-2BF666CC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664400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-5" dirty="0">
                <a:latin typeface="Verdana"/>
                <a:cs typeface="Verdana"/>
              </a:rPr>
              <a:t> computing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ratio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-5" dirty="0">
                <a:latin typeface="Verdana"/>
                <a:cs typeface="Verdana"/>
              </a:rPr>
              <a:t> both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probabilities, </a:t>
            </a:r>
            <a:r>
              <a:rPr sz="3200" spc="-10" dirty="0">
                <a:latin typeface="Verdana"/>
                <a:cs typeface="Verdana"/>
              </a:rPr>
              <a:t>we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obtain: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702" y="3057320"/>
            <a:ext cx="8288446" cy="25860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BCF84D3E-EE11-8CC5-54DC-28ECBFED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00100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29" dirty="0">
                <a:solidFill>
                  <a:schemeClr val="tx1"/>
                </a:solidFill>
              </a:rPr>
              <a:t>Static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25" dirty="0">
                <a:solidFill>
                  <a:schemeClr val="tx1"/>
                </a:solidFill>
              </a:rPr>
              <a:t>State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Binary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Bayes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Filter</a:t>
            </a:r>
            <a:endParaRPr lang="en-US" spc="26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664400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By</a:t>
            </a:r>
            <a:r>
              <a:rPr sz="3200" spc="-5" dirty="0">
                <a:latin typeface="Verdana"/>
                <a:cs typeface="Verdana"/>
              </a:rPr>
              <a:t> computing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ratio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-5" dirty="0">
                <a:latin typeface="Verdana"/>
                <a:cs typeface="Verdana"/>
              </a:rPr>
              <a:t> both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probabilities, </a:t>
            </a:r>
            <a:r>
              <a:rPr sz="3200" spc="-10" dirty="0">
                <a:latin typeface="Verdana"/>
                <a:cs typeface="Verdana"/>
              </a:rPr>
              <a:t>we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obtain: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912" y="3054988"/>
            <a:ext cx="8401640" cy="30601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EAA617BE-7DCA-5B5B-D155-384002F2B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647065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5" dirty="0">
                <a:solidFill>
                  <a:schemeClr val="tx1"/>
                </a:solidFill>
              </a:rPr>
              <a:t>From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Ratio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Probability</a:t>
            </a:r>
            <a:endParaRPr lang="en-US" spc="28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014334" cy="994410"/>
          </a:xfrm>
          <a:prstGeom prst="rect">
            <a:avLst/>
          </a:prstGeom>
        </p:spPr>
        <p:txBody>
          <a:bodyPr vert="horz" wrap="square" lIns="0" tIns="28575" rIns="0" bIns="0" rtlCol="0" anchor="t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We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can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easily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turn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lang="en-US" sz="3200" spc="-5" dirty="0">
                <a:latin typeface="Verdana"/>
                <a:cs typeface="Verdana"/>
              </a:rPr>
              <a:t>ratio</a:t>
            </a:r>
            <a:r>
              <a:rPr lang="en-US"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into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lang="en-US" sz="3200" spc="-10" dirty="0">
                <a:latin typeface="Verdana"/>
                <a:cs typeface="Verdana"/>
              </a:rPr>
              <a:t> 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probability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138" y="2906126"/>
            <a:ext cx="4923273" cy="39733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F0560843-A2B3-65F2-130E-B8B011320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647065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5" dirty="0">
                <a:solidFill>
                  <a:schemeClr val="tx1"/>
                </a:solidFill>
              </a:rPr>
              <a:t>From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Ratio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Probability</a:t>
            </a:r>
            <a:endParaRPr lang="en-US" spc="28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04037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  <a:tab pos="4772025" algn="l"/>
              </a:tabLst>
            </a:pPr>
            <a:r>
              <a:rPr sz="3200" spc="-5" dirty="0">
                <a:latin typeface="Verdana"/>
                <a:cs typeface="Verdana"/>
              </a:rPr>
              <a:t>Using	directly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leads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499" y="1640109"/>
            <a:ext cx="2939147" cy="485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690" y="2927223"/>
            <a:ext cx="8292574" cy="11393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8827" y="5185770"/>
            <a:ext cx="8052434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</a:pPr>
            <a:r>
              <a:rPr sz="2800" spc="204" dirty="0">
                <a:solidFill>
                  <a:srgbClr val="800000"/>
                </a:solidFill>
                <a:latin typeface="Verdana"/>
                <a:cs typeface="Verdana"/>
              </a:rPr>
              <a:t>For </a:t>
            </a:r>
            <a:r>
              <a:rPr sz="2800" spc="200" dirty="0">
                <a:solidFill>
                  <a:srgbClr val="800000"/>
                </a:solidFill>
                <a:latin typeface="Verdana"/>
                <a:cs typeface="Verdana"/>
              </a:rPr>
              <a:t>reasons </a:t>
            </a:r>
            <a:r>
              <a:rPr sz="2800" spc="204" dirty="0">
                <a:solidFill>
                  <a:srgbClr val="800000"/>
                </a:solidFill>
                <a:latin typeface="Verdana"/>
                <a:cs typeface="Verdana"/>
              </a:rPr>
              <a:t>of </a:t>
            </a:r>
            <a:r>
              <a:rPr sz="2800" spc="170" dirty="0">
                <a:solidFill>
                  <a:srgbClr val="800000"/>
                </a:solidFill>
                <a:latin typeface="Verdana"/>
                <a:cs typeface="Verdana"/>
              </a:rPr>
              <a:t>efficiency, </a:t>
            </a:r>
            <a:r>
              <a:rPr sz="2800" spc="204" dirty="0">
                <a:solidFill>
                  <a:srgbClr val="800000"/>
                </a:solidFill>
                <a:latin typeface="Verdana"/>
                <a:cs typeface="Verdana"/>
              </a:rPr>
              <a:t>one performs </a:t>
            </a:r>
            <a:r>
              <a:rPr sz="2800" spc="-969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190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2800" spc="-2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190" dirty="0">
                <a:solidFill>
                  <a:srgbClr val="800000"/>
                </a:solidFill>
                <a:latin typeface="Verdana"/>
                <a:cs typeface="Verdana"/>
              </a:rPr>
              <a:t>calculations</a:t>
            </a:r>
            <a:r>
              <a:rPr sz="28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195" dirty="0">
                <a:solidFill>
                  <a:srgbClr val="800000"/>
                </a:solidFill>
                <a:latin typeface="Verdana"/>
                <a:cs typeface="Verdana"/>
              </a:rPr>
              <a:t>in</a:t>
            </a:r>
            <a:r>
              <a:rPr sz="28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190" dirty="0">
                <a:solidFill>
                  <a:srgbClr val="800000"/>
                </a:solidFill>
                <a:latin typeface="Verdana"/>
                <a:cs typeface="Verdana"/>
              </a:rPr>
              <a:t>the</a:t>
            </a:r>
            <a:r>
              <a:rPr sz="28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200" dirty="0">
                <a:solidFill>
                  <a:srgbClr val="800000"/>
                </a:solidFill>
                <a:latin typeface="Verdana"/>
                <a:cs typeface="Verdana"/>
              </a:rPr>
              <a:t>log</a:t>
            </a:r>
            <a:r>
              <a:rPr sz="28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204" dirty="0">
                <a:solidFill>
                  <a:srgbClr val="800000"/>
                </a:solidFill>
                <a:latin typeface="Verdana"/>
                <a:cs typeface="Verdana"/>
              </a:rPr>
              <a:t>odds</a:t>
            </a:r>
            <a:r>
              <a:rPr sz="28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800" spc="195" dirty="0">
                <a:solidFill>
                  <a:srgbClr val="800000"/>
                </a:solidFill>
                <a:latin typeface="Verdana"/>
                <a:cs typeface="Verdana"/>
              </a:rPr>
              <a:t>notation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DD033F9D-EC90-CDE6-7975-8A9EA130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477774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5" dirty="0">
                <a:solidFill>
                  <a:schemeClr val="tx1"/>
                </a:solidFill>
              </a:rPr>
              <a:t>Log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Odds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290" dirty="0">
                <a:solidFill>
                  <a:schemeClr val="tx1"/>
                </a:solidFill>
              </a:rPr>
              <a:t>Notation</a:t>
            </a:r>
            <a:endParaRPr lang="en-US" spc="29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886700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 log odds notation computes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 logarithm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0" dirty="0">
                <a:latin typeface="Verdana"/>
                <a:cs typeface="Verdana"/>
              </a:rPr>
              <a:t> ratio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of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probabilities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562" y="3054996"/>
            <a:ext cx="8397574" cy="2161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942" y="5787940"/>
            <a:ext cx="7270751" cy="8379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47479" y="5989905"/>
            <a:ext cx="673735" cy="394335"/>
            <a:chOff x="1447479" y="5989905"/>
            <a:chExt cx="673735" cy="394335"/>
          </a:xfrm>
        </p:grpSpPr>
        <p:sp>
          <p:nvSpPr>
            <p:cNvPr id="7" name="object 7"/>
            <p:cNvSpPr/>
            <p:nvPr/>
          </p:nvSpPr>
          <p:spPr>
            <a:xfrm>
              <a:off x="1460180" y="6002606"/>
              <a:ext cx="648335" cy="368935"/>
            </a:xfrm>
            <a:custGeom>
              <a:avLst/>
              <a:gdLst/>
              <a:ahLst/>
              <a:cxnLst/>
              <a:rect l="l" t="t" r="r" b="b"/>
              <a:pathLst>
                <a:path w="648335" h="368935">
                  <a:moveTo>
                    <a:pt x="463602" y="368341"/>
                  </a:moveTo>
                  <a:lnTo>
                    <a:pt x="463602" y="276253"/>
                  </a:lnTo>
                  <a:lnTo>
                    <a:pt x="0" y="276253"/>
                  </a:lnTo>
                  <a:lnTo>
                    <a:pt x="0" y="92094"/>
                  </a:lnTo>
                  <a:lnTo>
                    <a:pt x="463602" y="92094"/>
                  </a:lnTo>
                  <a:lnTo>
                    <a:pt x="463602" y="0"/>
                  </a:lnTo>
                  <a:lnTo>
                    <a:pt x="647762" y="184158"/>
                  </a:lnTo>
                  <a:lnTo>
                    <a:pt x="463602" y="368341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0180" y="6002606"/>
              <a:ext cx="648335" cy="368935"/>
            </a:xfrm>
            <a:custGeom>
              <a:avLst/>
              <a:gdLst/>
              <a:ahLst/>
              <a:cxnLst/>
              <a:rect l="l" t="t" r="r" b="b"/>
              <a:pathLst>
                <a:path w="648335" h="368935">
                  <a:moveTo>
                    <a:pt x="0" y="92094"/>
                  </a:moveTo>
                  <a:lnTo>
                    <a:pt x="463602" y="92094"/>
                  </a:lnTo>
                  <a:lnTo>
                    <a:pt x="463602" y="0"/>
                  </a:lnTo>
                  <a:lnTo>
                    <a:pt x="647762" y="184158"/>
                  </a:lnTo>
                  <a:lnTo>
                    <a:pt x="463602" y="368341"/>
                  </a:lnTo>
                  <a:lnTo>
                    <a:pt x="463602" y="276253"/>
                  </a:lnTo>
                  <a:lnTo>
                    <a:pt x="0" y="276253"/>
                  </a:lnTo>
                  <a:lnTo>
                    <a:pt x="0" y="92094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pic>
        <p:nvPicPr>
          <p:cNvPr id="11" name="Picture 10" descr="A blue and white text&#10;&#10;Description automatically generated">
            <a:extLst>
              <a:ext uri="{FF2B5EF4-FFF2-40B4-BE49-F238E27FC236}">
                <a16:creationId xmlns:a16="http://schemas.microsoft.com/office/drawing/2014/main" id="{E27F41BD-2ACE-F26B-C007-BDE00EFB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477774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5" dirty="0">
                <a:solidFill>
                  <a:schemeClr val="tx1"/>
                </a:solidFill>
              </a:rPr>
              <a:t>Log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Odds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290" dirty="0">
                <a:solidFill>
                  <a:schemeClr val="tx1"/>
                </a:solidFill>
              </a:rPr>
              <a:t>Notation</a:t>
            </a:r>
            <a:endParaRPr lang="en-US" spc="29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598487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Log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odds ratio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 </a:t>
            </a:r>
            <a:r>
              <a:rPr sz="3200" spc="-5" dirty="0">
                <a:latin typeface="Verdana"/>
                <a:cs typeface="Verdana"/>
              </a:rPr>
              <a:t>defined </a:t>
            </a:r>
            <a:r>
              <a:rPr sz="3200" spc="-10" dirty="0">
                <a:latin typeface="Verdana"/>
                <a:cs typeface="Verdana"/>
              </a:rPr>
              <a:t>as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097" y="3352897"/>
            <a:ext cx="657733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and</a:t>
            </a:r>
            <a:r>
              <a:rPr sz="3200" spc="-10" dirty="0">
                <a:latin typeface="Verdana"/>
                <a:cs typeface="Verdana"/>
              </a:rPr>
              <a:t> with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ability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to</a:t>
            </a:r>
            <a:r>
              <a:rPr sz="3200" spc="-5" dirty="0">
                <a:latin typeface="Verdana"/>
                <a:cs typeface="Verdana"/>
              </a:rPr>
              <a:t> retrieve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060" y="2266151"/>
            <a:ext cx="3430504" cy="8469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0799" y="4037331"/>
            <a:ext cx="4158885" cy="817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4911" y="3474701"/>
            <a:ext cx="644249" cy="35946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A760DE56-918F-8B67-CF1A-8A67D13E5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5725077" cy="16245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Mapping</a:t>
            </a:r>
            <a:r>
              <a:rPr lang="en-US" spc="305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75" dirty="0">
                <a:solidFill>
                  <a:schemeClr val="tx1"/>
                </a:solidFill>
              </a:rPr>
              <a:t>in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Log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Odds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Form</a:t>
            </a:r>
            <a:endParaRPr lang="en-US" spc="30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685" y="3058153"/>
            <a:ext cx="8093388" cy="1397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4097" y="2137650"/>
            <a:ext cx="632523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product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turns</a:t>
            </a:r>
            <a:r>
              <a:rPr sz="3200" spc="-10" dirty="0">
                <a:latin typeface="Verdana"/>
                <a:cs typeface="Verdana"/>
              </a:rPr>
              <a:t> into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sum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097" y="5054853"/>
            <a:ext cx="248920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or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short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2201" y="5986863"/>
            <a:ext cx="7444821" cy="3705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CB7F406C-C89C-2577-34E3-567C9D6E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7827009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Mapping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Algorithm</a:t>
            </a:r>
            <a:endParaRPr lang="en-US" spc="29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934" y="1806700"/>
            <a:ext cx="8595466" cy="4374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6328" y="6349038"/>
            <a:ext cx="8103234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65" dirty="0">
                <a:solidFill>
                  <a:srgbClr val="800000"/>
                </a:solidFill>
                <a:latin typeface="Verdana"/>
                <a:cs typeface="Verdana"/>
              </a:rPr>
              <a:t>highly</a:t>
            </a:r>
            <a:r>
              <a:rPr sz="2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rgbClr val="800000"/>
                </a:solidFill>
                <a:latin typeface="Verdana"/>
                <a:cs typeface="Verdana"/>
              </a:rPr>
              <a:t>efficient,</a:t>
            </a:r>
            <a:r>
              <a:rPr sz="2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270" dirty="0">
                <a:solidFill>
                  <a:srgbClr val="800000"/>
                </a:solidFill>
                <a:latin typeface="Verdana"/>
                <a:cs typeface="Verdana"/>
              </a:rPr>
              <a:t>we</a:t>
            </a:r>
            <a:r>
              <a:rPr sz="2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65" dirty="0">
                <a:solidFill>
                  <a:srgbClr val="800000"/>
                </a:solidFill>
                <a:latin typeface="Verdana"/>
                <a:cs typeface="Verdana"/>
              </a:rPr>
              <a:t>only</a:t>
            </a:r>
            <a:r>
              <a:rPr sz="2400" spc="-2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800000"/>
                </a:solidFill>
                <a:latin typeface="Verdana"/>
                <a:cs typeface="Verdana"/>
              </a:rPr>
              <a:t>have</a:t>
            </a:r>
            <a:r>
              <a:rPr sz="24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60" dirty="0">
                <a:solidFill>
                  <a:srgbClr val="800000"/>
                </a:solidFill>
                <a:latin typeface="Verdana"/>
                <a:cs typeface="Verdana"/>
              </a:rPr>
              <a:t>to</a:t>
            </a:r>
            <a:r>
              <a:rPr sz="2400" spc="-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70" dirty="0">
                <a:solidFill>
                  <a:srgbClr val="800000"/>
                </a:solidFill>
                <a:latin typeface="Verdana"/>
                <a:cs typeface="Verdana"/>
              </a:rPr>
              <a:t>compute</a:t>
            </a:r>
            <a:r>
              <a:rPr sz="24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2400" spc="180" dirty="0">
                <a:solidFill>
                  <a:srgbClr val="800000"/>
                </a:solidFill>
                <a:latin typeface="Verdana"/>
                <a:cs typeface="Verdana"/>
              </a:rPr>
              <a:t>sums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9509" y="3906914"/>
            <a:ext cx="3874135" cy="2502535"/>
            <a:chOff x="4889509" y="3906914"/>
            <a:chExt cx="3874135" cy="2502535"/>
          </a:xfrm>
        </p:grpSpPr>
        <p:sp>
          <p:nvSpPr>
            <p:cNvPr id="6" name="object 6"/>
            <p:cNvSpPr/>
            <p:nvPr/>
          </p:nvSpPr>
          <p:spPr>
            <a:xfrm>
              <a:off x="4930539" y="3936233"/>
              <a:ext cx="3426460" cy="2447925"/>
            </a:xfrm>
            <a:custGeom>
              <a:avLst/>
              <a:gdLst/>
              <a:ahLst/>
              <a:cxnLst/>
              <a:rect l="l" t="t" r="r" b="b"/>
              <a:pathLst>
                <a:path w="3426459" h="2447925">
                  <a:moveTo>
                    <a:pt x="3426402" y="2447408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509" y="3906914"/>
              <a:ext cx="242028" cy="2156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69634" y="3956949"/>
              <a:ext cx="299085" cy="2426970"/>
            </a:xfrm>
            <a:custGeom>
              <a:avLst/>
              <a:gdLst/>
              <a:ahLst/>
              <a:cxnLst/>
              <a:rect l="l" t="t" r="r" b="b"/>
              <a:pathLst>
                <a:path w="299084" h="2426970">
                  <a:moveTo>
                    <a:pt x="0" y="2426692"/>
                  </a:moveTo>
                  <a:lnTo>
                    <a:pt x="298683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6283" y="3906914"/>
              <a:ext cx="227056" cy="23758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A7CB4C43-680C-1E2B-5827-6AE5CB1F6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635762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45" dirty="0">
                <a:solidFill>
                  <a:schemeClr val="tx1"/>
                </a:solidFill>
              </a:rPr>
              <a:t>Grid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Mapping</a:t>
            </a:r>
            <a:endParaRPr lang="en-US" spc="30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366125" cy="21590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5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Moravec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and</a:t>
            </a:r>
            <a:r>
              <a:rPr sz="3200" spc="-10" dirty="0">
                <a:latin typeface="Verdana"/>
                <a:cs typeface="Verdana"/>
              </a:rPr>
              <a:t> Elfes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proposed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occupancy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grid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mapping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mid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80’ies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Developed </a:t>
            </a:r>
            <a:r>
              <a:rPr sz="3200" spc="-10" dirty="0">
                <a:latin typeface="Verdana"/>
                <a:cs typeface="Verdana"/>
              </a:rPr>
              <a:t>for </a:t>
            </a:r>
            <a:r>
              <a:rPr sz="3200" spc="-5" dirty="0">
                <a:latin typeface="Verdana"/>
                <a:cs typeface="Verdana"/>
              </a:rPr>
              <a:t>noisy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sonar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sensors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Also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called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“mapping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with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know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poses”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DBAFA4F9-DB6B-CC0E-AA35-20F97323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2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705737" cy="564257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F</a:t>
            </a:r>
            <a:r>
              <a:rPr spc="295" dirty="0">
                <a:solidFill>
                  <a:schemeClr val="tx1"/>
                </a:solidFill>
              </a:rPr>
              <a:t>ea</a:t>
            </a:r>
            <a:r>
              <a:rPr spc="204" dirty="0">
                <a:solidFill>
                  <a:schemeClr val="tx1"/>
                </a:solidFill>
              </a:rPr>
              <a:t>t</a:t>
            </a:r>
            <a:r>
              <a:rPr spc="345" dirty="0">
                <a:solidFill>
                  <a:schemeClr val="tx1"/>
                </a:solidFill>
              </a:rPr>
              <a:t>u</a:t>
            </a:r>
            <a:r>
              <a:rPr spc="240" dirty="0">
                <a:solidFill>
                  <a:schemeClr val="tx1"/>
                </a:solidFill>
              </a:rPr>
              <a:t>r</a:t>
            </a:r>
            <a:r>
              <a:rPr spc="270" dirty="0">
                <a:solidFill>
                  <a:schemeClr val="tx1"/>
                </a:solidFill>
              </a:rPr>
              <a:t>es</a:t>
            </a:r>
            <a:endParaRPr lang="en-US" spc="27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510213"/>
            <a:ext cx="8134350" cy="33369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So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far,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we</a:t>
            </a:r>
            <a:r>
              <a:rPr sz="3200" spc="-5" dirty="0">
                <a:latin typeface="Verdana"/>
                <a:cs typeface="Verdana"/>
              </a:rPr>
              <a:t> only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used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feature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maps</a:t>
            </a:r>
            <a:endParaRPr sz="32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Natural</a:t>
            </a:r>
            <a:r>
              <a:rPr sz="3200" spc="-10" dirty="0">
                <a:latin typeface="Verdana"/>
                <a:cs typeface="Verdana"/>
              </a:rPr>
              <a:t> choice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for</a:t>
            </a:r>
            <a:r>
              <a:rPr sz="3200" spc="-5" dirty="0">
                <a:latin typeface="Verdana"/>
                <a:cs typeface="Verdana"/>
              </a:rPr>
              <a:t> Kalman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filter-based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SLAM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systems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Compact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representation</a:t>
            </a:r>
            <a:endParaRPr sz="3200">
              <a:latin typeface="Verdana"/>
              <a:cs typeface="Verdana"/>
            </a:endParaRPr>
          </a:p>
          <a:p>
            <a:pPr marL="355600" marR="37465" indent="-343535">
              <a:lnSpc>
                <a:spcPct val="102400"/>
              </a:lnSpc>
              <a:spcBef>
                <a:spcPts val="66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Multiple feature observations improve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5" dirty="0">
                <a:latin typeface="Verdana"/>
                <a:cs typeface="Verdana"/>
              </a:rPr>
              <a:t> landmark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position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estimate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(EKF)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5D4EA634-C531-6E15-B073-64ABB726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3625" y="6841526"/>
            <a:ext cx="28321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300" dirty="0">
                <a:solidFill>
                  <a:schemeClr val="tx1"/>
                </a:solidFill>
              </a:rPr>
              <a:t>Inverse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Sensor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Model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for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54" dirty="0">
                <a:solidFill>
                  <a:schemeClr val="tx1"/>
                </a:solidFill>
              </a:rPr>
              <a:t>Sonar</a:t>
            </a:r>
            <a:r>
              <a:rPr lang="en-US" spc="254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Range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Sensors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12689" y="2158531"/>
            <a:ext cx="6648450" cy="3907154"/>
            <a:chOff x="2012689" y="2158531"/>
            <a:chExt cx="6648450" cy="39071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689" y="2158531"/>
              <a:ext cx="6648143" cy="3906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92190" y="4478467"/>
              <a:ext cx="5880735" cy="38100"/>
            </a:xfrm>
            <a:custGeom>
              <a:avLst/>
              <a:gdLst/>
              <a:ahLst/>
              <a:cxnLst/>
              <a:rect l="l" t="t" r="r" b="b"/>
              <a:pathLst>
                <a:path w="5880734" h="38100">
                  <a:moveTo>
                    <a:pt x="0" y="38103"/>
                  </a:moveTo>
                  <a:lnTo>
                    <a:pt x="5880679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33388" y="6162153"/>
            <a:ext cx="6160135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</a:pPr>
            <a:r>
              <a:rPr sz="2800" spc="-1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the following, consider the cells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along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optical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axis (red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line)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8A61DF14-DAA4-A9AC-0732-632A9CDB7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Value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Depending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on</a:t>
            </a:r>
            <a:r>
              <a:rPr lang="en-US" spc="305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Measured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Distance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778" y="2302098"/>
            <a:ext cx="7339679" cy="45251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1546" y="2891318"/>
            <a:ext cx="7505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018" y="3119440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5947" y="4364156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2163" y="4362734"/>
            <a:ext cx="7378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563" y="4338752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0998" y="4337332"/>
            <a:ext cx="15113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3179" y="4961119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z-d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3015" y="5708661"/>
            <a:ext cx="17373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measured</a:t>
            </a:r>
            <a:r>
              <a:rPr sz="18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dist.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8422" y="4821398"/>
            <a:ext cx="118110" cy="807085"/>
            <a:chOff x="6648422" y="4821398"/>
            <a:chExt cx="118110" cy="807085"/>
          </a:xfrm>
        </p:grpSpPr>
        <p:sp>
          <p:nvSpPr>
            <p:cNvPr id="13" name="object 13"/>
            <p:cNvSpPr/>
            <p:nvPr/>
          </p:nvSpPr>
          <p:spPr>
            <a:xfrm>
              <a:off x="6706169" y="4846595"/>
              <a:ext cx="12700" cy="775335"/>
            </a:xfrm>
            <a:custGeom>
              <a:avLst/>
              <a:gdLst/>
              <a:ahLst/>
              <a:cxnLst/>
              <a:rect l="l" t="t" r="r" b="b"/>
              <a:pathLst>
                <a:path w="12700" h="775335">
                  <a:moveTo>
                    <a:pt x="0" y="0"/>
                  </a:moveTo>
                  <a:lnTo>
                    <a:pt x="12315" y="774976"/>
                  </a:lnTo>
                </a:path>
              </a:pathLst>
            </a:custGeom>
            <a:ln w="127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22" y="4821398"/>
              <a:ext cx="117901" cy="11662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13748" y="4105854"/>
            <a:ext cx="623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ior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791" y="6620309"/>
            <a:ext cx="5252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spc="-5" dirty="0">
                <a:latin typeface="Verdana"/>
                <a:cs typeface="Verdana"/>
              </a:rPr>
              <a:t>distance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 the cell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the sensor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19" name="Picture 18" descr="A blue and white text&#10;&#10;Description automatically generated">
            <a:extLst>
              <a:ext uri="{FF2B5EF4-FFF2-40B4-BE49-F238E27FC236}">
                <a16:creationId xmlns:a16="http://schemas.microsoft.com/office/drawing/2014/main" id="{97E37F9D-1BB5-734B-ECAB-560E2341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86" y="2302098"/>
            <a:ext cx="7339679" cy="45251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40965" y="2845829"/>
            <a:ext cx="7505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0018" y="3119440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947" y="4364156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2163" y="4362734"/>
            <a:ext cx="7378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9563" y="4338752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0998" y="4337332"/>
            <a:ext cx="15113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3179" y="4961119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z-d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Value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Depending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on</a:t>
            </a:r>
            <a:r>
              <a:rPr lang="en-US" spc="305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Measured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Distance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3015" y="5708661"/>
            <a:ext cx="17373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measured</a:t>
            </a:r>
            <a:r>
              <a:rPr sz="18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dist.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8422" y="4821398"/>
            <a:ext cx="118110" cy="807085"/>
            <a:chOff x="6648422" y="4821398"/>
            <a:chExt cx="118110" cy="807085"/>
          </a:xfrm>
        </p:grpSpPr>
        <p:sp>
          <p:nvSpPr>
            <p:cNvPr id="13" name="object 13"/>
            <p:cNvSpPr/>
            <p:nvPr/>
          </p:nvSpPr>
          <p:spPr>
            <a:xfrm>
              <a:off x="6706169" y="4846595"/>
              <a:ext cx="12700" cy="775335"/>
            </a:xfrm>
            <a:custGeom>
              <a:avLst/>
              <a:gdLst/>
              <a:ahLst/>
              <a:cxnLst/>
              <a:rect l="l" t="t" r="r" b="b"/>
              <a:pathLst>
                <a:path w="12700" h="775335">
                  <a:moveTo>
                    <a:pt x="0" y="0"/>
                  </a:moveTo>
                  <a:lnTo>
                    <a:pt x="12315" y="774976"/>
                  </a:lnTo>
                </a:path>
              </a:pathLst>
            </a:custGeom>
            <a:ln w="127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22" y="4821398"/>
              <a:ext cx="117901" cy="11662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13748" y="4105854"/>
            <a:ext cx="623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ior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8791" y="6620309"/>
            <a:ext cx="5252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spc="-5" dirty="0">
                <a:latin typeface="Verdana"/>
                <a:cs typeface="Verdana"/>
              </a:rPr>
              <a:t>distance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 the cell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the sensor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2829612" y="4388137"/>
            <a:ext cx="124142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305" dirty="0">
                <a:solidFill>
                  <a:srgbClr val="800000"/>
                </a:solidFill>
                <a:latin typeface="Verdana"/>
                <a:cs typeface="Verdana"/>
              </a:rPr>
              <a:t>“</a:t>
            </a:r>
            <a:r>
              <a:rPr sz="2800" spc="240" dirty="0">
                <a:solidFill>
                  <a:srgbClr val="800000"/>
                </a:solidFill>
                <a:latin typeface="Verdana"/>
                <a:cs typeface="Verdana"/>
              </a:rPr>
              <a:t>f</a:t>
            </a:r>
            <a:r>
              <a:rPr sz="2800" spc="155" dirty="0">
                <a:solidFill>
                  <a:srgbClr val="800000"/>
                </a:solidFill>
                <a:latin typeface="Verdana"/>
                <a:cs typeface="Verdana"/>
              </a:rPr>
              <a:t>r</a:t>
            </a:r>
            <a:r>
              <a:rPr sz="2800" spc="229" dirty="0">
                <a:solidFill>
                  <a:srgbClr val="800000"/>
                </a:solidFill>
                <a:latin typeface="Verdana"/>
                <a:cs typeface="Verdana"/>
              </a:rPr>
              <a:t>e</a:t>
            </a:r>
            <a:r>
              <a:rPr sz="2800" spc="265" dirty="0">
                <a:solidFill>
                  <a:srgbClr val="800000"/>
                </a:solidFill>
                <a:latin typeface="Verdana"/>
                <a:cs typeface="Verdana"/>
              </a:rPr>
              <a:t>e”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20" name="Picture 19" descr="A blue and white text&#10;&#10;Description automatically generated">
            <a:extLst>
              <a:ext uri="{FF2B5EF4-FFF2-40B4-BE49-F238E27FC236}">
                <a16:creationId xmlns:a16="http://schemas.microsoft.com/office/drawing/2014/main" id="{E0B0B3EE-DCD3-FC93-D481-C3A75657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778" y="2302098"/>
            <a:ext cx="7339679" cy="45251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31239" y="3118021"/>
            <a:ext cx="7505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0018" y="3119440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5947" y="4364156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52163" y="4362734"/>
            <a:ext cx="7378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29563" y="4338752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20998" y="4337332"/>
            <a:ext cx="15113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3179" y="4961119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z-d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Value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Depending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on</a:t>
            </a:r>
            <a:r>
              <a:rPr lang="en-US" spc="305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Measured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Distance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3015" y="5708661"/>
            <a:ext cx="17373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measured</a:t>
            </a:r>
            <a:r>
              <a:rPr sz="18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dist.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8422" y="4821398"/>
            <a:ext cx="118110" cy="807085"/>
            <a:chOff x="6648422" y="4821398"/>
            <a:chExt cx="118110" cy="807085"/>
          </a:xfrm>
        </p:grpSpPr>
        <p:sp>
          <p:nvSpPr>
            <p:cNvPr id="13" name="object 13"/>
            <p:cNvSpPr/>
            <p:nvPr/>
          </p:nvSpPr>
          <p:spPr>
            <a:xfrm>
              <a:off x="6706169" y="4846595"/>
              <a:ext cx="12700" cy="775335"/>
            </a:xfrm>
            <a:custGeom>
              <a:avLst/>
              <a:gdLst/>
              <a:ahLst/>
              <a:cxnLst/>
              <a:rect l="l" t="t" r="r" b="b"/>
              <a:pathLst>
                <a:path w="12700" h="775335">
                  <a:moveTo>
                    <a:pt x="0" y="0"/>
                  </a:moveTo>
                  <a:lnTo>
                    <a:pt x="12315" y="774976"/>
                  </a:lnTo>
                </a:path>
              </a:pathLst>
            </a:custGeom>
            <a:ln w="127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22" y="4821398"/>
              <a:ext cx="117901" cy="11662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13748" y="4105854"/>
            <a:ext cx="623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ior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8791" y="6620309"/>
            <a:ext cx="5252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spc="-5" dirty="0">
                <a:latin typeface="Verdana"/>
                <a:cs typeface="Verdana"/>
              </a:rPr>
              <a:t>distance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 the cell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the sensor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531158" y="2762388"/>
            <a:ext cx="110490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45" dirty="0">
                <a:solidFill>
                  <a:srgbClr val="800000"/>
                </a:solidFill>
                <a:latin typeface="Verdana"/>
                <a:cs typeface="Verdana"/>
              </a:rPr>
              <a:t>“</a:t>
            </a:r>
            <a:r>
              <a:rPr sz="2800" spc="330" dirty="0">
                <a:solidFill>
                  <a:srgbClr val="800000"/>
                </a:solidFill>
                <a:latin typeface="Verdana"/>
                <a:cs typeface="Verdana"/>
              </a:rPr>
              <a:t>o</a:t>
            </a:r>
            <a:r>
              <a:rPr sz="2800" spc="180" dirty="0">
                <a:solidFill>
                  <a:srgbClr val="800000"/>
                </a:solidFill>
                <a:latin typeface="Verdana"/>
                <a:cs typeface="Verdana"/>
              </a:rPr>
              <a:t>c</a:t>
            </a:r>
            <a:r>
              <a:rPr sz="2800" spc="190" dirty="0">
                <a:solidFill>
                  <a:srgbClr val="800000"/>
                </a:solidFill>
                <a:latin typeface="Verdana"/>
                <a:cs typeface="Verdana"/>
              </a:rPr>
              <a:t>c</a:t>
            </a:r>
            <a:r>
              <a:rPr sz="2800" spc="350" dirty="0">
                <a:solidFill>
                  <a:srgbClr val="800000"/>
                </a:solidFill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20" name="Picture 19" descr="A blue and white text&#10;&#10;Description automatically generated">
            <a:extLst>
              <a:ext uri="{FF2B5EF4-FFF2-40B4-BE49-F238E27FC236}">
                <a16:creationId xmlns:a16="http://schemas.microsoft.com/office/drawing/2014/main" id="{99436E6B-F0B9-05E4-D4A9-CA92C0B9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Value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Depending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on</a:t>
            </a:r>
            <a:r>
              <a:rPr lang="en-US" spc="305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Measured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Distance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8778" y="2302098"/>
            <a:ext cx="7339679" cy="45251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31239" y="3118021"/>
            <a:ext cx="7505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018" y="3119440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2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05947" y="4364156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2163" y="4362734"/>
            <a:ext cx="7378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Times New Roman"/>
                <a:cs typeface="Times New Roman"/>
              </a:rPr>
              <a:t>z+d</a:t>
            </a:r>
            <a:r>
              <a:rPr sz="2775" i="1" baseline="-21021" dirty="0"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9563" y="4338752"/>
            <a:ext cx="1013460" cy="476884"/>
          </a:xfrm>
          <a:custGeom>
            <a:avLst/>
            <a:gdLst/>
            <a:ahLst/>
            <a:cxnLst/>
            <a:rect l="l" t="t" r="r" b="b"/>
            <a:pathLst>
              <a:path w="1013459" h="476885">
                <a:moveTo>
                  <a:pt x="1012916" y="476293"/>
                </a:moveTo>
                <a:lnTo>
                  <a:pt x="0" y="476293"/>
                </a:lnTo>
                <a:lnTo>
                  <a:pt x="0" y="0"/>
                </a:lnTo>
                <a:lnTo>
                  <a:pt x="1012916" y="0"/>
                </a:lnTo>
                <a:lnTo>
                  <a:pt x="1012916" y="4762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20998" y="4337332"/>
            <a:ext cx="15113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800" i="1" spc="-5" dirty="0"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3179" y="4961119"/>
            <a:ext cx="1013460" cy="47688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80"/>
              </a:spcBef>
            </a:pPr>
            <a:r>
              <a:rPr sz="2800" i="1" dirty="0">
                <a:latin typeface="Times New Roman"/>
                <a:cs typeface="Times New Roman"/>
              </a:rPr>
              <a:t>z-d</a:t>
            </a:r>
            <a:r>
              <a:rPr sz="2775" i="1" baseline="-21021" dirty="0">
                <a:latin typeface="Times New Roman"/>
                <a:cs typeface="Times New Roman"/>
              </a:rPr>
              <a:t>1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3015" y="5708661"/>
            <a:ext cx="17373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measured</a:t>
            </a:r>
            <a:r>
              <a:rPr sz="1800" spc="-5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dist.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48422" y="4821398"/>
            <a:ext cx="118110" cy="807085"/>
            <a:chOff x="6648422" y="4821398"/>
            <a:chExt cx="118110" cy="807085"/>
          </a:xfrm>
        </p:grpSpPr>
        <p:sp>
          <p:nvSpPr>
            <p:cNvPr id="13" name="object 13"/>
            <p:cNvSpPr/>
            <p:nvPr/>
          </p:nvSpPr>
          <p:spPr>
            <a:xfrm>
              <a:off x="6706169" y="4846595"/>
              <a:ext cx="12700" cy="775335"/>
            </a:xfrm>
            <a:custGeom>
              <a:avLst/>
              <a:gdLst/>
              <a:ahLst/>
              <a:cxnLst/>
              <a:rect l="l" t="t" r="r" b="b"/>
              <a:pathLst>
                <a:path w="12700" h="775335">
                  <a:moveTo>
                    <a:pt x="0" y="0"/>
                  </a:moveTo>
                  <a:lnTo>
                    <a:pt x="12315" y="774976"/>
                  </a:lnTo>
                </a:path>
              </a:pathLst>
            </a:custGeom>
            <a:ln w="1270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22" y="4821398"/>
              <a:ext cx="117901" cy="11662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813748" y="4105854"/>
            <a:ext cx="623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800000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800000"/>
                </a:solidFill>
                <a:latin typeface="Verdana"/>
                <a:cs typeface="Verdana"/>
              </a:rPr>
              <a:t>ior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8791" y="6620309"/>
            <a:ext cx="5252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spc="-5" dirty="0">
                <a:latin typeface="Verdana"/>
                <a:cs typeface="Verdana"/>
              </a:rPr>
              <a:t>distance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between the cell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 the sensor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7555547" y="3697352"/>
            <a:ext cx="2086610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300" dirty="0">
                <a:solidFill>
                  <a:srgbClr val="800000"/>
                </a:solidFill>
                <a:latin typeface="Verdana"/>
                <a:cs typeface="Verdana"/>
              </a:rPr>
              <a:t>“no</a:t>
            </a:r>
            <a:r>
              <a:rPr sz="3200" spc="-10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800000"/>
                </a:solidFill>
                <a:latin typeface="Verdana"/>
                <a:cs typeface="Verdana"/>
              </a:rPr>
              <a:t>info”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Picture 19" descr="A blue and white text&#10;&#10;Description automatically generated">
            <a:extLst>
              <a:ext uri="{FF2B5EF4-FFF2-40B4-BE49-F238E27FC236}">
                <a16:creationId xmlns:a16="http://schemas.microsoft.com/office/drawing/2014/main" id="{553E381A-5FE8-F155-3B6B-D3AA58F5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20" dirty="0">
                <a:solidFill>
                  <a:schemeClr val="tx1"/>
                </a:solidFill>
              </a:rPr>
              <a:t>Example: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Incremental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Updating</a:t>
            </a:r>
            <a:r>
              <a:rPr lang="en-US" spc="285" dirty="0">
                <a:solidFill>
                  <a:schemeClr val="tx1"/>
                </a:solidFill>
              </a:rPr>
              <a:t> </a:t>
            </a:r>
            <a:r>
              <a:rPr spc="-123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of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54" dirty="0">
                <a:solidFill>
                  <a:schemeClr val="tx1"/>
                </a:solidFill>
              </a:rPr>
              <a:t>Grids</a:t>
            </a:r>
            <a:endParaRPr lang="en-US" spc="254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866" y="2189090"/>
            <a:ext cx="8150379" cy="44866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7EB8C225-EAD1-4A51-6124-7B1C907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4293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85" dirty="0">
                <a:solidFill>
                  <a:schemeClr val="tx1"/>
                </a:solidFill>
              </a:rPr>
              <a:t>Resulting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325" dirty="0">
                <a:solidFill>
                  <a:schemeClr val="tx1"/>
                </a:solidFill>
              </a:rPr>
              <a:t>Map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75" dirty="0">
                <a:solidFill>
                  <a:schemeClr val="tx1"/>
                </a:solidFill>
              </a:rPr>
              <a:t>Obtained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350" dirty="0">
                <a:solidFill>
                  <a:schemeClr val="tx1"/>
                </a:solidFill>
              </a:rPr>
              <a:t>with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24</a:t>
            </a:r>
            <a:r>
              <a:rPr lang="en-US" spc="295" dirty="0">
                <a:solidFill>
                  <a:schemeClr val="tx1"/>
                </a:solidFill>
              </a:rPr>
              <a:t> </a:t>
            </a:r>
            <a:r>
              <a:rPr spc="-1235" dirty="0">
                <a:solidFill>
                  <a:schemeClr val="tx1"/>
                </a:solidFill>
              </a:rPr>
              <a:t> </a:t>
            </a:r>
            <a:r>
              <a:rPr spc="254" dirty="0">
                <a:solidFill>
                  <a:schemeClr val="tx1"/>
                </a:solidFill>
              </a:rPr>
              <a:t>Sonar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Range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265" dirty="0">
                <a:solidFill>
                  <a:schemeClr val="tx1"/>
                </a:solidFill>
              </a:rPr>
              <a:t>Sensors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009" y="2372990"/>
            <a:ext cx="5139420" cy="3997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2520" y="1995340"/>
            <a:ext cx="2566661" cy="4747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F3095812-F5C5-2996-AE67-E220F5728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285" dirty="0">
                <a:solidFill>
                  <a:schemeClr val="tx1"/>
                </a:solidFill>
              </a:rPr>
              <a:t>Resulting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90" dirty="0">
                <a:solidFill>
                  <a:schemeClr val="tx1"/>
                </a:solidFill>
              </a:rPr>
              <a:t>and</a:t>
            </a:r>
            <a:r>
              <a:rPr lang="en-US" spc="290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320" dirty="0">
                <a:solidFill>
                  <a:schemeClr val="tx1"/>
                </a:solidFill>
              </a:rPr>
              <a:t>Maximum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85" dirty="0">
                <a:solidFill>
                  <a:schemeClr val="tx1"/>
                </a:solidFill>
              </a:rPr>
              <a:t>Likelihood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25" dirty="0">
                <a:solidFill>
                  <a:schemeClr val="tx1"/>
                </a:solidFill>
              </a:rPr>
              <a:t>Map</a:t>
            </a:r>
            <a:endParaRPr lang="en-US" spc="325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320" y="2344981"/>
            <a:ext cx="8195735" cy="3003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5993" y="5671589"/>
            <a:ext cx="8415655" cy="8705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0"/>
              </a:spcBef>
            </a:pPr>
            <a:r>
              <a:rPr sz="2800" spc="-5" dirty="0">
                <a:latin typeface="Verdana"/>
                <a:cs typeface="Verdana"/>
              </a:rPr>
              <a:t>The maximum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likelihood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map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is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obtained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by </a:t>
            </a:r>
            <a:r>
              <a:rPr sz="2800" spc="-5" dirty="0">
                <a:latin typeface="Verdana"/>
                <a:cs typeface="Verdana"/>
              </a:rPr>
              <a:t> rounding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 probability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 </a:t>
            </a:r>
            <a:r>
              <a:rPr sz="2800" spc="-10" dirty="0">
                <a:latin typeface="Verdana"/>
                <a:cs typeface="Verdana"/>
              </a:rPr>
              <a:t>each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cell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to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0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or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1.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pic>
        <p:nvPicPr>
          <p:cNvPr id="7" name="Picture 6" descr="A blue and white text&#10;&#10;Description automatically generated">
            <a:extLst>
              <a:ext uri="{FF2B5EF4-FFF2-40B4-BE49-F238E27FC236}">
                <a16:creationId xmlns:a16="http://schemas.microsoft.com/office/drawing/2014/main" id="{1AF20733-946B-3AB8-3D2A-0656AFC3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583" y="2001575"/>
            <a:ext cx="8601115" cy="4913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8225204" cy="107279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00"/>
              </a:spcBef>
            </a:pPr>
            <a:r>
              <a:rPr spc="300" dirty="0">
                <a:solidFill>
                  <a:schemeClr val="tx1"/>
                </a:solidFill>
              </a:rPr>
              <a:t>Inverse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60" dirty="0">
                <a:solidFill>
                  <a:schemeClr val="tx1"/>
                </a:solidFill>
              </a:rPr>
              <a:t>Sensor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Model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for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Laser</a:t>
            </a:r>
            <a:r>
              <a:rPr lang="en-US" spc="280" dirty="0">
                <a:solidFill>
                  <a:schemeClr val="tx1"/>
                </a:solidFill>
              </a:rPr>
              <a:t> </a:t>
            </a:r>
            <a:r>
              <a:rPr spc="-1230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Range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Finders</a:t>
            </a:r>
            <a:endParaRPr lang="en-US" spc="280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FA3F1EB2-4168-7C09-BF9B-1AD89DC3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6715759" cy="11188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250" dirty="0">
                <a:solidFill>
                  <a:schemeClr val="tx1"/>
                </a:solidFill>
              </a:rPr>
              <a:t>Grids</a:t>
            </a:r>
            <a:endParaRPr lang="en-US" spc="250" dirty="0">
              <a:solidFill>
                <a:schemeClr val="tx1"/>
              </a:solidFill>
              <a:ea typeface="Verdan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305" dirty="0">
                <a:solidFill>
                  <a:schemeClr val="tx1"/>
                </a:solidFill>
              </a:rPr>
              <a:t>From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Laser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50" dirty="0">
                <a:solidFill>
                  <a:schemeClr val="tx1"/>
                </a:solidFill>
              </a:rPr>
              <a:t>Scans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70" dirty="0">
                <a:solidFill>
                  <a:schemeClr val="tx1"/>
                </a:solidFill>
              </a:rPr>
              <a:t>to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15" dirty="0">
                <a:solidFill>
                  <a:schemeClr val="tx1"/>
                </a:solidFill>
              </a:rPr>
              <a:t>Maps</a:t>
            </a:r>
            <a:endParaRPr spc="315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8835" y="4026008"/>
            <a:ext cx="883285" cy="464184"/>
            <a:chOff x="4668835" y="4026008"/>
            <a:chExt cx="883285" cy="464184"/>
          </a:xfrm>
        </p:grpSpPr>
        <p:sp>
          <p:nvSpPr>
            <p:cNvPr id="4" name="object 4"/>
            <p:cNvSpPr/>
            <p:nvPr/>
          </p:nvSpPr>
          <p:spPr>
            <a:xfrm>
              <a:off x="4681536" y="4038709"/>
              <a:ext cx="857885" cy="438784"/>
            </a:xfrm>
            <a:custGeom>
              <a:avLst/>
              <a:gdLst/>
              <a:ahLst/>
              <a:cxnLst/>
              <a:rect l="l" t="t" r="r" b="b"/>
              <a:pathLst>
                <a:path w="857885" h="438785">
                  <a:moveTo>
                    <a:pt x="642994" y="438190"/>
                  </a:moveTo>
                  <a:lnTo>
                    <a:pt x="642994" y="328616"/>
                  </a:lnTo>
                  <a:lnTo>
                    <a:pt x="0" y="328616"/>
                  </a:lnTo>
                  <a:lnTo>
                    <a:pt x="0" y="109524"/>
                  </a:lnTo>
                  <a:lnTo>
                    <a:pt x="642994" y="109524"/>
                  </a:lnTo>
                  <a:lnTo>
                    <a:pt x="642994" y="0"/>
                  </a:lnTo>
                  <a:lnTo>
                    <a:pt x="857332" y="219092"/>
                  </a:lnTo>
                  <a:lnTo>
                    <a:pt x="642994" y="43819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1536" y="4038710"/>
              <a:ext cx="857885" cy="438784"/>
            </a:xfrm>
            <a:custGeom>
              <a:avLst/>
              <a:gdLst/>
              <a:ahLst/>
              <a:cxnLst/>
              <a:rect l="l" t="t" r="r" b="b"/>
              <a:pathLst>
                <a:path w="857885" h="438785">
                  <a:moveTo>
                    <a:pt x="0" y="328641"/>
                  </a:moveTo>
                  <a:lnTo>
                    <a:pt x="642994" y="328641"/>
                  </a:lnTo>
                  <a:lnTo>
                    <a:pt x="642994" y="438190"/>
                  </a:lnTo>
                  <a:lnTo>
                    <a:pt x="857332" y="219092"/>
                  </a:lnTo>
                  <a:lnTo>
                    <a:pt x="642994" y="0"/>
                  </a:lnTo>
                  <a:lnTo>
                    <a:pt x="642994" y="109524"/>
                  </a:lnTo>
                  <a:lnTo>
                    <a:pt x="0" y="109524"/>
                  </a:lnTo>
                  <a:lnTo>
                    <a:pt x="0" y="328641"/>
                  </a:lnTo>
                  <a:close/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933" y="2447886"/>
            <a:ext cx="3200157" cy="4186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7957" y="2262207"/>
            <a:ext cx="2352226" cy="44483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pic>
        <p:nvPicPr>
          <p:cNvPr id="10" name="Picture 9" descr="A blue and white text&#10;&#10;Description automatically generated">
            <a:extLst>
              <a:ext uri="{FF2B5EF4-FFF2-40B4-BE49-F238E27FC236}">
                <a16:creationId xmlns:a16="http://schemas.microsoft.com/office/drawing/2014/main" id="{31409623-5883-6239-C33D-03E5AFCA9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3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2583815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45" dirty="0">
                <a:solidFill>
                  <a:schemeClr val="tx1"/>
                </a:solidFill>
              </a:rPr>
              <a:t>Grid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315" dirty="0">
                <a:solidFill>
                  <a:schemeClr val="tx1"/>
                </a:solidFill>
              </a:rPr>
              <a:t>Maps</a:t>
            </a:r>
            <a:endParaRPr lang="en-US" spc="31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4810" indent="-343535">
              <a:lnSpc>
                <a:spcPct val="100000"/>
              </a:lnSpc>
              <a:spcBef>
                <a:spcPts val="830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5" dirty="0"/>
              <a:t>Discretize </a:t>
            </a:r>
            <a:r>
              <a:rPr spc="-10" dirty="0"/>
              <a:t>the</a:t>
            </a:r>
            <a:r>
              <a:rPr dirty="0"/>
              <a:t> </a:t>
            </a:r>
            <a:r>
              <a:rPr spc="-5" dirty="0"/>
              <a:t>world</a:t>
            </a:r>
            <a:r>
              <a:rPr dirty="0"/>
              <a:t> </a:t>
            </a:r>
            <a:r>
              <a:rPr spc="-10" dirty="0"/>
              <a:t>into</a:t>
            </a:r>
            <a:r>
              <a:rPr spc="5" dirty="0"/>
              <a:t> </a:t>
            </a:r>
            <a:r>
              <a:rPr spc="-10" dirty="0"/>
              <a:t>cells</a:t>
            </a:r>
          </a:p>
          <a:p>
            <a:pPr marL="384810" indent="-34353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5" dirty="0"/>
              <a:t>Grid</a:t>
            </a:r>
            <a:r>
              <a:rPr spc="-15" dirty="0"/>
              <a:t> </a:t>
            </a:r>
            <a:r>
              <a:rPr spc="-5" dirty="0"/>
              <a:t>structure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spc="-15" dirty="0"/>
              <a:t> </a:t>
            </a:r>
            <a:r>
              <a:rPr spc="-5" dirty="0"/>
              <a:t>rigid</a:t>
            </a:r>
          </a:p>
          <a:p>
            <a:pPr marL="384810" marR="5080" indent="-34353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10" dirty="0"/>
              <a:t>Each</a:t>
            </a:r>
            <a:r>
              <a:rPr spc="5" dirty="0"/>
              <a:t> </a:t>
            </a:r>
            <a:r>
              <a:rPr spc="-5" dirty="0"/>
              <a:t>cell </a:t>
            </a:r>
            <a:r>
              <a:rPr spc="-10" dirty="0"/>
              <a:t>is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5" dirty="0"/>
              <a:t> </a:t>
            </a:r>
            <a:r>
              <a:rPr spc="-10" dirty="0"/>
              <a:t>to</a:t>
            </a:r>
            <a:r>
              <a:rPr spc="10" dirty="0"/>
              <a:t> </a:t>
            </a:r>
            <a:r>
              <a:rPr spc="-10" dirty="0"/>
              <a:t>be</a:t>
            </a:r>
            <a:r>
              <a:rPr spc="5" dirty="0"/>
              <a:t> </a:t>
            </a:r>
            <a:r>
              <a:rPr spc="-5" dirty="0"/>
              <a:t>occupied</a:t>
            </a:r>
            <a:r>
              <a:rPr spc="10" dirty="0"/>
              <a:t> </a:t>
            </a:r>
            <a:r>
              <a:rPr spc="-10" dirty="0"/>
              <a:t>or </a:t>
            </a:r>
            <a:r>
              <a:rPr spc="-1110" dirty="0"/>
              <a:t> </a:t>
            </a:r>
            <a:r>
              <a:rPr spc="-10" dirty="0"/>
              <a:t>free</a:t>
            </a:r>
            <a:r>
              <a:rPr spc="5" dirty="0"/>
              <a:t> </a:t>
            </a:r>
            <a:r>
              <a:rPr spc="-5" dirty="0"/>
              <a:t>space</a:t>
            </a:r>
          </a:p>
          <a:p>
            <a:pPr marL="384810" indent="-34353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5" dirty="0"/>
              <a:t>Non-parametric</a:t>
            </a:r>
            <a:r>
              <a:rPr spc="-35" dirty="0"/>
              <a:t> </a:t>
            </a:r>
            <a:r>
              <a:rPr spc="-5" dirty="0"/>
              <a:t>model</a:t>
            </a:r>
          </a:p>
          <a:p>
            <a:pPr marL="384810" marR="1549400" indent="-343535">
              <a:lnSpc>
                <a:spcPct val="100000"/>
              </a:lnSpc>
              <a:spcBef>
                <a:spcPts val="860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5" dirty="0"/>
              <a:t>Large maps require substantial </a:t>
            </a:r>
            <a:r>
              <a:rPr spc="-1110" dirty="0"/>
              <a:t> </a:t>
            </a:r>
            <a:r>
              <a:rPr spc="-5" dirty="0"/>
              <a:t>memory</a:t>
            </a:r>
            <a:r>
              <a:rPr dirty="0"/>
              <a:t> </a:t>
            </a:r>
            <a:r>
              <a:rPr spc="-10" dirty="0"/>
              <a:t>resources</a:t>
            </a:r>
          </a:p>
          <a:p>
            <a:pPr marL="384810" indent="-34353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Font typeface="Trebuchet MS"/>
              <a:buChar char="▪"/>
              <a:tabLst>
                <a:tab pos="386080" algn="l"/>
              </a:tabLst>
            </a:pPr>
            <a:r>
              <a:rPr spc="-10" dirty="0"/>
              <a:t>Do</a:t>
            </a:r>
            <a:r>
              <a:rPr dirty="0"/>
              <a:t> </a:t>
            </a:r>
            <a:r>
              <a:rPr spc="-5" dirty="0"/>
              <a:t>not</a:t>
            </a:r>
            <a:r>
              <a:rPr spc="-10" dirty="0"/>
              <a:t> rely</a:t>
            </a:r>
            <a:r>
              <a:rPr spc="-5" dirty="0"/>
              <a:t> </a:t>
            </a:r>
            <a:r>
              <a:rPr spc="-10" dirty="0"/>
              <a:t>on</a:t>
            </a:r>
            <a:r>
              <a:rPr dirty="0"/>
              <a:t> </a:t>
            </a:r>
            <a:r>
              <a:rPr spc="-10" dirty="0"/>
              <a:t>a</a:t>
            </a:r>
            <a:r>
              <a:rPr spc="-5" dirty="0"/>
              <a:t> feature detector</a:t>
            </a:r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375145B2-FDB7-8743-5149-9277126E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111" y="1527976"/>
            <a:ext cx="7541474" cy="54418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8023EDFB-0CA0-0C64-15E1-2FB770324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611" y="1580437"/>
            <a:ext cx="6705267" cy="53620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pic>
        <p:nvPicPr>
          <p:cNvPr id="8" name="Picture 7" descr="A blue and white text&#10;&#10;Description automatically generated">
            <a:extLst>
              <a:ext uri="{FF2B5EF4-FFF2-40B4-BE49-F238E27FC236}">
                <a16:creationId xmlns:a16="http://schemas.microsoft.com/office/drawing/2014/main" id="{5C27E748-2EEF-6D48-0931-6869CA1C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7839709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245" dirty="0">
                <a:solidFill>
                  <a:schemeClr val="tx1"/>
                </a:solidFill>
              </a:rPr>
              <a:t>Grid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325" dirty="0">
                <a:solidFill>
                  <a:schemeClr val="tx1"/>
                </a:solidFill>
              </a:rPr>
              <a:t>Map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275" dirty="0">
                <a:solidFill>
                  <a:schemeClr val="tx1"/>
                </a:solidFill>
              </a:rPr>
              <a:t>Summary</a:t>
            </a:r>
            <a:endParaRPr lang="en-US" spc="275" dirty="0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8185784" cy="44069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64515" indent="-343535">
              <a:lnSpc>
                <a:spcPts val="3800"/>
              </a:lnSpc>
              <a:spcBef>
                <a:spcPts val="25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Occupancy grid maps discretize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space into independent cells</a:t>
            </a:r>
            <a:endParaRPr sz="3200">
              <a:latin typeface="Verdana"/>
              <a:cs typeface="Verdana"/>
            </a:endParaRPr>
          </a:p>
          <a:p>
            <a:pPr marL="355600" marR="288290" indent="-343535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Each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cell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binary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random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variable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estimating if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cell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occupied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82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Static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state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binary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Bayes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filter </a:t>
            </a:r>
            <a:r>
              <a:rPr sz="3200" spc="-10" dirty="0">
                <a:latin typeface="Verdana"/>
                <a:cs typeface="Verdana"/>
              </a:rPr>
              <a:t>per</a:t>
            </a:r>
            <a:r>
              <a:rPr sz="3200" spc="-5" dirty="0">
                <a:latin typeface="Verdana"/>
                <a:cs typeface="Verdana"/>
              </a:rPr>
              <a:t> cell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Mapping </a:t>
            </a:r>
            <a:r>
              <a:rPr sz="3200" spc="-10" dirty="0">
                <a:latin typeface="Verdana"/>
                <a:cs typeface="Verdana"/>
              </a:rPr>
              <a:t>with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known poses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easy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Log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odds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model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fast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to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compute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No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need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for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predefined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features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9F049674-818C-1C36-11A8-C2DE1D06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636" y="3358390"/>
            <a:ext cx="752602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45" dirty="0">
                <a:solidFill>
                  <a:schemeClr val="tx1"/>
                </a:solidFill>
              </a:rPr>
              <a:t>Grid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05" dirty="0">
                <a:solidFill>
                  <a:schemeClr val="tx1"/>
                </a:solidFill>
              </a:rPr>
              <a:t>Mapping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95" dirty="0">
                <a:solidFill>
                  <a:schemeClr val="tx1"/>
                </a:solidFill>
              </a:rPr>
              <a:t>Meets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340" dirty="0">
                <a:solidFill>
                  <a:schemeClr val="tx1"/>
                </a:solidFill>
              </a:rPr>
              <a:t>Reality…</a:t>
            </a:r>
            <a:endParaRPr lang="en-US" spc="340" dirty="0">
              <a:solidFill>
                <a:schemeClr val="tx1"/>
              </a:solidFill>
              <a:ea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7528559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5" dirty="0">
                <a:solidFill>
                  <a:schemeClr val="tx1"/>
                </a:solidFill>
              </a:rPr>
              <a:t>Mapping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335" dirty="0">
                <a:solidFill>
                  <a:schemeClr val="tx1"/>
                </a:solidFill>
              </a:rPr>
              <a:t>With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405" dirty="0">
                <a:solidFill>
                  <a:schemeClr val="tx1"/>
                </a:solidFill>
              </a:rPr>
              <a:t>Raw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280" dirty="0">
                <a:solidFill>
                  <a:schemeClr val="tx1"/>
                </a:solidFill>
              </a:rPr>
              <a:t>Odometry</a:t>
            </a:r>
            <a:endParaRPr lang="en-US" spc="280" dirty="0">
              <a:solidFill>
                <a:schemeClr val="tx1"/>
              </a:solidFill>
              <a:ea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571" y="1569908"/>
            <a:ext cx="6010780" cy="5180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73752" y="6827790"/>
            <a:ext cx="290131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spc="-5" dirty="0">
                <a:latin typeface="Verdana"/>
                <a:cs typeface="Verdana"/>
              </a:rPr>
              <a:t>Courtesy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D.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Hähnel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0726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565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402313"/>
            <a:ext cx="9223057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3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400" kern="1200" spc="19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400" kern="1200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400" kern="1200" spc="3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400" kern="1200" spc="2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400" kern="1200" spc="3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4400" kern="1200" spc="204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4400" kern="1200" spc="3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400" kern="1200" spc="2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172" y="2218716"/>
            <a:ext cx="4611528" cy="4587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en-US" sz="2000" spc="160"/>
              <a:t>Static</a:t>
            </a:r>
            <a:r>
              <a:rPr lang="en-US" sz="2000" spc="-30"/>
              <a:t> </a:t>
            </a:r>
            <a:r>
              <a:rPr lang="en-US" sz="2000" spc="180"/>
              <a:t>state</a:t>
            </a:r>
            <a:r>
              <a:rPr lang="en-US" sz="2000" spc="-30"/>
              <a:t> </a:t>
            </a:r>
            <a:r>
              <a:rPr lang="en-US" sz="2000" spc="190"/>
              <a:t>binary</a:t>
            </a:r>
            <a:r>
              <a:rPr lang="en-US" sz="2000" spc="-30"/>
              <a:t> </a:t>
            </a:r>
            <a:r>
              <a:rPr lang="en-US" sz="2000" spc="185"/>
              <a:t>Bayes</a:t>
            </a:r>
            <a:r>
              <a:rPr lang="en-US" sz="2000" spc="-35"/>
              <a:t> </a:t>
            </a:r>
            <a:r>
              <a:rPr lang="en-US" sz="2000" spc="185"/>
              <a:t>filter</a:t>
            </a:r>
            <a:endParaRPr lang="en-US" sz="2000"/>
          </a:p>
          <a:p>
            <a:pPr marL="355600" marR="1393190" indent="-228600">
              <a:lnSpc>
                <a:spcPct val="90000"/>
              </a:lnSpc>
              <a:spcBef>
                <a:spcPts val="745"/>
              </a:spcBef>
              <a:buClr>
                <a:srgbClr val="9A0000"/>
              </a:buClr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000" spc="-5"/>
              <a:t>Thrun </a:t>
            </a:r>
            <a:r>
              <a:rPr lang="en-US" sz="2000" spc="-10"/>
              <a:t>et</a:t>
            </a:r>
            <a:r>
              <a:rPr lang="en-US" sz="2000"/>
              <a:t> </a:t>
            </a:r>
            <a:r>
              <a:rPr lang="en-US" sz="2000" spc="-5"/>
              <a:t>al.:</a:t>
            </a:r>
            <a:r>
              <a:rPr lang="en-US" sz="2000" spc="-10"/>
              <a:t> </a:t>
            </a:r>
            <a:r>
              <a:rPr lang="en-US" sz="2000" spc="-5"/>
              <a:t>“Probabilistic</a:t>
            </a:r>
            <a:r>
              <a:rPr lang="en-US" sz="2000" spc="5"/>
              <a:t> </a:t>
            </a:r>
            <a:r>
              <a:rPr lang="en-US" sz="2000" spc="-5"/>
              <a:t>Robotics”, </a:t>
            </a:r>
            <a:r>
              <a:rPr lang="en-US" sz="2000" spc="-969"/>
              <a:t> </a:t>
            </a:r>
            <a:r>
              <a:rPr lang="en-US" sz="2000" spc="-5"/>
              <a:t>Chapter </a:t>
            </a:r>
            <a:r>
              <a:rPr lang="en-US" sz="2000" spc="-10"/>
              <a:t>4.2</a:t>
            </a:r>
            <a:endParaRPr lang="en-US" sz="2000"/>
          </a:p>
          <a:p>
            <a:pPr marL="355600" marR="1393190" indent="-228600">
              <a:lnSpc>
                <a:spcPct val="90000"/>
              </a:lnSpc>
              <a:spcBef>
                <a:spcPts val="745"/>
              </a:spcBef>
              <a:buClr>
                <a:srgbClr val="9A0000"/>
              </a:buClr>
              <a:buFont typeface="Arial" panose="020B0604020202020204" pitchFamily="34" charset="0"/>
              <a:buChar char="•"/>
            </a:pPr>
            <a:endParaRPr lang="en-US" sz="2000" spc="-10"/>
          </a:p>
          <a:p>
            <a:pPr marL="12700" indent="-228600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spc="190"/>
              <a:t>Occupancy</a:t>
            </a:r>
            <a:r>
              <a:rPr lang="en-US" sz="2000" spc="-50"/>
              <a:t> </a:t>
            </a:r>
            <a:r>
              <a:rPr lang="en-US" sz="2000" spc="170"/>
              <a:t>Grid</a:t>
            </a:r>
            <a:r>
              <a:rPr lang="en-US" sz="2000" spc="-45"/>
              <a:t> </a:t>
            </a:r>
            <a:r>
              <a:rPr lang="en-US" sz="2000" spc="215"/>
              <a:t>Mapping</a:t>
            </a:r>
            <a:endParaRPr lang="en-US" sz="2000"/>
          </a:p>
          <a:p>
            <a:pPr marL="355600" marR="1393190" indent="-228600">
              <a:lnSpc>
                <a:spcPct val="90000"/>
              </a:lnSpc>
              <a:spcBef>
                <a:spcPts val="575"/>
              </a:spcBef>
              <a:buClr>
                <a:srgbClr val="9A0000"/>
              </a:buClr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en-US" sz="2000" spc="-5"/>
              <a:t>Thrun </a:t>
            </a:r>
            <a:r>
              <a:rPr lang="en-US" sz="2000" spc="-10"/>
              <a:t>et</a:t>
            </a:r>
            <a:r>
              <a:rPr lang="en-US" sz="2000"/>
              <a:t> </a:t>
            </a:r>
            <a:r>
              <a:rPr lang="en-US" sz="2000" spc="-5"/>
              <a:t>al.:</a:t>
            </a:r>
            <a:r>
              <a:rPr lang="en-US" sz="2000" spc="-10"/>
              <a:t> </a:t>
            </a:r>
            <a:r>
              <a:rPr lang="en-US" sz="2000" spc="-5"/>
              <a:t>“Probabilistic</a:t>
            </a:r>
            <a:r>
              <a:rPr lang="en-US" sz="2000" spc="5"/>
              <a:t> </a:t>
            </a:r>
            <a:r>
              <a:rPr lang="en-US" sz="2000" spc="-5"/>
              <a:t>Robotics”, </a:t>
            </a:r>
            <a:r>
              <a:rPr lang="en-US" sz="2000" spc="-969"/>
              <a:t> </a:t>
            </a:r>
            <a:r>
              <a:rPr lang="en-US" sz="2000" spc="-5"/>
              <a:t>Chapter 9.1+9.2</a:t>
            </a:r>
            <a:endParaRPr lang="en-US" sz="2000"/>
          </a:p>
          <a:p>
            <a:pPr marL="355600" marR="5080" indent="-228600">
              <a:lnSpc>
                <a:spcPct val="90000"/>
              </a:lnSpc>
              <a:spcBef>
                <a:spcPts val="545"/>
              </a:spcBef>
              <a:buClr>
                <a:srgbClr val="9A0000"/>
              </a:buClr>
              <a:buFont typeface="Arial" panose="020B0604020202020204" pitchFamily="34" charset="0"/>
              <a:buChar char="•"/>
            </a:pPr>
            <a:endParaRPr lang="en-US" sz="2000" spc="-5"/>
          </a:p>
        </p:txBody>
      </p:sp>
      <p:pic>
        <p:nvPicPr>
          <p:cNvPr id="6" name="Picture 5" descr="A blue and white text&#10;&#10;Description automatically generated">
            <a:extLst>
              <a:ext uri="{FF2B5EF4-FFF2-40B4-BE49-F238E27FC236}">
                <a16:creationId xmlns:a16="http://schemas.microsoft.com/office/drawing/2014/main" id="{1E1CAD95-6DC0-AE32-139E-D275B1A6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03" y="4084975"/>
            <a:ext cx="2434155" cy="9592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552213" y="7003756"/>
            <a:ext cx="2406015" cy="402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 sz="1200" spc="-5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45</a:t>
            </a:fld>
            <a:endParaRPr lang="en-US" sz="1200" spc="-5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2210435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54" dirty="0">
                <a:solidFill>
                  <a:schemeClr val="tx1"/>
                </a:solidFill>
              </a:rPr>
              <a:t>E</a:t>
            </a:r>
            <a:r>
              <a:rPr spc="250" dirty="0">
                <a:solidFill>
                  <a:schemeClr val="tx1"/>
                </a:solidFill>
              </a:rPr>
              <a:t>x</a:t>
            </a:r>
            <a:r>
              <a:rPr spc="229" dirty="0">
                <a:solidFill>
                  <a:schemeClr val="tx1"/>
                </a:solidFill>
              </a:rPr>
              <a:t>a</a:t>
            </a:r>
            <a:r>
              <a:rPr spc="390" dirty="0">
                <a:solidFill>
                  <a:schemeClr val="tx1"/>
                </a:solidFill>
              </a:rPr>
              <a:t>m</a:t>
            </a:r>
            <a:r>
              <a:rPr spc="375" dirty="0">
                <a:solidFill>
                  <a:schemeClr val="tx1"/>
                </a:solidFill>
              </a:rPr>
              <a:t>p</a:t>
            </a:r>
            <a:r>
              <a:rPr spc="175" dirty="0">
                <a:solidFill>
                  <a:schemeClr val="tx1"/>
                </a:solidFill>
              </a:rPr>
              <a:t>l</a:t>
            </a:r>
            <a:r>
              <a:rPr spc="265" dirty="0">
                <a:solidFill>
                  <a:schemeClr val="tx1"/>
                </a:solidFill>
              </a:rPr>
              <a:t>e</a:t>
            </a:r>
            <a:endParaRPr lang="en-US" spc="265" dirty="0">
              <a:solidFill>
                <a:schemeClr val="tx1"/>
              </a:solidFill>
              <a:ea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2475" y="1623515"/>
            <a:ext cx="8310245" cy="4840605"/>
            <a:chOff x="1292475" y="1623515"/>
            <a:chExt cx="8310245" cy="4840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475" y="1623515"/>
              <a:ext cx="8309644" cy="33582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8100" y="5594464"/>
              <a:ext cx="1919972" cy="8693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85977" y="5156879"/>
              <a:ext cx="1997710" cy="1259840"/>
            </a:xfrm>
            <a:custGeom>
              <a:avLst/>
              <a:gdLst/>
              <a:ahLst/>
              <a:cxnLst/>
              <a:rect l="l" t="t" r="r" b="b"/>
              <a:pathLst>
                <a:path w="1997710" h="1259839">
                  <a:moveTo>
                    <a:pt x="0" y="0"/>
                  </a:moveTo>
                  <a:lnTo>
                    <a:pt x="1997558" y="0"/>
                  </a:lnTo>
                  <a:lnTo>
                    <a:pt x="1997558" y="1259628"/>
                  </a:lnTo>
                  <a:lnTo>
                    <a:pt x="0" y="1259628"/>
                  </a:lnTo>
                  <a:lnTo>
                    <a:pt x="0" y="0"/>
                  </a:lnTo>
                  <a:close/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9395" y="3612566"/>
              <a:ext cx="185420" cy="1544320"/>
            </a:xfrm>
            <a:custGeom>
              <a:avLst/>
              <a:gdLst/>
              <a:ahLst/>
              <a:cxnLst/>
              <a:rect l="l" t="t" r="r" b="b"/>
              <a:pathLst>
                <a:path w="185420" h="1544320">
                  <a:moveTo>
                    <a:pt x="185372" y="1544313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3868" y="3562532"/>
              <a:ext cx="227122" cy="2373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23379" y="3227770"/>
              <a:ext cx="540385" cy="335280"/>
            </a:xfrm>
            <a:custGeom>
              <a:avLst/>
              <a:gdLst/>
              <a:ahLst/>
              <a:cxnLst/>
              <a:rect l="l" t="t" r="r" b="b"/>
              <a:pathLst>
                <a:path w="540385" h="335279">
                  <a:moveTo>
                    <a:pt x="0" y="0"/>
                  </a:moveTo>
                  <a:lnTo>
                    <a:pt x="539998" y="0"/>
                  </a:lnTo>
                  <a:lnTo>
                    <a:pt x="539998" y="334737"/>
                  </a:lnTo>
                  <a:lnTo>
                    <a:pt x="0" y="334737"/>
                  </a:lnTo>
                  <a:lnTo>
                    <a:pt x="0" y="0"/>
                  </a:lnTo>
                  <a:close/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4</a:t>
            </a:fld>
            <a:endParaRPr sz="1600">
              <a:latin typeface="Verdana"/>
              <a:cs typeface="Verdana"/>
            </a:endParaRPr>
          </a:p>
        </p:txBody>
      </p:sp>
      <p:pic>
        <p:nvPicPr>
          <p:cNvPr id="12" name="Picture 11" descr="A blue and white text&#10;&#10;Description automatically generated">
            <a:extLst>
              <a:ext uri="{FF2B5EF4-FFF2-40B4-BE49-F238E27FC236}">
                <a16:creationId xmlns:a16="http://schemas.microsoft.com/office/drawing/2014/main" id="{755F7E28-B102-CF04-AE94-8226100C6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53441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0" dirty="0">
                <a:solidFill>
                  <a:schemeClr val="tx1"/>
                </a:solidFill>
              </a:rPr>
              <a:t>Assumption</a:t>
            </a:r>
            <a:r>
              <a:rPr spc="-90" dirty="0"/>
              <a:t> </a:t>
            </a:r>
            <a:r>
              <a:rPr spc="29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96734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area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that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corresponds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to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</a:t>
            </a:r>
            <a:r>
              <a:rPr sz="3200" spc="-5" dirty="0">
                <a:latin typeface="Verdana"/>
                <a:cs typeface="Verdana"/>
              </a:rPr>
              <a:t> cell</a:t>
            </a:r>
            <a:r>
              <a:rPr sz="3200" spc="-10" dirty="0">
                <a:latin typeface="Verdana"/>
                <a:cs typeface="Verdana"/>
              </a:rPr>
              <a:t> is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either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completely </a:t>
            </a:r>
            <a:r>
              <a:rPr sz="3200" spc="-10" dirty="0">
                <a:latin typeface="Verdana"/>
                <a:cs typeface="Verdana"/>
              </a:rPr>
              <a:t>free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or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occupied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5650" y="3925966"/>
            <a:ext cx="4445635" cy="2299335"/>
            <a:chOff x="3225650" y="3925966"/>
            <a:chExt cx="4445635" cy="2299335"/>
          </a:xfrm>
        </p:grpSpPr>
        <p:sp>
          <p:nvSpPr>
            <p:cNvPr id="5" name="object 5"/>
            <p:cNvSpPr/>
            <p:nvPr/>
          </p:nvSpPr>
          <p:spPr>
            <a:xfrm>
              <a:off x="4521162" y="3932326"/>
              <a:ext cx="581660" cy="1715135"/>
            </a:xfrm>
            <a:custGeom>
              <a:avLst/>
              <a:gdLst/>
              <a:ahLst/>
              <a:cxnLst/>
              <a:rect l="l" t="t" r="r" b="b"/>
              <a:pathLst>
                <a:path w="581660" h="1715135">
                  <a:moveTo>
                    <a:pt x="581075" y="0"/>
                  </a:moveTo>
                  <a:lnTo>
                    <a:pt x="0" y="0"/>
                  </a:lnTo>
                  <a:lnTo>
                    <a:pt x="0" y="571563"/>
                  </a:lnTo>
                  <a:lnTo>
                    <a:pt x="0" y="1143114"/>
                  </a:lnTo>
                  <a:lnTo>
                    <a:pt x="0" y="1714665"/>
                  </a:lnTo>
                  <a:lnTo>
                    <a:pt x="581075" y="1714665"/>
                  </a:lnTo>
                  <a:lnTo>
                    <a:pt x="581075" y="1143114"/>
                  </a:lnTo>
                  <a:lnTo>
                    <a:pt x="581075" y="571563"/>
                  </a:lnTo>
                  <a:lnTo>
                    <a:pt x="581075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4831" y="3925966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587411" y="0"/>
                  </a:moveTo>
                  <a:lnTo>
                    <a:pt x="587411" y="2298902"/>
                  </a:lnTo>
                </a:path>
                <a:path w="2337434" h="2299335">
                  <a:moveTo>
                    <a:pt x="1168495" y="0"/>
                  </a:moveTo>
                  <a:lnTo>
                    <a:pt x="1168495" y="2298902"/>
                  </a:lnTo>
                </a:path>
                <a:path w="2337434" h="2299335">
                  <a:moveTo>
                    <a:pt x="1749573" y="0"/>
                  </a:moveTo>
                  <a:lnTo>
                    <a:pt x="1749573" y="2298902"/>
                  </a:lnTo>
                </a:path>
                <a:path w="2337434" h="2299335">
                  <a:moveTo>
                    <a:pt x="0" y="577911"/>
                  </a:moveTo>
                  <a:lnTo>
                    <a:pt x="2337015" y="577911"/>
                  </a:lnTo>
                </a:path>
                <a:path w="2337434" h="2299335">
                  <a:moveTo>
                    <a:pt x="0" y="1149463"/>
                  </a:moveTo>
                  <a:lnTo>
                    <a:pt x="2337015" y="1149463"/>
                  </a:lnTo>
                </a:path>
                <a:path w="2337434" h="2299335">
                  <a:moveTo>
                    <a:pt x="0" y="1721015"/>
                  </a:moveTo>
                  <a:lnTo>
                    <a:pt x="2337015" y="172101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1165" y="3925966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933533"/>
                  </a:moveTo>
                  <a:lnTo>
                    <a:pt x="0" y="2298902"/>
                  </a:lnTo>
                </a:path>
                <a:path h="2299335">
                  <a:moveTo>
                    <a:pt x="0" y="0"/>
                  </a:moveTo>
                  <a:lnTo>
                    <a:pt x="0" y="870438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5488" y="3925966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920834"/>
                  </a:moveTo>
                  <a:lnTo>
                    <a:pt x="0" y="2298902"/>
                  </a:lnTo>
                </a:path>
                <a:path h="2299335">
                  <a:moveTo>
                    <a:pt x="0" y="0"/>
                  </a:moveTo>
                  <a:lnTo>
                    <a:pt x="0" y="870029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4831" y="3932325"/>
              <a:ext cx="2337435" cy="2286635"/>
            </a:xfrm>
            <a:custGeom>
              <a:avLst/>
              <a:gdLst/>
              <a:ahLst/>
              <a:cxnLst/>
              <a:rect l="l" t="t" r="r" b="b"/>
              <a:pathLst>
                <a:path w="2337434" h="2286635">
                  <a:moveTo>
                    <a:pt x="0" y="0"/>
                  </a:moveTo>
                  <a:lnTo>
                    <a:pt x="2337015" y="0"/>
                  </a:lnTo>
                </a:path>
                <a:path w="2337434" h="2286635">
                  <a:moveTo>
                    <a:pt x="0" y="2286209"/>
                  </a:moveTo>
                  <a:lnTo>
                    <a:pt x="2337015" y="2286209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1052" y="4821807"/>
              <a:ext cx="1511935" cy="12700"/>
            </a:xfrm>
            <a:custGeom>
              <a:avLst/>
              <a:gdLst/>
              <a:ahLst/>
              <a:cxnLst/>
              <a:rect l="l" t="t" r="r" b="b"/>
              <a:pathLst>
                <a:path w="1511935" h="12700">
                  <a:moveTo>
                    <a:pt x="0" y="12290"/>
                  </a:moveTo>
                  <a:lnTo>
                    <a:pt x="151183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521" y="4708921"/>
              <a:ext cx="228780" cy="2282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89478" y="4821398"/>
              <a:ext cx="1181735" cy="0"/>
            </a:xfrm>
            <a:custGeom>
              <a:avLst/>
              <a:gdLst/>
              <a:ahLst/>
              <a:cxnLst/>
              <a:rect l="l" t="t" r="r" b="b"/>
              <a:pathLst>
                <a:path w="1181734">
                  <a:moveTo>
                    <a:pt x="1181597" y="0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066" y="4707299"/>
              <a:ext cx="228021" cy="22821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48063" y="4591355"/>
            <a:ext cx="1041400" cy="8324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0"/>
              </a:spcBef>
            </a:pPr>
            <a:r>
              <a:rPr sz="2800" spc="-5" dirty="0">
                <a:latin typeface="Verdana"/>
                <a:cs typeface="Verdana"/>
              </a:rPr>
              <a:t>free 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p</a:t>
            </a:r>
            <a:r>
              <a:rPr sz="2800" spc="-10" dirty="0">
                <a:latin typeface="Verdana"/>
                <a:cs typeface="Verdana"/>
              </a:rPr>
              <a:t>a</a:t>
            </a:r>
            <a:r>
              <a:rPr sz="2800" spc="-5" dirty="0">
                <a:latin typeface="Verdana"/>
                <a:cs typeface="Verdana"/>
              </a:rPr>
              <a:t>c</a:t>
            </a:r>
            <a:r>
              <a:rPr sz="2800" spc="-10" dirty="0"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5</a:t>
            </a:fld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6651" y="4591355"/>
            <a:ext cx="1586865" cy="8324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0"/>
              </a:spcBef>
            </a:pP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10" dirty="0">
                <a:latin typeface="Verdana"/>
                <a:cs typeface="Verdana"/>
              </a:rPr>
              <a:t>c</a:t>
            </a:r>
            <a:r>
              <a:rPr sz="2800" spc="-5" dirty="0">
                <a:latin typeface="Verdana"/>
                <a:cs typeface="Verdana"/>
              </a:rPr>
              <a:t>u</a:t>
            </a:r>
            <a:r>
              <a:rPr sz="2800" spc="-10" dirty="0">
                <a:latin typeface="Verdana"/>
                <a:cs typeface="Verdana"/>
              </a:rPr>
              <a:t>p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ed  space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8" name="Picture 17" descr="A blue and white text&#10;&#10;Description automatically generated">
            <a:extLst>
              <a:ext uri="{FF2B5EF4-FFF2-40B4-BE49-F238E27FC236}">
                <a16:creationId xmlns:a16="http://schemas.microsoft.com/office/drawing/2014/main" id="{CE2CCB02-2EFA-8954-4DD9-E1A9B183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952240" cy="572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80" dirty="0">
                <a:solidFill>
                  <a:srgbClr val="000000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85050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Each </a:t>
            </a:r>
            <a:r>
              <a:rPr sz="3200" spc="-5" dirty="0">
                <a:latin typeface="Verdana"/>
                <a:cs typeface="Verdana"/>
              </a:rPr>
              <a:t>cell </a:t>
            </a:r>
            <a:r>
              <a:rPr sz="3200" spc="-10" dirty="0">
                <a:latin typeface="Verdana"/>
                <a:cs typeface="Verdana"/>
              </a:rPr>
              <a:t>is a </a:t>
            </a:r>
            <a:r>
              <a:rPr sz="3200" spc="215" dirty="0">
                <a:solidFill>
                  <a:srgbClr val="800000"/>
                </a:solidFill>
                <a:latin typeface="Verdana"/>
                <a:cs typeface="Verdana"/>
              </a:rPr>
              <a:t>binary </a:t>
            </a:r>
            <a:r>
              <a:rPr sz="3200" spc="235" dirty="0">
                <a:solidFill>
                  <a:srgbClr val="800000"/>
                </a:solidFill>
                <a:latin typeface="Verdana"/>
                <a:cs typeface="Verdana"/>
              </a:rPr>
              <a:t>random </a:t>
            </a:r>
            <a:r>
              <a:rPr sz="3200" spc="2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800000"/>
                </a:solidFill>
                <a:latin typeface="Verdana"/>
                <a:cs typeface="Verdana"/>
              </a:rPr>
              <a:t>variable</a:t>
            </a:r>
            <a:r>
              <a:rPr sz="3200" spc="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that models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occupancy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3924" y="3925966"/>
            <a:ext cx="6287770" cy="2299335"/>
            <a:chOff x="1383924" y="3925966"/>
            <a:chExt cx="6287770" cy="2299335"/>
          </a:xfrm>
        </p:grpSpPr>
        <p:sp>
          <p:nvSpPr>
            <p:cNvPr id="5" name="object 5"/>
            <p:cNvSpPr/>
            <p:nvPr/>
          </p:nvSpPr>
          <p:spPr>
            <a:xfrm>
              <a:off x="4521162" y="3932326"/>
              <a:ext cx="581660" cy="1715135"/>
            </a:xfrm>
            <a:custGeom>
              <a:avLst/>
              <a:gdLst/>
              <a:ahLst/>
              <a:cxnLst/>
              <a:rect l="l" t="t" r="r" b="b"/>
              <a:pathLst>
                <a:path w="581660" h="1715135">
                  <a:moveTo>
                    <a:pt x="581075" y="0"/>
                  </a:moveTo>
                  <a:lnTo>
                    <a:pt x="0" y="0"/>
                  </a:lnTo>
                  <a:lnTo>
                    <a:pt x="0" y="571563"/>
                  </a:lnTo>
                  <a:lnTo>
                    <a:pt x="0" y="1143114"/>
                  </a:lnTo>
                  <a:lnTo>
                    <a:pt x="0" y="1714665"/>
                  </a:lnTo>
                  <a:lnTo>
                    <a:pt x="581075" y="1714665"/>
                  </a:lnTo>
                  <a:lnTo>
                    <a:pt x="581075" y="1143114"/>
                  </a:lnTo>
                  <a:lnTo>
                    <a:pt x="581075" y="571563"/>
                  </a:lnTo>
                  <a:lnTo>
                    <a:pt x="581075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14831" y="3925966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587411" y="0"/>
                  </a:moveTo>
                  <a:lnTo>
                    <a:pt x="587411" y="2298902"/>
                  </a:lnTo>
                </a:path>
                <a:path w="2337434" h="2299335">
                  <a:moveTo>
                    <a:pt x="1168495" y="0"/>
                  </a:moveTo>
                  <a:lnTo>
                    <a:pt x="1168495" y="2298902"/>
                  </a:lnTo>
                </a:path>
                <a:path w="2337434" h="2299335">
                  <a:moveTo>
                    <a:pt x="1749573" y="0"/>
                  </a:moveTo>
                  <a:lnTo>
                    <a:pt x="1749573" y="2298902"/>
                  </a:lnTo>
                </a:path>
                <a:path w="2337434" h="2299335">
                  <a:moveTo>
                    <a:pt x="0" y="577911"/>
                  </a:moveTo>
                  <a:lnTo>
                    <a:pt x="2337015" y="577911"/>
                  </a:lnTo>
                </a:path>
                <a:path w="2337434" h="2299335">
                  <a:moveTo>
                    <a:pt x="0" y="1149463"/>
                  </a:moveTo>
                  <a:lnTo>
                    <a:pt x="2337015" y="1149463"/>
                  </a:lnTo>
                </a:path>
                <a:path w="2337434" h="2299335">
                  <a:moveTo>
                    <a:pt x="0" y="1721015"/>
                  </a:moveTo>
                  <a:lnTo>
                    <a:pt x="2337015" y="1721015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1165" y="3925966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933533"/>
                  </a:moveTo>
                  <a:lnTo>
                    <a:pt x="0" y="2298902"/>
                  </a:lnTo>
                </a:path>
                <a:path h="2299335">
                  <a:moveTo>
                    <a:pt x="0" y="0"/>
                  </a:moveTo>
                  <a:lnTo>
                    <a:pt x="0" y="870438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5488" y="3925966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920834"/>
                  </a:moveTo>
                  <a:lnTo>
                    <a:pt x="0" y="2298902"/>
                  </a:lnTo>
                </a:path>
                <a:path h="2299335">
                  <a:moveTo>
                    <a:pt x="0" y="0"/>
                  </a:moveTo>
                  <a:lnTo>
                    <a:pt x="0" y="870029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4831" y="3932325"/>
              <a:ext cx="2337435" cy="2286635"/>
            </a:xfrm>
            <a:custGeom>
              <a:avLst/>
              <a:gdLst/>
              <a:ahLst/>
              <a:cxnLst/>
              <a:rect l="l" t="t" r="r" b="b"/>
              <a:pathLst>
                <a:path w="2337434" h="2286635">
                  <a:moveTo>
                    <a:pt x="0" y="0"/>
                  </a:moveTo>
                  <a:lnTo>
                    <a:pt x="2337015" y="0"/>
                  </a:lnTo>
                </a:path>
                <a:path w="2337434" h="2286635">
                  <a:moveTo>
                    <a:pt x="0" y="2286209"/>
                  </a:moveTo>
                  <a:lnTo>
                    <a:pt x="2337015" y="2286209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1052" y="4821807"/>
              <a:ext cx="1511935" cy="12700"/>
            </a:xfrm>
            <a:custGeom>
              <a:avLst/>
              <a:gdLst/>
              <a:ahLst/>
              <a:cxnLst/>
              <a:rect l="l" t="t" r="r" b="b"/>
              <a:pathLst>
                <a:path w="1511935" h="12700">
                  <a:moveTo>
                    <a:pt x="0" y="12290"/>
                  </a:moveTo>
                  <a:lnTo>
                    <a:pt x="151183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4521" y="4708921"/>
              <a:ext cx="228780" cy="2282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89478" y="4821398"/>
              <a:ext cx="1181735" cy="0"/>
            </a:xfrm>
            <a:custGeom>
              <a:avLst/>
              <a:gdLst/>
              <a:ahLst/>
              <a:cxnLst/>
              <a:rect l="l" t="t" r="r" b="b"/>
              <a:pathLst>
                <a:path w="1181734">
                  <a:moveTo>
                    <a:pt x="1181597" y="0"/>
                  </a:moveTo>
                  <a:lnTo>
                    <a:pt x="0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066" y="4707299"/>
              <a:ext cx="228021" cy="22821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3924" y="4610427"/>
              <a:ext cx="1880893" cy="44867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65881" y="4568096"/>
            <a:ext cx="1888471" cy="4263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6</a:t>
            </a:fld>
            <a:endParaRPr sz="1600">
              <a:latin typeface="Verdana"/>
              <a:cs typeface="Verdana"/>
            </a:endParaRPr>
          </a:p>
        </p:txBody>
      </p:sp>
      <p:pic>
        <p:nvPicPr>
          <p:cNvPr id="18" name="Picture 17" descr="A blue and white text&#10;&#10;Description automatically generated">
            <a:extLst>
              <a:ext uri="{FF2B5EF4-FFF2-40B4-BE49-F238E27FC236}">
                <a16:creationId xmlns:a16="http://schemas.microsoft.com/office/drawing/2014/main" id="{31F73169-3ACB-9544-D200-5782F9F0B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5741035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275" dirty="0">
                <a:solidFill>
                  <a:schemeClr val="tx1"/>
                </a:solidFill>
              </a:rPr>
              <a:t>Occupancy</a:t>
            </a:r>
            <a:r>
              <a:rPr spc="-45" dirty="0"/>
              <a:t> </a:t>
            </a:r>
            <a:r>
              <a:rPr spc="285" dirty="0">
                <a:solidFill>
                  <a:schemeClr val="tx1"/>
                </a:solidFill>
              </a:rPr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850505" cy="27432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5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Each </a:t>
            </a:r>
            <a:r>
              <a:rPr sz="3200" spc="-5" dirty="0">
                <a:latin typeface="Verdana"/>
                <a:cs typeface="Verdana"/>
              </a:rPr>
              <a:t>cell </a:t>
            </a:r>
            <a:r>
              <a:rPr sz="3200" spc="-10" dirty="0">
                <a:latin typeface="Verdana"/>
                <a:cs typeface="Verdana"/>
              </a:rPr>
              <a:t>is a </a:t>
            </a:r>
            <a:r>
              <a:rPr sz="3200" spc="215" dirty="0">
                <a:solidFill>
                  <a:srgbClr val="800000"/>
                </a:solidFill>
                <a:latin typeface="Verdana"/>
                <a:cs typeface="Verdana"/>
              </a:rPr>
              <a:t>binary </a:t>
            </a:r>
            <a:r>
              <a:rPr sz="3200" spc="235" dirty="0">
                <a:solidFill>
                  <a:srgbClr val="800000"/>
                </a:solidFill>
                <a:latin typeface="Verdana"/>
                <a:cs typeface="Verdana"/>
              </a:rPr>
              <a:t>random </a:t>
            </a:r>
            <a:r>
              <a:rPr sz="3200" spc="24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800000"/>
                </a:solidFill>
                <a:latin typeface="Verdana"/>
                <a:cs typeface="Verdana"/>
              </a:rPr>
              <a:t>variable</a:t>
            </a:r>
            <a:r>
              <a:rPr sz="3200" spc="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that models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 </a:t>
            </a:r>
            <a:r>
              <a:rPr sz="3200" spc="-5" dirty="0">
                <a:latin typeface="Verdana"/>
                <a:cs typeface="Verdana"/>
              </a:rPr>
              <a:t>occupancy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Cell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occupied: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Cell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not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occupied:</a:t>
            </a:r>
            <a:endParaRPr sz="32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10" dirty="0">
                <a:latin typeface="Verdana"/>
                <a:cs typeface="Verdana"/>
              </a:rPr>
              <a:t>No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knowledge: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915" y="2726446"/>
            <a:ext cx="1744474" cy="4071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0489" y="3323396"/>
            <a:ext cx="1765661" cy="4076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589" y="3920370"/>
            <a:ext cx="2071598" cy="4081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7</a:t>
            </a:fld>
            <a:endParaRPr sz="1600">
              <a:latin typeface="Verdana"/>
              <a:cs typeface="Verdana"/>
            </a:endParaRPr>
          </a:p>
        </p:txBody>
      </p:sp>
      <p:pic>
        <p:nvPicPr>
          <p:cNvPr id="9" name="Picture 8" descr="A blue and white text&#10;&#10;Description automatically generated">
            <a:extLst>
              <a:ext uri="{FF2B5EF4-FFF2-40B4-BE49-F238E27FC236}">
                <a16:creationId xmlns:a16="http://schemas.microsoft.com/office/drawing/2014/main" id="{E020F336-28DC-F654-C41D-C07BB208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097" y="766082"/>
            <a:ext cx="3534410" cy="572770"/>
          </a:xfrm>
          <a:prstGeom prst="rect">
            <a:avLst/>
          </a:prstGeom>
        </p:spPr>
        <p:txBody>
          <a:bodyPr vert="horz" wrap="square" lIns="0" tIns="177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300" dirty="0">
                <a:solidFill>
                  <a:schemeClr val="tx1"/>
                </a:solidFill>
              </a:rPr>
              <a:t>Assumption</a:t>
            </a:r>
            <a:r>
              <a:rPr spc="-90" dirty="0"/>
              <a:t> </a:t>
            </a:r>
            <a:r>
              <a:rPr spc="29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097" y="1604201"/>
            <a:ext cx="7497445" cy="9944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3800"/>
              </a:lnSpc>
              <a:spcBef>
                <a:spcPts val="225"/>
              </a:spcBef>
              <a:buClr>
                <a:srgbClr val="9A0000"/>
              </a:buClr>
              <a:buFont typeface="Trebuchet MS"/>
              <a:buChar char="▪"/>
              <a:tabLst>
                <a:tab pos="356235" algn="l"/>
              </a:tabLst>
            </a:pPr>
            <a:r>
              <a:rPr sz="3200" spc="-5" dirty="0">
                <a:latin typeface="Verdana"/>
                <a:cs typeface="Verdana"/>
              </a:rPr>
              <a:t>The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world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is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204" dirty="0">
                <a:solidFill>
                  <a:srgbClr val="800000"/>
                </a:solidFill>
                <a:latin typeface="Verdana"/>
                <a:cs typeface="Verdana"/>
              </a:rPr>
              <a:t>static</a:t>
            </a:r>
            <a:r>
              <a:rPr sz="3200" spc="10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(most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mapping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systems </a:t>
            </a:r>
            <a:r>
              <a:rPr sz="3200" spc="-10" dirty="0">
                <a:latin typeface="Verdana"/>
                <a:cs typeface="Verdana"/>
              </a:rPr>
              <a:t>make</a:t>
            </a:r>
            <a:r>
              <a:rPr sz="3200" spc="-5" dirty="0">
                <a:latin typeface="Verdana"/>
                <a:cs typeface="Verdana"/>
              </a:rPr>
              <a:t> this assumption)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70545" y="3798952"/>
            <a:ext cx="3258185" cy="2299335"/>
            <a:chOff x="5270545" y="3798952"/>
            <a:chExt cx="3258185" cy="2299335"/>
          </a:xfrm>
        </p:grpSpPr>
        <p:sp>
          <p:nvSpPr>
            <p:cNvPr id="5" name="object 5"/>
            <p:cNvSpPr/>
            <p:nvPr/>
          </p:nvSpPr>
          <p:spPr>
            <a:xfrm>
              <a:off x="6197714" y="3805313"/>
              <a:ext cx="581660" cy="1715135"/>
            </a:xfrm>
            <a:custGeom>
              <a:avLst/>
              <a:gdLst/>
              <a:ahLst/>
              <a:cxnLst/>
              <a:rect l="l" t="t" r="r" b="b"/>
              <a:pathLst>
                <a:path w="581659" h="1715135">
                  <a:moveTo>
                    <a:pt x="581088" y="0"/>
                  </a:moveTo>
                  <a:lnTo>
                    <a:pt x="0" y="0"/>
                  </a:lnTo>
                  <a:lnTo>
                    <a:pt x="0" y="571550"/>
                  </a:lnTo>
                  <a:lnTo>
                    <a:pt x="0" y="1143101"/>
                  </a:lnTo>
                  <a:lnTo>
                    <a:pt x="0" y="1714652"/>
                  </a:lnTo>
                  <a:lnTo>
                    <a:pt x="581088" y="1714652"/>
                  </a:lnTo>
                  <a:lnTo>
                    <a:pt x="581088" y="1143101"/>
                  </a:lnTo>
                  <a:lnTo>
                    <a:pt x="581088" y="571550"/>
                  </a:lnTo>
                  <a:lnTo>
                    <a:pt x="581088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1392" y="3798963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587411" y="0"/>
                  </a:moveTo>
                  <a:lnTo>
                    <a:pt x="587411" y="2298902"/>
                  </a:lnTo>
                </a:path>
                <a:path w="2337434" h="2299335">
                  <a:moveTo>
                    <a:pt x="1168495" y="0"/>
                  </a:moveTo>
                  <a:lnTo>
                    <a:pt x="1168495" y="2298902"/>
                  </a:lnTo>
                </a:path>
                <a:path w="2337434" h="2299335">
                  <a:moveTo>
                    <a:pt x="1749573" y="0"/>
                  </a:moveTo>
                  <a:lnTo>
                    <a:pt x="1749573" y="2298902"/>
                  </a:lnTo>
                </a:path>
                <a:path w="2337434" h="2299335">
                  <a:moveTo>
                    <a:pt x="0" y="577892"/>
                  </a:moveTo>
                  <a:lnTo>
                    <a:pt x="2337015" y="577892"/>
                  </a:lnTo>
                </a:path>
                <a:path w="2337434" h="2299335">
                  <a:moveTo>
                    <a:pt x="0" y="1149445"/>
                  </a:moveTo>
                  <a:lnTo>
                    <a:pt x="2337015" y="1149445"/>
                  </a:lnTo>
                </a:path>
                <a:path w="2337434" h="2299335">
                  <a:moveTo>
                    <a:pt x="0" y="1720997"/>
                  </a:moveTo>
                  <a:lnTo>
                    <a:pt x="2337015" y="1720997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7726" y="3798963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2076632"/>
                  </a:moveTo>
                  <a:lnTo>
                    <a:pt x="0" y="2298902"/>
                  </a:lnTo>
                </a:path>
                <a:path h="2299335">
                  <a:moveTo>
                    <a:pt x="0" y="1454283"/>
                  </a:moveTo>
                  <a:lnTo>
                    <a:pt x="0" y="2025827"/>
                  </a:lnTo>
                </a:path>
                <a:path h="2299335">
                  <a:moveTo>
                    <a:pt x="0" y="0"/>
                  </a:moveTo>
                  <a:lnTo>
                    <a:pt x="0" y="1403478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1392" y="3798963"/>
              <a:ext cx="2337435" cy="2299335"/>
            </a:xfrm>
            <a:custGeom>
              <a:avLst/>
              <a:gdLst/>
              <a:ahLst/>
              <a:cxnLst/>
              <a:rect l="l" t="t" r="r" b="b"/>
              <a:pathLst>
                <a:path w="2337434" h="2299335">
                  <a:moveTo>
                    <a:pt x="2330657" y="0"/>
                  </a:moveTo>
                  <a:lnTo>
                    <a:pt x="2330657" y="2298902"/>
                  </a:lnTo>
                </a:path>
                <a:path w="2337434" h="2299335">
                  <a:moveTo>
                    <a:pt x="0" y="6340"/>
                  </a:moveTo>
                  <a:lnTo>
                    <a:pt x="2337015" y="6340"/>
                  </a:lnTo>
                </a:path>
                <a:path w="2337434" h="2299335">
                  <a:moveTo>
                    <a:pt x="0" y="2292550"/>
                  </a:moveTo>
                  <a:lnTo>
                    <a:pt x="2337015" y="229255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5956" y="5227844"/>
              <a:ext cx="1207135" cy="0"/>
            </a:xfrm>
            <a:custGeom>
              <a:avLst/>
              <a:gdLst/>
              <a:ahLst/>
              <a:cxnLst/>
              <a:rect l="l" t="t" r="r" b="b"/>
              <a:pathLst>
                <a:path w="1207134">
                  <a:moveTo>
                    <a:pt x="0" y="0"/>
                  </a:moveTo>
                  <a:lnTo>
                    <a:pt x="1207001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5329" y="5113731"/>
              <a:ext cx="228047" cy="2282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70545" y="5850193"/>
              <a:ext cx="1207135" cy="0"/>
            </a:xfrm>
            <a:custGeom>
              <a:avLst/>
              <a:gdLst/>
              <a:ahLst/>
              <a:cxnLst/>
              <a:rect l="l" t="t" r="r" b="b"/>
              <a:pathLst>
                <a:path w="1207135">
                  <a:moveTo>
                    <a:pt x="0" y="0"/>
                  </a:moveTo>
                  <a:lnTo>
                    <a:pt x="1207001" y="0"/>
                  </a:lnTo>
                </a:path>
              </a:pathLst>
            </a:custGeom>
            <a:ln w="50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9940" y="5736093"/>
              <a:ext cx="228025" cy="22821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05505" y="4775458"/>
            <a:ext cx="3195320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45800"/>
              </a:lnSpc>
              <a:spcBef>
                <a:spcPts val="100"/>
              </a:spcBef>
            </a:pPr>
            <a:r>
              <a:rPr sz="2800" spc="-15" dirty="0">
                <a:latin typeface="Verdana"/>
                <a:cs typeface="Verdana"/>
              </a:rPr>
              <a:t>always </a:t>
            </a:r>
            <a:r>
              <a:rPr sz="2800" spc="-5" dirty="0">
                <a:latin typeface="Verdana"/>
                <a:cs typeface="Verdana"/>
              </a:rPr>
              <a:t>occupied </a:t>
            </a:r>
            <a:r>
              <a:rPr sz="2800" spc="-969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always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free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space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27420" y="6884549"/>
            <a:ext cx="20510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75"/>
              </a:lnSpc>
            </a:pPr>
            <a:fld id="{81D60167-4931-47E6-BA6A-407CBD079E47}" type="slidenum">
              <a:rPr sz="1600" spc="-5" dirty="0">
                <a:latin typeface="Verdana"/>
                <a:cs typeface="Verdana"/>
              </a:rPr>
              <a:t>8</a:t>
            </a:fld>
            <a:endParaRPr sz="1600">
              <a:latin typeface="Verdana"/>
              <a:cs typeface="Verdana"/>
            </a:endParaRPr>
          </a:p>
        </p:txBody>
      </p:sp>
      <p:pic>
        <p:nvPicPr>
          <p:cNvPr id="16" name="Picture 15" descr="A blue and white text&#10;&#10;Description automatically generated">
            <a:extLst>
              <a:ext uri="{FF2B5EF4-FFF2-40B4-BE49-F238E27FC236}">
                <a16:creationId xmlns:a16="http://schemas.microsoft.com/office/drawing/2014/main" id="{6862A4C2-8DE9-1395-680A-0CD9A76BC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147" y="43047"/>
            <a:ext cx="2229971" cy="87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Features vs. Volumetric Maps</vt:lpstr>
      <vt:lpstr>Features</vt:lpstr>
      <vt:lpstr>Grid Maps</vt:lpstr>
      <vt:lpstr>Example</vt:lpstr>
      <vt:lpstr>Assumption 1</vt:lpstr>
      <vt:lpstr>Representation</vt:lpstr>
      <vt:lpstr>Occupancy Probability</vt:lpstr>
      <vt:lpstr>Assumption 2</vt:lpstr>
      <vt:lpstr>Assumption 3</vt:lpstr>
      <vt:lpstr>Representation</vt:lpstr>
      <vt:lpstr>Representation</vt:lpstr>
      <vt:lpstr>Estimating a Map From Data</vt:lpstr>
      <vt:lpstr>Static State Binary Bayes Filter</vt:lpstr>
      <vt:lpstr>Static State Binary Bayes Filter</vt:lpstr>
      <vt:lpstr>Static State Binary Bayes Filter</vt:lpstr>
      <vt:lpstr>Static State Binary Bayes Filter</vt:lpstr>
      <vt:lpstr>Static State Binary Bayes Filter</vt:lpstr>
      <vt:lpstr>Static State Binary Bayes Filter</vt:lpstr>
      <vt:lpstr>Static State Binary Bayes Filter</vt:lpstr>
      <vt:lpstr>Static State Binary Bayes Filter</vt:lpstr>
      <vt:lpstr>Static State Binary Bayes Filter</vt:lpstr>
      <vt:lpstr>From Ratio to Probability</vt:lpstr>
      <vt:lpstr>From Ratio to Probability</vt:lpstr>
      <vt:lpstr>Log Odds Notation</vt:lpstr>
      <vt:lpstr>Log Odds Notation</vt:lpstr>
      <vt:lpstr>Occupancy Mapping  in Log Odds Form</vt:lpstr>
      <vt:lpstr>Occupancy Mapping Algorithm</vt:lpstr>
      <vt:lpstr>Occupancy Grid Mapping</vt:lpstr>
      <vt:lpstr>Inverse Sensor Model for Sonar  Range Sensors</vt:lpstr>
      <vt:lpstr>Occupancy Value Depending on  the Measured Distance</vt:lpstr>
      <vt:lpstr>Occupancy Value Depending on  the Measured Distance</vt:lpstr>
      <vt:lpstr>Occupancy Value Depending on  the Measured Distance</vt:lpstr>
      <vt:lpstr>Occupancy Value Depending on  the Measured Distance</vt:lpstr>
      <vt:lpstr>Example: Incremental Updating  of Occupancy Grids</vt:lpstr>
      <vt:lpstr>Resulting Map Obtained with 24  Sonar Range Sensors</vt:lpstr>
      <vt:lpstr>Resulting Occupancy and  Maximum Likelihood Map</vt:lpstr>
      <vt:lpstr>Inverse Sensor Model for Laser  Range Finders</vt:lpstr>
      <vt:lpstr>Occupancy Grids From Laser Scans to Maps</vt:lpstr>
      <vt:lpstr>PowerPoint Presentation</vt:lpstr>
      <vt:lpstr>PowerPoint Presentation</vt:lpstr>
      <vt:lpstr>Occupancy Grid Map Summary</vt:lpstr>
      <vt:lpstr>Grid Mapping Meets Reality…</vt:lpstr>
      <vt:lpstr>Mapping With Raw Odometry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vs. Volumetric Maps</dc:title>
  <cp:revision>64</cp:revision>
  <dcterms:created xsi:type="dcterms:W3CDTF">2023-11-08T06:52:01Z</dcterms:created>
  <dcterms:modified xsi:type="dcterms:W3CDTF">2023-11-08T07:17:49Z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2023-11-08T00:00:00Z</vt:filetime>
  </property>
  <property fmtid="{D5CDD505-2E9C-101B-9397-08002B2CF9AE}" pid="3" name="Creator">
    <vt:lpwstr>Mozilla Firefox 119.0</vt:lpwstr>
  </property>
  <property fmtid="{D5CDD505-2E9C-101B-9397-08002B2CF9AE}" pid="4" name="LastSaved">
    <vt:filetime>2023-11-08T00:00:00Z</vt:filetime>
  </property>
</Properties>
</file>