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8" r:id="rId7"/>
    <p:sldId id="260" r:id="rId8"/>
    <p:sldId id="262" r:id="rId9"/>
    <p:sldId id="269" r:id="rId10"/>
    <p:sldId id="276" r:id="rId11"/>
    <p:sldId id="263" r:id="rId12"/>
    <p:sldId id="270" r:id="rId13"/>
    <p:sldId id="271" r:id="rId14"/>
    <p:sldId id="264" r:id="rId15"/>
    <p:sldId id="272" r:id="rId16"/>
    <p:sldId id="273" r:id="rId17"/>
    <p:sldId id="277" r:id="rId18"/>
    <p:sldId id="265" r:id="rId19"/>
    <p:sldId id="274" r:id="rId20"/>
    <p:sldId id="275" r:id="rId21"/>
    <p:sldId id="279" r:id="rId22"/>
    <p:sldId id="266" r:id="rId23"/>
    <p:sldId id="280" r:id="rId24"/>
    <p:sldId id="281" r:id="rId25"/>
    <p:sldId id="267" r:id="rId26"/>
  </p:sldIdLst>
  <p:sldSz cx="9144000" cy="6858000" type="screen4x3"/>
  <p:notesSz cx="7559675" cy="10691813"/>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0"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4"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7"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1"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2"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3"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5"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0"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6"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2"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3"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4"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5"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94"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98"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9"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5"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7"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8"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9"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1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3"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15"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6"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18"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9"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0"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1"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23"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4"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5"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6"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7"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8"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39"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41"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3"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43"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4"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48"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9"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0"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2"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3"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4"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7"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8"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60"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1"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6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5"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6"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68"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9"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0"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1"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2"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3"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8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8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0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0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1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3"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1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8"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20"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7"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3"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7"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3.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jpe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1904040" y="6327000"/>
            <a:ext cx="5407200" cy="4100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gn="ctr">
              <a:lnSpc>
                <a:spcPct val="100000"/>
              </a:lnSpc>
            </a:pPr>
            <a:r>
              <a:rPr lang="en-US" sz="700" b="1" strike="noStrike" spc="-1">
                <a:solidFill>
                  <a:srgbClr val="A2A2A2"/>
                </a:solidFill>
                <a:latin typeface="Calibri"/>
              </a:rPr>
              <a:t>UNCLASSIFIED</a:t>
            </a:r>
            <a:endParaRPr lang="en-US" sz="700" b="0" strike="noStrike" spc="-1">
              <a:latin typeface="Arial"/>
            </a:endParaRPr>
          </a:p>
          <a:p>
            <a:pPr algn="ctr">
              <a:lnSpc>
                <a:spcPct val="100000"/>
              </a:lnSpc>
            </a:pPr>
            <a:r>
              <a:rPr lang="en-US" sz="700" b="0" strike="noStrike" spc="-1">
                <a:solidFill>
                  <a:srgbClr val="A2A2A2"/>
                </a:solidFill>
                <a:latin typeface="Calibri"/>
              </a:rPr>
              <a:t>This document contains proprietary information of ELTA Systems Ltd. and may not be reproduced, copied, disclosed or utilized in any way in whole or in part, without the prior written consent of ELTA Systems Ltd.</a:t>
            </a:r>
            <a:endParaRPr lang="en-US" sz="700" b="0" strike="noStrike" spc="-1">
              <a:latin typeface="Arial"/>
            </a:endParaRPr>
          </a:p>
        </p:txBody>
      </p:sp>
      <p:pic>
        <p:nvPicPr>
          <p:cNvPr id="8" name="Picture 3"/>
          <p:cNvPicPr/>
          <p:nvPr/>
        </p:nvPicPr>
        <p:blipFill>
          <a:blip r:embed="rId14"/>
          <a:srcRect l="5626" t="12254" r="3707" b="23705"/>
          <a:stretch/>
        </p:blipFill>
        <p:spPr>
          <a:xfrm>
            <a:off x="152280" y="6316920"/>
            <a:ext cx="1751040" cy="421200"/>
          </a:xfrm>
          <a:prstGeom prst="rect">
            <a:avLst/>
          </a:prstGeom>
          <a:ln>
            <a:noFill/>
          </a:ln>
        </p:spPr>
      </p:pic>
      <p:sp>
        <p:nvSpPr>
          <p:cNvPr id="2" name="PlaceHolder 2"/>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3" name="PlaceHolder 3"/>
          <p:cNvSpPr>
            <a:spLocks noGrp="1"/>
          </p:cNvSpPr>
          <p:nvPr>
            <p:ph type="dt"/>
          </p:nvPr>
        </p:nvSpPr>
        <p:spPr>
          <a:xfrm>
            <a:off x="7391520" y="6369480"/>
            <a:ext cx="799200" cy="364680"/>
          </a:xfrm>
          <a:prstGeom prst="rect">
            <a:avLst/>
          </a:prstGeom>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4" name="PlaceHolder 4"/>
          <p:cNvSpPr>
            <a:spLocks noGrp="1"/>
          </p:cNvSpPr>
          <p:nvPr>
            <p:ph type="ftr"/>
          </p:nvPr>
        </p:nvSpPr>
        <p:spPr>
          <a:xfrm>
            <a:off x="3124080" y="5961600"/>
            <a:ext cx="2895120" cy="364680"/>
          </a:xfrm>
          <a:prstGeom prst="rect">
            <a:avLst/>
          </a:prstGeom>
        </p:spPr>
        <p:txBody>
          <a:bodyPr anchor="ctr"/>
          <a:lstStyle/>
          <a:p>
            <a:endParaRPr lang="en-US" sz="2400" b="0" strike="noStrike" spc="-1">
              <a:latin typeface="Times New Roman"/>
            </a:endParaRPr>
          </a:p>
        </p:txBody>
      </p:sp>
      <p:sp>
        <p:nvSpPr>
          <p:cNvPr id="5" name="PlaceHolder 5"/>
          <p:cNvSpPr>
            <a:spLocks noGrp="1"/>
          </p:cNvSpPr>
          <p:nvPr>
            <p:ph type="sldNum"/>
          </p:nvPr>
        </p:nvSpPr>
        <p:spPr>
          <a:xfrm>
            <a:off x="8381880" y="6373440"/>
            <a:ext cx="609120" cy="364680"/>
          </a:xfrm>
          <a:prstGeom prst="rect">
            <a:avLst/>
          </a:prstGeom>
        </p:spPr>
        <p:txBody>
          <a:bodyPr anchor="ctr"/>
          <a:lstStyle/>
          <a:p>
            <a:pPr algn="ctr">
              <a:lnSpc>
                <a:spcPct val="100000"/>
              </a:lnSpc>
            </a:pPr>
            <a:r>
              <a:rPr lang="en-US" sz="1200" b="0" strike="noStrike" spc="-1">
                <a:solidFill>
                  <a:srgbClr val="B2B2B2"/>
                </a:solidFill>
                <a:latin typeface="Calibri"/>
              </a:rPr>
              <a:t>- </a:t>
            </a:r>
            <a:fld id="{6C1F3B6B-09C1-4703-82AB-3AA9D3B6C7D9}" type="slidenum">
              <a:rPr lang="en-US" sz="1200" b="0" strike="noStrike" spc="-1">
                <a:solidFill>
                  <a:srgbClr val="B2B2B2"/>
                </a:solidFill>
                <a:latin typeface="Calibri"/>
              </a:rPr>
              <a:t>‹#›</a:t>
            </a:fld>
            <a:r>
              <a:rPr lang="en-US" sz="1200" b="0" strike="noStrike" spc="-1">
                <a:solidFill>
                  <a:srgbClr val="B2B2B2"/>
                </a:solidFill>
                <a:latin typeface="Calibri"/>
              </a:rPr>
              <a:t> -</a:t>
            </a:r>
            <a:endParaRPr lang="en-US" sz="1200" b="0" strike="noStrike" spc="-1">
              <a:latin typeface="Times New Roman"/>
            </a:endParaRPr>
          </a:p>
        </p:txBody>
      </p:sp>
      <p:sp>
        <p:nvSpPr>
          <p:cNvPr id="6"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1904040" y="6327000"/>
            <a:ext cx="5407200" cy="4100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gn="ctr">
              <a:lnSpc>
                <a:spcPct val="100000"/>
              </a:lnSpc>
            </a:pPr>
            <a:r>
              <a:rPr lang="en-US" sz="700" b="1" strike="noStrike" spc="-1">
                <a:solidFill>
                  <a:srgbClr val="A2A2A2"/>
                </a:solidFill>
                <a:latin typeface="Calibri"/>
              </a:rPr>
              <a:t>UNCLASSIFIED</a:t>
            </a:r>
            <a:endParaRPr lang="en-US" sz="700" b="0" strike="noStrike" spc="-1">
              <a:latin typeface="Arial"/>
            </a:endParaRPr>
          </a:p>
          <a:p>
            <a:pPr algn="ctr">
              <a:lnSpc>
                <a:spcPct val="100000"/>
              </a:lnSpc>
            </a:pPr>
            <a:r>
              <a:rPr lang="en-US" sz="700" b="0" strike="noStrike" spc="-1">
                <a:solidFill>
                  <a:srgbClr val="A2A2A2"/>
                </a:solidFill>
                <a:latin typeface="Calibri"/>
              </a:rPr>
              <a:t>This document contains proprietary information of ELTA Systems Ltd. and may not be reproduced, copied, disclosed or utilized in any way in whole or in part, without the prior written consent of ELTA Systems Ltd.</a:t>
            </a:r>
            <a:endParaRPr lang="en-US" sz="700" b="0" strike="noStrike" spc="-1">
              <a:latin typeface="Arial"/>
            </a:endParaRPr>
          </a:p>
        </p:txBody>
      </p:sp>
      <p:pic>
        <p:nvPicPr>
          <p:cNvPr id="44" name="Picture 3"/>
          <p:cNvPicPr/>
          <p:nvPr/>
        </p:nvPicPr>
        <p:blipFill>
          <a:blip r:embed="rId14"/>
          <a:srcRect l="5626" t="12254" r="3707" b="23705"/>
          <a:stretch/>
        </p:blipFill>
        <p:spPr>
          <a:xfrm>
            <a:off x="152280" y="6316920"/>
            <a:ext cx="1751040" cy="421200"/>
          </a:xfrm>
          <a:prstGeom prst="rect">
            <a:avLst/>
          </a:prstGeom>
          <a:ln>
            <a:noFill/>
          </a:ln>
        </p:spPr>
      </p:pic>
      <p:sp>
        <p:nvSpPr>
          <p:cNvPr id="45" name="PlaceHolder 2"/>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46" name="PlaceHolder 3"/>
          <p:cNvSpPr>
            <a:spLocks noGrp="1"/>
          </p:cNvSpPr>
          <p:nvPr>
            <p:ph type="body"/>
          </p:nvPr>
        </p:nvSpPr>
        <p:spPr>
          <a:xfrm>
            <a:off x="457200" y="1600200"/>
            <a:ext cx="8229240" cy="4525560"/>
          </a:xfrm>
          <a:prstGeom prst="rect">
            <a:avLst/>
          </a:prstGeom>
        </p:spPr>
        <p:txBody>
          <a:bodyPr/>
          <a:lstStyle/>
          <a:p>
            <a:pPr marL="432000" indent="-324000">
              <a:lnSpc>
                <a:spcPct val="100000"/>
              </a:lnSpc>
              <a:spcBef>
                <a:spcPts val="641"/>
              </a:spcBef>
              <a:buClr>
                <a:srgbClr val="000000"/>
              </a:buClr>
              <a:buSzPct val="45000"/>
              <a:buFont typeface="Wingdings" charset="2"/>
              <a:buChar char=""/>
            </a:pPr>
            <a:r>
              <a:rPr lang="en-US" sz="3200" b="0" strike="noStrike" spc="-1">
                <a:solidFill>
                  <a:srgbClr val="000000"/>
                </a:solidFill>
                <a:latin typeface="Calibri"/>
              </a:rPr>
              <a:t>Click to edit Master text styles</a:t>
            </a:r>
          </a:p>
          <a:p>
            <a:pPr marL="864000" lvl="1" indent="-324000">
              <a:lnSpc>
                <a:spcPct val="100000"/>
              </a:lnSpc>
              <a:spcBef>
                <a:spcPts val="561"/>
              </a:spcBef>
              <a:buClr>
                <a:srgbClr val="000000"/>
              </a:buClr>
              <a:buSzPct val="75000"/>
              <a:buFont typeface="Symbol" charset="2"/>
              <a:buChar char=""/>
            </a:pPr>
            <a:r>
              <a:rPr lang="en-US" sz="2800" b="0" strike="noStrike" spc="-1">
                <a:solidFill>
                  <a:srgbClr val="000000"/>
                </a:solidFill>
                <a:latin typeface="Calibri"/>
              </a:rPr>
              <a:t>Second level</a:t>
            </a:r>
          </a:p>
          <a:p>
            <a:pPr marL="1296000" lvl="2" indent="-288000">
              <a:lnSpc>
                <a:spcPct val="100000"/>
              </a:lnSpc>
              <a:spcBef>
                <a:spcPts val="479"/>
              </a:spcBef>
              <a:buClr>
                <a:srgbClr val="000000"/>
              </a:buClr>
              <a:buSzPct val="45000"/>
              <a:buFont typeface="Wingdings" charset="2"/>
              <a:buChar char=""/>
            </a:pPr>
            <a:r>
              <a:rPr lang="en-US" sz="2400" b="0" strike="noStrike" spc="-1">
                <a:solidFill>
                  <a:srgbClr val="000000"/>
                </a:solidFill>
                <a:latin typeface="Calibri"/>
              </a:rPr>
              <a:t>Third level</a:t>
            </a:r>
          </a:p>
          <a:p>
            <a:pPr marL="1728000" lvl="3" indent="-216000">
              <a:lnSpc>
                <a:spcPct val="100000"/>
              </a:lnSpc>
              <a:spcBef>
                <a:spcPts val="400"/>
              </a:spcBef>
              <a:buClr>
                <a:srgbClr val="000000"/>
              </a:buClr>
              <a:buSzPct val="75000"/>
              <a:buFont typeface="Symbol" charset="2"/>
              <a:buChar char=""/>
            </a:pPr>
            <a:r>
              <a:rPr lang="en-US" sz="2000" b="0" strike="noStrike" spc="-1">
                <a:solidFill>
                  <a:srgbClr val="000000"/>
                </a:solidFill>
                <a:latin typeface="Calibri"/>
              </a:rPr>
              <a:t>Fourth level</a:t>
            </a:r>
          </a:p>
          <a:p>
            <a:pPr marL="2160000" lvl="4" indent="-216000">
              <a:lnSpc>
                <a:spcPct val="100000"/>
              </a:lnSpc>
              <a:spcBef>
                <a:spcPts val="400"/>
              </a:spcBef>
              <a:buClr>
                <a:srgbClr val="000000"/>
              </a:buClr>
              <a:buSzPct val="45000"/>
              <a:buFont typeface="Wingdings" charset="2"/>
              <a:buChar char=""/>
            </a:pPr>
            <a:r>
              <a:rPr lang="en-US" sz="2000" b="0" strike="noStrike" spc="-1">
                <a:solidFill>
                  <a:srgbClr val="000000"/>
                </a:solidFill>
                <a:latin typeface="Calibri"/>
              </a:rPr>
              <a:t>Fifth level</a:t>
            </a:r>
          </a:p>
        </p:txBody>
      </p:sp>
      <p:sp>
        <p:nvSpPr>
          <p:cNvPr id="47" name="PlaceHolder 4"/>
          <p:cNvSpPr>
            <a:spLocks noGrp="1"/>
          </p:cNvSpPr>
          <p:nvPr>
            <p:ph type="dt"/>
          </p:nvPr>
        </p:nvSpPr>
        <p:spPr>
          <a:xfrm>
            <a:off x="7391520" y="6369480"/>
            <a:ext cx="799200" cy="364680"/>
          </a:xfrm>
          <a:prstGeom prst="rect">
            <a:avLst/>
          </a:prstGeom>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48" name="PlaceHolder 5"/>
          <p:cNvSpPr>
            <a:spLocks noGrp="1"/>
          </p:cNvSpPr>
          <p:nvPr>
            <p:ph type="ftr"/>
          </p:nvPr>
        </p:nvSpPr>
        <p:spPr>
          <a:xfrm>
            <a:off x="3124080" y="5961600"/>
            <a:ext cx="2895120" cy="364680"/>
          </a:xfrm>
          <a:prstGeom prst="rect">
            <a:avLst/>
          </a:prstGeom>
        </p:spPr>
        <p:txBody>
          <a:bodyPr anchor="ctr"/>
          <a:lstStyle/>
          <a:p>
            <a:endParaRPr lang="en-US" sz="2400" b="0" strike="noStrike" spc="-1">
              <a:latin typeface="Times New Roman"/>
            </a:endParaRPr>
          </a:p>
        </p:txBody>
      </p:sp>
      <p:sp>
        <p:nvSpPr>
          <p:cNvPr id="49" name="PlaceHolder 6"/>
          <p:cNvSpPr>
            <a:spLocks noGrp="1"/>
          </p:cNvSpPr>
          <p:nvPr>
            <p:ph type="sldNum"/>
          </p:nvPr>
        </p:nvSpPr>
        <p:spPr>
          <a:xfrm>
            <a:off x="8381880" y="6373440"/>
            <a:ext cx="609120" cy="364680"/>
          </a:xfrm>
          <a:prstGeom prst="rect">
            <a:avLst/>
          </a:prstGeom>
        </p:spPr>
        <p:txBody>
          <a:bodyPr anchor="ctr"/>
          <a:lstStyle/>
          <a:p>
            <a:pPr algn="ctr">
              <a:lnSpc>
                <a:spcPct val="100000"/>
              </a:lnSpc>
            </a:pPr>
            <a:r>
              <a:rPr lang="en-US" sz="1200" b="0" strike="noStrike" spc="-1">
                <a:solidFill>
                  <a:srgbClr val="B2B2B2"/>
                </a:solidFill>
                <a:latin typeface="Calibri"/>
              </a:rPr>
              <a:t>- </a:t>
            </a:r>
            <a:fld id="{0ADADE50-823A-4F9B-8314-9B565501B3BE}" type="slidenum">
              <a:rPr lang="en-US" sz="1200" b="0" strike="noStrike" spc="-1">
                <a:solidFill>
                  <a:srgbClr val="B2B2B2"/>
                </a:solidFill>
                <a:latin typeface="Calibri"/>
              </a:rPr>
              <a:t>‹#›</a:t>
            </a:fld>
            <a:r>
              <a:rPr lang="en-US" sz="1200" b="0" strike="noStrike" spc="-1">
                <a:solidFill>
                  <a:srgbClr val="B2B2B2"/>
                </a:solidFill>
                <a:latin typeface="Calibri"/>
              </a:rPr>
              <a:t> -</a:t>
            </a:r>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CustomShape 1"/>
          <p:cNvSpPr/>
          <p:nvPr/>
        </p:nvSpPr>
        <p:spPr>
          <a:xfrm>
            <a:off x="1904040" y="6327000"/>
            <a:ext cx="5407200" cy="4100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gn="ctr">
              <a:lnSpc>
                <a:spcPct val="100000"/>
              </a:lnSpc>
            </a:pPr>
            <a:r>
              <a:rPr lang="en-US" sz="700" b="1" strike="noStrike" spc="-1">
                <a:solidFill>
                  <a:srgbClr val="A2A2A2"/>
                </a:solidFill>
                <a:latin typeface="Calibri"/>
              </a:rPr>
              <a:t>UNCLASSIFIED</a:t>
            </a:r>
            <a:endParaRPr lang="en-US" sz="700" b="0" strike="noStrike" spc="-1">
              <a:latin typeface="Arial"/>
            </a:endParaRPr>
          </a:p>
          <a:p>
            <a:pPr algn="ctr">
              <a:lnSpc>
                <a:spcPct val="100000"/>
              </a:lnSpc>
            </a:pPr>
            <a:r>
              <a:rPr lang="en-US" sz="700" b="0" strike="noStrike" spc="-1">
                <a:solidFill>
                  <a:srgbClr val="A2A2A2"/>
                </a:solidFill>
                <a:latin typeface="Calibri"/>
              </a:rPr>
              <a:t>This document contains proprietary information of ELTA Systems Ltd. and may not be reproduced, copied, disclosed or utilized in any way in whole or in part, without the prior written consent of ELTA Systems Ltd.</a:t>
            </a:r>
            <a:endParaRPr lang="en-US" sz="700" b="0" strike="noStrike" spc="-1">
              <a:latin typeface="Arial"/>
            </a:endParaRPr>
          </a:p>
        </p:txBody>
      </p:sp>
      <p:pic>
        <p:nvPicPr>
          <p:cNvPr id="87" name="Picture 3"/>
          <p:cNvPicPr/>
          <p:nvPr/>
        </p:nvPicPr>
        <p:blipFill>
          <a:blip r:embed="rId14"/>
          <a:srcRect l="5626" t="12254" r="3707" b="23705"/>
          <a:stretch/>
        </p:blipFill>
        <p:spPr>
          <a:xfrm>
            <a:off x="152280" y="6316920"/>
            <a:ext cx="1751040" cy="421200"/>
          </a:xfrm>
          <a:prstGeom prst="rect">
            <a:avLst/>
          </a:prstGeom>
          <a:ln>
            <a:noFill/>
          </a:ln>
        </p:spPr>
      </p:pic>
      <p:sp>
        <p:nvSpPr>
          <p:cNvPr id="88" name="PlaceHolder 2"/>
          <p:cNvSpPr>
            <a:spLocks noGrp="1"/>
          </p:cNvSpPr>
          <p:nvPr>
            <p:ph type="title"/>
          </p:nvPr>
        </p:nvSpPr>
        <p:spPr>
          <a:xfrm>
            <a:off x="722160" y="4406760"/>
            <a:ext cx="7772040" cy="1361880"/>
          </a:xfrm>
          <a:prstGeom prst="rect">
            <a:avLst/>
          </a:prstGeom>
        </p:spPr>
        <p:txBody>
          <a:bodyPr/>
          <a:lstStyle/>
          <a:p>
            <a:pPr>
              <a:lnSpc>
                <a:spcPct val="100000"/>
              </a:lnSpc>
            </a:pPr>
            <a:r>
              <a:rPr lang="en-US" sz="4000" b="1" strike="noStrike" cap="all" spc="-1">
                <a:solidFill>
                  <a:srgbClr val="000000"/>
                </a:solidFill>
                <a:latin typeface="Calibri"/>
              </a:rPr>
              <a:t>Click to edit Master title style</a:t>
            </a:r>
            <a:endParaRPr lang="en-US" sz="4000" b="0" strike="noStrike" spc="-1">
              <a:solidFill>
                <a:srgbClr val="000000"/>
              </a:solidFill>
              <a:latin typeface="Calibri"/>
            </a:endParaRPr>
          </a:p>
        </p:txBody>
      </p:sp>
      <p:sp>
        <p:nvSpPr>
          <p:cNvPr id="89" name="PlaceHolder 3"/>
          <p:cNvSpPr>
            <a:spLocks noGrp="1"/>
          </p:cNvSpPr>
          <p:nvPr>
            <p:ph type="body"/>
          </p:nvPr>
        </p:nvSpPr>
        <p:spPr>
          <a:xfrm>
            <a:off x="722160" y="2906640"/>
            <a:ext cx="7772040" cy="1499760"/>
          </a:xfrm>
          <a:prstGeom prst="rect">
            <a:avLst/>
          </a:prstGeom>
        </p:spPr>
        <p:txBody>
          <a:bodyPr anchor="b"/>
          <a:lstStyle/>
          <a:p>
            <a:pPr marL="432000" indent="-324000">
              <a:lnSpc>
                <a:spcPct val="100000"/>
              </a:lnSpc>
              <a:spcBef>
                <a:spcPts val="400"/>
              </a:spcBef>
              <a:buClr>
                <a:srgbClr val="000000"/>
              </a:buClr>
              <a:buSzPct val="45000"/>
              <a:buFont typeface="Wingdings" charset="2"/>
              <a:buChar char=""/>
            </a:pPr>
            <a:r>
              <a:rPr lang="en-US" sz="2000" b="0" strike="noStrike" spc="-1">
                <a:solidFill>
                  <a:srgbClr val="8B8B8B"/>
                </a:solidFill>
                <a:latin typeface="Calibri"/>
              </a:rPr>
              <a:t>Click to edit Master text styles</a:t>
            </a:r>
            <a:endParaRPr lang="en-US" sz="2000" b="0" strike="noStrike" spc="-1">
              <a:solidFill>
                <a:srgbClr val="000000"/>
              </a:solidFill>
              <a:latin typeface="Calibri"/>
            </a:endParaRPr>
          </a:p>
        </p:txBody>
      </p:sp>
      <p:sp>
        <p:nvSpPr>
          <p:cNvPr id="90" name="PlaceHolder 4"/>
          <p:cNvSpPr>
            <a:spLocks noGrp="1"/>
          </p:cNvSpPr>
          <p:nvPr>
            <p:ph type="dt"/>
          </p:nvPr>
        </p:nvSpPr>
        <p:spPr>
          <a:xfrm>
            <a:off x="7391520" y="6369480"/>
            <a:ext cx="799200" cy="364680"/>
          </a:xfrm>
          <a:prstGeom prst="rect">
            <a:avLst/>
          </a:prstGeom>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91" name="PlaceHolder 5"/>
          <p:cNvSpPr>
            <a:spLocks noGrp="1"/>
          </p:cNvSpPr>
          <p:nvPr>
            <p:ph type="ftr"/>
          </p:nvPr>
        </p:nvSpPr>
        <p:spPr>
          <a:xfrm>
            <a:off x="3124080" y="5961600"/>
            <a:ext cx="2895120" cy="364680"/>
          </a:xfrm>
          <a:prstGeom prst="rect">
            <a:avLst/>
          </a:prstGeom>
        </p:spPr>
        <p:txBody>
          <a:bodyPr anchor="ctr"/>
          <a:lstStyle/>
          <a:p>
            <a:endParaRPr lang="en-US" sz="2400" b="0" strike="noStrike" spc="-1">
              <a:latin typeface="Times New Roman"/>
            </a:endParaRPr>
          </a:p>
        </p:txBody>
      </p:sp>
      <p:sp>
        <p:nvSpPr>
          <p:cNvPr id="92" name="PlaceHolder 6"/>
          <p:cNvSpPr>
            <a:spLocks noGrp="1"/>
          </p:cNvSpPr>
          <p:nvPr>
            <p:ph type="sldNum"/>
          </p:nvPr>
        </p:nvSpPr>
        <p:spPr>
          <a:xfrm>
            <a:off x="8381880" y="6373440"/>
            <a:ext cx="609120" cy="364680"/>
          </a:xfrm>
          <a:prstGeom prst="rect">
            <a:avLst/>
          </a:prstGeom>
        </p:spPr>
        <p:txBody>
          <a:bodyPr anchor="ctr"/>
          <a:lstStyle/>
          <a:p>
            <a:pPr algn="ctr">
              <a:lnSpc>
                <a:spcPct val="100000"/>
              </a:lnSpc>
            </a:pPr>
            <a:r>
              <a:rPr lang="en-US" sz="1200" b="0" strike="noStrike" spc="-1">
                <a:solidFill>
                  <a:srgbClr val="B2B2B2"/>
                </a:solidFill>
                <a:latin typeface="Calibri"/>
              </a:rPr>
              <a:t>- </a:t>
            </a:r>
            <a:fld id="{94D49E77-1275-4821-96A8-B83F92BD2875}" type="slidenum">
              <a:rPr lang="en-US" sz="1200" b="0" strike="noStrike" spc="-1">
                <a:solidFill>
                  <a:srgbClr val="B2B2B2"/>
                </a:solidFill>
                <a:latin typeface="Calibri"/>
              </a:rPr>
              <a:t>‹#›</a:t>
            </a:fld>
            <a:r>
              <a:rPr lang="en-US" sz="1200" b="0" strike="noStrike" spc="-1">
                <a:solidFill>
                  <a:srgbClr val="B2B2B2"/>
                </a:solidFill>
                <a:latin typeface="Calibri"/>
              </a:rPr>
              <a:t> -</a:t>
            </a:r>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1904040" y="6327000"/>
            <a:ext cx="5407200" cy="4100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gn="ctr">
              <a:lnSpc>
                <a:spcPct val="100000"/>
              </a:lnSpc>
            </a:pPr>
            <a:r>
              <a:rPr lang="en-US" sz="700" b="1" strike="noStrike" spc="-1">
                <a:solidFill>
                  <a:srgbClr val="A2A2A2"/>
                </a:solidFill>
                <a:latin typeface="Calibri"/>
              </a:rPr>
              <a:t>UNCLASSIFIED</a:t>
            </a:r>
            <a:endParaRPr lang="en-US" sz="700" b="0" strike="noStrike" spc="-1">
              <a:latin typeface="Arial"/>
            </a:endParaRPr>
          </a:p>
          <a:p>
            <a:pPr algn="ctr">
              <a:lnSpc>
                <a:spcPct val="100000"/>
              </a:lnSpc>
            </a:pPr>
            <a:r>
              <a:rPr lang="en-US" sz="700" b="0" strike="noStrike" spc="-1">
                <a:solidFill>
                  <a:srgbClr val="A2A2A2"/>
                </a:solidFill>
                <a:latin typeface="Calibri"/>
              </a:rPr>
              <a:t>This document contains proprietary information of ELTA Systems Ltd. and may not be reproduced, copied, disclosed or utilized in any way in whole or in part, without the prior written consent of ELTA Systems Ltd.</a:t>
            </a:r>
            <a:endParaRPr lang="en-US" sz="700" b="0" strike="noStrike" spc="-1">
              <a:latin typeface="Arial"/>
            </a:endParaRPr>
          </a:p>
        </p:txBody>
      </p:sp>
      <p:pic>
        <p:nvPicPr>
          <p:cNvPr id="130" name="Picture 3"/>
          <p:cNvPicPr/>
          <p:nvPr/>
        </p:nvPicPr>
        <p:blipFill>
          <a:blip r:embed="rId14"/>
          <a:srcRect l="5626" t="12254" r="3707" b="23705"/>
          <a:stretch/>
        </p:blipFill>
        <p:spPr>
          <a:xfrm>
            <a:off x="152280" y="6316920"/>
            <a:ext cx="1751040" cy="421200"/>
          </a:xfrm>
          <a:prstGeom prst="rect">
            <a:avLst/>
          </a:prstGeom>
          <a:ln>
            <a:noFill/>
          </a:ln>
        </p:spPr>
      </p:pic>
      <p:pic>
        <p:nvPicPr>
          <p:cNvPr id="131" name="תמונה 11"/>
          <p:cNvPicPr/>
          <p:nvPr/>
        </p:nvPicPr>
        <p:blipFill>
          <a:blip r:embed="rId15"/>
          <a:stretch/>
        </p:blipFill>
        <p:spPr>
          <a:xfrm>
            <a:off x="0" y="703440"/>
            <a:ext cx="1671480" cy="507600"/>
          </a:xfrm>
          <a:prstGeom prst="rect">
            <a:avLst/>
          </a:prstGeom>
          <a:ln>
            <a:noFill/>
          </a:ln>
        </p:spPr>
      </p:pic>
      <p:sp>
        <p:nvSpPr>
          <p:cNvPr id="132" name="PlaceHolder 2"/>
          <p:cNvSpPr>
            <a:spLocks noGrp="1"/>
          </p:cNvSpPr>
          <p:nvPr>
            <p:ph type="body"/>
          </p:nvPr>
        </p:nvSpPr>
        <p:spPr>
          <a:xfrm>
            <a:off x="382680" y="1989000"/>
            <a:ext cx="8386560" cy="4308480"/>
          </a:xfrm>
          <a:prstGeom prst="rect">
            <a:avLst/>
          </a:prstGeom>
        </p:spPr>
        <p:txBody>
          <a:bodyPr lIns="0">
            <a:normAutofit/>
          </a:bodyPr>
          <a:lstStyle/>
          <a:p>
            <a:pPr marL="432000" indent="-324000">
              <a:lnSpc>
                <a:spcPct val="100000"/>
              </a:lnSpc>
              <a:spcBef>
                <a:spcPts val="641"/>
              </a:spcBef>
              <a:buClr>
                <a:srgbClr val="000000"/>
              </a:buClr>
              <a:buSzPct val="45000"/>
              <a:buFont typeface="Wingdings" charset="2"/>
              <a:buChar char=""/>
            </a:pPr>
            <a:r>
              <a:rPr lang="en-US" sz="3200" b="0" strike="noStrike" spc="-1">
                <a:solidFill>
                  <a:srgbClr val="000000"/>
                </a:solidFill>
                <a:latin typeface="Calibri"/>
              </a:rPr>
              <a:t>Click to edit Master text styles</a:t>
            </a:r>
          </a:p>
          <a:p>
            <a:pPr marL="864000" lvl="1" indent="-324000">
              <a:lnSpc>
                <a:spcPct val="100000"/>
              </a:lnSpc>
              <a:spcBef>
                <a:spcPts val="561"/>
              </a:spcBef>
              <a:buClr>
                <a:srgbClr val="000000"/>
              </a:buClr>
              <a:buSzPct val="75000"/>
              <a:buFont typeface="Symbol" charset="2"/>
              <a:buChar char=""/>
            </a:pPr>
            <a:r>
              <a:rPr lang="en-US" sz="2800" b="0" strike="noStrike" spc="-1">
                <a:solidFill>
                  <a:srgbClr val="000000"/>
                </a:solidFill>
                <a:latin typeface="Calibri"/>
              </a:rPr>
              <a:t>Second level</a:t>
            </a:r>
          </a:p>
          <a:p>
            <a:pPr marL="1296000" lvl="2" indent="-288000">
              <a:lnSpc>
                <a:spcPct val="100000"/>
              </a:lnSpc>
              <a:spcBef>
                <a:spcPts val="479"/>
              </a:spcBef>
              <a:buClr>
                <a:srgbClr val="000000"/>
              </a:buClr>
              <a:buSzPct val="45000"/>
              <a:buFont typeface="Wingdings" charset="2"/>
              <a:buChar char=""/>
            </a:pPr>
            <a:r>
              <a:rPr lang="en-US" sz="2400" b="0" strike="noStrike" spc="-1">
                <a:solidFill>
                  <a:srgbClr val="000000"/>
                </a:solidFill>
                <a:latin typeface="Calibri"/>
              </a:rPr>
              <a:t>Third level</a:t>
            </a:r>
          </a:p>
          <a:p>
            <a:pPr marL="1728000" lvl="3" indent="-216000">
              <a:lnSpc>
                <a:spcPct val="100000"/>
              </a:lnSpc>
              <a:spcBef>
                <a:spcPts val="400"/>
              </a:spcBef>
              <a:buClr>
                <a:srgbClr val="000000"/>
              </a:buClr>
              <a:buSzPct val="75000"/>
              <a:buFont typeface="Symbol" charset="2"/>
              <a:buChar char=""/>
            </a:pPr>
            <a:r>
              <a:rPr lang="en-US" sz="2000" b="0" strike="noStrike" spc="-1">
                <a:solidFill>
                  <a:srgbClr val="000000"/>
                </a:solidFill>
                <a:latin typeface="Calibri"/>
              </a:rPr>
              <a:t>Fourth level</a:t>
            </a:r>
          </a:p>
          <a:p>
            <a:pPr marL="2160000" lvl="4" indent="-216000">
              <a:lnSpc>
                <a:spcPct val="100000"/>
              </a:lnSpc>
              <a:spcBef>
                <a:spcPts val="400"/>
              </a:spcBef>
              <a:buClr>
                <a:srgbClr val="000000"/>
              </a:buClr>
              <a:buSzPct val="45000"/>
              <a:buFont typeface="Wingdings" charset="2"/>
              <a:buChar char=""/>
            </a:pPr>
            <a:r>
              <a:rPr lang="en-US" sz="2000" b="0" strike="noStrike" spc="-1">
                <a:solidFill>
                  <a:srgbClr val="000000"/>
                </a:solidFill>
                <a:latin typeface="Calibri"/>
              </a:rPr>
              <a:t>Fifth level</a:t>
            </a:r>
          </a:p>
        </p:txBody>
      </p:sp>
      <p:sp>
        <p:nvSpPr>
          <p:cNvPr id="133" name="PlaceHolder 3"/>
          <p:cNvSpPr>
            <a:spLocks noGrp="1"/>
          </p:cNvSpPr>
          <p:nvPr>
            <p:ph type="body"/>
          </p:nvPr>
        </p:nvSpPr>
        <p:spPr>
          <a:xfrm>
            <a:off x="1547640" y="1043640"/>
            <a:ext cx="6048360" cy="516960"/>
          </a:xfrm>
          <a:prstGeom prst="rect">
            <a:avLst/>
          </a:prstGeom>
        </p:spPr>
        <p:txBody>
          <a:bodyPr lIns="0" anchor="b"/>
          <a:lstStyle/>
          <a:p>
            <a:pPr algn="ctr">
              <a:lnSpc>
                <a:spcPct val="100000"/>
              </a:lnSpc>
            </a:pPr>
            <a:r>
              <a:rPr lang="en-US" sz="1800" b="0" strike="noStrike" spc="-1">
                <a:solidFill>
                  <a:srgbClr val="000000"/>
                </a:solidFill>
                <a:latin typeface="Calibri"/>
              </a:rPr>
              <a:t>Click to edit Secondary title style</a:t>
            </a:r>
          </a:p>
        </p:txBody>
      </p:sp>
      <p:pic>
        <p:nvPicPr>
          <p:cNvPr id="134" name="Picture 2"/>
          <p:cNvPicPr/>
          <p:nvPr/>
        </p:nvPicPr>
        <p:blipFill>
          <a:blip r:embed="rId16"/>
          <a:stretch/>
        </p:blipFill>
        <p:spPr>
          <a:xfrm>
            <a:off x="284040" y="165600"/>
            <a:ext cx="728640" cy="627840"/>
          </a:xfrm>
          <a:prstGeom prst="rect">
            <a:avLst/>
          </a:prstGeom>
          <a:ln>
            <a:noFill/>
          </a:ln>
        </p:spPr>
      </p:pic>
      <p:sp>
        <p:nvSpPr>
          <p:cNvPr id="135" name="PlaceHolder 4"/>
          <p:cNvSpPr>
            <a:spLocks noGrp="1"/>
          </p:cNvSpPr>
          <p:nvPr>
            <p:ph type="title"/>
          </p:nvPr>
        </p:nvSpPr>
        <p:spPr>
          <a:xfrm>
            <a:off x="1547640" y="226440"/>
            <a:ext cx="6048360" cy="829440"/>
          </a:xfrm>
          <a:prstGeom prst="rect">
            <a:avLst/>
          </a:prstGeom>
        </p:spPr>
        <p:txBody>
          <a:bodyPr lIns="0" anchor="ctr"/>
          <a:lstStyle/>
          <a:p>
            <a:pPr algn="ctr">
              <a:lnSpc>
                <a:spcPct val="100000"/>
              </a:lnSpc>
            </a:pPr>
            <a:r>
              <a:rPr lang="en-US" sz="4400" b="0" strike="noStrike" spc="-1">
                <a:solidFill>
                  <a:srgbClr val="000000"/>
                </a:solidFill>
                <a:latin typeface="Calibri"/>
              </a:rPr>
              <a:t>Click to edit Master title style</a:t>
            </a:r>
          </a:p>
        </p:txBody>
      </p:sp>
      <p:sp>
        <p:nvSpPr>
          <p:cNvPr id="136" name="PlaceHolder 5"/>
          <p:cNvSpPr>
            <a:spLocks noGrp="1"/>
          </p:cNvSpPr>
          <p:nvPr>
            <p:ph type="sldNum"/>
          </p:nvPr>
        </p:nvSpPr>
        <p:spPr>
          <a:xfrm>
            <a:off x="8381880" y="6373440"/>
            <a:ext cx="609120" cy="364680"/>
          </a:xfrm>
          <a:prstGeom prst="rect">
            <a:avLst/>
          </a:prstGeom>
        </p:spPr>
        <p:txBody>
          <a:bodyPr anchor="ctr"/>
          <a:lstStyle/>
          <a:p>
            <a:pPr algn="ctr">
              <a:lnSpc>
                <a:spcPct val="100000"/>
              </a:lnSpc>
            </a:pPr>
            <a:r>
              <a:rPr lang="en-US" sz="1200" b="0" strike="noStrike" spc="-1">
                <a:solidFill>
                  <a:srgbClr val="B2B2B2"/>
                </a:solidFill>
                <a:latin typeface="Calibri"/>
              </a:rPr>
              <a:t>- </a:t>
            </a:r>
            <a:fld id="{0D970E87-7A14-4D25-8BD1-09377FA46995}" type="slidenum">
              <a:rPr lang="en-US" sz="1200" b="0" strike="noStrike" spc="-1">
                <a:solidFill>
                  <a:srgbClr val="B2B2B2"/>
                </a:solidFill>
                <a:latin typeface="Calibri"/>
              </a:rPr>
              <a:t>‹#›</a:t>
            </a:fld>
            <a:r>
              <a:rPr lang="en-US" sz="1200" b="0" strike="noStrike" spc="-1">
                <a:solidFill>
                  <a:srgbClr val="B2B2B2"/>
                </a:solidFill>
                <a:latin typeface="Calibri"/>
              </a:rPr>
              <a:t> -</a:t>
            </a:r>
            <a:endParaRPr lang="en-US" sz="1200" b="0" strike="noStrike" spc="-1">
              <a:latin typeface="Times New Roman"/>
            </a:endParaRPr>
          </a:p>
        </p:txBody>
      </p:sp>
      <p:sp>
        <p:nvSpPr>
          <p:cNvPr id="137" name="PlaceHolder 6"/>
          <p:cNvSpPr>
            <a:spLocks noGrp="1"/>
          </p:cNvSpPr>
          <p:nvPr>
            <p:ph type="dt"/>
          </p:nvPr>
        </p:nvSpPr>
        <p:spPr>
          <a:xfrm>
            <a:off x="7391520" y="6369480"/>
            <a:ext cx="799200" cy="364680"/>
          </a:xfrm>
          <a:prstGeom prst="rect">
            <a:avLst/>
          </a:prstGeom>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CustomShape 1"/>
          <p:cNvSpPr/>
          <p:nvPr/>
        </p:nvSpPr>
        <p:spPr>
          <a:xfrm>
            <a:off x="1904040" y="6327000"/>
            <a:ext cx="5407200" cy="4100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gn="ctr">
              <a:lnSpc>
                <a:spcPct val="100000"/>
              </a:lnSpc>
            </a:pPr>
            <a:r>
              <a:rPr lang="en-US" sz="700" b="1" strike="noStrike" spc="-1">
                <a:solidFill>
                  <a:srgbClr val="A2A2A2"/>
                </a:solidFill>
                <a:latin typeface="Calibri"/>
              </a:rPr>
              <a:t>UNCLASSIFIED</a:t>
            </a:r>
            <a:endParaRPr lang="en-US" sz="700" b="0" strike="noStrike" spc="-1">
              <a:latin typeface="Arial"/>
            </a:endParaRPr>
          </a:p>
          <a:p>
            <a:pPr algn="ctr">
              <a:lnSpc>
                <a:spcPct val="100000"/>
              </a:lnSpc>
            </a:pPr>
            <a:r>
              <a:rPr lang="en-US" sz="700" b="0" strike="noStrike" spc="-1">
                <a:solidFill>
                  <a:srgbClr val="A2A2A2"/>
                </a:solidFill>
                <a:latin typeface="Calibri"/>
              </a:rPr>
              <a:t>This document contains proprietary information of ELTA Systems Ltd. and may not be reproduced, copied, disclosed or utilized in any way in whole or in part, without the prior written consent of ELTA Systems Ltd.</a:t>
            </a:r>
            <a:endParaRPr lang="en-US" sz="700" b="0" strike="noStrike" spc="-1">
              <a:latin typeface="Arial"/>
            </a:endParaRPr>
          </a:p>
        </p:txBody>
      </p:sp>
      <p:pic>
        <p:nvPicPr>
          <p:cNvPr id="175" name="Picture 3"/>
          <p:cNvPicPr/>
          <p:nvPr/>
        </p:nvPicPr>
        <p:blipFill>
          <a:blip r:embed="rId14"/>
          <a:srcRect l="5626" t="12254" r="3707" b="23705"/>
          <a:stretch/>
        </p:blipFill>
        <p:spPr>
          <a:xfrm>
            <a:off x="152280" y="6316920"/>
            <a:ext cx="1751040" cy="421200"/>
          </a:xfrm>
          <a:prstGeom prst="rect">
            <a:avLst/>
          </a:prstGeom>
          <a:ln>
            <a:noFill/>
          </a:ln>
        </p:spPr>
      </p:pic>
      <p:pic>
        <p:nvPicPr>
          <p:cNvPr id="176" name="תמונה 13"/>
          <p:cNvPicPr/>
          <p:nvPr/>
        </p:nvPicPr>
        <p:blipFill>
          <a:blip r:embed="rId15"/>
          <a:stretch/>
        </p:blipFill>
        <p:spPr>
          <a:xfrm>
            <a:off x="0" y="703440"/>
            <a:ext cx="1671480" cy="507600"/>
          </a:xfrm>
          <a:prstGeom prst="rect">
            <a:avLst/>
          </a:prstGeom>
          <a:ln>
            <a:noFill/>
          </a:ln>
        </p:spPr>
      </p:pic>
      <p:sp>
        <p:nvSpPr>
          <p:cNvPr id="177" name="PlaceHolder 2"/>
          <p:cNvSpPr>
            <a:spLocks noGrp="1"/>
          </p:cNvSpPr>
          <p:nvPr>
            <p:ph type="body"/>
          </p:nvPr>
        </p:nvSpPr>
        <p:spPr>
          <a:xfrm>
            <a:off x="382680" y="2080800"/>
            <a:ext cx="3995640" cy="4228200"/>
          </a:xfrm>
          <a:prstGeom prst="rect">
            <a:avLst/>
          </a:prstGeom>
        </p:spPr>
        <p:txBody>
          <a:bodyPr lIns="0">
            <a:normAutofit/>
          </a:bodyPr>
          <a:lstStyle/>
          <a:p>
            <a:pPr marL="432000" indent="-324000">
              <a:lnSpc>
                <a:spcPct val="100000"/>
              </a:lnSpc>
              <a:spcBef>
                <a:spcPts val="641"/>
              </a:spcBef>
              <a:buClr>
                <a:srgbClr val="000000"/>
              </a:buClr>
              <a:buSzPct val="45000"/>
              <a:buFont typeface="Wingdings" charset="2"/>
              <a:buChar char=""/>
            </a:pPr>
            <a:r>
              <a:rPr lang="en-US" sz="3200" b="0" strike="noStrike" spc="-1">
                <a:solidFill>
                  <a:srgbClr val="000000"/>
                </a:solidFill>
                <a:latin typeface="Calibri"/>
              </a:rPr>
              <a:t>Click to edit Master text styles</a:t>
            </a:r>
          </a:p>
          <a:p>
            <a:pPr marL="864000" lvl="1" indent="-324000">
              <a:lnSpc>
                <a:spcPct val="100000"/>
              </a:lnSpc>
              <a:spcBef>
                <a:spcPts val="561"/>
              </a:spcBef>
              <a:buClr>
                <a:srgbClr val="000000"/>
              </a:buClr>
              <a:buSzPct val="75000"/>
              <a:buFont typeface="Symbol" charset="2"/>
              <a:buChar char=""/>
            </a:pPr>
            <a:r>
              <a:rPr lang="en-US" sz="2800" b="0" strike="noStrike" spc="-1">
                <a:solidFill>
                  <a:srgbClr val="000000"/>
                </a:solidFill>
                <a:latin typeface="Calibri"/>
              </a:rPr>
              <a:t>Second level</a:t>
            </a:r>
          </a:p>
          <a:p>
            <a:pPr marL="1296000" lvl="2" indent="-288000">
              <a:lnSpc>
                <a:spcPct val="100000"/>
              </a:lnSpc>
              <a:spcBef>
                <a:spcPts val="479"/>
              </a:spcBef>
              <a:buClr>
                <a:srgbClr val="000000"/>
              </a:buClr>
              <a:buSzPct val="45000"/>
              <a:buFont typeface="Wingdings" charset="2"/>
              <a:buChar char=""/>
            </a:pPr>
            <a:r>
              <a:rPr lang="en-US" sz="2400" b="0" strike="noStrike" spc="-1">
                <a:solidFill>
                  <a:srgbClr val="000000"/>
                </a:solidFill>
                <a:latin typeface="Calibri"/>
              </a:rPr>
              <a:t>Third level</a:t>
            </a:r>
          </a:p>
          <a:p>
            <a:pPr marL="1728000" lvl="3" indent="-216000">
              <a:lnSpc>
                <a:spcPct val="100000"/>
              </a:lnSpc>
              <a:spcBef>
                <a:spcPts val="400"/>
              </a:spcBef>
              <a:buClr>
                <a:srgbClr val="000000"/>
              </a:buClr>
              <a:buSzPct val="75000"/>
              <a:buFont typeface="Symbol" charset="2"/>
              <a:buChar char=""/>
            </a:pPr>
            <a:r>
              <a:rPr lang="en-US" sz="2000" b="0" strike="noStrike" spc="-1">
                <a:solidFill>
                  <a:srgbClr val="000000"/>
                </a:solidFill>
                <a:latin typeface="Calibri"/>
              </a:rPr>
              <a:t>Fourth level</a:t>
            </a:r>
          </a:p>
          <a:p>
            <a:pPr marL="2160000" lvl="4" indent="-216000">
              <a:lnSpc>
                <a:spcPct val="100000"/>
              </a:lnSpc>
              <a:spcBef>
                <a:spcPts val="400"/>
              </a:spcBef>
              <a:buClr>
                <a:srgbClr val="000000"/>
              </a:buClr>
              <a:buSzPct val="45000"/>
              <a:buFont typeface="Wingdings" charset="2"/>
              <a:buChar char=""/>
            </a:pPr>
            <a:r>
              <a:rPr lang="en-US" sz="2000" b="0" strike="noStrike" spc="-1">
                <a:solidFill>
                  <a:srgbClr val="000000"/>
                </a:solidFill>
                <a:latin typeface="Calibri"/>
              </a:rPr>
              <a:t>Fifth level</a:t>
            </a:r>
          </a:p>
        </p:txBody>
      </p:sp>
      <p:sp>
        <p:nvSpPr>
          <p:cNvPr id="178" name="PlaceHolder 3"/>
          <p:cNvSpPr>
            <a:spLocks noGrp="1"/>
          </p:cNvSpPr>
          <p:nvPr>
            <p:ph type="body"/>
          </p:nvPr>
        </p:nvSpPr>
        <p:spPr>
          <a:xfrm>
            <a:off x="4772880" y="2080800"/>
            <a:ext cx="3995640" cy="4228200"/>
          </a:xfrm>
          <a:prstGeom prst="rect">
            <a:avLst/>
          </a:prstGeom>
        </p:spPr>
        <p:txBody>
          <a:bodyPr lIns="0">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179" name="PlaceHolder 4"/>
          <p:cNvSpPr>
            <a:spLocks noGrp="1"/>
          </p:cNvSpPr>
          <p:nvPr>
            <p:ph type="body"/>
          </p:nvPr>
        </p:nvSpPr>
        <p:spPr>
          <a:xfrm>
            <a:off x="382680" y="1508760"/>
            <a:ext cx="3995640" cy="557280"/>
          </a:xfrm>
          <a:prstGeom prst="rect">
            <a:avLst/>
          </a:prstGeom>
        </p:spPr>
        <p:txBody>
          <a:bodyPr anchor="b">
            <a:normAutofit/>
          </a:bodyPr>
          <a:lstStyle/>
          <a:p>
            <a:pPr>
              <a:lnSpc>
                <a:spcPct val="100000"/>
              </a:lnSpc>
              <a:spcBef>
                <a:spcPts val="400"/>
              </a:spcBef>
            </a:pPr>
            <a:r>
              <a:rPr lang="en-US" sz="2000" b="0" strike="noStrike" spc="-1">
                <a:solidFill>
                  <a:srgbClr val="000000"/>
                </a:solidFill>
                <a:latin typeface="Calibri"/>
              </a:rPr>
              <a:t>Click to edit Master text styles</a:t>
            </a:r>
          </a:p>
        </p:txBody>
      </p:sp>
      <p:sp>
        <p:nvSpPr>
          <p:cNvPr id="180" name="PlaceHolder 5"/>
          <p:cNvSpPr>
            <a:spLocks noGrp="1"/>
          </p:cNvSpPr>
          <p:nvPr>
            <p:ph type="body"/>
          </p:nvPr>
        </p:nvSpPr>
        <p:spPr>
          <a:xfrm>
            <a:off x="4772880" y="1508760"/>
            <a:ext cx="3995640" cy="557280"/>
          </a:xfrm>
          <a:prstGeom prst="rect">
            <a:avLst/>
          </a:prstGeom>
        </p:spPr>
        <p:txBody>
          <a:bodyPr anchor="b">
            <a:normAutofit/>
          </a:bodyPr>
          <a:lstStyle/>
          <a:p>
            <a:pPr>
              <a:lnSpc>
                <a:spcPct val="100000"/>
              </a:lnSpc>
              <a:spcBef>
                <a:spcPts val="400"/>
              </a:spcBef>
            </a:pPr>
            <a:r>
              <a:rPr lang="en-US" sz="2000" b="0" strike="noStrike" spc="-1">
                <a:solidFill>
                  <a:srgbClr val="000000"/>
                </a:solidFill>
                <a:latin typeface="Calibri"/>
              </a:rPr>
              <a:t>Click to edit Master text styles</a:t>
            </a:r>
          </a:p>
        </p:txBody>
      </p:sp>
      <p:pic>
        <p:nvPicPr>
          <p:cNvPr id="181" name="Picture 2"/>
          <p:cNvPicPr/>
          <p:nvPr/>
        </p:nvPicPr>
        <p:blipFill>
          <a:blip r:embed="rId16"/>
          <a:stretch/>
        </p:blipFill>
        <p:spPr>
          <a:xfrm>
            <a:off x="284040" y="165600"/>
            <a:ext cx="728640" cy="627840"/>
          </a:xfrm>
          <a:prstGeom prst="rect">
            <a:avLst/>
          </a:prstGeom>
          <a:ln>
            <a:noFill/>
          </a:ln>
        </p:spPr>
      </p:pic>
      <p:sp>
        <p:nvSpPr>
          <p:cNvPr id="182" name="PlaceHolder 6"/>
          <p:cNvSpPr>
            <a:spLocks noGrp="1"/>
          </p:cNvSpPr>
          <p:nvPr>
            <p:ph type="title"/>
          </p:nvPr>
        </p:nvSpPr>
        <p:spPr>
          <a:xfrm>
            <a:off x="1547640" y="226440"/>
            <a:ext cx="6048360" cy="829440"/>
          </a:xfrm>
          <a:prstGeom prst="rect">
            <a:avLst/>
          </a:prstGeom>
        </p:spPr>
        <p:txBody>
          <a:bodyPr lIns="0" anchor="ctr"/>
          <a:lstStyle/>
          <a:p>
            <a:pPr algn="ctr">
              <a:lnSpc>
                <a:spcPct val="100000"/>
              </a:lnSpc>
            </a:pPr>
            <a:r>
              <a:rPr lang="en-US" sz="4400" b="0" strike="noStrike" spc="-1">
                <a:solidFill>
                  <a:srgbClr val="000000"/>
                </a:solidFill>
                <a:latin typeface="Calibri"/>
              </a:rPr>
              <a:t>Click to edit Master title style</a:t>
            </a:r>
          </a:p>
        </p:txBody>
      </p:sp>
      <p:sp>
        <p:nvSpPr>
          <p:cNvPr id="183" name="PlaceHolder 7"/>
          <p:cNvSpPr>
            <a:spLocks noGrp="1"/>
          </p:cNvSpPr>
          <p:nvPr>
            <p:ph type="dt"/>
          </p:nvPr>
        </p:nvSpPr>
        <p:spPr>
          <a:xfrm>
            <a:off x="7391520" y="6369480"/>
            <a:ext cx="799200" cy="364680"/>
          </a:xfrm>
          <a:prstGeom prst="rect">
            <a:avLst/>
          </a:prstGeom>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184" name="PlaceHolder 8"/>
          <p:cNvSpPr>
            <a:spLocks noGrp="1"/>
          </p:cNvSpPr>
          <p:nvPr>
            <p:ph type="sldNum"/>
          </p:nvPr>
        </p:nvSpPr>
        <p:spPr>
          <a:xfrm>
            <a:off x="8381880" y="6373440"/>
            <a:ext cx="609120" cy="364680"/>
          </a:xfrm>
          <a:prstGeom prst="rect">
            <a:avLst/>
          </a:prstGeom>
        </p:spPr>
        <p:txBody>
          <a:bodyPr anchor="ctr"/>
          <a:lstStyle/>
          <a:p>
            <a:pPr algn="ctr">
              <a:lnSpc>
                <a:spcPct val="100000"/>
              </a:lnSpc>
            </a:pPr>
            <a:r>
              <a:rPr lang="en-US" sz="1200" b="0" strike="noStrike" spc="-1">
                <a:solidFill>
                  <a:srgbClr val="B2B2B2"/>
                </a:solidFill>
                <a:latin typeface="Calibri"/>
              </a:rPr>
              <a:t>- </a:t>
            </a:r>
            <a:fld id="{91995136-9A00-42AD-A139-CA4757D4E468}" type="slidenum">
              <a:rPr lang="en-US" sz="1200" b="0" strike="noStrike" spc="-1">
                <a:solidFill>
                  <a:srgbClr val="B2B2B2"/>
                </a:solidFill>
                <a:latin typeface="Calibri"/>
              </a:rPr>
              <a:t>‹#›</a:t>
            </a:fld>
            <a:r>
              <a:rPr lang="en-US" sz="1200" b="0" strike="noStrike" spc="-1">
                <a:solidFill>
                  <a:srgbClr val="B2B2B2"/>
                </a:solidFill>
                <a:latin typeface="Calibri"/>
              </a:rPr>
              <a:t> -</a:t>
            </a:r>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file:///\\home\robil\100%20-%20Management\115-Customer\&#1514;&#1493;&#1499;&#1504;&#1497;&#1514;%20&#1492;&#1491;&#1490;&#1502;&#1493;&#1514;%20&#1500;&#1492;&#1513;&#1511;&#1508;&#1514;%20&#1506;&#1493;&#1500;&#1501;%20&#1505;&#1497;&#1497;&#1496;&#1511;%20&#1488;&#1500;&#1514;&#1488;%2004.pdf"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World Perception System</a:t>
            </a:r>
          </a:p>
        </p:txBody>
      </p:sp>
      <p:sp>
        <p:nvSpPr>
          <p:cNvPr id="222" name="TextShape 2"/>
          <p:cNvSpPr txBox="1"/>
          <p:nvPr/>
        </p:nvSpPr>
        <p:spPr>
          <a:xfrm>
            <a:off x="1371600" y="3886200"/>
            <a:ext cx="6400440" cy="1752120"/>
          </a:xfrm>
          <a:prstGeom prst="rect">
            <a:avLst/>
          </a:prstGeom>
          <a:noFill/>
          <a:ln>
            <a:noFill/>
          </a:ln>
        </p:spPr>
        <p:txBody>
          <a:bodyPr/>
          <a:lstStyle/>
          <a:p>
            <a:pPr algn="ctr">
              <a:lnSpc>
                <a:spcPct val="100000"/>
              </a:lnSpc>
              <a:spcBef>
                <a:spcPts val="641"/>
              </a:spcBef>
            </a:pPr>
            <a:r>
              <a:rPr lang="en-US" sz="3200" b="0" strike="noStrike" spc="-1">
                <a:solidFill>
                  <a:srgbClr val="8B8B8B"/>
                </a:solidFill>
                <a:latin typeface="Calibri"/>
              </a:rPr>
              <a:t>Internal Interfaces</a:t>
            </a:r>
            <a:endParaRPr lang="en-US" sz="3200" b="0" strike="noStrike" spc="-1">
              <a:latin typeface="Arial"/>
            </a:endParaRPr>
          </a:p>
        </p:txBody>
      </p:sp>
      <p:sp>
        <p:nvSpPr>
          <p:cNvPr id="223" name="TextShape 3"/>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224" name="TextShape 4"/>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078CE0C2-C825-499B-AAA4-6A5FD890C2D1}" type="slidenum">
              <a:rPr lang="en-US" sz="1200" b="0" strike="noStrike" spc="-1">
                <a:solidFill>
                  <a:srgbClr val="B2B2B2"/>
                </a:solidFill>
                <a:latin typeface="Calibri"/>
              </a:rPr>
              <a:t>1</a:t>
            </a:fld>
            <a:r>
              <a:rPr lang="en-US" sz="1200" b="0" strike="noStrike" spc="-1">
                <a:solidFill>
                  <a:srgbClr val="B2B2B2"/>
                </a:solidFill>
                <a:latin typeface="Calibri"/>
              </a:rPr>
              <a:t> -</a:t>
            </a:r>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457200" y="13320"/>
            <a:ext cx="8457840" cy="977040"/>
          </a:xfrm>
          <a:prstGeom prst="rect">
            <a:avLst/>
          </a:prstGeom>
          <a:noFill/>
          <a:ln>
            <a:noFill/>
          </a:ln>
        </p:spPr>
        <p:txBody>
          <a:bodyPr anchor="ctr"/>
          <a:lstStyle/>
          <a:p>
            <a:pPr algn="ctr">
              <a:lnSpc>
                <a:spcPct val="100000"/>
              </a:lnSpc>
            </a:pPr>
            <a:r>
              <a:rPr lang="en-US" sz="3200" b="1" strike="noStrike" spc="-1">
                <a:solidFill>
                  <a:srgbClr val="000000"/>
                </a:solidFill>
                <a:latin typeface="Calibri"/>
              </a:rPr>
              <a:t> </a:t>
            </a:r>
            <a:r>
              <a:t/>
            </a:r>
            <a:br/>
            <a:r>
              <a:rPr lang="en-US" sz="3200" b="1" strike="noStrike" spc="-1">
                <a:solidFill>
                  <a:srgbClr val="000000"/>
                </a:solidFill>
                <a:latin typeface="Calibri"/>
              </a:rPr>
              <a:t>Req:3. UTM Center of frame</a:t>
            </a:r>
            <a:endParaRPr lang="en-US" sz="3200" b="0" strike="noStrike" spc="-1">
              <a:solidFill>
                <a:srgbClr val="000000"/>
              </a:solidFill>
              <a:latin typeface="Calibri"/>
            </a:endParaRPr>
          </a:p>
        </p:txBody>
      </p:sp>
      <p:sp>
        <p:nvSpPr>
          <p:cNvPr id="264" name="TextShape 2"/>
          <p:cNvSpPr txBox="1"/>
          <p:nvPr/>
        </p:nvSpPr>
        <p:spPr>
          <a:xfrm>
            <a:off x="457200" y="1066680"/>
            <a:ext cx="8229240" cy="5059080"/>
          </a:xfrm>
          <a:prstGeom prst="rect">
            <a:avLst/>
          </a:prstGeom>
          <a:noFill/>
          <a:ln>
            <a:noFill/>
          </a:ln>
        </p:spPr>
        <p:txBody>
          <a:bodyPr>
            <a:normAutofit lnSpcReduction="10000"/>
          </a:bodyPr>
          <a:lstStyle/>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Upon request: one time</a:t>
            </a:r>
          </a:p>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Report UTM coordinates of the center of frame:</a:t>
            </a:r>
          </a:p>
          <a:p>
            <a:pPr marL="914400" lvl="1" indent="-514080">
              <a:lnSpc>
                <a:spcPct val="100000"/>
              </a:lnSpc>
              <a:spcBef>
                <a:spcPts val="561"/>
              </a:spcBef>
              <a:buClr>
                <a:srgbClr val="000000"/>
              </a:buClr>
              <a:buFont typeface="Arial"/>
              <a:buChar char="•"/>
            </a:pPr>
            <a:r>
              <a:rPr lang="en-US" sz="2800" b="0" strike="noStrike" spc="-1" dirty="0">
                <a:solidFill>
                  <a:srgbClr val="000000"/>
                </a:solidFill>
                <a:latin typeface="Calibri"/>
              </a:rPr>
              <a:t>Input:</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Camera Localization</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Last </a:t>
            </a:r>
            <a:r>
              <a:rPr lang="en-US" sz="2400" b="0" strike="noStrike" spc="-1" dirty="0" err="1">
                <a:solidFill>
                  <a:srgbClr val="000000"/>
                </a:solidFill>
                <a:latin typeface="Calibri"/>
              </a:rPr>
              <a:t>RoM</a:t>
            </a:r>
            <a:r>
              <a:rPr lang="en-US" sz="2400" b="0" strike="noStrike" spc="-1" dirty="0">
                <a:solidFill>
                  <a:srgbClr val="000000"/>
                </a:solidFill>
                <a:latin typeface="Calibri"/>
              </a:rPr>
              <a:t> </a:t>
            </a:r>
            <a:r>
              <a:rPr lang="en-US" sz="2400" b="0" strike="noStrike" spc="-1" dirty="0" err="1">
                <a:solidFill>
                  <a:srgbClr val="000000"/>
                </a:solidFill>
                <a:latin typeface="Calibri"/>
              </a:rPr>
              <a:t>ortophoto</a:t>
            </a:r>
            <a:endParaRPr lang="en-US" sz="2400" b="0" strike="noStrike" spc="-1" dirty="0">
              <a:solidFill>
                <a:srgbClr val="000000"/>
              </a:solidFill>
              <a:latin typeface="Calibri"/>
            </a:endParaRP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Last WPS Model (?)</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Video Stream</a:t>
            </a:r>
          </a:p>
          <a:p>
            <a:pPr marL="914400" lvl="1" indent="-514080">
              <a:lnSpc>
                <a:spcPct val="100000"/>
              </a:lnSpc>
              <a:spcBef>
                <a:spcPts val="561"/>
              </a:spcBef>
              <a:buClr>
                <a:srgbClr val="000000"/>
              </a:buClr>
              <a:buFont typeface="Arial"/>
              <a:buChar char="•"/>
            </a:pPr>
            <a:r>
              <a:rPr lang="en-US" sz="2800" b="0" strike="noStrike" spc="-1" dirty="0">
                <a:solidFill>
                  <a:srgbClr val="000000"/>
                </a:solidFill>
                <a:latin typeface="Calibri"/>
              </a:rPr>
              <a:t>Output:</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UTM Coordinates of center of frame(s)</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Current linked frame</a:t>
            </a:r>
          </a:p>
        </p:txBody>
      </p:sp>
      <p:sp>
        <p:nvSpPr>
          <p:cNvPr id="265" name="TextShape 3"/>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266" name="TextShape 4"/>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B265888A-CE37-4C60-82FC-293CAA353ED8}" type="slidenum">
              <a:rPr lang="en-US" sz="1200" b="0" strike="noStrike" spc="-1">
                <a:solidFill>
                  <a:srgbClr val="B2B2B2"/>
                </a:solidFill>
                <a:latin typeface="Calibri"/>
              </a:rPr>
              <a:t>10</a:t>
            </a:fld>
            <a:r>
              <a:rPr lang="en-US" sz="1200" b="0" strike="noStrike" spc="-1">
                <a:solidFill>
                  <a:srgbClr val="B2B2B2"/>
                </a:solidFill>
                <a:latin typeface="Calibri"/>
              </a:rPr>
              <a:t> -</a:t>
            </a:r>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TextShape 1"/>
          <p:cNvSpPr txBox="1"/>
          <p:nvPr/>
        </p:nvSpPr>
        <p:spPr>
          <a:xfrm>
            <a:off x="457200" y="103680"/>
            <a:ext cx="8229240" cy="867960"/>
          </a:xfrm>
          <a:prstGeom prst="rect">
            <a:avLst/>
          </a:prstGeom>
          <a:noFill/>
          <a:ln>
            <a:noFill/>
          </a:ln>
        </p:spPr>
        <p:txBody>
          <a:bodyPr anchor="ctr"/>
          <a:lstStyle/>
          <a:p>
            <a:pPr algn="ctr">
              <a:lnSpc>
                <a:spcPct val="100000"/>
              </a:lnSpc>
            </a:pPr>
            <a:r>
              <a:rPr lang="en-US" sz="4400" b="0" strike="noStrike" spc="-1" dirty="0">
                <a:solidFill>
                  <a:srgbClr val="000000"/>
                </a:solidFill>
                <a:latin typeface="Calibri"/>
              </a:rPr>
              <a:t>Report UTM coordinates</a:t>
            </a:r>
          </a:p>
        </p:txBody>
      </p:sp>
      <p:sp>
        <p:nvSpPr>
          <p:cNvPr id="312" name="TextShape 2"/>
          <p:cNvSpPr txBox="1"/>
          <p:nvPr/>
        </p:nvSpPr>
        <p:spPr>
          <a:xfrm>
            <a:off x="457200" y="1219320"/>
            <a:ext cx="8229240" cy="4906440"/>
          </a:xfrm>
          <a:prstGeom prst="rect">
            <a:avLst/>
          </a:prstGeom>
          <a:noFill/>
          <a:ln>
            <a:noFill/>
          </a:ln>
        </p:spPr>
        <p:txBody>
          <a:bodyPr>
            <a:normAutofit fontScale="92500" lnSpcReduction="20000"/>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This function needs online video and online 6 </a:t>
            </a:r>
            <a:r>
              <a:rPr lang="en-US" sz="3200" b="0" strike="noStrike" spc="-1" dirty="0" err="1">
                <a:solidFill>
                  <a:srgbClr val="000000"/>
                </a:solidFill>
                <a:latin typeface="Calibri"/>
              </a:rPr>
              <a:t>dofs</a:t>
            </a:r>
            <a:endParaRPr lang="en-US"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IAI-SG retrieves the right orthophoto + last model</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IAI-SG creates relevant </a:t>
            </a:r>
            <a:r>
              <a:rPr lang="en-US" sz="3200" b="0" strike="noStrike" spc="-1" dirty="0" err="1">
                <a:solidFill>
                  <a:srgbClr val="000000"/>
                </a:solidFill>
                <a:latin typeface="Calibri"/>
              </a:rPr>
              <a:t>gstreamer</a:t>
            </a:r>
            <a:r>
              <a:rPr lang="en-US" sz="3200" b="0" strike="noStrike" spc="-1" dirty="0">
                <a:solidFill>
                  <a:srgbClr val="000000"/>
                </a:solidFill>
                <a:latin typeface="Calibri"/>
              </a:rPr>
              <a:t> pipeline</a:t>
            </a:r>
          </a:p>
          <a:p>
            <a:pPr marL="343080" indent="-342720">
              <a:lnSpc>
                <a:spcPct val="100000"/>
              </a:lnSpc>
              <a:spcBef>
                <a:spcPts val="641"/>
              </a:spcBef>
              <a:buClr>
                <a:srgbClr val="000000"/>
              </a:buClr>
              <a:buFont typeface="Arial"/>
              <a:buChar char="•"/>
            </a:pPr>
            <a:r>
              <a:rPr lang="en-US" sz="3200" b="0" strike="noStrike" spc="-1" dirty="0" err="1">
                <a:solidFill>
                  <a:srgbClr val="000000"/>
                </a:solidFill>
                <a:latin typeface="Calibri"/>
              </a:rPr>
              <a:t>SighTec</a:t>
            </a:r>
            <a:r>
              <a:rPr lang="en-US" sz="3200" b="0" strike="noStrike" spc="-1" dirty="0">
                <a:solidFill>
                  <a:srgbClr val="000000"/>
                </a:solidFill>
                <a:latin typeface="Calibri"/>
              </a:rPr>
              <a:t> </a:t>
            </a:r>
            <a:r>
              <a:rPr lang="en-US" sz="3200" b="0" strike="noStrike" spc="-1" dirty="0" err="1">
                <a:solidFill>
                  <a:srgbClr val="000000"/>
                </a:solidFill>
                <a:latin typeface="Calibri"/>
              </a:rPr>
              <a:t>algo</a:t>
            </a:r>
            <a:r>
              <a:rPr lang="en-US" sz="3200" b="0" strike="noStrike" spc="-1" dirty="0">
                <a:solidFill>
                  <a:srgbClr val="000000"/>
                </a:solidFill>
                <a:latin typeface="Calibri"/>
              </a:rPr>
              <a:t> starts to dock the current video with the orthophoto</a:t>
            </a:r>
          </a:p>
          <a:p>
            <a:pPr marL="343080" indent="-342720">
              <a:lnSpc>
                <a:spcPct val="100000"/>
              </a:lnSpc>
              <a:spcBef>
                <a:spcPts val="641"/>
              </a:spcBef>
              <a:buClr>
                <a:srgbClr val="000000"/>
              </a:buClr>
              <a:buFont typeface="Arial"/>
              <a:buChar char="•"/>
            </a:pPr>
            <a:r>
              <a:rPr lang="en-US" sz="3200" b="0" strike="noStrike" spc="-1" dirty="0" err="1">
                <a:solidFill>
                  <a:srgbClr val="000000"/>
                </a:solidFill>
                <a:latin typeface="Calibri"/>
              </a:rPr>
              <a:t>SighTec</a:t>
            </a:r>
            <a:r>
              <a:rPr lang="en-US" sz="3200" b="0" strike="noStrike" spc="-1" dirty="0">
                <a:solidFill>
                  <a:srgbClr val="000000"/>
                </a:solidFill>
                <a:latin typeface="Calibri"/>
              </a:rPr>
              <a:t> will report:</a:t>
            </a:r>
          </a:p>
          <a:p>
            <a:pPr marL="800280" lvl="1" indent="-342720">
              <a:spcBef>
                <a:spcPts val="641"/>
              </a:spcBef>
              <a:buClr>
                <a:srgbClr val="000000"/>
              </a:buClr>
              <a:buFont typeface="Arial"/>
              <a:buChar char="•"/>
            </a:pPr>
            <a:r>
              <a:rPr lang="en-US" sz="3200" b="0" strike="noStrike" spc="-1" dirty="0">
                <a:solidFill>
                  <a:srgbClr val="000000"/>
                </a:solidFill>
                <a:latin typeface="Calibri"/>
              </a:rPr>
              <a:t>Status of docking</a:t>
            </a:r>
          </a:p>
          <a:p>
            <a:pPr marL="800280" lvl="1" indent="-342720">
              <a:spcBef>
                <a:spcPts val="641"/>
              </a:spcBef>
              <a:buClr>
                <a:srgbClr val="000000"/>
              </a:buClr>
              <a:buFont typeface="Arial"/>
              <a:buChar char="•"/>
            </a:pPr>
            <a:r>
              <a:rPr lang="en-US" sz="3200" b="0" strike="noStrike" spc="-1" dirty="0">
                <a:solidFill>
                  <a:srgbClr val="000000"/>
                </a:solidFill>
                <a:latin typeface="Calibri"/>
              </a:rPr>
              <a:t>UTM coordinates of center of frame</a:t>
            </a:r>
          </a:p>
          <a:p>
            <a:pPr marL="800280" lvl="1" indent="-342720">
              <a:spcBef>
                <a:spcPts val="641"/>
              </a:spcBef>
              <a:buClr>
                <a:srgbClr val="000000"/>
              </a:buClr>
              <a:buFont typeface="Arial"/>
              <a:buChar char="•"/>
            </a:pPr>
            <a:r>
              <a:rPr lang="en-US" sz="3200" spc="-1" dirty="0">
                <a:solidFill>
                  <a:srgbClr val="000000"/>
                </a:solidFill>
                <a:latin typeface="Calibri"/>
              </a:rPr>
              <a:t>Timestamps of the </a:t>
            </a:r>
            <a:r>
              <a:rPr lang="en-US" sz="3200" b="0" strike="noStrike" spc="-1" dirty="0">
                <a:solidFill>
                  <a:srgbClr val="000000"/>
                </a:solidFill>
                <a:latin typeface="Calibri"/>
              </a:rPr>
              <a:t>involved frames</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IAI-SG deletes pipeline </a:t>
            </a:r>
          </a:p>
          <a:p>
            <a:pPr>
              <a:lnSpc>
                <a:spcPct val="100000"/>
              </a:lnSpc>
              <a:spcBef>
                <a:spcPts val="641"/>
              </a:spcBef>
            </a:pPr>
            <a:endParaRPr lang="en-US" sz="3200" b="0" strike="noStrike" spc="-1" dirty="0">
              <a:solidFill>
                <a:srgbClr val="000000"/>
              </a:solidFill>
              <a:latin typeface="Calibri"/>
            </a:endParaRPr>
          </a:p>
        </p:txBody>
      </p:sp>
      <p:sp>
        <p:nvSpPr>
          <p:cNvPr id="313" name="TextShape 3"/>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314" name="TextShape 4"/>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C268B9FF-468E-4C33-8FD0-99A1504405FA}" type="slidenum">
              <a:rPr lang="en-US" sz="1200" b="0" strike="noStrike" spc="-1">
                <a:solidFill>
                  <a:srgbClr val="B2B2B2"/>
                </a:solidFill>
                <a:latin typeface="Calibri"/>
              </a:rPr>
              <a:t>11</a:t>
            </a:fld>
            <a:r>
              <a:rPr lang="en-US" sz="1200" b="0" strike="noStrike" spc="-1">
                <a:solidFill>
                  <a:srgbClr val="B2B2B2"/>
                </a:solidFill>
                <a:latin typeface="Calibri"/>
              </a:rPr>
              <a:t> -</a:t>
            </a:r>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Shape 1"/>
          <p:cNvSpPr txBox="1"/>
          <p:nvPr/>
        </p:nvSpPr>
        <p:spPr>
          <a:xfrm>
            <a:off x="394200" y="29880"/>
            <a:ext cx="8229240" cy="791640"/>
          </a:xfrm>
          <a:prstGeom prst="rect">
            <a:avLst/>
          </a:prstGeom>
          <a:noFill/>
          <a:ln>
            <a:noFill/>
          </a:ln>
        </p:spPr>
        <p:txBody>
          <a:bodyPr anchor="ctr"/>
          <a:lstStyle/>
          <a:p>
            <a:pPr algn="ctr">
              <a:lnSpc>
                <a:spcPct val="100000"/>
              </a:lnSpc>
            </a:pPr>
            <a:r>
              <a:rPr lang="en-US" sz="4400" b="0" strike="noStrike" spc="-1" dirty="0">
                <a:solidFill>
                  <a:srgbClr val="000000"/>
                </a:solidFill>
                <a:latin typeface="Calibri"/>
              </a:rPr>
              <a:t>Report UTM coordinates pipeline</a:t>
            </a:r>
          </a:p>
        </p:txBody>
      </p:sp>
      <p:sp>
        <p:nvSpPr>
          <p:cNvPr id="316" name="CustomShape 2"/>
          <p:cNvSpPr/>
          <p:nvPr/>
        </p:nvSpPr>
        <p:spPr>
          <a:xfrm>
            <a:off x="543240" y="2248554"/>
            <a:ext cx="1467000" cy="685440"/>
          </a:xfrm>
          <a:prstGeom prst="rect">
            <a:avLst/>
          </a:prstGeom>
          <a:pattFill prst="ltUpDiag">
            <a:fgClr>
              <a:srgbClr val="4F81BD"/>
            </a:fgClr>
            <a:bgClr>
              <a:srgbClr val="FFFFFF"/>
            </a:bgClr>
          </a:patt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4F81BD"/>
                </a:solidFill>
                <a:latin typeface="Calibri"/>
              </a:rPr>
              <a:t>RTSPSRC</a:t>
            </a:r>
            <a:endParaRPr lang="en-US" sz="1800" b="0" strike="noStrike" spc="-1">
              <a:latin typeface="Arial"/>
            </a:endParaRPr>
          </a:p>
        </p:txBody>
      </p:sp>
      <p:sp>
        <p:nvSpPr>
          <p:cNvPr id="317" name="CustomShape 3"/>
          <p:cNvSpPr/>
          <p:nvPr/>
        </p:nvSpPr>
        <p:spPr>
          <a:xfrm>
            <a:off x="628581" y="3296880"/>
            <a:ext cx="1391760" cy="685440"/>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FFFFFF"/>
                </a:solidFill>
                <a:latin typeface="Calibri"/>
              </a:rPr>
              <a:t>PosOrientSrc</a:t>
            </a:r>
            <a:endParaRPr lang="en-US" sz="1800" b="0" strike="noStrike" spc="-1">
              <a:latin typeface="Arial"/>
            </a:endParaRPr>
          </a:p>
        </p:txBody>
      </p:sp>
      <p:sp>
        <p:nvSpPr>
          <p:cNvPr id="318" name="CustomShape 4"/>
          <p:cNvSpPr/>
          <p:nvPr/>
        </p:nvSpPr>
        <p:spPr>
          <a:xfrm>
            <a:off x="3943080" y="2000880"/>
            <a:ext cx="1391760" cy="1222560"/>
          </a:xfrm>
          <a:prstGeom prst="rect">
            <a:avLst/>
          </a:prstGeom>
          <a:solidFill>
            <a:srgbClr val="B3A2C7"/>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600" b="0" strike="noStrike" spc="-1">
                <a:solidFill>
                  <a:srgbClr val="FFFFFF"/>
                </a:solidFill>
                <a:latin typeface="Calibri"/>
              </a:rPr>
              <a:t>Sight Tec FrameCenter UTM Plugin</a:t>
            </a:r>
            <a:endParaRPr lang="en-US" sz="1600" b="0" strike="noStrike" spc="-1">
              <a:latin typeface="Arial"/>
            </a:endParaRPr>
          </a:p>
        </p:txBody>
      </p:sp>
      <p:sp>
        <p:nvSpPr>
          <p:cNvPr id="319" name="CustomShape 5"/>
          <p:cNvSpPr/>
          <p:nvPr/>
        </p:nvSpPr>
        <p:spPr>
          <a:xfrm flipV="1">
            <a:off x="2034561" y="2599993"/>
            <a:ext cx="1925205" cy="97774"/>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20" name="CustomShape 6"/>
          <p:cNvSpPr/>
          <p:nvPr/>
        </p:nvSpPr>
        <p:spPr>
          <a:xfrm>
            <a:off x="5335200" y="2937960"/>
            <a:ext cx="476280" cy="146160"/>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21" name="CustomShape 7"/>
          <p:cNvSpPr/>
          <p:nvPr/>
        </p:nvSpPr>
        <p:spPr>
          <a:xfrm>
            <a:off x="7232400" y="2811240"/>
            <a:ext cx="277920" cy="559440"/>
          </a:xfrm>
          <a:prstGeom prst="circularArrow">
            <a:avLst>
              <a:gd name="adj1" fmla="val 12500"/>
              <a:gd name="adj2" fmla="val 1142319"/>
              <a:gd name="adj3" fmla="val 20457681"/>
              <a:gd name="adj4" fmla="val 10800000"/>
              <a:gd name="adj5" fmla="val 125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22" name="CustomShape 8"/>
          <p:cNvSpPr/>
          <p:nvPr/>
        </p:nvSpPr>
        <p:spPr>
          <a:xfrm>
            <a:off x="7423920" y="3052440"/>
            <a:ext cx="417240" cy="514080"/>
          </a:xfrm>
          <a:prstGeom prst="flowChartMagneticDisk">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23" name="CustomShape 9"/>
          <p:cNvSpPr/>
          <p:nvPr/>
        </p:nvSpPr>
        <p:spPr>
          <a:xfrm>
            <a:off x="453960" y="4183854"/>
            <a:ext cx="8384760" cy="14472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Calibri"/>
              </a:rPr>
              <a:t>RTSPSRC, Tee, </a:t>
            </a:r>
            <a:r>
              <a:rPr lang="en-US" sz="1800" b="0" strike="noStrike" spc="-1" dirty="0" err="1">
                <a:solidFill>
                  <a:srgbClr val="000000"/>
                </a:solidFill>
                <a:latin typeface="Calibri"/>
              </a:rPr>
              <a:t>FileSrc</a:t>
            </a:r>
            <a:r>
              <a:rPr lang="en-US" sz="1800" b="0" strike="noStrike" spc="-1" dirty="0">
                <a:solidFill>
                  <a:srgbClr val="000000"/>
                </a:solidFill>
                <a:latin typeface="Calibri"/>
              </a:rPr>
              <a:t> and </a:t>
            </a:r>
            <a:r>
              <a:rPr lang="en-US" sz="1800" b="0" strike="noStrike" spc="-1" dirty="0" err="1">
                <a:solidFill>
                  <a:srgbClr val="000000"/>
                </a:solidFill>
                <a:latin typeface="Calibri"/>
              </a:rPr>
              <a:t>FileSink</a:t>
            </a:r>
            <a:r>
              <a:rPr lang="en-US" sz="1800" b="0" strike="noStrike" spc="-1" dirty="0">
                <a:solidFill>
                  <a:srgbClr val="000000"/>
                </a:solidFill>
                <a:latin typeface="Calibri"/>
              </a:rPr>
              <a:t> are existing </a:t>
            </a:r>
            <a:r>
              <a:rPr lang="en-US" sz="1800" b="0" strike="noStrike" spc="-1" dirty="0" err="1">
                <a:solidFill>
                  <a:srgbClr val="000000"/>
                </a:solidFill>
                <a:latin typeface="Calibri"/>
              </a:rPr>
              <a:t>Gstreamer</a:t>
            </a:r>
            <a:r>
              <a:rPr lang="en-US" sz="1800" b="0" strike="noStrike" spc="-1" dirty="0">
                <a:solidFill>
                  <a:srgbClr val="000000"/>
                </a:solidFill>
                <a:latin typeface="Calibri"/>
              </a:rPr>
              <a:t> Plugins</a:t>
            </a:r>
            <a:endParaRPr lang="en-US" sz="1800" b="0" strike="noStrike" spc="-1" dirty="0">
              <a:latin typeface="Arial"/>
            </a:endParaRPr>
          </a:p>
          <a:p>
            <a:pPr>
              <a:lnSpc>
                <a:spcPct val="100000"/>
              </a:lnSpc>
            </a:pPr>
            <a:r>
              <a:rPr lang="en-US" sz="1800" b="0" strike="noStrike" spc="-1" dirty="0" err="1">
                <a:solidFill>
                  <a:srgbClr val="000000"/>
                </a:solidFill>
                <a:latin typeface="Calibri"/>
              </a:rPr>
              <a:t>SighTec</a:t>
            </a:r>
            <a:r>
              <a:rPr lang="en-US" sz="1800" b="0" strike="noStrike" spc="-1" dirty="0">
                <a:solidFill>
                  <a:srgbClr val="000000"/>
                </a:solidFill>
                <a:latin typeface="Calibri"/>
              </a:rPr>
              <a:t> should develop </a:t>
            </a:r>
            <a:r>
              <a:rPr lang="en-US" sz="1800" b="0" strike="noStrike" spc="-1" dirty="0" err="1">
                <a:solidFill>
                  <a:srgbClr val="000000"/>
                </a:solidFill>
                <a:latin typeface="Calibri"/>
              </a:rPr>
              <a:t>FrameCenter</a:t>
            </a:r>
            <a:r>
              <a:rPr lang="en-US" sz="1800" b="0" strike="noStrike" spc="-1" dirty="0">
                <a:solidFill>
                  <a:srgbClr val="000000"/>
                </a:solidFill>
                <a:latin typeface="Calibri"/>
              </a:rPr>
              <a:t> </a:t>
            </a:r>
            <a:r>
              <a:rPr lang="en-US" sz="1800" b="0" strike="noStrike" spc="-1" dirty="0" err="1">
                <a:solidFill>
                  <a:srgbClr val="000000"/>
                </a:solidFill>
                <a:latin typeface="Calibri"/>
              </a:rPr>
              <a:t>Gstreamer</a:t>
            </a:r>
            <a:r>
              <a:rPr lang="en-US" sz="1800" b="0" strike="noStrike" spc="-1" dirty="0">
                <a:solidFill>
                  <a:srgbClr val="000000"/>
                </a:solidFill>
                <a:latin typeface="Calibri"/>
              </a:rPr>
              <a:t> plugin</a:t>
            </a:r>
            <a:endParaRPr lang="en-US" sz="1800" b="0" strike="noStrike" spc="-1" dirty="0">
              <a:latin typeface="Arial"/>
            </a:endParaRPr>
          </a:p>
          <a:p>
            <a:pPr>
              <a:lnSpc>
                <a:spcPct val="100000"/>
              </a:lnSpc>
            </a:pPr>
            <a:r>
              <a:rPr lang="en-US" sz="1800" b="0" strike="noStrike" spc="-1" dirty="0">
                <a:solidFill>
                  <a:srgbClr val="000000"/>
                </a:solidFill>
                <a:latin typeface="Calibri"/>
              </a:rPr>
              <a:t>IAI-SG should develop </a:t>
            </a:r>
            <a:r>
              <a:rPr lang="en-US" sz="1800" b="0" strike="noStrike" spc="-1" dirty="0" err="1">
                <a:solidFill>
                  <a:srgbClr val="000000"/>
                </a:solidFill>
                <a:latin typeface="Calibri"/>
              </a:rPr>
              <a:t>PosOrientSrc</a:t>
            </a:r>
            <a:r>
              <a:rPr lang="en-US" sz="1800" b="0" strike="noStrike" spc="-1" dirty="0">
                <a:solidFill>
                  <a:srgbClr val="000000"/>
                </a:solidFill>
                <a:latin typeface="Calibri"/>
              </a:rPr>
              <a:t> and </a:t>
            </a:r>
            <a:r>
              <a:rPr lang="en-US" sz="1800" b="0" strike="noStrike" spc="-1" dirty="0" err="1">
                <a:solidFill>
                  <a:srgbClr val="000000"/>
                </a:solidFill>
                <a:latin typeface="Calibri"/>
              </a:rPr>
              <a:t>PublishUTMCoordinates</a:t>
            </a:r>
            <a:r>
              <a:rPr lang="en-US" sz="1800" b="0" strike="noStrike" spc="-1" dirty="0">
                <a:solidFill>
                  <a:srgbClr val="000000"/>
                </a:solidFill>
                <a:latin typeface="Calibri"/>
              </a:rPr>
              <a:t> </a:t>
            </a:r>
            <a:r>
              <a:rPr lang="en-US" sz="1800" b="0" strike="noStrike" spc="-1" dirty="0" err="1">
                <a:solidFill>
                  <a:srgbClr val="000000"/>
                </a:solidFill>
                <a:latin typeface="Calibri"/>
              </a:rPr>
              <a:t>Gstreamer</a:t>
            </a:r>
            <a:r>
              <a:rPr lang="en-US" sz="1800" b="0" strike="noStrike" spc="-1" dirty="0">
                <a:solidFill>
                  <a:srgbClr val="000000"/>
                </a:solidFill>
                <a:latin typeface="Calibri"/>
              </a:rPr>
              <a:t> plugins</a:t>
            </a:r>
            <a:endParaRPr lang="en-US" sz="1800" b="0" strike="noStrike" spc="-1" dirty="0">
              <a:latin typeface="Arial"/>
            </a:endParaRPr>
          </a:p>
          <a:p>
            <a:pPr>
              <a:lnSpc>
                <a:spcPct val="100000"/>
              </a:lnSpc>
            </a:pPr>
            <a:r>
              <a:rPr lang="en-US" sz="1800" b="0" strike="noStrike" spc="-1" dirty="0">
                <a:solidFill>
                  <a:srgbClr val="000000"/>
                </a:solidFill>
                <a:latin typeface="Calibri"/>
              </a:rPr>
              <a:t>Additional Parameters: location on the file system  of the WPS model and orthophoto</a:t>
            </a:r>
          </a:p>
          <a:p>
            <a:r>
              <a:rPr lang="en-US" spc="-1" dirty="0">
                <a:solidFill>
                  <a:srgbClr val="000000"/>
                </a:solidFill>
                <a:latin typeface="Calibri"/>
              </a:rPr>
              <a:t>State to report: docking status</a:t>
            </a:r>
            <a:endParaRPr lang="en-US" spc="-1" dirty="0"/>
          </a:p>
          <a:p>
            <a:pPr>
              <a:lnSpc>
                <a:spcPct val="100000"/>
              </a:lnSpc>
            </a:pPr>
            <a:endParaRPr lang="en-US" sz="1800" b="0" strike="noStrike" spc="-1" dirty="0">
              <a:latin typeface="Arial"/>
            </a:endParaRPr>
          </a:p>
        </p:txBody>
      </p:sp>
      <p:sp>
        <p:nvSpPr>
          <p:cNvPr id="324" name="CustomShape 10"/>
          <p:cNvSpPr/>
          <p:nvPr/>
        </p:nvSpPr>
        <p:spPr>
          <a:xfrm>
            <a:off x="172440" y="4165740"/>
            <a:ext cx="221760" cy="201240"/>
          </a:xfrm>
          <a:prstGeom prst="rect">
            <a:avLst/>
          </a:prstGeom>
          <a:pattFill prst="ltUpDiag">
            <a:fgClr>
              <a:srgbClr val="4F81BD"/>
            </a:fgClr>
            <a:bgClr>
              <a:srgbClr val="FFFFFF"/>
            </a:bgClr>
          </a:pattFill>
          <a:ln w="25560">
            <a:solidFill>
              <a:srgbClr val="3A5F8B"/>
            </a:solidFill>
            <a:round/>
          </a:ln>
        </p:spPr>
        <p:style>
          <a:lnRef idx="0">
            <a:scrgbClr r="0" g="0" b="0"/>
          </a:lnRef>
          <a:fillRef idx="0">
            <a:scrgbClr r="0" g="0" b="0"/>
          </a:fillRef>
          <a:effectRef idx="0">
            <a:scrgbClr r="0" g="0" b="0"/>
          </a:effectRef>
          <a:fontRef idx="minor"/>
        </p:style>
      </p:sp>
      <p:sp>
        <p:nvSpPr>
          <p:cNvPr id="325" name="CustomShape 11"/>
          <p:cNvSpPr/>
          <p:nvPr/>
        </p:nvSpPr>
        <p:spPr>
          <a:xfrm>
            <a:off x="174600" y="4441860"/>
            <a:ext cx="219600" cy="218520"/>
          </a:xfrm>
          <a:prstGeom prst="rect">
            <a:avLst/>
          </a:prstGeom>
          <a:solidFill>
            <a:srgbClr val="B3A2C7"/>
          </a:solidFill>
          <a:ln w="25560">
            <a:solidFill>
              <a:srgbClr val="3A5F8B"/>
            </a:solidFill>
            <a:round/>
          </a:ln>
        </p:spPr>
        <p:style>
          <a:lnRef idx="0">
            <a:scrgbClr r="0" g="0" b="0"/>
          </a:lnRef>
          <a:fillRef idx="0">
            <a:scrgbClr r="0" g="0" b="0"/>
          </a:fillRef>
          <a:effectRef idx="0">
            <a:scrgbClr r="0" g="0" b="0"/>
          </a:effectRef>
          <a:fontRef idx="minor"/>
        </p:style>
      </p:sp>
      <p:sp>
        <p:nvSpPr>
          <p:cNvPr id="326" name="CustomShape 12"/>
          <p:cNvSpPr/>
          <p:nvPr/>
        </p:nvSpPr>
        <p:spPr>
          <a:xfrm>
            <a:off x="166320" y="4703580"/>
            <a:ext cx="219600" cy="218520"/>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27" name="CustomShape 13"/>
          <p:cNvSpPr/>
          <p:nvPr/>
        </p:nvSpPr>
        <p:spPr>
          <a:xfrm rot="19812540" flipV="1">
            <a:off x="1908346" y="3212481"/>
            <a:ext cx="2177312" cy="72384"/>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28" name="CustomShape 14"/>
          <p:cNvSpPr/>
          <p:nvPr/>
        </p:nvSpPr>
        <p:spPr>
          <a:xfrm>
            <a:off x="5839920" y="2648880"/>
            <a:ext cx="1391760" cy="685440"/>
          </a:xfrm>
          <a:prstGeom prst="rect">
            <a:avLst/>
          </a:prstGeom>
          <a:pattFill prst="ltUpDiag">
            <a:fgClr>
              <a:srgbClr val="4F81BD"/>
            </a:fgClr>
            <a:bgClr>
              <a:srgbClr val="FFFFFF"/>
            </a:bgClr>
          </a:patt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600" b="1" strike="noStrike" spc="-1">
                <a:solidFill>
                  <a:srgbClr val="4F81BD"/>
                </a:solidFill>
                <a:latin typeface="Calibri"/>
              </a:rPr>
              <a:t>Involved Frame</a:t>
            </a:r>
            <a:endParaRPr lang="en-US" sz="1600" b="0" strike="noStrike" spc="-1">
              <a:latin typeface="Arial"/>
            </a:endParaRPr>
          </a:p>
          <a:p>
            <a:pPr algn="ctr">
              <a:lnSpc>
                <a:spcPct val="100000"/>
              </a:lnSpc>
            </a:pPr>
            <a:r>
              <a:rPr lang="en-US" sz="1600" b="1" strike="noStrike" spc="-1">
                <a:solidFill>
                  <a:srgbClr val="4F81BD"/>
                </a:solidFill>
                <a:latin typeface="Calibri"/>
              </a:rPr>
              <a:t>FileSink</a:t>
            </a:r>
            <a:endParaRPr lang="en-US" sz="1600" b="0" strike="noStrike" spc="-1">
              <a:latin typeface="Arial"/>
            </a:endParaRPr>
          </a:p>
        </p:txBody>
      </p:sp>
      <p:sp>
        <p:nvSpPr>
          <p:cNvPr id="329" name="CustomShape 15"/>
          <p:cNvSpPr/>
          <p:nvPr/>
        </p:nvSpPr>
        <p:spPr>
          <a:xfrm>
            <a:off x="5708160" y="1818000"/>
            <a:ext cx="1523520" cy="685440"/>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FFFFFF"/>
                </a:solidFill>
                <a:latin typeface="Calibri"/>
              </a:rPr>
              <a:t>Publish</a:t>
            </a:r>
            <a:endParaRPr lang="en-US" sz="1400" b="0" strike="noStrike" spc="-1">
              <a:latin typeface="Arial"/>
            </a:endParaRPr>
          </a:p>
          <a:p>
            <a:pPr algn="ctr">
              <a:lnSpc>
                <a:spcPct val="100000"/>
              </a:lnSpc>
            </a:pPr>
            <a:r>
              <a:rPr lang="en-US" sz="1400" b="0" strike="noStrike" spc="-1">
                <a:solidFill>
                  <a:srgbClr val="FFFFFF"/>
                </a:solidFill>
                <a:latin typeface="Calibri"/>
              </a:rPr>
              <a:t>UTM Coordinates</a:t>
            </a:r>
            <a:endParaRPr lang="en-US" sz="1400" b="0" strike="noStrike" spc="-1">
              <a:latin typeface="Arial"/>
            </a:endParaRPr>
          </a:p>
          <a:p>
            <a:pPr algn="ctr">
              <a:lnSpc>
                <a:spcPct val="100000"/>
              </a:lnSpc>
            </a:pPr>
            <a:r>
              <a:rPr lang="en-US" sz="1400" b="0" strike="noStrike" spc="-1">
                <a:solidFill>
                  <a:srgbClr val="FFFFFF"/>
                </a:solidFill>
                <a:latin typeface="Calibri"/>
              </a:rPr>
              <a:t>Sink</a:t>
            </a:r>
            <a:endParaRPr lang="en-US" sz="1400" b="0" strike="noStrike" spc="-1">
              <a:latin typeface="Arial"/>
            </a:endParaRPr>
          </a:p>
        </p:txBody>
      </p:sp>
      <p:sp>
        <p:nvSpPr>
          <p:cNvPr id="330" name="CustomShape 16"/>
          <p:cNvSpPr/>
          <p:nvPr/>
        </p:nvSpPr>
        <p:spPr>
          <a:xfrm>
            <a:off x="5335200" y="2163960"/>
            <a:ext cx="318240" cy="146160"/>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31" name="CustomShape 17"/>
          <p:cNvSpPr/>
          <p:nvPr/>
        </p:nvSpPr>
        <p:spPr>
          <a:xfrm>
            <a:off x="7232400" y="1985760"/>
            <a:ext cx="476280" cy="146160"/>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32" name="CustomShape 18"/>
          <p:cNvSpPr/>
          <p:nvPr/>
        </p:nvSpPr>
        <p:spPr>
          <a:xfrm>
            <a:off x="7632720" y="1756080"/>
            <a:ext cx="1206000" cy="809280"/>
          </a:xfrm>
          <a:prstGeom prst="cloud">
            <a:avLst/>
          </a:prstGeom>
          <a:noFill/>
          <a:ln w="25560">
            <a:solidFill>
              <a:srgbClr val="3A5F8B"/>
            </a:solidFill>
            <a:round/>
          </a:ln>
        </p:spPr>
        <p:style>
          <a:lnRef idx="0">
            <a:scrgbClr r="0" g="0" b="0"/>
          </a:lnRef>
          <a:fillRef idx="0">
            <a:scrgbClr r="0" g="0" b="0"/>
          </a:fillRef>
          <a:effectRef idx="0">
            <a:scrgbClr r="0" g="0" b="0"/>
          </a:effectRef>
          <a:fontRef idx="minor"/>
        </p:style>
      </p:sp>
      <p:sp>
        <p:nvSpPr>
          <p:cNvPr id="334" name="CustomShape 20"/>
          <p:cNvSpPr/>
          <p:nvPr/>
        </p:nvSpPr>
        <p:spPr>
          <a:xfrm>
            <a:off x="556560" y="1315080"/>
            <a:ext cx="1391760" cy="685440"/>
          </a:xfrm>
          <a:prstGeom prst="rect">
            <a:avLst/>
          </a:prstGeom>
          <a:no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dirty="0">
                <a:solidFill>
                  <a:srgbClr val="4F81BD"/>
                </a:solidFill>
                <a:latin typeface="Calibri"/>
              </a:rPr>
              <a:t>Path to the directory with the needed data</a:t>
            </a:r>
            <a:endParaRPr lang="en-US" sz="1400" b="0" strike="noStrike" spc="-1" dirty="0">
              <a:latin typeface="Arial"/>
            </a:endParaRPr>
          </a:p>
        </p:txBody>
      </p:sp>
      <p:sp>
        <p:nvSpPr>
          <p:cNvPr id="335" name="CustomShape 21"/>
          <p:cNvSpPr/>
          <p:nvPr/>
        </p:nvSpPr>
        <p:spPr>
          <a:xfrm>
            <a:off x="1948680" y="1658160"/>
            <a:ext cx="1992240" cy="52956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337" name="TextShape 23"/>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338" name="TextShape 24"/>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54DD7C8E-4822-4F57-A618-63F0DEC36EAB}" type="slidenum">
              <a:rPr lang="en-US" sz="1200" b="0" strike="noStrike" spc="-1">
                <a:solidFill>
                  <a:srgbClr val="B2B2B2"/>
                </a:solidFill>
                <a:latin typeface="Calibri"/>
              </a:rPr>
              <a:t>12</a:t>
            </a:fld>
            <a:r>
              <a:rPr lang="en-US" sz="1200" b="0" strike="noStrike" spc="-1">
                <a:solidFill>
                  <a:srgbClr val="B2B2B2"/>
                </a:solidFill>
                <a:latin typeface="Calibri"/>
              </a:rPr>
              <a:t> -</a:t>
            </a:r>
            <a:endParaRPr lang="en-US" sz="1200" b="0" strike="noStrike" spc="-1">
              <a:latin typeface="Times New Roman"/>
            </a:endParaRPr>
          </a:p>
        </p:txBody>
      </p:sp>
      <p:sp>
        <p:nvSpPr>
          <p:cNvPr id="26" name="CustomShape 21">
            <a:extLst>
              <a:ext uri="{FF2B5EF4-FFF2-40B4-BE49-F238E27FC236}">
                <a16:creationId xmlns="" xmlns:a16="http://schemas.microsoft.com/office/drawing/2014/main" id="{1FD937AC-4958-4428-B8B1-4AB10B611BE2}"/>
              </a:ext>
            </a:extLst>
          </p:cNvPr>
          <p:cNvSpPr/>
          <p:nvPr/>
        </p:nvSpPr>
        <p:spPr>
          <a:xfrm>
            <a:off x="4543560" y="3214980"/>
            <a:ext cx="45719" cy="30366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27" name="CustomShape 20">
            <a:extLst>
              <a:ext uri="{FF2B5EF4-FFF2-40B4-BE49-F238E27FC236}">
                <a16:creationId xmlns="" xmlns:a16="http://schemas.microsoft.com/office/drawing/2014/main" id="{E4A1543D-1423-4AB2-8453-542C74BC7F44}"/>
              </a:ext>
            </a:extLst>
          </p:cNvPr>
          <p:cNvSpPr/>
          <p:nvPr/>
        </p:nvSpPr>
        <p:spPr>
          <a:xfrm>
            <a:off x="4299705" y="3518640"/>
            <a:ext cx="1337040" cy="427746"/>
          </a:xfrm>
          <a:prstGeom prst="rect">
            <a:avLst/>
          </a:prstGeom>
          <a:no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dirty="0">
                <a:solidFill>
                  <a:srgbClr val="4F81BD"/>
                </a:solidFill>
                <a:latin typeface="Calibri"/>
              </a:rPr>
              <a:t>Docking status</a:t>
            </a: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p14="http://schemas.microsoft.com/office/powerpoint/2010/main" xmlns:a16="http://schemas.microsoft.com/office/drawing/2014/main" id="{2D9B0003-58D2-4F29-8C2C-288560ABD41C}"/>
              </a:ext>
            </a:extLst>
          </p:cNvPr>
          <p:cNvPicPr>
            <a:picLocks noChangeAspect="1"/>
          </p:cNvPicPr>
          <p:nvPr/>
        </p:nvPicPr>
        <p:blipFill>
          <a:blip r:embed="rId2"/>
          <a:stretch>
            <a:fillRect/>
          </a:stretch>
        </p:blipFill>
        <p:spPr>
          <a:xfrm>
            <a:off x="184417" y="1246734"/>
            <a:ext cx="4449055" cy="1624385"/>
          </a:xfrm>
          <a:prstGeom prst="rect">
            <a:avLst/>
          </a:prstGeom>
        </p:spPr>
      </p:pic>
      <p:sp>
        <p:nvSpPr>
          <p:cNvPr id="3" name="Text Placeholder 2">
            <a:extLst>
              <a:ext uri="{FF2B5EF4-FFF2-40B4-BE49-F238E27FC236}">
                <a16:creationId xmlns="" xmlns:p14="http://schemas.microsoft.com/office/powerpoint/2010/main" xmlns:a16="http://schemas.microsoft.com/office/drawing/2014/main" id="{CB8141A2-9BCC-4655-9C6A-E7C8D64C7A49}"/>
              </a:ext>
            </a:extLst>
          </p:cNvPr>
          <p:cNvSpPr>
            <a:spLocks noGrp="1"/>
          </p:cNvSpPr>
          <p:nvPr>
            <p:ph type="body"/>
          </p:nvPr>
        </p:nvSpPr>
        <p:spPr>
          <a:xfrm>
            <a:off x="4633472" y="1045029"/>
            <a:ext cx="4176272" cy="5057679"/>
          </a:xfrm>
        </p:spPr>
        <p:txBody>
          <a:bodyPr>
            <a:normAutofit lnSpcReduction="10000"/>
          </a:bodyPr>
          <a:lstStyle/>
          <a:p>
            <a:r>
              <a:rPr lang="en-US" sz="1800" dirty="0"/>
              <a:t>Pipeline details:</a:t>
            </a:r>
          </a:p>
          <a:p>
            <a:pPr lvl="1"/>
            <a:r>
              <a:rPr lang="en-US" sz="1600" b="1" dirty="0" err="1"/>
              <a:t>PosOrientSrc</a:t>
            </a:r>
            <a:r>
              <a:rPr lang="en-US" sz="1600" dirty="0"/>
              <a:t> Plugin: connects to the video and retrieves the metadata and serves it as follows:</a:t>
            </a:r>
          </a:p>
          <a:p>
            <a:pPr lvl="2"/>
            <a:r>
              <a:rPr lang="en-US" sz="1400" dirty="0"/>
              <a:t>Timestamp, 6 </a:t>
            </a:r>
            <a:r>
              <a:rPr lang="en-US" sz="1400" dirty="0" err="1"/>
              <a:t>dofs</a:t>
            </a:r>
            <a:endParaRPr lang="en-US" sz="1400" dirty="0"/>
          </a:p>
          <a:p>
            <a:pPr lvl="2"/>
            <a:r>
              <a:rPr lang="en-US" sz="1400" dirty="0"/>
              <a:t>Rate to determine</a:t>
            </a:r>
          </a:p>
          <a:p>
            <a:pPr lvl="1"/>
            <a:r>
              <a:rPr lang="en-US" sz="1600" b="1" dirty="0"/>
              <a:t>Path to the directory </a:t>
            </a:r>
            <a:r>
              <a:rPr lang="en-US" sz="1600" dirty="0"/>
              <a:t>with the needed data is a parameter inserted at pipeline creation</a:t>
            </a:r>
          </a:p>
          <a:p>
            <a:pPr lvl="1"/>
            <a:r>
              <a:rPr lang="en-US" sz="1600" b="1" dirty="0"/>
              <a:t>RTPSRC</a:t>
            </a:r>
            <a:r>
              <a:rPr lang="en-US" sz="1600" dirty="0"/>
              <a:t> </a:t>
            </a:r>
            <a:r>
              <a:rPr lang="en-US" sz="1600" b="1" dirty="0"/>
              <a:t>Plugin</a:t>
            </a:r>
            <a:r>
              <a:rPr lang="en-US" sz="1600" dirty="0"/>
              <a:t> output the video with RTP.</a:t>
            </a:r>
          </a:p>
          <a:p>
            <a:pPr lvl="1"/>
            <a:r>
              <a:rPr lang="en-US" sz="1600" b="1" dirty="0"/>
              <a:t>Publish UTM Coordinates </a:t>
            </a:r>
            <a:r>
              <a:rPr lang="en-US" sz="1600" dirty="0"/>
              <a:t>Sink Plugin: connects to the </a:t>
            </a:r>
            <a:r>
              <a:rPr lang="en-US" sz="1600" dirty="0" err="1"/>
              <a:t>FrameCenter</a:t>
            </a:r>
            <a:r>
              <a:rPr lang="en-US" sz="1600" dirty="0"/>
              <a:t> Plugin and gets the coordinates. No definition yet what to do with them</a:t>
            </a:r>
          </a:p>
          <a:p>
            <a:pPr lvl="1"/>
            <a:r>
              <a:rPr lang="en-US" sz="1600" dirty="0"/>
              <a:t>The involved frame </a:t>
            </a:r>
            <a:r>
              <a:rPr lang="en-US" sz="1600" b="1" dirty="0" err="1"/>
              <a:t>FileSink</a:t>
            </a:r>
            <a:r>
              <a:rPr lang="en-US" sz="1600" dirty="0"/>
              <a:t> plugin with the location of the path of the needed data will be used to save the file containing the timestamp of the involved frames</a:t>
            </a:r>
          </a:p>
          <a:p>
            <a:pPr lvl="1"/>
            <a:r>
              <a:rPr lang="en-US" sz="1600" dirty="0"/>
              <a:t>The way the </a:t>
            </a:r>
            <a:r>
              <a:rPr lang="en-US" sz="1600" b="1" dirty="0"/>
              <a:t>docking status </a:t>
            </a:r>
            <a:r>
              <a:rPr lang="en-US" sz="1600" dirty="0"/>
              <a:t>will be reported in not defined yet</a:t>
            </a:r>
          </a:p>
          <a:p>
            <a:pPr lvl="1"/>
            <a:r>
              <a:rPr lang="en-US" sz="1600" dirty="0"/>
              <a:t>The main plugin is the </a:t>
            </a:r>
            <a:r>
              <a:rPr lang="en-US" sz="1600" b="1" dirty="0" err="1"/>
              <a:t>FrameCenter</a:t>
            </a:r>
            <a:r>
              <a:rPr lang="en-US" sz="1600" dirty="0"/>
              <a:t> UTM one that gets a path for the needed data at creation.</a:t>
            </a:r>
            <a:endParaRPr lang="he-IL" sz="1600" dirty="0"/>
          </a:p>
        </p:txBody>
      </p:sp>
      <p:sp>
        <p:nvSpPr>
          <p:cNvPr id="5" name="TextShape 1">
            <a:extLst>
              <a:ext uri="{FF2B5EF4-FFF2-40B4-BE49-F238E27FC236}">
                <a16:creationId xmlns="" xmlns:p14="http://schemas.microsoft.com/office/powerpoint/2010/main" xmlns:a16="http://schemas.microsoft.com/office/drawing/2014/main" id="{A1E9C874-70BD-4265-838E-D3DA431E18EC}"/>
              </a:ext>
            </a:extLst>
          </p:cNvPr>
          <p:cNvSpPr txBox="1"/>
          <p:nvPr/>
        </p:nvSpPr>
        <p:spPr>
          <a:xfrm>
            <a:off x="518852" y="0"/>
            <a:ext cx="8229240" cy="867960"/>
          </a:xfrm>
          <a:prstGeom prst="rect">
            <a:avLst/>
          </a:prstGeom>
          <a:noFill/>
          <a:ln>
            <a:noFill/>
          </a:ln>
        </p:spPr>
        <p:txBody>
          <a:bodyPr anchor="ctr"/>
          <a:lstStyle/>
          <a:p>
            <a:pPr algn="ctr">
              <a:lnSpc>
                <a:spcPct val="100000"/>
              </a:lnSpc>
            </a:pPr>
            <a:r>
              <a:rPr lang="en-US" sz="4400" b="0" strike="noStrike" spc="-1" dirty="0">
                <a:solidFill>
                  <a:srgbClr val="000000"/>
                </a:solidFill>
                <a:latin typeface="Calibri"/>
              </a:rPr>
              <a:t>Report UTM coordinates</a:t>
            </a:r>
          </a:p>
        </p:txBody>
      </p:sp>
    </p:spTree>
    <p:extLst>
      <p:ext uri="{BB962C8B-B14F-4D97-AF65-F5344CB8AC3E}">
        <p14:creationId xmlns:p14="http://schemas.microsoft.com/office/powerpoint/2010/main" val="4029350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457200" y="13320"/>
            <a:ext cx="8457840" cy="977040"/>
          </a:xfrm>
          <a:prstGeom prst="rect">
            <a:avLst/>
          </a:prstGeom>
          <a:noFill/>
          <a:ln>
            <a:noFill/>
          </a:ln>
        </p:spPr>
        <p:txBody>
          <a:bodyPr anchor="ctr"/>
          <a:lstStyle/>
          <a:p>
            <a:pPr algn="ctr">
              <a:lnSpc>
                <a:spcPct val="100000"/>
              </a:lnSpc>
            </a:pPr>
            <a:r>
              <a:rPr lang="en-US" sz="3200" b="1" strike="noStrike" spc="-1">
                <a:solidFill>
                  <a:srgbClr val="000000"/>
                </a:solidFill>
                <a:latin typeface="Calibri"/>
              </a:rPr>
              <a:t> </a:t>
            </a:r>
            <a:r>
              <a:t/>
            </a:r>
            <a:br/>
            <a:r>
              <a:rPr lang="en-US" sz="3200" b="1" strike="noStrike" spc="-1">
                <a:solidFill>
                  <a:srgbClr val="000000"/>
                </a:solidFill>
                <a:latin typeface="Calibri"/>
              </a:rPr>
              <a:t>Req:4. Vehicle Localization</a:t>
            </a:r>
            <a:endParaRPr lang="en-US" sz="3200" b="0" strike="noStrike" spc="-1">
              <a:solidFill>
                <a:srgbClr val="000000"/>
              </a:solidFill>
              <a:latin typeface="Calibri"/>
            </a:endParaRPr>
          </a:p>
        </p:txBody>
      </p:sp>
      <p:sp>
        <p:nvSpPr>
          <p:cNvPr id="268" name="TextShape 2"/>
          <p:cNvSpPr txBox="1"/>
          <p:nvPr/>
        </p:nvSpPr>
        <p:spPr>
          <a:xfrm>
            <a:off x="457200" y="1066680"/>
            <a:ext cx="8381520" cy="5059080"/>
          </a:xfrm>
          <a:prstGeom prst="rect">
            <a:avLst/>
          </a:prstGeom>
          <a:noFill/>
          <a:ln>
            <a:noFill/>
          </a:ln>
        </p:spPr>
        <p:txBody>
          <a:bodyPr>
            <a:normAutofit fontScale="85000" lnSpcReduction="20000"/>
          </a:bodyPr>
          <a:lstStyle/>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Upon request</a:t>
            </a:r>
          </a:p>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Identify the vehicle and reports its localization,</a:t>
            </a:r>
            <a:r>
              <a:rPr dirty="0"/>
              <a:t/>
            </a:r>
            <a:br>
              <a:rPr dirty="0"/>
            </a:br>
            <a:r>
              <a:rPr lang="en-US" sz="3200" b="0" strike="noStrike" spc="-1" dirty="0">
                <a:solidFill>
                  <a:srgbClr val="000000"/>
                </a:solidFill>
                <a:latin typeface="Calibri"/>
              </a:rPr>
              <a:t>UTM + Azimuth:</a:t>
            </a:r>
          </a:p>
          <a:p>
            <a:pPr marL="914400" lvl="1" indent="-514080">
              <a:lnSpc>
                <a:spcPct val="100000"/>
              </a:lnSpc>
              <a:spcBef>
                <a:spcPts val="561"/>
              </a:spcBef>
              <a:buClr>
                <a:srgbClr val="000000"/>
              </a:buClr>
              <a:buFont typeface="Arial"/>
              <a:buChar char="•"/>
            </a:pPr>
            <a:r>
              <a:rPr lang="en-US" sz="2800" b="0" strike="noStrike" spc="-1" dirty="0">
                <a:solidFill>
                  <a:srgbClr val="000000"/>
                </a:solidFill>
                <a:latin typeface="Calibri"/>
              </a:rPr>
              <a:t>Input:</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Last WPS Model</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Last </a:t>
            </a:r>
            <a:r>
              <a:rPr lang="en-US" sz="2400" b="0" strike="noStrike" spc="-1" dirty="0" err="1">
                <a:solidFill>
                  <a:srgbClr val="000000"/>
                </a:solidFill>
                <a:latin typeface="Calibri"/>
              </a:rPr>
              <a:t>RoM</a:t>
            </a:r>
            <a:r>
              <a:rPr lang="en-US" sz="2400" b="0" strike="noStrike" spc="-1" dirty="0">
                <a:solidFill>
                  <a:srgbClr val="000000"/>
                </a:solidFill>
                <a:latin typeface="Calibri"/>
              </a:rPr>
              <a:t> </a:t>
            </a:r>
            <a:r>
              <a:rPr lang="en-US" sz="2400" b="0" strike="noStrike" spc="-1" dirty="0" err="1">
                <a:solidFill>
                  <a:srgbClr val="000000"/>
                </a:solidFill>
                <a:latin typeface="Calibri"/>
              </a:rPr>
              <a:t>ortophoto</a:t>
            </a:r>
            <a:endParaRPr lang="en-US" sz="2400" b="0" strike="noStrike" spc="-1" dirty="0">
              <a:solidFill>
                <a:srgbClr val="000000"/>
              </a:solidFill>
              <a:latin typeface="Calibri"/>
            </a:endParaRP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Camera Localization (or info to deduct it)</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Reporting frequency</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Video Stream</a:t>
            </a:r>
          </a:p>
          <a:p>
            <a:pPr marL="914400" lvl="1" indent="-514080">
              <a:lnSpc>
                <a:spcPct val="100000"/>
              </a:lnSpc>
              <a:spcBef>
                <a:spcPts val="561"/>
              </a:spcBef>
              <a:buClr>
                <a:srgbClr val="000000"/>
              </a:buClr>
              <a:buFont typeface="Arial"/>
              <a:buChar char="•"/>
            </a:pPr>
            <a:r>
              <a:rPr lang="en-US" sz="2800" b="0" strike="noStrike" spc="-1" dirty="0">
                <a:solidFill>
                  <a:srgbClr val="000000"/>
                </a:solidFill>
                <a:latin typeface="Calibri"/>
              </a:rPr>
              <a:t>Deducted: Center of current frame</a:t>
            </a:r>
          </a:p>
          <a:p>
            <a:pPr marL="914400" lvl="1" indent="-514080">
              <a:lnSpc>
                <a:spcPct val="100000"/>
              </a:lnSpc>
              <a:spcBef>
                <a:spcPts val="561"/>
              </a:spcBef>
              <a:buClr>
                <a:srgbClr val="000000"/>
              </a:buClr>
              <a:buFont typeface="Arial"/>
              <a:buChar char="•"/>
            </a:pPr>
            <a:r>
              <a:rPr lang="en-US" sz="2800" b="0" strike="noStrike" spc="-1" dirty="0">
                <a:solidFill>
                  <a:srgbClr val="000000"/>
                </a:solidFill>
                <a:latin typeface="Calibri"/>
              </a:rPr>
              <a:t>Output:</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Localization of the vehicle: vehicle UTM + Azimuth</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Current linked frame(s)</a:t>
            </a:r>
          </a:p>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Stop reporting localization upon user request</a:t>
            </a:r>
          </a:p>
        </p:txBody>
      </p:sp>
      <p:sp>
        <p:nvSpPr>
          <p:cNvPr id="269" name="TextShape 3"/>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270" name="TextShape 4"/>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6A3BE915-DCB8-4C8B-BCCA-80A7EB8D841E}" type="slidenum">
              <a:rPr lang="en-US" sz="1200" b="0" strike="noStrike" spc="-1">
                <a:solidFill>
                  <a:srgbClr val="B2B2B2"/>
                </a:solidFill>
                <a:latin typeface="Calibri"/>
              </a:rPr>
              <a:t>14</a:t>
            </a:fld>
            <a:r>
              <a:rPr lang="en-US" sz="1200" b="0" strike="noStrike" spc="-1">
                <a:solidFill>
                  <a:srgbClr val="B2B2B2"/>
                </a:solidFill>
                <a:latin typeface="Calibri"/>
              </a:rPr>
              <a:t> -</a:t>
            </a:r>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Shape 1"/>
          <p:cNvSpPr txBox="1"/>
          <p:nvPr/>
        </p:nvSpPr>
        <p:spPr>
          <a:xfrm>
            <a:off x="457200" y="274680"/>
            <a:ext cx="8229240" cy="867960"/>
          </a:xfrm>
          <a:prstGeom prst="rect">
            <a:avLst/>
          </a:prstGeom>
          <a:noFill/>
          <a:ln>
            <a:noFill/>
          </a:ln>
        </p:spPr>
        <p:txBody>
          <a:bodyPr anchor="ctr"/>
          <a:lstStyle/>
          <a:p>
            <a:pPr algn="ctr">
              <a:lnSpc>
                <a:spcPct val="100000"/>
              </a:lnSpc>
            </a:pPr>
            <a:r>
              <a:rPr lang="en-US" sz="4400" b="0" strike="noStrike" spc="-1" dirty="0">
                <a:solidFill>
                  <a:srgbClr val="000000"/>
                </a:solidFill>
                <a:latin typeface="Calibri"/>
              </a:rPr>
              <a:t>Report Vehicle Localization</a:t>
            </a:r>
          </a:p>
        </p:txBody>
      </p:sp>
      <p:sp>
        <p:nvSpPr>
          <p:cNvPr id="340" name="TextShape 2"/>
          <p:cNvSpPr txBox="1"/>
          <p:nvPr/>
        </p:nvSpPr>
        <p:spPr>
          <a:xfrm>
            <a:off x="457200" y="1219320"/>
            <a:ext cx="8229240" cy="4906440"/>
          </a:xfrm>
          <a:prstGeom prst="rect">
            <a:avLst/>
          </a:prstGeom>
          <a:noFill/>
          <a:ln>
            <a:noFill/>
          </a:ln>
        </p:spPr>
        <p:txBody>
          <a:bodyPr>
            <a:normAutofit fontScale="92500" lnSpcReduction="20000"/>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This function needs online video and online 6 </a:t>
            </a:r>
            <a:r>
              <a:rPr lang="en-US" sz="3200" b="0" strike="noStrike" spc="-1" dirty="0" err="1">
                <a:solidFill>
                  <a:srgbClr val="000000"/>
                </a:solidFill>
                <a:latin typeface="Calibri"/>
              </a:rPr>
              <a:t>dofs</a:t>
            </a:r>
            <a:endParaRPr lang="en-US"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IAI-SG retrieves the right orthophoto + last model</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IAI-SG creates relevant </a:t>
            </a:r>
            <a:r>
              <a:rPr lang="en-US" sz="3200" b="0" strike="noStrike" spc="-1" dirty="0" err="1">
                <a:solidFill>
                  <a:srgbClr val="000000"/>
                </a:solidFill>
                <a:latin typeface="Calibri"/>
              </a:rPr>
              <a:t>gstreamer</a:t>
            </a:r>
            <a:r>
              <a:rPr lang="en-US" sz="3200" b="0" strike="noStrike" spc="-1" dirty="0">
                <a:solidFill>
                  <a:srgbClr val="000000"/>
                </a:solidFill>
                <a:latin typeface="Calibri"/>
              </a:rPr>
              <a:t> pipeline</a:t>
            </a:r>
          </a:p>
          <a:p>
            <a:pPr marL="343080" indent="-342720">
              <a:lnSpc>
                <a:spcPct val="100000"/>
              </a:lnSpc>
              <a:spcBef>
                <a:spcPts val="641"/>
              </a:spcBef>
              <a:buClr>
                <a:srgbClr val="000000"/>
              </a:buClr>
              <a:buFont typeface="Arial"/>
              <a:buChar char="•"/>
            </a:pPr>
            <a:r>
              <a:rPr lang="en-US" sz="3200" b="0" strike="noStrike" spc="-1" dirty="0" err="1">
                <a:solidFill>
                  <a:srgbClr val="000000"/>
                </a:solidFill>
                <a:latin typeface="Calibri"/>
              </a:rPr>
              <a:t>SighTec</a:t>
            </a:r>
            <a:r>
              <a:rPr lang="en-US" sz="3200" b="0" strike="noStrike" spc="-1" dirty="0">
                <a:solidFill>
                  <a:srgbClr val="000000"/>
                </a:solidFill>
                <a:latin typeface="Calibri"/>
              </a:rPr>
              <a:t> </a:t>
            </a:r>
            <a:r>
              <a:rPr lang="en-US" sz="3200" b="0" strike="noStrike" spc="-1" dirty="0" err="1">
                <a:solidFill>
                  <a:srgbClr val="000000"/>
                </a:solidFill>
                <a:latin typeface="Calibri"/>
              </a:rPr>
              <a:t>algo</a:t>
            </a:r>
            <a:r>
              <a:rPr lang="en-US" sz="3200" b="0" strike="noStrike" spc="-1" dirty="0">
                <a:solidFill>
                  <a:srgbClr val="000000"/>
                </a:solidFill>
                <a:latin typeface="Calibri"/>
              </a:rPr>
              <a:t> starts to dock the current video with the orthophoto</a:t>
            </a:r>
          </a:p>
          <a:p>
            <a:pPr marL="343080" indent="-342720">
              <a:lnSpc>
                <a:spcPct val="100000"/>
              </a:lnSpc>
              <a:spcBef>
                <a:spcPts val="641"/>
              </a:spcBef>
              <a:buClr>
                <a:srgbClr val="000000"/>
              </a:buClr>
              <a:buFont typeface="Arial"/>
              <a:buChar char="•"/>
            </a:pPr>
            <a:r>
              <a:rPr lang="en-US" sz="3200" b="0" strike="noStrike" spc="-1" dirty="0" err="1">
                <a:solidFill>
                  <a:srgbClr val="000000"/>
                </a:solidFill>
                <a:latin typeface="Calibri"/>
              </a:rPr>
              <a:t>SighTec</a:t>
            </a:r>
            <a:r>
              <a:rPr lang="en-US" sz="3200" b="0" strike="noStrike" spc="-1" dirty="0">
                <a:solidFill>
                  <a:srgbClr val="000000"/>
                </a:solidFill>
                <a:latin typeface="Calibri"/>
              </a:rPr>
              <a:t> will report:</a:t>
            </a:r>
          </a:p>
          <a:p>
            <a:pPr marL="800280" lvl="1" indent="-342720">
              <a:spcBef>
                <a:spcPts val="641"/>
              </a:spcBef>
              <a:buClr>
                <a:srgbClr val="000000"/>
              </a:buClr>
              <a:buFont typeface="Arial"/>
              <a:buChar char="•"/>
            </a:pPr>
            <a:r>
              <a:rPr lang="en-US" sz="3200" b="0" strike="noStrike" spc="-1" dirty="0">
                <a:solidFill>
                  <a:srgbClr val="000000"/>
                </a:solidFill>
                <a:latin typeface="Calibri"/>
              </a:rPr>
              <a:t>Status of docking</a:t>
            </a:r>
          </a:p>
          <a:p>
            <a:pPr marL="800280" lvl="1" indent="-342720">
              <a:spcBef>
                <a:spcPts val="641"/>
              </a:spcBef>
              <a:buClr>
                <a:srgbClr val="000000"/>
              </a:buClr>
              <a:buFont typeface="Arial"/>
              <a:buChar char="•"/>
            </a:pPr>
            <a:r>
              <a:rPr lang="en-US" sz="3200" b="0" strike="noStrike" spc="-1" dirty="0">
                <a:solidFill>
                  <a:srgbClr val="000000"/>
                </a:solidFill>
                <a:latin typeface="Calibri"/>
              </a:rPr>
              <a:t>Azimuth and coordinates of vehicle</a:t>
            </a:r>
          </a:p>
          <a:p>
            <a:pPr marL="800280" lvl="1" indent="-342720">
              <a:spcBef>
                <a:spcPts val="641"/>
              </a:spcBef>
              <a:buClr>
                <a:srgbClr val="000000"/>
              </a:buClr>
              <a:buFont typeface="Arial"/>
              <a:buChar char="•"/>
            </a:pPr>
            <a:r>
              <a:rPr lang="en-US" sz="3200" spc="-1" dirty="0">
                <a:solidFill>
                  <a:srgbClr val="000000"/>
                </a:solidFill>
                <a:latin typeface="Calibri"/>
              </a:rPr>
              <a:t>Timestamps of the </a:t>
            </a:r>
            <a:r>
              <a:rPr lang="en-US" sz="3200" b="0" strike="noStrike" spc="-1" dirty="0">
                <a:solidFill>
                  <a:srgbClr val="000000"/>
                </a:solidFill>
                <a:latin typeface="Calibri"/>
              </a:rPr>
              <a:t>involved frames</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IAI-SG deletes pipeline eventually.</a:t>
            </a:r>
          </a:p>
          <a:p>
            <a:pPr>
              <a:lnSpc>
                <a:spcPct val="100000"/>
              </a:lnSpc>
              <a:spcBef>
                <a:spcPts val="641"/>
              </a:spcBef>
            </a:pPr>
            <a:endParaRPr lang="en-US" sz="3200" b="0" strike="noStrike" spc="-1" dirty="0">
              <a:solidFill>
                <a:srgbClr val="000000"/>
              </a:solidFill>
              <a:latin typeface="Calibri"/>
            </a:endParaRPr>
          </a:p>
        </p:txBody>
      </p:sp>
      <p:sp>
        <p:nvSpPr>
          <p:cNvPr id="341" name="TextShape 3"/>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342" name="TextShape 4"/>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3EA2E108-D82D-4444-85A4-6E6274F89112}" type="slidenum">
              <a:rPr lang="en-US" sz="1200" b="0" strike="noStrike" spc="-1">
                <a:solidFill>
                  <a:srgbClr val="B2B2B2"/>
                </a:solidFill>
                <a:latin typeface="Calibri"/>
              </a:rPr>
              <a:t>15</a:t>
            </a:fld>
            <a:r>
              <a:rPr lang="en-US" sz="1200" b="0" strike="noStrike" spc="-1">
                <a:solidFill>
                  <a:srgbClr val="B2B2B2"/>
                </a:solidFill>
                <a:latin typeface="Calibri"/>
              </a:rPr>
              <a:t> -</a:t>
            </a:r>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394200" y="29880"/>
            <a:ext cx="8229240" cy="79164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Report Vehicle Localization pipeline</a:t>
            </a:r>
          </a:p>
        </p:txBody>
      </p:sp>
      <p:sp>
        <p:nvSpPr>
          <p:cNvPr id="344" name="CustomShape 2"/>
          <p:cNvSpPr/>
          <p:nvPr/>
        </p:nvSpPr>
        <p:spPr>
          <a:xfrm>
            <a:off x="556560" y="2231398"/>
            <a:ext cx="1467000" cy="685440"/>
          </a:xfrm>
          <a:prstGeom prst="rect">
            <a:avLst/>
          </a:prstGeom>
          <a:pattFill prst="ltUpDiag">
            <a:fgClr>
              <a:srgbClr val="4F81BD"/>
            </a:fgClr>
            <a:bgClr>
              <a:srgbClr val="FFFFFF"/>
            </a:bgClr>
          </a:patt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4F81BD"/>
                </a:solidFill>
                <a:latin typeface="Calibri"/>
              </a:rPr>
              <a:t>RTSPSRC</a:t>
            </a:r>
            <a:endParaRPr lang="en-US" sz="1800" b="0" strike="noStrike" spc="-1">
              <a:latin typeface="Arial"/>
            </a:endParaRPr>
          </a:p>
        </p:txBody>
      </p:sp>
      <p:sp>
        <p:nvSpPr>
          <p:cNvPr id="345" name="CustomShape 3"/>
          <p:cNvSpPr/>
          <p:nvPr/>
        </p:nvSpPr>
        <p:spPr>
          <a:xfrm>
            <a:off x="655669" y="3143450"/>
            <a:ext cx="1391760" cy="685440"/>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FFFFFF"/>
                </a:solidFill>
                <a:latin typeface="Calibri"/>
              </a:rPr>
              <a:t>PosOrientSrc</a:t>
            </a:r>
            <a:endParaRPr lang="en-US" sz="1800" b="0" strike="noStrike" spc="-1">
              <a:latin typeface="Arial"/>
            </a:endParaRPr>
          </a:p>
        </p:txBody>
      </p:sp>
      <p:sp>
        <p:nvSpPr>
          <p:cNvPr id="346" name="CustomShape 4"/>
          <p:cNvSpPr/>
          <p:nvPr/>
        </p:nvSpPr>
        <p:spPr>
          <a:xfrm>
            <a:off x="3943080" y="2000880"/>
            <a:ext cx="1391760" cy="1222560"/>
          </a:xfrm>
          <a:prstGeom prst="rect">
            <a:avLst/>
          </a:prstGeom>
          <a:solidFill>
            <a:srgbClr val="B3A2C7"/>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600" b="0" strike="noStrike" spc="-1">
                <a:solidFill>
                  <a:srgbClr val="FFFFFF"/>
                </a:solidFill>
                <a:latin typeface="Calibri"/>
              </a:rPr>
              <a:t>Sight Tec Vehicle UTM + Azimuth Plugin</a:t>
            </a:r>
            <a:endParaRPr lang="en-US" sz="1600" b="0" strike="noStrike" spc="-1">
              <a:latin typeface="Arial"/>
            </a:endParaRPr>
          </a:p>
        </p:txBody>
      </p:sp>
      <p:sp>
        <p:nvSpPr>
          <p:cNvPr id="347" name="CustomShape 5"/>
          <p:cNvSpPr/>
          <p:nvPr/>
        </p:nvSpPr>
        <p:spPr>
          <a:xfrm flipV="1">
            <a:off x="2034561" y="2565360"/>
            <a:ext cx="1897518" cy="46800"/>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48" name="CustomShape 6"/>
          <p:cNvSpPr/>
          <p:nvPr/>
        </p:nvSpPr>
        <p:spPr>
          <a:xfrm>
            <a:off x="5335200" y="2937960"/>
            <a:ext cx="476280" cy="146160"/>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49" name="CustomShape 7"/>
          <p:cNvSpPr/>
          <p:nvPr/>
        </p:nvSpPr>
        <p:spPr>
          <a:xfrm>
            <a:off x="7232400" y="2811240"/>
            <a:ext cx="277920" cy="559440"/>
          </a:xfrm>
          <a:prstGeom prst="circularArrow">
            <a:avLst>
              <a:gd name="adj1" fmla="val 12500"/>
              <a:gd name="adj2" fmla="val 1142319"/>
              <a:gd name="adj3" fmla="val 20457681"/>
              <a:gd name="adj4" fmla="val 10800000"/>
              <a:gd name="adj5" fmla="val 125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50" name="CustomShape 8"/>
          <p:cNvSpPr/>
          <p:nvPr/>
        </p:nvSpPr>
        <p:spPr>
          <a:xfrm>
            <a:off x="7423920" y="3052440"/>
            <a:ext cx="417240" cy="514080"/>
          </a:xfrm>
          <a:prstGeom prst="flowChartMagneticDisk">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51" name="CustomShape 9"/>
          <p:cNvSpPr/>
          <p:nvPr/>
        </p:nvSpPr>
        <p:spPr>
          <a:xfrm>
            <a:off x="453960" y="4235400"/>
            <a:ext cx="8384760" cy="138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Calibri"/>
              </a:rPr>
              <a:t>RTSPSRC, </a:t>
            </a:r>
            <a:r>
              <a:rPr lang="en-US" sz="1800" b="0" strike="noStrike" spc="-1" dirty="0" err="1">
                <a:solidFill>
                  <a:srgbClr val="000000"/>
                </a:solidFill>
                <a:latin typeface="Calibri"/>
              </a:rPr>
              <a:t>FileSrc</a:t>
            </a:r>
            <a:r>
              <a:rPr lang="en-US" sz="1800" b="0" strike="noStrike" spc="-1" dirty="0">
                <a:solidFill>
                  <a:srgbClr val="000000"/>
                </a:solidFill>
                <a:latin typeface="Calibri"/>
              </a:rPr>
              <a:t> and </a:t>
            </a:r>
            <a:r>
              <a:rPr lang="en-US" sz="1800" b="0" strike="noStrike" spc="-1" dirty="0" err="1">
                <a:solidFill>
                  <a:srgbClr val="000000"/>
                </a:solidFill>
                <a:latin typeface="Calibri"/>
              </a:rPr>
              <a:t>FileSink</a:t>
            </a:r>
            <a:r>
              <a:rPr lang="en-US" sz="1800" b="0" strike="noStrike" spc="-1" dirty="0">
                <a:solidFill>
                  <a:srgbClr val="000000"/>
                </a:solidFill>
                <a:latin typeface="Calibri"/>
              </a:rPr>
              <a:t> are existing </a:t>
            </a:r>
            <a:r>
              <a:rPr lang="en-US" sz="1800" b="0" strike="noStrike" spc="-1" dirty="0" err="1">
                <a:solidFill>
                  <a:srgbClr val="000000"/>
                </a:solidFill>
                <a:latin typeface="Calibri"/>
              </a:rPr>
              <a:t>Gstreamer</a:t>
            </a:r>
            <a:r>
              <a:rPr lang="en-US" sz="1800" b="0" strike="noStrike" spc="-1" dirty="0">
                <a:solidFill>
                  <a:srgbClr val="000000"/>
                </a:solidFill>
                <a:latin typeface="Calibri"/>
              </a:rPr>
              <a:t> Plugins</a:t>
            </a:r>
            <a:endParaRPr lang="en-US" sz="1800" b="0" strike="noStrike" spc="-1" dirty="0">
              <a:latin typeface="Arial"/>
            </a:endParaRPr>
          </a:p>
          <a:p>
            <a:pPr>
              <a:lnSpc>
                <a:spcPct val="100000"/>
              </a:lnSpc>
            </a:pPr>
            <a:r>
              <a:rPr lang="en-US" sz="1800" b="0" strike="noStrike" spc="-1" dirty="0" err="1">
                <a:solidFill>
                  <a:srgbClr val="000000"/>
                </a:solidFill>
                <a:latin typeface="Calibri"/>
              </a:rPr>
              <a:t>SighTec</a:t>
            </a:r>
            <a:r>
              <a:rPr lang="en-US" sz="1800" b="0" strike="noStrike" spc="-1" dirty="0">
                <a:solidFill>
                  <a:srgbClr val="000000"/>
                </a:solidFill>
                <a:latin typeface="Calibri"/>
              </a:rPr>
              <a:t> should develop </a:t>
            </a:r>
            <a:r>
              <a:rPr lang="en-US" sz="1800" b="0" strike="noStrike" spc="-1" dirty="0" err="1">
                <a:solidFill>
                  <a:srgbClr val="000000"/>
                </a:solidFill>
                <a:latin typeface="Calibri"/>
              </a:rPr>
              <a:t>UTMAzimuthVehicle</a:t>
            </a:r>
            <a:r>
              <a:rPr lang="en-US" sz="1800" b="0" strike="noStrike" spc="-1" dirty="0">
                <a:solidFill>
                  <a:srgbClr val="000000"/>
                </a:solidFill>
                <a:latin typeface="Calibri"/>
              </a:rPr>
              <a:t> </a:t>
            </a:r>
            <a:r>
              <a:rPr lang="en-US" sz="1800" b="0" strike="noStrike" spc="-1" dirty="0" err="1">
                <a:solidFill>
                  <a:srgbClr val="000000"/>
                </a:solidFill>
                <a:latin typeface="Calibri"/>
              </a:rPr>
              <a:t>Gstreamer</a:t>
            </a:r>
            <a:r>
              <a:rPr lang="en-US" sz="1800" b="0" strike="noStrike" spc="-1" dirty="0">
                <a:solidFill>
                  <a:srgbClr val="000000"/>
                </a:solidFill>
                <a:latin typeface="Calibri"/>
              </a:rPr>
              <a:t> plugin</a:t>
            </a:r>
            <a:endParaRPr lang="en-US" sz="1800" b="0" strike="noStrike" spc="-1" dirty="0">
              <a:latin typeface="Arial"/>
            </a:endParaRPr>
          </a:p>
          <a:p>
            <a:pPr>
              <a:lnSpc>
                <a:spcPct val="100000"/>
              </a:lnSpc>
            </a:pPr>
            <a:r>
              <a:rPr lang="en-US" sz="1800" b="0" strike="noStrike" spc="-1" dirty="0">
                <a:solidFill>
                  <a:srgbClr val="000000"/>
                </a:solidFill>
                <a:latin typeface="Calibri"/>
              </a:rPr>
              <a:t>IAI-SG should develop </a:t>
            </a:r>
            <a:r>
              <a:rPr lang="en-US" sz="1800" b="0" strike="noStrike" spc="-1" dirty="0" err="1">
                <a:solidFill>
                  <a:srgbClr val="000000"/>
                </a:solidFill>
                <a:latin typeface="Calibri"/>
              </a:rPr>
              <a:t>PosOrientSrc</a:t>
            </a:r>
            <a:r>
              <a:rPr lang="en-US" sz="1800" b="0" strike="noStrike" spc="-1" dirty="0">
                <a:solidFill>
                  <a:srgbClr val="000000"/>
                </a:solidFill>
                <a:latin typeface="Calibri"/>
              </a:rPr>
              <a:t> and </a:t>
            </a:r>
            <a:r>
              <a:rPr lang="en-US" sz="1800" b="0" strike="noStrike" spc="-1" dirty="0" err="1">
                <a:solidFill>
                  <a:srgbClr val="000000"/>
                </a:solidFill>
                <a:latin typeface="Calibri"/>
              </a:rPr>
              <a:t>PublishUTMAzimuthVehicle</a:t>
            </a:r>
            <a:r>
              <a:rPr lang="en-US" sz="1800" b="0" strike="noStrike" spc="-1" dirty="0">
                <a:solidFill>
                  <a:srgbClr val="000000"/>
                </a:solidFill>
                <a:latin typeface="Calibri"/>
              </a:rPr>
              <a:t> </a:t>
            </a:r>
            <a:r>
              <a:rPr lang="en-US" sz="1800" b="0" strike="noStrike" spc="-1" dirty="0" err="1">
                <a:solidFill>
                  <a:srgbClr val="000000"/>
                </a:solidFill>
                <a:latin typeface="Calibri"/>
              </a:rPr>
              <a:t>Gstreamer</a:t>
            </a:r>
            <a:r>
              <a:rPr lang="en-US" sz="1800" b="0" strike="noStrike" spc="-1" dirty="0">
                <a:solidFill>
                  <a:srgbClr val="000000"/>
                </a:solidFill>
                <a:latin typeface="Calibri"/>
              </a:rPr>
              <a:t> plugins</a:t>
            </a:r>
            <a:endParaRPr lang="en-US" sz="1800" b="0" strike="noStrike" spc="-1" dirty="0">
              <a:latin typeface="Arial"/>
            </a:endParaRPr>
          </a:p>
          <a:p>
            <a:pPr>
              <a:lnSpc>
                <a:spcPct val="100000"/>
              </a:lnSpc>
            </a:pPr>
            <a:r>
              <a:rPr lang="en-US" sz="1800" b="0" strike="noStrike" spc="-1" dirty="0">
                <a:solidFill>
                  <a:srgbClr val="000000"/>
                </a:solidFill>
                <a:latin typeface="Calibri"/>
              </a:rPr>
              <a:t>Additional Parameters: location on the file system  of the WPS model and orthophoto</a:t>
            </a:r>
          </a:p>
          <a:p>
            <a:r>
              <a:rPr lang="en-US" spc="-1" dirty="0">
                <a:solidFill>
                  <a:srgbClr val="000000"/>
                </a:solidFill>
                <a:latin typeface="Calibri"/>
              </a:rPr>
              <a:t>State to report: docking status</a:t>
            </a:r>
            <a:endParaRPr lang="en-US" spc="-1" dirty="0"/>
          </a:p>
          <a:p>
            <a:pPr>
              <a:lnSpc>
                <a:spcPct val="100000"/>
              </a:lnSpc>
            </a:pPr>
            <a:endParaRPr lang="en-US" sz="1800" b="0" strike="noStrike" spc="-1" dirty="0">
              <a:latin typeface="Arial"/>
            </a:endParaRPr>
          </a:p>
        </p:txBody>
      </p:sp>
      <p:sp>
        <p:nvSpPr>
          <p:cNvPr id="352" name="CustomShape 10"/>
          <p:cNvSpPr/>
          <p:nvPr/>
        </p:nvSpPr>
        <p:spPr>
          <a:xfrm>
            <a:off x="172440" y="4291560"/>
            <a:ext cx="221760" cy="201240"/>
          </a:xfrm>
          <a:prstGeom prst="rect">
            <a:avLst/>
          </a:prstGeom>
          <a:pattFill prst="ltUpDiag">
            <a:fgClr>
              <a:srgbClr val="4F81BD"/>
            </a:fgClr>
            <a:bgClr>
              <a:srgbClr val="FFFFFF"/>
            </a:bgClr>
          </a:pattFill>
          <a:ln w="25560">
            <a:solidFill>
              <a:srgbClr val="3A5F8B"/>
            </a:solidFill>
            <a:round/>
          </a:ln>
        </p:spPr>
        <p:style>
          <a:lnRef idx="0">
            <a:scrgbClr r="0" g="0" b="0"/>
          </a:lnRef>
          <a:fillRef idx="0">
            <a:scrgbClr r="0" g="0" b="0"/>
          </a:fillRef>
          <a:effectRef idx="0">
            <a:scrgbClr r="0" g="0" b="0"/>
          </a:effectRef>
          <a:fontRef idx="minor"/>
        </p:style>
      </p:sp>
      <p:sp>
        <p:nvSpPr>
          <p:cNvPr id="353" name="CustomShape 11"/>
          <p:cNvSpPr/>
          <p:nvPr/>
        </p:nvSpPr>
        <p:spPr>
          <a:xfrm>
            <a:off x="174600" y="4567680"/>
            <a:ext cx="219600" cy="218520"/>
          </a:xfrm>
          <a:prstGeom prst="rect">
            <a:avLst/>
          </a:prstGeom>
          <a:solidFill>
            <a:srgbClr val="B3A2C7"/>
          </a:solidFill>
          <a:ln w="25560">
            <a:solidFill>
              <a:srgbClr val="3A5F8B"/>
            </a:solidFill>
            <a:round/>
          </a:ln>
        </p:spPr>
        <p:style>
          <a:lnRef idx="0">
            <a:scrgbClr r="0" g="0" b="0"/>
          </a:lnRef>
          <a:fillRef idx="0">
            <a:scrgbClr r="0" g="0" b="0"/>
          </a:fillRef>
          <a:effectRef idx="0">
            <a:scrgbClr r="0" g="0" b="0"/>
          </a:effectRef>
          <a:fontRef idx="minor"/>
        </p:style>
      </p:sp>
      <p:sp>
        <p:nvSpPr>
          <p:cNvPr id="354" name="CustomShape 12"/>
          <p:cNvSpPr/>
          <p:nvPr/>
        </p:nvSpPr>
        <p:spPr>
          <a:xfrm>
            <a:off x="166320" y="4829400"/>
            <a:ext cx="219600" cy="218520"/>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55" name="CustomShape 13"/>
          <p:cNvSpPr/>
          <p:nvPr/>
        </p:nvSpPr>
        <p:spPr>
          <a:xfrm rot="20653262">
            <a:off x="1997424" y="3352214"/>
            <a:ext cx="1978142" cy="45719"/>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56" name="CustomShape 14"/>
          <p:cNvSpPr/>
          <p:nvPr/>
        </p:nvSpPr>
        <p:spPr>
          <a:xfrm>
            <a:off x="5839920" y="2648880"/>
            <a:ext cx="1391760" cy="685440"/>
          </a:xfrm>
          <a:prstGeom prst="rect">
            <a:avLst/>
          </a:prstGeom>
          <a:pattFill prst="ltUpDiag">
            <a:fgClr>
              <a:srgbClr val="4F81BD"/>
            </a:fgClr>
            <a:bgClr>
              <a:srgbClr val="FFFFFF"/>
            </a:bgClr>
          </a:patt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600" b="1" strike="noStrike" spc="-1">
                <a:solidFill>
                  <a:srgbClr val="4F81BD"/>
                </a:solidFill>
                <a:latin typeface="Calibri"/>
              </a:rPr>
              <a:t>Involved Frame</a:t>
            </a:r>
            <a:endParaRPr lang="en-US" sz="1600" b="0" strike="noStrike" spc="-1">
              <a:latin typeface="Arial"/>
            </a:endParaRPr>
          </a:p>
          <a:p>
            <a:pPr algn="ctr">
              <a:lnSpc>
                <a:spcPct val="100000"/>
              </a:lnSpc>
            </a:pPr>
            <a:r>
              <a:rPr lang="en-US" sz="1600" b="1" strike="noStrike" spc="-1">
                <a:solidFill>
                  <a:srgbClr val="4F81BD"/>
                </a:solidFill>
                <a:latin typeface="Calibri"/>
              </a:rPr>
              <a:t>FileSink</a:t>
            </a:r>
            <a:endParaRPr lang="en-US" sz="1600" b="0" strike="noStrike" spc="-1">
              <a:latin typeface="Arial"/>
            </a:endParaRPr>
          </a:p>
        </p:txBody>
      </p:sp>
      <p:sp>
        <p:nvSpPr>
          <p:cNvPr id="357" name="CustomShape 15"/>
          <p:cNvSpPr/>
          <p:nvPr/>
        </p:nvSpPr>
        <p:spPr>
          <a:xfrm>
            <a:off x="5708160" y="1818000"/>
            <a:ext cx="1523520" cy="685440"/>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FFFFFF"/>
                </a:solidFill>
                <a:latin typeface="Calibri"/>
              </a:rPr>
              <a:t>Publish</a:t>
            </a:r>
            <a:endParaRPr lang="en-US" sz="1400" b="0" strike="noStrike" spc="-1">
              <a:latin typeface="Arial"/>
            </a:endParaRPr>
          </a:p>
          <a:p>
            <a:pPr algn="ctr">
              <a:lnSpc>
                <a:spcPct val="100000"/>
              </a:lnSpc>
            </a:pPr>
            <a:r>
              <a:rPr lang="en-US" sz="1400" b="0" strike="noStrike" spc="-1">
                <a:solidFill>
                  <a:srgbClr val="FFFFFF"/>
                </a:solidFill>
                <a:latin typeface="Calibri"/>
              </a:rPr>
              <a:t>UTM + Azimuth</a:t>
            </a:r>
            <a:endParaRPr lang="en-US" sz="1400" b="0" strike="noStrike" spc="-1">
              <a:latin typeface="Arial"/>
            </a:endParaRPr>
          </a:p>
          <a:p>
            <a:pPr algn="ctr">
              <a:lnSpc>
                <a:spcPct val="100000"/>
              </a:lnSpc>
            </a:pPr>
            <a:r>
              <a:rPr lang="en-US" sz="1400" b="0" strike="noStrike" spc="-1">
                <a:solidFill>
                  <a:srgbClr val="FFFFFF"/>
                </a:solidFill>
                <a:latin typeface="Calibri"/>
              </a:rPr>
              <a:t>Sink</a:t>
            </a:r>
            <a:endParaRPr lang="en-US" sz="1400" b="0" strike="noStrike" spc="-1">
              <a:latin typeface="Arial"/>
            </a:endParaRPr>
          </a:p>
        </p:txBody>
      </p:sp>
      <p:sp>
        <p:nvSpPr>
          <p:cNvPr id="358" name="CustomShape 16"/>
          <p:cNvSpPr/>
          <p:nvPr/>
        </p:nvSpPr>
        <p:spPr>
          <a:xfrm>
            <a:off x="5335200" y="2163960"/>
            <a:ext cx="318240" cy="146160"/>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59" name="CustomShape 17"/>
          <p:cNvSpPr/>
          <p:nvPr/>
        </p:nvSpPr>
        <p:spPr>
          <a:xfrm>
            <a:off x="7232400" y="1985760"/>
            <a:ext cx="476280" cy="146160"/>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60" name="CustomShape 18"/>
          <p:cNvSpPr/>
          <p:nvPr/>
        </p:nvSpPr>
        <p:spPr>
          <a:xfrm>
            <a:off x="7632720" y="1756080"/>
            <a:ext cx="1206000" cy="809280"/>
          </a:xfrm>
          <a:prstGeom prst="cloud">
            <a:avLst/>
          </a:prstGeom>
          <a:noFill/>
          <a:ln w="25560">
            <a:solidFill>
              <a:srgbClr val="3A5F8B"/>
            </a:solidFill>
            <a:round/>
          </a:ln>
        </p:spPr>
        <p:style>
          <a:lnRef idx="0">
            <a:scrgbClr r="0" g="0" b="0"/>
          </a:lnRef>
          <a:fillRef idx="0">
            <a:scrgbClr r="0" g="0" b="0"/>
          </a:fillRef>
          <a:effectRef idx="0">
            <a:scrgbClr r="0" g="0" b="0"/>
          </a:effectRef>
          <a:fontRef idx="minor"/>
        </p:style>
      </p:sp>
      <p:sp>
        <p:nvSpPr>
          <p:cNvPr id="361" name="CustomShape 19"/>
          <p:cNvSpPr/>
          <p:nvPr/>
        </p:nvSpPr>
        <p:spPr>
          <a:xfrm>
            <a:off x="5327640" y="1028880"/>
            <a:ext cx="1567800" cy="386280"/>
          </a:xfrm>
          <a:prstGeom prst="rect">
            <a:avLst/>
          </a:prstGeom>
          <a:no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4F81BD"/>
                </a:solidFill>
                <a:latin typeface="Calibri"/>
              </a:rPr>
              <a:t>Frequency</a:t>
            </a:r>
            <a:endParaRPr lang="en-US" sz="1800" b="0" strike="noStrike" spc="-1">
              <a:latin typeface="Arial"/>
            </a:endParaRPr>
          </a:p>
        </p:txBody>
      </p:sp>
      <p:sp>
        <p:nvSpPr>
          <p:cNvPr id="362" name="CustomShape 20"/>
          <p:cNvSpPr/>
          <p:nvPr/>
        </p:nvSpPr>
        <p:spPr>
          <a:xfrm>
            <a:off x="6111720" y="1415520"/>
            <a:ext cx="212400" cy="40212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365" name="CustomShape 23"/>
          <p:cNvSpPr/>
          <p:nvPr/>
        </p:nvSpPr>
        <p:spPr>
          <a:xfrm>
            <a:off x="1986840" y="1756080"/>
            <a:ext cx="1992240" cy="52956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367" name="TextShape 25"/>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368" name="TextShape 26"/>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F7339389-C8D4-4254-AA0D-3A03DCA791B1}" type="slidenum">
              <a:rPr lang="en-US" sz="1200" b="0" strike="noStrike" spc="-1">
                <a:solidFill>
                  <a:srgbClr val="B2B2B2"/>
                </a:solidFill>
                <a:latin typeface="Calibri"/>
              </a:rPr>
              <a:t>16</a:t>
            </a:fld>
            <a:r>
              <a:rPr lang="en-US" sz="1200" b="0" strike="noStrike" spc="-1">
                <a:solidFill>
                  <a:srgbClr val="B2B2B2"/>
                </a:solidFill>
                <a:latin typeface="Calibri"/>
              </a:rPr>
              <a:t> -</a:t>
            </a:r>
            <a:endParaRPr lang="en-US" sz="1200" b="0" strike="noStrike" spc="-1">
              <a:latin typeface="Times New Roman"/>
            </a:endParaRPr>
          </a:p>
        </p:txBody>
      </p:sp>
      <p:sp>
        <p:nvSpPr>
          <p:cNvPr id="28" name="CustomShape 20">
            <a:extLst>
              <a:ext uri="{FF2B5EF4-FFF2-40B4-BE49-F238E27FC236}">
                <a16:creationId xmlns="" xmlns:a16="http://schemas.microsoft.com/office/drawing/2014/main" id="{0862EF14-CCA1-49F4-A4E2-77DB429650AB}"/>
              </a:ext>
            </a:extLst>
          </p:cNvPr>
          <p:cNvSpPr/>
          <p:nvPr/>
        </p:nvSpPr>
        <p:spPr>
          <a:xfrm>
            <a:off x="556560" y="1315080"/>
            <a:ext cx="1391760" cy="685440"/>
          </a:xfrm>
          <a:prstGeom prst="rect">
            <a:avLst/>
          </a:prstGeom>
          <a:no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dirty="0">
                <a:solidFill>
                  <a:srgbClr val="4F81BD"/>
                </a:solidFill>
                <a:latin typeface="Calibri"/>
              </a:rPr>
              <a:t>Path to the directory with the needed data</a:t>
            </a:r>
            <a:endParaRPr lang="en-US" sz="1400" b="0" strike="noStrike" spc="-1" dirty="0">
              <a:latin typeface="Arial"/>
            </a:endParaRPr>
          </a:p>
        </p:txBody>
      </p:sp>
      <p:sp>
        <p:nvSpPr>
          <p:cNvPr id="29" name="CustomShape 21">
            <a:extLst>
              <a:ext uri="{FF2B5EF4-FFF2-40B4-BE49-F238E27FC236}">
                <a16:creationId xmlns="" xmlns:a16="http://schemas.microsoft.com/office/drawing/2014/main" id="{2960B640-D9E4-4388-A21B-CC7A3A8989A7}"/>
              </a:ext>
            </a:extLst>
          </p:cNvPr>
          <p:cNvSpPr/>
          <p:nvPr/>
        </p:nvSpPr>
        <p:spPr>
          <a:xfrm>
            <a:off x="4543560" y="3214980"/>
            <a:ext cx="45719" cy="30366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30" name="CustomShape 20">
            <a:extLst>
              <a:ext uri="{FF2B5EF4-FFF2-40B4-BE49-F238E27FC236}">
                <a16:creationId xmlns="" xmlns:a16="http://schemas.microsoft.com/office/drawing/2014/main" id="{0396F16A-EFF4-417B-9715-5FF4D5B58A83}"/>
              </a:ext>
            </a:extLst>
          </p:cNvPr>
          <p:cNvSpPr/>
          <p:nvPr/>
        </p:nvSpPr>
        <p:spPr>
          <a:xfrm>
            <a:off x="4299705" y="3518640"/>
            <a:ext cx="1337040" cy="427746"/>
          </a:xfrm>
          <a:prstGeom prst="rect">
            <a:avLst/>
          </a:prstGeom>
          <a:no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dirty="0">
                <a:solidFill>
                  <a:srgbClr val="4F81BD"/>
                </a:solidFill>
                <a:latin typeface="Calibri"/>
              </a:rPr>
              <a:t>Docking status</a:t>
            </a: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p14="http://schemas.microsoft.com/office/powerpoint/2010/main" xmlns:a16="http://schemas.microsoft.com/office/drawing/2014/main" id="{CB8141A2-9BCC-4655-9C6A-E7C8D64C7A49}"/>
              </a:ext>
            </a:extLst>
          </p:cNvPr>
          <p:cNvSpPr>
            <a:spLocks noGrp="1"/>
          </p:cNvSpPr>
          <p:nvPr>
            <p:ph type="body"/>
          </p:nvPr>
        </p:nvSpPr>
        <p:spPr>
          <a:xfrm>
            <a:off x="4633472" y="867961"/>
            <a:ext cx="4176272" cy="5171689"/>
          </a:xfrm>
        </p:spPr>
        <p:txBody>
          <a:bodyPr>
            <a:normAutofit/>
          </a:bodyPr>
          <a:lstStyle/>
          <a:p>
            <a:r>
              <a:rPr lang="en-US" sz="1800" dirty="0"/>
              <a:t>Pipeline details:</a:t>
            </a:r>
          </a:p>
          <a:p>
            <a:pPr lvl="1"/>
            <a:r>
              <a:rPr lang="en-US" sz="1600" b="1" dirty="0" err="1"/>
              <a:t>PosOrientSrc</a:t>
            </a:r>
            <a:r>
              <a:rPr lang="en-US" sz="1600" b="1" dirty="0"/>
              <a:t> Plugin</a:t>
            </a:r>
            <a:r>
              <a:rPr lang="en-US" sz="1600" dirty="0"/>
              <a:t>: connects to the video and retrieves the metadata and serves it as follows: </a:t>
            </a:r>
            <a:r>
              <a:rPr lang="en-US" sz="1400" dirty="0"/>
              <a:t>Timestamp, 6 </a:t>
            </a:r>
            <a:r>
              <a:rPr lang="en-US" sz="1400" dirty="0" err="1"/>
              <a:t>dofs</a:t>
            </a:r>
            <a:r>
              <a:rPr lang="en-US" sz="1400" dirty="0"/>
              <a:t>, Rate to determine</a:t>
            </a:r>
          </a:p>
          <a:p>
            <a:pPr lvl="1"/>
            <a:r>
              <a:rPr lang="en-US" sz="1400" b="1" dirty="0"/>
              <a:t>RTPSRC</a:t>
            </a:r>
            <a:r>
              <a:rPr lang="en-US" sz="1400" dirty="0"/>
              <a:t> </a:t>
            </a:r>
            <a:r>
              <a:rPr lang="en-US" sz="1400" b="1" dirty="0"/>
              <a:t>Plugin</a:t>
            </a:r>
            <a:r>
              <a:rPr lang="en-US" sz="1400" dirty="0"/>
              <a:t> output the video with RTP.</a:t>
            </a:r>
          </a:p>
          <a:p>
            <a:pPr lvl="1"/>
            <a:r>
              <a:rPr lang="en-US" sz="1600" b="1" dirty="0"/>
              <a:t>Path to the directory </a:t>
            </a:r>
            <a:r>
              <a:rPr lang="en-US" sz="1600" dirty="0"/>
              <a:t>with the needed data is a parameter inserted at pipeline creation</a:t>
            </a:r>
          </a:p>
          <a:p>
            <a:pPr lvl="1"/>
            <a:r>
              <a:rPr lang="en-US" sz="1600" dirty="0"/>
              <a:t>Publish </a:t>
            </a:r>
            <a:r>
              <a:rPr lang="en-US" sz="1600" b="1" dirty="0"/>
              <a:t>UTM – Azimuth Coordinates Sink Plugin:</a:t>
            </a:r>
            <a:r>
              <a:rPr lang="en-US" sz="1600" dirty="0"/>
              <a:t> connects to the </a:t>
            </a:r>
            <a:r>
              <a:rPr lang="en-US" sz="1600" dirty="0" err="1"/>
              <a:t>UTMAzimuth</a:t>
            </a:r>
            <a:r>
              <a:rPr lang="en-US" sz="1600" dirty="0"/>
              <a:t> Plugin and gets the coordinates. No definition yet what to do with them</a:t>
            </a:r>
          </a:p>
          <a:p>
            <a:pPr lvl="1"/>
            <a:r>
              <a:rPr lang="en-US" sz="1600" dirty="0"/>
              <a:t>The involved frame </a:t>
            </a:r>
            <a:r>
              <a:rPr lang="en-US" sz="1600" b="1" dirty="0" err="1"/>
              <a:t>FileSink</a:t>
            </a:r>
            <a:r>
              <a:rPr lang="en-US" sz="1600" dirty="0"/>
              <a:t> plugin with the location of the path of the needed data will be used to save the file containing the timestamp of the involved frames</a:t>
            </a:r>
          </a:p>
          <a:p>
            <a:pPr lvl="1"/>
            <a:r>
              <a:rPr lang="en-US" sz="1600" dirty="0"/>
              <a:t>The way the </a:t>
            </a:r>
            <a:r>
              <a:rPr lang="en-US" sz="1600" b="1" dirty="0"/>
              <a:t>docking status </a:t>
            </a:r>
            <a:r>
              <a:rPr lang="en-US" sz="1600" dirty="0"/>
              <a:t>will be reported in not defined yet</a:t>
            </a:r>
          </a:p>
          <a:p>
            <a:pPr lvl="1"/>
            <a:r>
              <a:rPr lang="en-US" sz="1600" dirty="0"/>
              <a:t>The main plugin is the </a:t>
            </a:r>
            <a:r>
              <a:rPr lang="en-US" sz="1600" b="1" strike="noStrike" spc="-1" dirty="0" err="1">
                <a:solidFill>
                  <a:srgbClr val="000000"/>
                </a:solidFill>
                <a:latin typeface="Calibri"/>
              </a:rPr>
              <a:t>UTMAzimuthVehicle</a:t>
            </a:r>
            <a:r>
              <a:rPr lang="en-US" sz="1600" b="0" strike="noStrike" spc="-1" dirty="0">
                <a:solidFill>
                  <a:srgbClr val="000000"/>
                </a:solidFill>
                <a:latin typeface="Calibri"/>
              </a:rPr>
              <a:t> </a:t>
            </a:r>
            <a:r>
              <a:rPr lang="en-US" sz="1600" dirty="0"/>
              <a:t>one that gets a path for the needed data at creation.</a:t>
            </a:r>
            <a:endParaRPr lang="he-IL" sz="1600" dirty="0"/>
          </a:p>
        </p:txBody>
      </p:sp>
      <p:sp>
        <p:nvSpPr>
          <p:cNvPr id="5" name="TextShape 1">
            <a:extLst>
              <a:ext uri="{FF2B5EF4-FFF2-40B4-BE49-F238E27FC236}">
                <a16:creationId xmlns="" xmlns:p14="http://schemas.microsoft.com/office/powerpoint/2010/main" xmlns:a16="http://schemas.microsoft.com/office/drawing/2014/main" id="{A1E9C874-70BD-4265-838E-D3DA431E18EC}"/>
              </a:ext>
            </a:extLst>
          </p:cNvPr>
          <p:cNvSpPr txBox="1"/>
          <p:nvPr/>
        </p:nvSpPr>
        <p:spPr>
          <a:xfrm>
            <a:off x="518852" y="0"/>
            <a:ext cx="8229240" cy="867960"/>
          </a:xfrm>
          <a:prstGeom prst="rect">
            <a:avLst/>
          </a:prstGeom>
          <a:noFill/>
          <a:ln>
            <a:noFill/>
          </a:ln>
        </p:spPr>
        <p:txBody>
          <a:bodyPr anchor="ctr"/>
          <a:lstStyle/>
          <a:p>
            <a:pPr algn="ctr">
              <a:lnSpc>
                <a:spcPct val="100000"/>
              </a:lnSpc>
            </a:pPr>
            <a:r>
              <a:rPr lang="en-US" sz="3600" b="0" strike="noStrike" spc="-1" dirty="0">
                <a:solidFill>
                  <a:srgbClr val="000000"/>
                </a:solidFill>
                <a:latin typeface="Calibri"/>
              </a:rPr>
              <a:t>Report Vehicle Localization coordinates</a:t>
            </a:r>
          </a:p>
        </p:txBody>
      </p:sp>
      <p:pic>
        <p:nvPicPr>
          <p:cNvPr id="2" name="Picture 1">
            <a:extLst>
              <a:ext uri="{FF2B5EF4-FFF2-40B4-BE49-F238E27FC236}">
                <a16:creationId xmlns="" xmlns:p14="http://schemas.microsoft.com/office/powerpoint/2010/main" xmlns:a16="http://schemas.microsoft.com/office/drawing/2014/main" id="{1E5C8EF5-46A7-4B37-8564-84269AB0341F}"/>
              </a:ext>
            </a:extLst>
          </p:cNvPr>
          <p:cNvPicPr>
            <a:picLocks noChangeAspect="1"/>
          </p:cNvPicPr>
          <p:nvPr/>
        </p:nvPicPr>
        <p:blipFill>
          <a:blip r:embed="rId2"/>
          <a:stretch>
            <a:fillRect/>
          </a:stretch>
        </p:blipFill>
        <p:spPr>
          <a:xfrm>
            <a:off x="334256" y="1296346"/>
            <a:ext cx="3957277" cy="1526378"/>
          </a:xfrm>
          <a:prstGeom prst="rect">
            <a:avLst/>
          </a:prstGeom>
        </p:spPr>
      </p:pic>
    </p:spTree>
    <p:extLst>
      <p:ext uri="{BB962C8B-B14F-4D97-AF65-F5344CB8AC3E}">
        <p14:creationId xmlns:p14="http://schemas.microsoft.com/office/powerpoint/2010/main" val="1011556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457200" y="13320"/>
            <a:ext cx="8457840" cy="977040"/>
          </a:xfrm>
          <a:prstGeom prst="rect">
            <a:avLst/>
          </a:prstGeom>
          <a:noFill/>
          <a:ln>
            <a:noFill/>
          </a:ln>
        </p:spPr>
        <p:txBody>
          <a:bodyPr anchor="ctr"/>
          <a:lstStyle/>
          <a:p>
            <a:pPr algn="ctr">
              <a:lnSpc>
                <a:spcPct val="100000"/>
              </a:lnSpc>
            </a:pPr>
            <a:r>
              <a:rPr lang="en-US" sz="3200" b="1" strike="noStrike" spc="-1" dirty="0">
                <a:solidFill>
                  <a:srgbClr val="000000"/>
                </a:solidFill>
                <a:latin typeface="Calibri"/>
              </a:rPr>
              <a:t> </a:t>
            </a:r>
            <a:r>
              <a:rPr dirty="0"/>
              <a:t/>
            </a:r>
            <a:br>
              <a:rPr dirty="0"/>
            </a:br>
            <a:r>
              <a:rPr lang="en-US" sz="3200" b="1" strike="noStrike" spc="-1" dirty="0">
                <a:solidFill>
                  <a:srgbClr val="000000"/>
                </a:solidFill>
                <a:latin typeface="Calibri"/>
              </a:rPr>
              <a:t>Req:5. Display Differences</a:t>
            </a:r>
            <a:endParaRPr lang="en-US" sz="3200" b="0" strike="noStrike" spc="-1" dirty="0">
              <a:solidFill>
                <a:srgbClr val="000000"/>
              </a:solidFill>
              <a:latin typeface="Calibri"/>
            </a:endParaRPr>
          </a:p>
        </p:txBody>
      </p:sp>
      <p:sp>
        <p:nvSpPr>
          <p:cNvPr id="272" name="TextShape 2"/>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273" name="TextShape 3"/>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42CE6C1A-20EB-485E-8C06-A645C4396130}" type="slidenum">
              <a:rPr lang="en-US" sz="1200" b="0" strike="noStrike" spc="-1">
                <a:solidFill>
                  <a:srgbClr val="B2B2B2"/>
                </a:solidFill>
                <a:latin typeface="Calibri"/>
              </a:rPr>
              <a:t>18</a:t>
            </a:fld>
            <a:r>
              <a:rPr lang="en-US" sz="1200" b="0" strike="noStrike" spc="-1">
                <a:solidFill>
                  <a:srgbClr val="B2B2B2"/>
                </a:solidFill>
                <a:latin typeface="Calibri"/>
              </a:rPr>
              <a:t> -</a:t>
            </a:r>
            <a:endParaRPr lang="en-US" sz="1200" b="0" strike="noStrike" spc="-1">
              <a:latin typeface="Times New Roman"/>
            </a:endParaRPr>
          </a:p>
        </p:txBody>
      </p:sp>
      <p:sp>
        <p:nvSpPr>
          <p:cNvPr id="5" name="TextShape 2">
            <a:extLst>
              <a:ext uri="{FF2B5EF4-FFF2-40B4-BE49-F238E27FC236}">
                <a16:creationId xmlns="" xmlns:a16="http://schemas.microsoft.com/office/drawing/2014/main" id="{F62029B0-0354-46F4-B2AE-0418E3C32668}"/>
              </a:ext>
            </a:extLst>
          </p:cNvPr>
          <p:cNvSpPr txBox="1"/>
          <p:nvPr/>
        </p:nvSpPr>
        <p:spPr>
          <a:xfrm>
            <a:off x="457200" y="1066680"/>
            <a:ext cx="8381520" cy="5059080"/>
          </a:xfrm>
          <a:prstGeom prst="rect">
            <a:avLst/>
          </a:prstGeom>
          <a:noFill/>
          <a:ln>
            <a:noFill/>
          </a:ln>
        </p:spPr>
        <p:txBody>
          <a:bodyPr>
            <a:normAutofit/>
          </a:bodyPr>
          <a:lstStyle/>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Online display model changes</a:t>
            </a:r>
          </a:p>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Identify the changes since the last model:</a:t>
            </a:r>
          </a:p>
          <a:p>
            <a:pPr marL="914400" lvl="1" indent="-514080">
              <a:lnSpc>
                <a:spcPct val="100000"/>
              </a:lnSpc>
              <a:spcBef>
                <a:spcPts val="561"/>
              </a:spcBef>
              <a:buClr>
                <a:srgbClr val="000000"/>
              </a:buClr>
              <a:buFont typeface="Arial"/>
              <a:buChar char="•"/>
            </a:pPr>
            <a:r>
              <a:rPr lang="en-US" sz="2800" b="0" strike="noStrike" spc="-1" dirty="0">
                <a:solidFill>
                  <a:srgbClr val="000000"/>
                </a:solidFill>
                <a:latin typeface="Calibri"/>
              </a:rPr>
              <a:t>Input:</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Last WPS Model</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Last </a:t>
            </a:r>
            <a:r>
              <a:rPr lang="en-US" sz="2400" b="0" strike="noStrike" spc="-1" dirty="0" err="1">
                <a:solidFill>
                  <a:srgbClr val="000000"/>
                </a:solidFill>
                <a:latin typeface="Calibri"/>
              </a:rPr>
              <a:t>RoM</a:t>
            </a:r>
            <a:r>
              <a:rPr lang="en-US" sz="2400" b="0" strike="noStrike" spc="-1" dirty="0">
                <a:solidFill>
                  <a:srgbClr val="000000"/>
                </a:solidFill>
                <a:latin typeface="Calibri"/>
              </a:rPr>
              <a:t> </a:t>
            </a:r>
            <a:r>
              <a:rPr lang="en-US" sz="2400" b="0" strike="noStrike" spc="-1" dirty="0" err="1">
                <a:solidFill>
                  <a:srgbClr val="000000"/>
                </a:solidFill>
                <a:latin typeface="Calibri"/>
              </a:rPr>
              <a:t>ortophoto</a:t>
            </a:r>
            <a:endParaRPr lang="en-US" sz="2400" b="0" strike="noStrike" spc="-1" dirty="0">
              <a:solidFill>
                <a:srgbClr val="000000"/>
              </a:solidFill>
              <a:latin typeface="Calibri"/>
            </a:endParaRP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Camera Localization (or info to deduct it)</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Video Stream</a:t>
            </a:r>
          </a:p>
          <a:p>
            <a:pPr marL="914400" lvl="1" indent="-514080">
              <a:lnSpc>
                <a:spcPct val="100000"/>
              </a:lnSpc>
              <a:spcBef>
                <a:spcPts val="561"/>
              </a:spcBef>
              <a:buClr>
                <a:srgbClr val="000000"/>
              </a:buClr>
              <a:buFont typeface="Arial"/>
              <a:buChar char="•"/>
            </a:pPr>
            <a:r>
              <a:rPr lang="en-US" sz="2800" b="0" strike="noStrike" spc="-1" dirty="0">
                <a:solidFill>
                  <a:srgbClr val="000000"/>
                </a:solidFill>
                <a:latin typeface="Calibri"/>
              </a:rPr>
              <a:t>Output:</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Model </a:t>
            </a:r>
            <a:r>
              <a:rPr lang="en-US" sz="2400" spc="-1" dirty="0">
                <a:solidFill>
                  <a:srgbClr val="000000"/>
                </a:solidFill>
                <a:latin typeface="Calibri"/>
              </a:rPr>
              <a:t>of the changes</a:t>
            </a:r>
            <a:endParaRPr lang="en-US" sz="2400" b="0" strike="noStrike" spc="-1" dirty="0">
              <a:solidFill>
                <a:srgbClr val="000000"/>
              </a:solidFill>
              <a:latin typeface="Calibri"/>
            </a:endParaRPr>
          </a:p>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Stop reporting model changes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394200" y="29880"/>
            <a:ext cx="8229240" cy="791640"/>
          </a:xfrm>
          <a:prstGeom prst="rect">
            <a:avLst/>
          </a:prstGeom>
          <a:noFill/>
          <a:ln>
            <a:noFill/>
          </a:ln>
        </p:spPr>
        <p:txBody>
          <a:bodyPr anchor="ctr">
            <a:normAutofit/>
          </a:bodyPr>
          <a:lstStyle/>
          <a:p>
            <a:pPr algn="ctr">
              <a:lnSpc>
                <a:spcPct val="100000"/>
              </a:lnSpc>
            </a:pPr>
            <a:r>
              <a:rPr lang="en-US" sz="4400" b="0" strike="noStrike" spc="-1" dirty="0">
                <a:solidFill>
                  <a:srgbClr val="000000"/>
                </a:solidFill>
                <a:latin typeface="Calibri"/>
              </a:rPr>
              <a:t>Display model changes pipeline</a:t>
            </a:r>
          </a:p>
        </p:txBody>
      </p:sp>
      <p:sp>
        <p:nvSpPr>
          <p:cNvPr id="344" name="CustomShape 2"/>
          <p:cNvSpPr/>
          <p:nvPr/>
        </p:nvSpPr>
        <p:spPr>
          <a:xfrm>
            <a:off x="556560" y="2231398"/>
            <a:ext cx="1467000" cy="685440"/>
          </a:xfrm>
          <a:prstGeom prst="rect">
            <a:avLst/>
          </a:prstGeom>
          <a:pattFill prst="ltUpDiag">
            <a:fgClr>
              <a:srgbClr val="4F81BD"/>
            </a:fgClr>
            <a:bgClr>
              <a:srgbClr val="FFFFFF"/>
            </a:bgClr>
          </a:patt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4F81BD"/>
                </a:solidFill>
                <a:latin typeface="Calibri"/>
              </a:rPr>
              <a:t>RTSPSRC</a:t>
            </a:r>
            <a:endParaRPr lang="en-US" sz="1800" b="0" strike="noStrike" spc="-1">
              <a:latin typeface="Arial"/>
            </a:endParaRPr>
          </a:p>
        </p:txBody>
      </p:sp>
      <p:sp>
        <p:nvSpPr>
          <p:cNvPr id="345" name="CustomShape 3"/>
          <p:cNvSpPr/>
          <p:nvPr/>
        </p:nvSpPr>
        <p:spPr>
          <a:xfrm>
            <a:off x="655669" y="3143450"/>
            <a:ext cx="1391760" cy="685440"/>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FFFFFF"/>
                </a:solidFill>
                <a:latin typeface="Calibri"/>
              </a:rPr>
              <a:t>PosOrientSrc</a:t>
            </a:r>
            <a:endParaRPr lang="en-US" sz="1800" b="0" strike="noStrike" spc="-1">
              <a:latin typeface="Arial"/>
            </a:endParaRPr>
          </a:p>
        </p:txBody>
      </p:sp>
      <p:sp>
        <p:nvSpPr>
          <p:cNvPr id="346" name="CustomShape 4"/>
          <p:cNvSpPr/>
          <p:nvPr/>
        </p:nvSpPr>
        <p:spPr>
          <a:xfrm>
            <a:off x="3943080" y="2000880"/>
            <a:ext cx="1391760" cy="1222560"/>
          </a:xfrm>
          <a:prstGeom prst="rect">
            <a:avLst/>
          </a:prstGeom>
          <a:solidFill>
            <a:srgbClr val="B3A2C7"/>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600" b="0" strike="noStrike" spc="-1" dirty="0" err="1">
                <a:solidFill>
                  <a:srgbClr val="FFFFFF"/>
                </a:solidFill>
                <a:latin typeface="Calibri"/>
              </a:rPr>
              <a:t>ModelChange</a:t>
            </a:r>
            <a:r>
              <a:rPr lang="en-US" sz="1600" b="0" strike="noStrike" spc="-1" dirty="0">
                <a:solidFill>
                  <a:srgbClr val="FFFFFF"/>
                </a:solidFill>
                <a:latin typeface="Calibri"/>
              </a:rPr>
              <a:t> </a:t>
            </a:r>
            <a:endParaRPr lang="en-US" sz="1600" b="0" strike="noStrike" spc="-1" dirty="0">
              <a:latin typeface="Arial"/>
            </a:endParaRPr>
          </a:p>
        </p:txBody>
      </p:sp>
      <p:sp>
        <p:nvSpPr>
          <p:cNvPr id="347" name="CustomShape 5"/>
          <p:cNvSpPr/>
          <p:nvPr/>
        </p:nvSpPr>
        <p:spPr>
          <a:xfrm flipV="1">
            <a:off x="2034561" y="2565360"/>
            <a:ext cx="1897518" cy="46800"/>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48" name="CustomShape 6"/>
          <p:cNvSpPr/>
          <p:nvPr/>
        </p:nvSpPr>
        <p:spPr>
          <a:xfrm>
            <a:off x="5335200" y="2937960"/>
            <a:ext cx="476280" cy="146160"/>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49" name="CustomShape 7"/>
          <p:cNvSpPr/>
          <p:nvPr/>
        </p:nvSpPr>
        <p:spPr>
          <a:xfrm>
            <a:off x="7232400" y="2811240"/>
            <a:ext cx="277920" cy="559440"/>
          </a:xfrm>
          <a:prstGeom prst="circularArrow">
            <a:avLst>
              <a:gd name="adj1" fmla="val 12500"/>
              <a:gd name="adj2" fmla="val 1142319"/>
              <a:gd name="adj3" fmla="val 20457681"/>
              <a:gd name="adj4" fmla="val 10800000"/>
              <a:gd name="adj5" fmla="val 125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50" name="CustomShape 8"/>
          <p:cNvSpPr/>
          <p:nvPr/>
        </p:nvSpPr>
        <p:spPr>
          <a:xfrm>
            <a:off x="7423920" y="3052440"/>
            <a:ext cx="417240" cy="514080"/>
          </a:xfrm>
          <a:prstGeom prst="flowChartMagneticDisk">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51" name="CustomShape 9"/>
          <p:cNvSpPr/>
          <p:nvPr/>
        </p:nvSpPr>
        <p:spPr>
          <a:xfrm>
            <a:off x="453960" y="4235400"/>
            <a:ext cx="8384760" cy="14843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Calibri"/>
              </a:rPr>
              <a:t>RTSPSRC, </a:t>
            </a:r>
            <a:r>
              <a:rPr lang="en-US" sz="1800" b="0" strike="noStrike" spc="-1" dirty="0" err="1">
                <a:solidFill>
                  <a:srgbClr val="000000"/>
                </a:solidFill>
                <a:latin typeface="Calibri"/>
              </a:rPr>
              <a:t>FileSrc</a:t>
            </a:r>
            <a:r>
              <a:rPr lang="en-US" sz="1800" b="0" strike="noStrike" spc="-1" dirty="0">
                <a:solidFill>
                  <a:srgbClr val="000000"/>
                </a:solidFill>
                <a:latin typeface="Calibri"/>
              </a:rPr>
              <a:t> and </a:t>
            </a:r>
            <a:r>
              <a:rPr lang="en-US" sz="1800" b="0" strike="noStrike" spc="-1" dirty="0" err="1">
                <a:solidFill>
                  <a:srgbClr val="000000"/>
                </a:solidFill>
                <a:latin typeface="Calibri"/>
              </a:rPr>
              <a:t>FileSink</a:t>
            </a:r>
            <a:r>
              <a:rPr lang="en-US" sz="1800" b="0" strike="noStrike" spc="-1" dirty="0">
                <a:solidFill>
                  <a:srgbClr val="000000"/>
                </a:solidFill>
                <a:latin typeface="Calibri"/>
              </a:rPr>
              <a:t> are existing </a:t>
            </a:r>
            <a:r>
              <a:rPr lang="en-US" sz="1800" b="0" strike="noStrike" spc="-1" dirty="0" err="1">
                <a:solidFill>
                  <a:srgbClr val="000000"/>
                </a:solidFill>
                <a:latin typeface="Calibri"/>
              </a:rPr>
              <a:t>Gstreamer</a:t>
            </a:r>
            <a:r>
              <a:rPr lang="en-US" sz="1800" b="0" strike="noStrike" spc="-1" dirty="0">
                <a:solidFill>
                  <a:srgbClr val="000000"/>
                </a:solidFill>
                <a:latin typeface="Calibri"/>
              </a:rPr>
              <a:t> Plugins</a:t>
            </a:r>
            <a:endParaRPr lang="en-US" sz="1800" b="0" strike="noStrike" spc="-1" dirty="0">
              <a:latin typeface="Arial"/>
            </a:endParaRPr>
          </a:p>
          <a:p>
            <a:pPr>
              <a:lnSpc>
                <a:spcPct val="100000"/>
              </a:lnSpc>
            </a:pPr>
            <a:r>
              <a:rPr lang="en-US" sz="1800" b="0" strike="noStrike" spc="-1" dirty="0" err="1">
                <a:solidFill>
                  <a:srgbClr val="000000"/>
                </a:solidFill>
                <a:latin typeface="Calibri"/>
              </a:rPr>
              <a:t>SighTec</a:t>
            </a:r>
            <a:r>
              <a:rPr lang="en-US" sz="1800" b="0" strike="noStrike" spc="-1" dirty="0">
                <a:solidFill>
                  <a:srgbClr val="000000"/>
                </a:solidFill>
                <a:latin typeface="Calibri"/>
              </a:rPr>
              <a:t> should develop </a:t>
            </a:r>
            <a:r>
              <a:rPr lang="en-US" sz="1800" b="0" strike="noStrike" spc="-1" dirty="0" err="1">
                <a:solidFill>
                  <a:srgbClr val="000000"/>
                </a:solidFill>
                <a:latin typeface="Calibri"/>
              </a:rPr>
              <a:t>ModelChange</a:t>
            </a:r>
            <a:r>
              <a:rPr lang="en-US" sz="1800" b="0" strike="noStrike" spc="-1" dirty="0">
                <a:solidFill>
                  <a:srgbClr val="000000"/>
                </a:solidFill>
                <a:latin typeface="Calibri"/>
              </a:rPr>
              <a:t> </a:t>
            </a:r>
            <a:r>
              <a:rPr lang="en-US" sz="1800" b="0" strike="noStrike" spc="-1" dirty="0" err="1">
                <a:solidFill>
                  <a:srgbClr val="000000"/>
                </a:solidFill>
                <a:latin typeface="Calibri"/>
              </a:rPr>
              <a:t>Gstreamer</a:t>
            </a:r>
            <a:r>
              <a:rPr lang="en-US" sz="1800" b="0" strike="noStrike" spc="-1" dirty="0">
                <a:solidFill>
                  <a:srgbClr val="000000"/>
                </a:solidFill>
                <a:latin typeface="Calibri"/>
              </a:rPr>
              <a:t> plugin</a:t>
            </a:r>
            <a:endParaRPr lang="en-US" sz="1800" b="0" strike="noStrike" spc="-1" dirty="0">
              <a:latin typeface="Arial"/>
            </a:endParaRPr>
          </a:p>
          <a:p>
            <a:pPr>
              <a:lnSpc>
                <a:spcPct val="100000"/>
              </a:lnSpc>
            </a:pPr>
            <a:r>
              <a:rPr lang="en-US" sz="1800" b="0" strike="noStrike" spc="-1" dirty="0">
                <a:solidFill>
                  <a:srgbClr val="000000"/>
                </a:solidFill>
                <a:latin typeface="Calibri"/>
              </a:rPr>
              <a:t>IAI-SG should develop </a:t>
            </a:r>
            <a:r>
              <a:rPr lang="en-US" sz="1800" b="0" strike="noStrike" spc="-1" dirty="0" err="1">
                <a:solidFill>
                  <a:srgbClr val="000000"/>
                </a:solidFill>
                <a:latin typeface="Calibri"/>
              </a:rPr>
              <a:t>PosOrientSrc</a:t>
            </a:r>
            <a:r>
              <a:rPr lang="en-US" sz="1800" b="0" strike="noStrike" spc="-1" dirty="0">
                <a:solidFill>
                  <a:srgbClr val="000000"/>
                </a:solidFill>
                <a:latin typeface="Calibri"/>
              </a:rPr>
              <a:t> plugin</a:t>
            </a:r>
            <a:endParaRPr lang="en-US" sz="1800" b="0" strike="noStrike" spc="-1" dirty="0">
              <a:latin typeface="Arial"/>
            </a:endParaRPr>
          </a:p>
          <a:p>
            <a:pPr>
              <a:lnSpc>
                <a:spcPct val="100000"/>
              </a:lnSpc>
            </a:pPr>
            <a:r>
              <a:rPr lang="en-US" sz="1800" b="0" strike="noStrike" spc="-1" dirty="0">
                <a:solidFill>
                  <a:srgbClr val="000000"/>
                </a:solidFill>
                <a:latin typeface="Calibri"/>
              </a:rPr>
              <a:t>Additional Parameters: location on the file system  of the WPS model and orthophoto</a:t>
            </a:r>
          </a:p>
          <a:p>
            <a:pPr>
              <a:lnSpc>
                <a:spcPct val="100000"/>
              </a:lnSpc>
            </a:pPr>
            <a:r>
              <a:rPr lang="en-US" spc="-1" dirty="0">
                <a:solidFill>
                  <a:srgbClr val="000000"/>
                </a:solidFill>
                <a:latin typeface="Calibri"/>
              </a:rPr>
              <a:t>State to report: docking status</a:t>
            </a:r>
            <a:endParaRPr lang="en-US" sz="1800" b="0" strike="noStrike" spc="-1" dirty="0">
              <a:latin typeface="Arial"/>
            </a:endParaRPr>
          </a:p>
        </p:txBody>
      </p:sp>
      <p:sp>
        <p:nvSpPr>
          <p:cNvPr id="352" name="CustomShape 10"/>
          <p:cNvSpPr/>
          <p:nvPr/>
        </p:nvSpPr>
        <p:spPr>
          <a:xfrm>
            <a:off x="172440" y="4291560"/>
            <a:ext cx="221760" cy="201240"/>
          </a:xfrm>
          <a:prstGeom prst="rect">
            <a:avLst/>
          </a:prstGeom>
          <a:pattFill prst="ltUpDiag">
            <a:fgClr>
              <a:srgbClr val="4F81BD"/>
            </a:fgClr>
            <a:bgClr>
              <a:srgbClr val="FFFFFF"/>
            </a:bgClr>
          </a:pattFill>
          <a:ln w="25560">
            <a:solidFill>
              <a:srgbClr val="3A5F8B"/>
            </a:solidFill>
            <a:round/>
          </a:ln>
        </p:spPr>
        <p:style>
          <a:lnRef idx="0">
            <a:scrgbClr r="0" g="0" b="0"/>
          </a:lnRef>
          <a:fillRef idx="0">
            <a:scrgbClr r="0" g="0" b="0"/>
          </a:fillRef>
          <a:effectRef idx="0">
            <a:scrgbClr r="0" g="0" b="0"/>
          </a:effectRef>
          <a:fontRef idx="minor"/>
        </p:style>
      </p:sp>
      <p:sp>
        <p:nvSpPr>
          <p:cNvPr id="353" name="CustomShape 11"/>
          <p:cNvSpPr/>
          <p:nvPr/>
        </p:nvSpPr>
        <p:spPr>
          <a:xfrm>
            <a:off x="174600" y="4567680"/>
            <a:ext cx="219600" cy="218520"/>
          </a:xfrm>
          <a:prstGeom prst="rect">
            <a:avLst/>
          </a:prstGeom>
          <a:solidFill>
            <a:srgbClr val="B3A2C7"/>
          </a:solidFill>
          <a:ln w="25560">
            <a:solidFill>
              <a:srgbClr val="3A5F8B"/>
            </a:solidFill>
            <a:round/>
          </a:ln>
        </p:spPr>
        <p:style>
          <a:lnRef idx="0">
            <a:scrgbClr r="0" g="0" b="0"/>
          </a:lnRef>
          <a:fillRef idx="0">
            <a:scrgbClr r="0" g="0" b="0"/>
          </a:fillRef>
          <a:effectRef idx="0">
            <a:scrgbClr r="0" g="0" b="0"/>
          </a:effectRef>
          <a:fontRef idx="minor"/>
        </p:style>
      </p:sp>
      <p:sp>
        <p:nvSpPr>
          <p:cNvPr id="354" name="CustomShape 12"/>
          <p:cNvSpPr/>
          <p:nvPr/>
        </p:nvSpPr>
        <p:spPr>
          <a:xfrm>
            <a:off x="166320" y="4829400"/>
            <a:ext cx="219600" cy="218520"/>
          </a:xfrm>
          <a:prstGeom prst="rect">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55" name="CustomShape 13"/>
          <p:cNvSpPr/>
          <p:nvPr/>
        </p:nvSpPr>
        <p:spPr>
          <a:xfrm rot="20653262">
            <a:off x="1997424" y="3352214"/>
            <a:ext cx="1978142" cy="45719"/>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56" name="CustomShape 14"/>
          <p:cNvSpPr/>
          <p:nvPr/>
        </p:nvSpPr>
        <p:spPr>
          <a:xfrm>
            <a:off x="5839920" y="2648880"/>
            <a:ext cx="1391760" cy="685440"/>
          </a:xfrm>
          <a:prstGeom prst="rect">
            <a:avLst/>
          </a:prstGeom>
          <a:pattFill prst="ltUpDiag">
            <a:fgClr>
              <a:srgbClr val="4F81BD"/>
            </a:fgClr>
            <a:bgClr>
              <a:srgbClr val="FFFFFF"/>
            </a:bgClr>
          </a:patt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600" b="1" strike="noStrike" spc="-1" dirty="0" err="1">
                <a:solidFill>
                  <a:srgbClr val="4F81BD"/>
                </a:solidFill>
                <a:latin typeface="Calibri"/>
              </a:rPr>
              <a:t>ModelChange</a:t>
            </a:r>
            <a:endParaRPr lang="en-US" sz="1600" b="0" strike="noStrike" spc="-1" dirty="0">
              <a:latin typeface="Arial"/>
            </a:endParaRPr>
          </a:p>
          <a:p>
            <a:pPr algn="ctr">
              <a:lnSpc>
                <a:spcPct val="100000"/>
              </a:lnSpc>
            </a:pPr>
            <a:r>
              <a:rPr lang="en-US" sz="1600" b="1" strike="noStrike" spc="-1" dirty="0" err="1">
                <a:solidFill>
                  <a:srgbClr val="4F81BD"/>
                </a:solidFill>
                <a:latin typeface="Calibri"/>
              </a:rPr>
              <a:t>FileSink</a:t>
            </a:r>
            <a:endParaRPr lang="en-US" sz="1600" b="0" strike="noStrike" spc="-1" dirty="0">
              <a:latin typeface="Arial"/>
            </a:endParaRPr>
          </a:p>
        </p:txBody>
      </p:sp>
      <p:sp>
        <p:nvSpPr>
          <p:cNvPr id="365" name="CustomShape 23"/>
          <p:cNvSpPr/>
          <p:nvPr/>
        </p:nvSpPr>
        <p:spPr>
          <a:xfrm>
            <a:off x="1986840" y="1756080"/>
            <a:ext cx="1992240" cy="52956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367" name="TextShape 25"/>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368" name="TextShape 26"/>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F7339389-C8D4-4254-AA0D-3A03DCA791B1}" type="slidenum">
              <a:rPr lang="en-US" sz="1200" b="0" strike="noStrike" spc="-1">
                <a:solidFill>
                  <a:srgbClr val="B2B2B2"/>
                </a:solidFill>
                <a:latin typeface="Calibri"/>
              </a:rPr>
              <a:t>19</a:t>
            </a:fld>
            <a:r>
              <a:rPr lang="en-US" sz="1200" b="0" strike="noStrike" spc="-1">
                <a:solidFill>
                  <a:srgbClr val="B2B2B2"/>
                </a:solidFill>
                <a:latin typeface="Calibri"/>
              </a:rPr>
              <a:t> -</a:t>
            </a:r>
            <a:endParaRPr lang="en-US" sz="1200" b="0" strike="noStrike" spc="-1">
              <a:latin typeface="Times New Roman"/>
            </a:endParaRPr>
          </a:p>
        </p:txBody>
      </p:sp>
      <p:sp>
        <p:nvSpPr>
          <p:cNvPr id="28" name="CustomShape 20">
            <a:extLst>
              <a:ext uri="{FF2B5EF4-FFF2-40B4-BE49-F238E27FC236}">
                <a16:creationId xmlns="" xmlns:a16="http://schemas.microsoft.com/office/drawing/2014/main" id="{0862EF14-CCA1-49F4-A4E2-77DB429650AB}"/>
              </a:ext>
            </a:extLst>
          </p:cNvPr>
          <p:cNvSpPr/>
          <p:nvPr/>
        </p:nvSpPr>
        <p:spPr>
          <a:xfrm>
            <a:off x="556560" y="1315080"/>
            <a:ext cx="1391760" cy="685440"/>
          </a:xfrm>
          <a:prstGeom prst="rect">
            <a:avLst/>
          </a:prstGeom>
          <a:no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dirty="0">
                <a:solidFill>
                  <a:srgbClr val="4F81BD"/>
                </a:solidFill>
                <a:latin typeface="Calibri"/>
              </a:rPr>
              <a:t>Path to the directory with the needed data</a:t>
            </a:r>
            <a:endParaRPr lang="en-US" sz="1400" b="0" strike="noStrike" spc="-1" dirty="0">
              <a:latin typeface="Arial"/>
            </a:endParaRPr>
          </a:p>
        </p:txBody>
      </p:sp>
      <p:sp>
        <p:nvSpPr>
          <p:cNvPr id="29" name="CustomShape 21">
            <a:extLst>
              <a:ext uri="{FF2B5EF4-FFF2-40B4-BE49-F238E27FC236}">
                <a16:creationId xmlns="" xmlns:a16="http://schemas.microsoft.com/office/drawing/2014/main" id="{2960B640-D9E4-4388-A21B-CC7A3A8989A7}"/>
              </a:ext>
            </a:extLst>
          </p:cNvPr>
          <p:cNvSpPr/>
          <p:nvPr/>
        </p:nvSpPr>
        <p:spPr>
          <a:xfrm>
            <a:off x="4543560" y="3214980"/>
            <a:ext cx="45719" cy="30366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30" name="CustomShape 20">
            <a:extLst>
              <a:ext uri="{FF2B5EF4-FFF2-40B4-BE49-F238E27FC236}">
                <a16:creationId xmlns="" xmlns:a16="http://schemas.microsoft.com/office/drawing/2014/main" id="{0396F16A-EFF4-417B-9715-5FF4D5B58A83}"/>
              </a:ext>
            </a:extLst>
          </p:cNvPr>
          <p:cNvSpPr/>
          <p:nvPr/>
        </p:nvSpPr>
        <p:spPr>
          <a:xfrm>
            <a:off x="4299705" y="3518640"/>
            <a:ext cx="1337040" cy="427746"/>
          </a:xfrm>
          <a:prstGeom prst="rect">
            <a:avLst/>
          </a:prstGeom>
          <a:no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1" strike="noStrike" spc="-1" dirty="0">
                <a:solidFill>
                  <a:srgbClr val="4F81BD"/>
                </a:solidFill>
                <a:latin typeface="Calibri"/>
              </a:rPr>
              <a:t>Docking status</a:t>
            </a:r>
            <a:endParaRPr lang="en-US" sz="1400" b="0" strike="noStrike" spc="-1" dirty="0">
              <a:latin typeface="Arial"/>
            </a:endParaRPr>
          </a:p>
        </p:txBody>
      </p:sp>
    </p:spTree>
    <p:extLst>
      <p:ext uri="{BB962C8B-B14F-4D97-AF65-F5344CB8AC3E}">
        <p14:creationId xmlns:p14="http://schemas.microsoft.com/office/powerpoint/2010/main" val="30512327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WPS Goal</a:t>
            </a:r>
          </a:p>
        </p:txBody>
      </p:sp>
      <p:sp>
        <p:nvSpPr>
          <p:cNvPr id="230"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Two main goals:</a:t>
            </a:r>
          </a:p>
          <a:p>
            <a:pPr marL="800280" lvl="1" indent="-342720">
              <a:spcBef>
                <a:spcPts val="641"/>
              </a:spcBef>
              <a:buClr>
                <a:srgbClr val="000000"/>
              </a:buClr>
              <a:buFont typeface="Arial"/>
              <a:buChar char="•"/>
            </a:pPr>
            <a:r>
              <a:rPr lang="en-US" sz="3200" b="0" strike="noStrike" spc="-1" dirty="0">
                <a:solidFill>
                  <a:srgbClr val="000000"/>
                </a:solidFill>
                <a:latin typeface="Calibri"/>
              </a:rPr>
              <a:t>Build database of 3d models.</a:t>
            </a:r>
          </a:p>
          <a:p>
            <a:pPr marL="800280" lvl="1" indent="-342720">
              <a:spcBef>
                <a:spcPts val="641"/>
              </a:spcBef>
              <a:buClr>
                <a:srgbClr val="000000"/>
              </a:buClr>
              <a:buFont typeface="Arial"/>
              <a:buChar char="•"/>
            </a:pPr>
            <a:r>
              <a:rPr lang="en-US" sz="3200" b="0" strike="noStrike" spc="-1" dirty="0">
                <a:solidFill>
                  <a:srgbClr val="000000"/>
                </a:solidFill>
                <a:latin typeface="Calibri"/>
              </a:rPr>
              <a:t>Use those 3d models in order to determine location</a:t>
            </a:r>
          </a:p>
        </p:txBody>
      </p:sp>
      <p:sp>
        <p:nvSpPr>
          <p:cNvPr id="231" name="TextShape 3"/>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232" name="TextShape 4"/>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C03C900A-71CE-4988-985B-8FD51BFB8173}" type="slidenum">
              <a:rPr lang="en-US" sz="1200" b="0" strike="noStrike" spc="-1">
                <a:solidFill>
                  <a:srgbClr val="B2B2B2"/>
                </a:solidFill>
                <a:latin typeface="Calibri"/>
              </a:rPr>
              <a:t>2</a:t>
            </a:fld>
            <a:r>
              <a:rPr lang="en-US" sz="1200" b="0" strike="noStrike" spc="-1">
                <a:solidFill>
                  <a:srgbClr val="B2B2B2"/>
                </a:solidFill>
                <a:latin typeface="Calibri"/>
              </a:rPr>
              <a:t> -</a:t>
            </a:r>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p14="http://schemas.microsoft.com/office/powerpoint/2010/main" xmlns:a16="http://schemas.microsoft.com/office/drawing/2014/main" id="{CB8141A2-9BCC-4655-9C6A-E7C8D64C7A49}"/>
              </a:ext>
            </a:extLst>
          </p:cNvPr>
          <p:cNvSpPr>
            <a:spLocks noGrp="1"/>
          </p:cNvSpPr>
          <p:nvPr>
            <p:ph type="body"/>
          </p:nvPr>
        </p:nvSpPr>
        <p:spPr>
          <a:xfrm>
            <a:off x="4633472" y="1091132"/>
            <a:ext cx="4176272" cy="3642233"/>
          </a:xfrm>
        </p:spPr>
        <p:txBody>
          <a:bodyPr>
            <a:normAutofit lnSpcReduction="10000"/>
          </a:bodyPr>
          <a:lstStyle/>
          <a:p>
            <a:r>
              <a:rPr lang="en-US" sz="1800" dirty="0"/>
              <a:t>Pipeline details:</a:t>
            </a:r>
          </a:p>
          <a:p>
            <a:pPr lvl="1"/>
            <a:r>
              <a:rPr lang="en-US" sz="1600" b="1" dirty="0" err="1"/>
              <a:t>PosOrientSrc</a:t>
            </a:r>
            <a:r>
              <a:rPr lang="en-US" sz="1600" b="1" dirty="0"/>
              <a:t> Plugin</a:t>
            </a:r>
            <a:r>
              <a:rPr lang="en-US" sz="1600" dirty="0"/>
              <a:t>: connects to the video and retrieves the metadata and serves it as follows: </a:t>
            </a:r>
            <a:r>
              <a:rPr lang="en-US" sz="1400" dirty="0"/>
              <a:t>Timestamp, 6 </a:t>
            </a:r>
            <a:r>
              <a:rPr lang="en-US" sz="1400" dirty="0" err="1"/>
              <a:t>dofs</a:t>
            </a:r>
            <a:r>
              <a:rPr lang="en-US" sz="1400" dirty="0"/>
              <a:t>, Rate to determine</a:t>
            </a:r>
          </a:p>
          <a:p>
            <a:pPr lvl="1"/>
            <a:r>
              <a:rPr lang="en-US" sz="1400" b="1" dirty="0"/>
              <a:t>RTPSRC</a:t>
            </a:r>
            <a:r>
              <a:rPr lang="en-US" sz="1400" dirty="0"/>
              <a:t> </a:t>
            </a:r>
            <a:r>
              <a:rPr lang="en-US" sz="1400" b="1" dirty="0"/>
              <a:t>Plugin</a:t>
            </a:r>
            <a:r>
              <a:rPr lang="en-US" sz="1400" dirty="0"/>
              <a:t> output the video with RTP.</a:t>
            </a:r>
          </a:p>
          <a:p>
            <a:pPr lvl="1"/>
            <a:r>
              <a:rPr lang="en-US" sz="1600" b="1" dirty="0"/>
              <a:t>Path to the directory </a:t>
            </a:r>
            <a:r>
              <a:rPr lang="en-US" sz="1600" dirty="0"/>
              <a:t>with the needed data is a parameter inserted at pipeline creation</a:t>
            </a:r>
          </a:p>
          <a:p>
            <a:pPr lvl="1"/>
            <a:r>
              <a:rPr lang="en-US" sz="1600" dirty="0"/>
              <a:t>The model change </a:t>
            </a:r>
            <a:r>
              <a:rPr lang="en-US" sz="1600" b="1" dirty="0" err="1"/>
              <a:t>FileSink</a:t>
            </a:r>
            <a:r>
              <a:rPr lang="en-US" sz="1600" dirty="0"/>
              <a:t> plugin with the location of the path of the needed data will be used to save the file containing the model change</a:t>
            </a:r>
          </a:p>
          <a:p>
            <a:pPr lvl="1"/>
            <a:r>
              <a:rPr lang="en-US" sz="1600" dirty="0"/>
              <a:t>The way the </a:t>
            </a:r>
            <a:r>
              <a:rPr lang="en-US" sz="1600" b="1" dirty="0"/>
              <a:t>docking status </a:t>
            </a:r>
            <a:r>
              <a:rPr lang="en-US" sz="1600" dirty="0"/>
              <a:t>will be reported in not defined yet</a:t>
            </a:r>
          </a:p>
          <a:p>
            <a:pPr lvl="1"/>
            <a:r>
              <a:rPr lang="en-US" sz="1600" dirty="0"/>
              <a:t>The main plugin is the </a:t>
            </a:r>
            <a:r>
              <a:rPr lang="en-US" sz="1600" b="1" strike="noStrike" spc="-1" dirty="0" err="1">
                <a:solidFill>
                  <a:srgbClr val="000000"/>
                </a:solidFill>
                <a:latin typeface="Calibri"/>
              </a:rPr>
              <a:t>ModelChange</a:t>
            </a:r>
            <a:r>
              <a:rPr lang="en-US" sz="1600" b="0" strike="noStrike" spc="-1" dirty="0">
                <a:solidFill>
                  <a:srgbClr val="000000"/>
                </a:solidFill>
                <a:latin typeface="Calibri"/>
              </a:rPr>
              <a:t> </a:t>
            </a:r>
            <a:r>
              <a:rPr lang="en-US" sz="1600" dirty="0"/>
              <a:t>one that gets a path for the needed data at creation and save the model changes in a model file</a:t>
            </a:r>
            <a:endParaRPr lang="he-IL" sz="1600" dirty="0"/>
          </a:p>
        </p:txBody>
      </p:sp>
      <p:sp>
        <p:nvSpPr>
          <p:cNvPr id="5" name="TextShape 1">
            <a:extLst>
              <a:ext uri="{FF2B5EF4-FFF2-40B4-BE49-F238E27FC236}">
                <a16:creationId xmlns="" xmlns:p14="http://schemas.microsoft.com/office/powerpoint/2010/main" xmlns:a16="http://schemas.microsoft.com/office/drawing/2014/main" id="{A1E9C874-70BD-4265-838E-D3DA431E18EC}"/>
              </a:ext>
            </a:extLst>
          </p:cNvPr>
          <p:cNvSpPr txBox="1"/>
          <p:nvPr/>
        </p:nvSpPr>
        <p:spPr>
          <a:xfrm>
            <a:off x="518852" y="0"/>
            <a:ext cx="8229240" cy="867960"/>
          </a:xfrm>
          <a:prstGeom prst="rect">
            <a:avLst/>
          </a:prstGeom>
          <a:noFill/>
          <a:ln>
            <a:noFill/>
          </a:ln>
        </p:spPr>
        <p:txBody>
          <a:bodyPr anchor="ctr"/>
          <a:lstStyle/>
          <a:p>
            <a:pPr algn="ctr">
              <a:lnSpc>
                <a:spcPct val="100000"/>
              </a:lnSpc>
            </a:pPr>
            <a:r>
              <a:rPr lang="en-US" sz="3600" b="0" strike="noStrike" spc="-1" dirty="0">
                <a:solidFill>
                  <a:srgbClr val="000000"/>
                </a:solidFill>
                <a:latin typeface="Calibri"/>
              </a:rPr>
              <a:t>Display model changes pipeline</a:t>
            </a:r>
          </a:p>
        </p:txBody>
      </p:sp>
      <p:pic>
        <p:nvPicPr>
          <p:cNvPr id="4" name="Picture 3">
            <a:extLst>
              <a:ext uri="{FF2B5EF4-FFF2-40B4-BE49-F238E27FC236}">
                <a16:creationId xmlns="" xmlns:p14="http://schemas.microsoft.com/office/powerpoint/2010/main" xmlns:a16="http://schemas.microsoft.com/office/drawing/2014/main" id="{6E055B48-2785-48D0-AFC6-C155CD001436}"/>
              </a:ext>
            </a:extLst>
          </p:cNvPr>
          <p:cNvPicPr>
            <a:picLocks noChangeAspect="1"/>
          </p:cNvPicPr>
          <p:nvPr/>
        </p:nvPicPr>
        <p:blipFill>
          <a:blip r:embed="rId2"/>
          <a:stretch>
            <a:fillRect/>
          </a:stretch>
        </p:blipFill>
        <p:spPr>
          <a:xfrm>
            <a:off x="399569" y="1186344"/>
            <a:ext cx="3503919" cy="1353627"/>
          </a:xfrm>
          <a:prstGeom prst="rect">
            <a:avLst/>
          </a:prstGeom>
        </p:spPr>
      </p:pic>
    </p:spTree>
    <p:extLst>
      <p:ext uri="{BB962C8B-B14F-4D97-AF65-F5344CB8AC3E}">
        <p14:creationId xmlns:p14="http://schemas.microsoft.com/office/powerpoint/2010/main" val="656514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457200" y="274680"/>
            <a:ext cx="8229240" cy="410760"/>
          </a:xfrm>
          <a:prstGeom prst="rect">
            <a:avLst/>
          </a:prstGeom>
          <a:noFill/>
          <a:ln>
            <a:noFill/>
          </a:ln>
        </p:spPr>
        <p:txBody>
          <a:bodyPr anchor="ctr">
            <a:normAutofit fontScale="55000" lnSpcReduction="20000"/>
          </a:bodyPr>
          <a:lstStyle/>
          <a:p>
            <a:pPr algn="ctr">
              <a:lnSpc>
                <a:spcPct val="100000"/>
              </a:lnSpc>
            </a:pPr>
            <a:r>
              <a:rPr lang="en-US" sz="4400" b="0" strike="noStrike" spc="-1">
                <a:solidFill>
                  <a:srgbClr val="000000"/>
                </a:solidFill>
                <a:latin typeface="Calibri"/>
              </a:rPr>
              <a:t>General Flow</a:t>
            </a:r>
          </a:p>
        </p:txBody>
      </p:sp>
      <p:sp>
        <p:nvSpPr>
          <p:cNvPr id="275" name="TextShape 2"/>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276" name="TextShape 3"/>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7FF7B089-9D78-4A5D-BFB7-32835506936C}" type="slidenum">
              <a:rPr lang="en-US" sz="1200" b="0" strike="noStrike" spc="-1">
                <a:solidFill>
                  <a:srgbClr val="B2B2B2"/>
                </a:solidFill>
                <a:latin typeface="Calibri"/>
              </a:rPr>
              <a:t>21</a:t>
            </a:fld>
            <a:r>
              <a:rPr lang="en-US" sz="1200" b="0" strike="noStrike" spc="-1">
                <a:solidFill>
                  <a:srgbClr val="B2B2B2"/>
                </a:solidFill>
                <a:latin typeface="Calibri"/>
              </a:rPr>
              <a:t> -</a:t>
            </a:r>
            <a:endParaRPr lang="en-US" sz="1200" b="0" strike="noStrike" spc="-1">
              <a:latin typeface="Times New Roman"/>
            </a:endParaRPr>
          </a:p>
        </p:txBody>
      </p:sp>
      <p:pic>
        <p:nvPicPr>
          <p:cNvPr id="277" name="Picture 2"/>
          <p:cNvPicPr/>
          <p:nvPr/>
        </p:nvPicPr>
        <p:blipFill>
          <a:blip r:embed="rId2"/>
          <a:stretch/>
        </p:blipFill>
        <p:spPr>
          <a:xfrm>
            <a:off x="304920" y="1447920"/>
            <a:ext cx="3863160" cy="2514240"/>
          </a:xfrm>
          <a:prstGeom prst="rect">
            <a:avLst/>
          </a:prstGeom>
          <a:ln>
            <a:noFill/>
          </a:ln>
        </p:spPr>
      </p:pic>
      <p:sp>
        <p:nvSpPr>
          <p:cNvPr id="278" name="CustomShape 4"/>
          <p:cNvSpPr/>
          <p:nvPr/>
        </p:nvSpPr>
        <p:spPr>
          <a:xfrm>
            <a:off x="4191120" y="1066680"/>
            <a:ext cx="4343040" cy="53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StarSymbol"/>
              <a:buAutoNum type="arabicPeriod"/>
            </a:pPr>
            <a:r>
              <a:rPr lang="en-US" sz="1800" b="0" strike="noStrike" spc="-1">
                <a:solidFill>
                  <a:srgbClr val="000000"/>
                </a:solidFill>
                <a:latin typeface="Calibri"/>
              </a:rPr>
              <a:t>Before drone’s flight:</a:t>
            </a:r>
            <a:endParaRPr lang="en-US" sz="1800" b="0" strike="noStrike" spc="-1">
              <a:latin typeface="Arial"/>
            </a:endParaRPr>
          </a:p>
          <a:p>
            <a:pPr marL="800280" lvl="1" indent="-342720">
              <a:lnSpc>
                <a:spcPct val="100000"/>
              </a:lnSpc>
              <a:buClr>
                <a:srgbClr val="000000"/>
              </a:buClr>
              <a:buFont typeface="StarSymbol"/>
              <a:buAutoNum type="arabicPeriod"/>
            </a:pPr>
            <a:r>
              <a:rPr lang="en-US" sz="1800" b="0" strike="noStrike" spc="-1">
                <a:solidFill>
                  <a:srgbClr val="000000"/>
                </a:solidFill>
                <a:latin typeface="Calibri"/>
              </a:rPr>
              <a:t>User defines RoM on the map displayed by OCU</a:t>
            </a:r>
            <a:endParaRPr lang="en-US" sz="1800" b="0" strike="noStrike" spc="-1">
              <a:latin typeface="Arial"/>
            </a:endParaRPr>
          </a:p>
          <a:p>
            <a:pPr marL="800280" lvl="1" indent="-342720">
              <a:lnSpc>
                <a:spcPct val="100000"/>
              </a:lnSpc>
              <a:buClr>
                <a:srgbClr val="000000"/>
              </a:buClr>
              <a:buFont typeface="StarSymbol"/>
              <a:buAutoNum type="arabicPeriod"/>
            </a:pPr>
            <a:r>
              <a:rPr lang="en-US" sz="1800" b="0" strike="noStrike" spc="-1">
                <a:solidFill>
                  <a:srgbClr val="000000"/>
                </a:solidFill>
                <a:latin typeface="Calibri"/>
              </a:rPr>
              <a:t>OCU sends to module that generates adequate WPs – Flight Plan</a:t>
            </a:r>
            <a:endParaRPr lang="en-US" sz="1800" b="0" strike="noStrike" spc="-1">
              <a:latin typeface="Arial"/>
            </a:endParaRPr>
          </a:p>
          <a:p>
            <a:pPr marL="800280" lvl="1" indent="-342720">
              <a:lnSpc>
                <a:spcPct val="100000"/>
              </a:lnSpc>
              <a:buClr>
                <a:srgbClr val="000000"/>
              </a:buClr>
              <a:buFont typeface="StarSymbol"/>
              <a:buAutoNum type="arabicPeriod"/>
            </a:pPr>
            <a:r>
              <a:rPr lang="en-US" sz="1800" b="0" strike="noStrike" spc="-1">
                <a:solidFill>
                  <a:srgbClr val="000000"/>
                </a:solidFill>
                <a:latin typeface="Calibri"/>
              </a:rPr>
              <a:t>Flight plan reachs drone management station</a:t>
            </a:r>
            <a:endParaRPr lang="en-US" sz="1800" b="0" strike="noStrike" spc="-1">
              <a:latin typeface="Arial"/>
            </a:endParaRPr>
          </a:p>
          <a:p>
            <a:pPr marL="343080" indent="-342720">
              <a:lnSpc>
                <a:spcPct val="100000"/>
              </a:lnSpc>
              <a:buClr>
                <a:srgbClr val="000000"/>
              </a:buClr>
              <a:buFont typeface="StarSymbol"/>
              <a:buAutoNum type="arabicPeriod"/>
            </a:pPr>
            <a:r>
              <a:rPr lang="en-US" sz="1800" b="0" strike="noStrike" spc="-1">
                <a:solidFill>
                  <a:srgbClr val="000000"/>
                </a:solidFill>
                <a:latin typeface="Calibri"/>
              </a:rPr>
              <a:t>User initiates flight and drone is on the air</a:t>
            </a:r>
            <a:endParaRPr lang="en-US" sz="1800" b="0" strike="noStrike" spc="-1">
              <a:latin typeface="Arial"/>
            </a:endParaRPr>
          </a:p>
          <a:p>
            <a:pPr marL="343080" indent="-342720">
              <a:lnSpc>
                <a:spcPct val="100000"/>
              </a:lnSpc>
              <a:buClr>
                <a:srgbClr val="000000"/>
              </a:buClr>
              <a:buFont typeface="StarSymbol"/>
              <a:buAutoNum type="arabicPeriod"/>
            </a:pPr>
            <a:r>
              <a:rPr lang="en-US" sz="1800" b="0" strike="noStrike" spc="-1">
                <a:solidFill>
                  <a:srgbClr val="000000"/>
                </a:solidFill>
                <a:latin typeface="Calibri"/>
              </a:rPr>
              <a:t>User configures WPS mission</a:t>
            </a:r>
            <a:endParaRPr lang="en-US" sz="1800" b="0" strike="noStrike" spc="-1">
              <a:latin typeface="Arial"/>
            </a:endParaRPr>
          </a:p>
          <a:p>
            <a:pPr marL="343080" indent="-342720">
              <a:lnSpc>
                <a:spcPct val="100000"/>
              </a:lnSpc>
              <a:buClr>
                <a:srgbClr val="000000"/>
              </a:buClr>
              <a:buFont typeface="StarSymbol"/>
              <a:buAutoNum type="arabicPeriod"/>
            </a:pPr>
            <a:r>
              <a:rPr lang="en-US" sz="1800" b="0" strike="noStrike" spc="-1">
                <a:solidFill>
                  <a:srgbClr val="000000"/>
                </a:solidFill>
                <a:latin typeface="Calibri"/>
              </a:rPr>
              <a:t>If mission is:</a:t>
            </a:r>
            <a:endParaRPr lang="en-US" sz="1800" b="0" strike="noStrike" spc="-1">
              <a:latin typeface="Arial"/>
            </a:endParaRPr>
          </a:p>
          <a:p>
            <a:pPr marL="800280" lvl="1" indent="-342720">
              <a:lnSpc>
                <a:spcPct val="100000"/>
              </a:lnSpc>
              <a:buClr>
                <a:srgbClr val="000000"/>
              </a:buClr>
              <a:buFont typeface="StarSymbol"/>
              <a:buAutoNum type="arabicPeriod"/>
            </a:pPr>
            <a:r>
              <a:rPr lang="en-US" sz="1800" b="0" strike="noStrike" spc="-1">
                <a:solidFill>
                  <a:srgbClr val="000000"/>
                </a:solidFill>
                <a:latin typeface="Calibri"/>
              </a:rPr>
              <a:t> build sparse model: when the drone enters RoM, algo module of WPS core starts building sparse model</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Main Requirements Summary</a:t>
            </a:r>
          </a:p>
        </p:txBody>
      </p:sp>
      <p:graphicFrame>
        <p:nvGraphicFramePr>
          <p:cNvPr id="247" name="Table 2"/>
          <p:cNvGraphicFramePr/>
          <p:nvPr>
            <p:extLst>
              <p:ext uri="{D42A27DB-BD31-4B8C-83A1-F6EECF244321}">
                <p14:modId xmlns:p14="http://schemas.microsoft.com/office/powerpoint/2010/main" val="3648742791"/>
              </p:ext>
            </p:extLst>
          </p:nvPr>
        </p:nvGraphicFramePr>
        <p:xfrm>
          <a:off x="860612" y="1600200"/>
          <a:ext cx="7825828" cy="2993280"/>
        </p:xfrm>
        <a:graphic>
          <a:graphicData uri="http://schemas.openxmlformats.org/drawingml/2006/table">
            <a:tbl>
              <a:tblPr/>
              <a:tblGrid>
                <a:gridCol w="1309108">
                  <a:extLst>
                    <a:ext uri="{9D8B030D-6E8A-4147-A177-3AD203B41FA5}">
                      <a16:colId xmlns="" xmlns:a16="http://schemas.microsoft.com/office/drawing/2014/main" val="20000"/>
                    </a:ext>
                  </a:extLst>
                </a:gridCol>
                <a:gridCol w="5069160">
                  <a:extLst>
                    <a:ext uri="{9D8B030D-6E8A-4147-A177-3AD203B41FA5}">
                      <a16:colId xmlns="" xmlns:a16="http://schemas.microsoft.com/office/drawing/2014/main" val="20001"/>
                    </a:ext>
                  </a:extLst>
                </a:gridCol>
                <a:gridCol w="1447560">
                  <a:extLst>
                    <a:ext uri="{9D8B030D-6E8A-4147-A177-3AD203B41FA5}">
                      <a16:colId xmlns="" xmlns:a16="http://schemas.microsoft.com/office/drawing/2014/main" val="20002"/>
                    </a:ext>
                  </a:extLst>
                </a:gridCol>
              </a:tblGrid>
              <a:tr h="622440">
                <a:tc>
                  <a:txBody>
                    <a:bodyPr/>
                    <a:lstStyle/>
                    <a:p>
                      <a:pPr rtl="1">
                        <a:lnSpc>
                          <a:spcPct val="100000"/>
                        </a:lnSpc>
                      </a:pPr>
                      <a:r>
                        <a:rPr lang="en-US" sz="1800" b="1" strike="noStrike" spc="-1" dirty="0">
                          <a:solidFill>
                            <a:srgbClr val="FFFFFF"/>
                          </a:solidFill>
                          <a:latin typeface="Calibri"/>
                        </a:rPr>
                        <a:t>Req</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tc>
                  <a:txBody>
                    <a:bodyPr/>
                    <a:lstStyle/>
                    <a:p>
                      <a:pPr rtl="1">
                        <a:lnSpc>
                          <a:spcPct val="100000"/>
                        </a:lnSpc>
                      </a:pPr>
                      <a:r>
                        <a:rPr lang="en-US" sz="1800" b="1" strike="noStrike" spc="-1">
                          <a:solidFill>
                            <a:srgbClr val="FFFFFF"/>
                          </a:solidFill>
                          <a:latin typeface="Calibri"/>
                        </a:rPr>
                        <a:t>Name and link</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tc>
                  <a:txBody>
                    <a:bodyPr/>
                    <a:lstStyle/>
                    <a:p>
                      <a:pPr rtl="1">
                        <a:lnSpc>
                          <a:spcPct val="100000"/>
                        </a:lnSpc>
                      </a:pPr>
                      <a:r>
                        <a:rPr lang="en-US" sz="1800" b="1" strike="noStrike" spc="-1" dirty="0">
                          <a:solidFill>
                            <a:srgbClr val="FFFFFF"/>
                          </a:solidFill>
                          <a:latin typeface="Calibri"/>
                        </a:rPr>
                        <a:t>Demo plan </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extLst>
                  <a:ext uri="{0D108BD9-81ED-4DB2-BD59-A6C34878D82A}">
                    <a16:rowId xmlns="" xmlns:a16="http://schemas.microsoft.com/office/drawing/2014/main" val="10000"/>
                  </a:ext>
                </a:extLst>
              </a:tr>
              <a:tr h="394920">
                <a:tc>
                  <a:txBody>
                    <a:bodyPr/>
                    <a:lstStyle/>
                    <a:p>
                      <a:pPr rtl="1">
                        <a:lnSpc>
                          <a:spcPct val="100000"/>
                        </a:lnSpc>
                      </a:pPr>
                      <a:r>
                        <a:rPr lang="en-US" sz="1800" b="0" u="sng" strike="noStrike" spc="-1" dirty="0">
                          <a:solidFill>
                            <a:srgbClr val="0000FF"/>
                          </a:solidFill>
                          <a:uFillTx/>
                          <a:latin typeface="Calibri"/>
                          <a:ea typeface="Noto Sans CJK SC"/>
                        </a:rPr>
                        <a:t>1</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rtl="1">
                        <a:lnSpc>
                          <a:spcPct val="100000"/>
                        </a:lnSpc>
                      </a:pPr>
                      <a:r>
                        <a:rPr lang="en-US" sz="1800" b="0" strike="noStrike" spc="-1" dirty="0" smtClean="0">
                          <a:solidFill>
                            <a:srgbClr val="000000"/>
                          </a:solidFill>
                          <a:latin typeface="Calibri"/>
                        </a:rPr>
                        <a:t>Build </a:t>
                      </a:r>
                      <a:r>
                        <a:rPr lang="en-US" sz="1800" b="0" strike="noStrike" spc="-1" dirty="0">
                          <a:solidFill>
                            <a:srgbClr val="000000"/>
                          </a:solidFill>
                          <a:latin typeface="Calibri"/>
                        </a:rPr>
                        <a:t>Sparse/Dense Model</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8E7"/>
                    </a:solidFill>
                  </a:tcPr>
                </a:tc>
                <a:tc>
                  <a:txBody>
                    <a:bodyPr/>
                    <a:lstStyle/>
                    <a:p>
                      <a:pPr rtl="1">
                        <a:lnSpc>
                          <a:spcPct val="100000"/>
                        </a:lnSpc>
                      </a:pPr>
                      <a:r>
                        <a:rPr lang="en-US" sz="1800" b="0" u="sng" strike="noStrike" spc="-1" dirty="0">
                          <a:solidFill>
                            <a:srgbClr val="0000FF"/>
                          </a:solidFill>
                          <a:uFillTx/>
                          <a:latin typeface="Calibri"/>
                          <a:ea typeface="Noto Sans CJK SC"/>
                          <a:hlinkClick r:id="rId2"/>
                        </a:rPr>
                        <a:t>2.3</a:t>
                      </a:r>
                      <a:r>
                        <a:rPr lang="en-US" sz="1800" b="0" u="sng" strike="noStrike" spc="-1" dirty="0">
                          <a:solidFill>
                            <a:srgbClr val="0000FF"/>
                          </a:solidFill>
                          <a:uFillTx/>
                          <a:latin typeface="Calibri"/>
                        </a:rPr>
                        <a:t>/</a:t>
                      </a:r>
                      <a:r>
                        <a:rPr lang="en-US" sz="1800" b="0" u="sng" strike="noStrike" spc="-1" dirty="0">
                          <a:solidFill>
                            <a:srgbClr val="0000FF"/>
                          </a:solidFill>
                          <a:uFillTx/>
                          <a:latin typeface="Calibri"/>
                          <a:hlinkClick r:id="rId2"/>
                        </a:rPr>
                        <a:t>2.1</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0D8E7"/>
                    </a:solidFill>
                  </a:tcPr>
                </a:tc>
                <a:extLst>
                  <a:ext uri="{0D108BD9-81ED-4DB2-BD59-A6C34878D82A}">
                    <a16:rowId xmlns="" xmlns:a16="http://schemas.microsoft.com/office/drawing/2014/main" val="10001"/>
                  </a:ext>
                </a:extLst>
              </a:tr>
              <a:tr h="394920">
                <a:tc>
                  <a:txBody>
                    <a:bodyPr/>
                    <a:lstStyle/>
                    <a:p>
                      <a:pPr rtl="1">
                        <a:lnSpc>
                          <a:spcPct val="100000"/>
                        </a:lnSpc>
                      </a:pPr>
                      <a:r>
                        <a:rPr lang="en-US" sz="1800" b="0" u="sng" strike="noStrike" spc="-1" dirty="0">
                          <a:solidFill>
                            <a:srgbClr val="0000FF"/>
                          </a:solidFill>
                          <a:uFillTx/>
                          <a:latin typeface="Calibri"/>
                        </a:rPr>
                        <a:t>2</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pPr rtl="1">
                        <a:lnSpc>
                          <a:spcPct val="100000"/>
                        </a:lnSpc>
                      </a:pPr>
                      <a:r>
                        <a:rPr lang="en-US" sz="1800" b="0" strike="noStrike" spc="-1" dirty="0" smtClean="0">
                          <a:solidFill>
                            <a:srgbClr val="000000"/>
                          </a:solidFill>
                          <a:latin typeface="Calibri"/>
                        </a:rPr>
                        <a:t>Drone </a:t>
                      </a:r>
                      <a:r>
                        <a:rPr lang="en-US" sz="1800" b="0" strike="noStrike" spc="-1" dirty="0">
                          <a:solidFill>
                            <a:srgbClr val="000000"/>
                          </a:solidFill>
                          <a:latin typeface="Calibri"/>
                        </a:rPr>
                        <a:t>Localization Reporting</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pPr rtl="1">
                        <a:lnSpc>
                          <a:spcPct val="100000"/>
                        </a:lnSpc>
                      </a:pPr>
                      <a:r>
                        <a:rPr lang="en-US" sz="1800" b="0" u="sng" strike="noStrike" spc="-1" dirty="0">
                          <a:solidFill>
                            <a:srgbClr val="0000FF"/>
                          </a:solidFill>
                          <a:uFillTx/>
                          <a:latin typeface="Calibri"/>
                          <a:hlinkClick r:id="rId2"/>
                        </a:rPr>
                        <a:t>2.2</a:t>
                      </a:r>
                      <a:endParaRPr lang="en-US" sz="1800" b="0" strike="noStrike" spc="-1" dirty="0">
                        <a:latin typeface="Arial"/>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extLst>
                  <a:ext uri="{0D108BD9-81ED-4DB2-BD59-A6C34878D82A}">
                    <a16:rowId xmlns="" xmlns:a16="http://schemas.microsoft.com/office/drawing/2014/main" val="10002"/>
                  </a:ext>
                </a:extLst>
              </a:tr>
              <a:tr h="394920">
                <a:tc>
                  <a:txBody>
                    <a:bodyPr/>
                    <a:lstStyle/>
                    <a:p>
                      <a:pPr rtl="1">
                        <a:lnSpc>
                          <a:spcPct val="100000"/>
                        </a:lnSpc>
                      </a:pPr>
                      <a:r>
                        <a:rPr lang="en-US" sz="1800" b="0" u="sng" strike="noStrike" spc="-1" dirty="0">
                          <a:solidFill>
                            <a:srgbClr val="0000FF"/>
                          </a:solidFill>
                          <a:uFillTx/>
                          <a:latin typeface="Calibri"/>
                        </a:rPr>
                        <a:t>3</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rtl="1">
                        <a:lnSpc>
                          <a:spcPct val="100000"/>
                        </a:lnSpc>
                      </a:pPr>
                      <a:r>
                        <a:rPr lang="en-US" sz="1800" b="0" strike="noStrike" spc="-1" dirty="0" smtClean="0">
                          <a:solidFill>
                            <a:srgbClr val="000000"/>
                          </a:solidFill>
                          <a:latin typeface="Calibri"/>
                        </a:rPr>
                        <a:t>UTM </a:t>
                      </a:r>
                      <a:r>
                        <a:rPr lang="en-US" sz="1800" b="0" strike="noStrike" spc="-1" dirty="0">
                          <a:solidFill>
                            <a:srgbClr val="000000"/>
                          </a:solidFill>
                          <a:latin typeface="Calibri"/>
                        </a:rPr>
                        <a:t>Center of frame</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rtl="1">
                        <a:lnSpc>
                          <a:spcPct val="100000"/>
                        </a:lnSpc>
                      </a:pPr>
                      <a:r>
                        <a:rPr lang="en-US" sz="1800" b="0" u="sng" strike="noStrike" spc="-1" dirty="0">
                          <a:solidFill>
                            <a:srgbClr val="0000FF"/>
                          </a:solidFill>
                          <a:uFillTx/>
                          <a:latin typeface="Calibri"/>
                          <a:hlinkClick r:id="rId2"/>
                        </a:rPr>
                        <a:t>2.4</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 xmlns:a16="http://schemas.microsoft.com/office/drawing/2014/main" val="10003"/>
                  </a:ext>
                </a:extLst>
              </a:tr>
              <a:tr h="394920">
                <a:tc>
                  <a:txBody>
                    <a:bodyPr/>
                    <a:lstStyle/>
                    <a:p>
                      <a:pPr rtl="1">
                        <a:lnSpc>
                          <a:spcPct val="100000"/>
                        </a:lnSpc>
                      </a:pPr>
                      <a:r>
                        <a:rPr lang="en-US" sz="1800" b="0" u="sng" strike="noStrike" spc="-1" dirty="0">
                          <a:solidFill>
                            <a:srgbClr val="0000FF"/>
                          </a:solidFill>
                          <a:uFillTx/>
                          <a:latin typeface="Calibri"/>
                        </a:rPr>
                        <a:t>4</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rtl="1">
                        <a:lnSpc>
                          <a:spcPct val="100000"/>
                        </a:lnSpc>
                      </a:pPr>
                      <a:r>
                        <a:rPr lang="en-US" sz="1800" b="0" strike="noStrike" spc="-1" dirty="0">
                          <a:solidFill>
                            <a:srgbClr val="000000"/>
                          </a:solidFill>
                          <a:latin typeface="Calibri"/>
                        </a:rPr>
                        <a:t>Vehicle Tracking</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0D8E7"/>
                    </a:solidFill>
                  </a:tcPr>
                </a:tc>
                <a:tc>
                  <a:txBody>
                    <a:bodyPr/>
                    <a:lstStyle/>
                    <a:p>
                      <a:pPr rtl="1">
                        <a:lnSpc>
                          <a:spcPct val="100000"/>
                        </a:lnSpc>
                      </a:pPr>
                      <a:r>
                        <a:rPr lang="en-US" sz="1800" b="0" u="sng" strike="noStrike" spc="-1" dirty="0">
                          <a:solidFill>
                            <a:srgbClr val="0000FF"/>
                          </a:solidFill>
                          <a:uFillTx/>
                          <a:latin typeface="Calibri"/>
                          <a:hlinkClick r:id="rId2"/>
                        </a:rPr>
                        <a:t>2.4</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 xmlns:a16="http://schemas.microsoft.com/office/drawing/2014/main" val="10004"/>
                  </a:ext>
                </a:extLst>
              </a:tr>
              <a:tr h="394920">
                <a:tc>
                  <a:txBody>
                    <a:bodyPr/>
                    <a:lstStyle/>
                    <a:p>
                      <a:pPr rtl="1">
                        <a:lnSpc>
                          <a:spcPct val="100000"/>
                        </a:lnSpc>
                      </a:pPr>
                      <a:r>
                        <a:rPr lang="en-US" sz="1800" b="0" u="sng" strike="noStrike" spc="-1" dirty="0">
                          <a:solidFill>
                            <a:srgbClr val="0000FF"/>
                          </a:solidFill>
                          <a:uFillTx/>
                          <a:latin typeface="Calibri"/>
                        </a:rPr>
                        <a:t>5</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r>
                        <a:rPr lang="en-US" sz="2000" b="0" strike="noStrike" spc="-1" dirty="0">
                          <a:latin typeface="Calibri" panose="020F0502020204030204" pitchFamily="34" charset="0"/>
                          <a:cs typeface="Calibri" panose="020F0502020204030204" pitchFamily="34" charset="0"/>
                        </a:rPr>
                        <a:t>Display difference between two models</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 xmlns:a16="http://schemas.microsoft.com/office/drawing/2014/main" val="10005"/>
                  </a:ext>
                </a:extLst>
              </a:tr>
              <a:tr h="3949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endParaRPr lang="he-IL" dirty="0"/>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endParaRPr lang="he-IL" dirty="0"/>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extLst>
                  <a:ext uri="{0D108BD9-81ED-4DB2-BD59-A6C34878D82A}">
                    <a16:rowId xmlns="" xmlns:a16="http://schemas.microsoft.com/office/drawing/2014/main" val="10006"/>
                  </a:ext>
                </a:extLst>
              </a:tr>
            </a:tbl>
          </a:graphicData>
        </a:graphic>
      </p:graphicFrame>
      <p:sp>
        <p:nvSpPr>
          <p:cNvPr id="248" name="CustomShape 3"/>
          <p:cNvSpPr/>
          <p:nvPr/>
        </p:nvSpPr>
        <p:spPr>
          <a:xfrm>
            <a:off x="1252080" y="5290200"/>
            <a:ext cx="6607800" cy="638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Calibri"/>
              </a:rPr>
              <a:t>Note that the demo plan is summarized on a document </a:t>
            </a:r>
            <a:endParaRPr lang="en-US" sz="1800" b="0" strike="noStrike" spc="-1">
              <a:latin typeface="Arial"/>
            </a:endParaRPr>
          </a:p>
          <a:p>
            <a:pPr>
              <a:lnSpc>
                <a:spcPct val="100000"/>
              </a:lnSpc>
            </a:pPr>
            <a:r>
              <a:rPr lang="en-US" sz="1800" b="0" strike="noStrike" spc="-1">
                <a:solidFill>
                  <a:srgbClr val="000000"/>
                </a:solidFill>
                <a:latin typeface="Calibri"/>
              </a:rPr>
              <a:t>called: </a:t>
            </a:r>
            <a:r>
              <a:rPr lang="en-US" sz="1800" b="1" strike="noStrike" spc="-1">
                <a:solidFill>
                  <a:srgbClr val="000000"/>
                </a:solidFill>
                <a:latin typeface="Calibri"/>
              </a:rPr>
              <a:t>תכנית הדגמה להשקפת עולם</a:t>
            </a:r>
            <a:endParaRPr lang="en-US" sz="1800" b="0" strike="noStrike" spc="-1">
              <a:latin typeface="Arial"/>
            </a:endParaRPr>
          </a:p>
        </p:txBody>
      </p:sp>
      <p:sp>
        <p:nvSpPr>
          <p:cNvPr id="249" name="TextShape 4"/>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250" name="TextShape 5"/>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FC8C0189-F229-49B8-BF69-B6E6E321D268}" type="slidenum">
              <a:rPr lang="en-US" sz="1200" b="0" strike="noStrike" spc="-1">
                <a:solidFill>
                  <a:srgbClr val="B2B2B2"/>
                </a:solidFill>
                <a:latin typeface="Calibri"/>
              </a:rPr>
              <a:t>3</a:t>
            </a:fld>
            <a:r>
              <a:rPr lang="en-US" sz="1200" b="0" strike="noStrike" spc="-1">
                <a:solidFill>
                  <a:srgbClr val="B2B2B2"/>
                </a:solidFill>
                <a:latin typeface="Calibri"/>
              </a:rPr>
              <a:t> -</a:t>
            </a:r>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457200" y="13320"/>
            <a:ext cx="8229240" cy="977040"/>
          </a:xfrm>
          <a:prstGeom prst="rect">
            <a:avLst/>
          </a:prstGeom>
          <a:noFill/>
          <a:ln>
            <a:noFill/>
          </a:ln>
        </p:spPr>
        <p:txBody>
          <a:bodyPr anchor="ctr"/>
          <a:lstStyle/>
          <a:p>
            <a:pPr algn="ctr">
              <a:lnSpc>
                <a:spcPct val="100000"/>
              </a:lnSpc>
            </a:pPr>
            <a:r>
              <a:rPr lang="en-US" sz="3200" b="1" u="sng" strike="noStrike" spc="-1" dirty="0">
                <a:solidFill>
                  <a:srgbClr val="000000"/>
                </a:solidFill>
                <a:uFillTx/>
                <a:latin typeface="Calibri"/>
              </a:rPr>
              <a:t>Requirement</a:t>
            </a:r>
            <a:r>
              <a:rPr lang="en-US" sz="3200" b="1" strike="noStrike" spc="-1" dirty="0">
                <a:solidFill>
                  <a:srgbClr val="000000"/>
                </a:solidFill>
                <a:latin typeface="Calibri"/>
              </a:rPr>
              <a:t>: </a:t>
            </a:r>
            <a:r>
              <a:rPr dirty="0"/>
              <a:t/>
            </a:r>
            <a:br>
              <a:rPr dirty="0"/>
            </a:br>
            <a:r>
              <a:rPr lang="en-US" sz="3200" b="1" strike="noStrike" spc="-1" dirty="0">
                <a:solidFill>
                  <a:srgbClr val="000000"/>
                </a:solidFill>
                <a:latin typeface="Calibri"/>
              </a:rPr>
              <a:t>Req:1. Build Sparse/Dense Model</a:t>
            </a:r>
            <a:endParaRPr lang="en-US" sz="3200" b="0" strike="noStrike" spc="-1" dirty="0">
              <a:solidFill>
                <a:srgbClr val="000000"/>
              </a:solidFill>
              <a:latin typeface="Calibri"/>
            </a:endParaRPr>
          </a:p>
        </p:txBody>
      </p:sp>
      <p:sp>
        <p:nvSpPr>
          <p:cNvPr id="256" name="TextShape 2"/>
          <p:cNvSpPr txBox="1"/>
          <p:nvPr/>
        </p:nvSpPr>
        <p:spPr>
          <a:xfrm>
            <a:off x="457200" y="1066680"/>
            <a:ext cx="8229240" cy="5409720"/>
          </a:xfrm>
          <a:prstGeom prst="rect">
            <a:avLst/>
          </a:prstGeom>
          <a:noFill/>
          <a:ln>
            <a:noFill/>
          </a:ln>
        </p:spPr>
        <p:txBody>
          <a:bodyPr>
            <a:normAutofit fontScale="92500" lnSpcReduction="10000"/>
          </a:bodyPr>
          <a:lstStyle/>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Build model of region of mission (</a:t>
            </a:r>
            <a:r>
              <a:rPr lang="en-US" sz="3200" b="0" strike="noStrike" spc="-1" dirty="0" err="1">
                <a:solidFill>
                  <a:srgbClr val="000000"/>
                </a:solidFill>
                <a:latin typeface="Calibri"/>
              </a:rPr>
              <a:t>RoM</a:t>
            </a:r>
            <a:r>
              <a:rPr lang="en-US" sz="3200" b="0" strike="noStrike" spc="-1" dirty="0">
                <a:solidFill>
                  <a:srgbClr val="000000"/>
                </a:solidFill>
                <a:latin typeface="Calibri"/>
              </a:rPr>
              <a:t>) upon user request based on pre-recorded video. Output sparse/full model </a:t>
            </a:r>
          </a:p>
          <a:p>
            <a:pPr marL="857160" lvl="1" indent="-456840">
              <a:lnSpc>
                <a:spcPct val="100000"/>
              </a:lnSpc>
              <a:spcBef>
                <a:spcPts val="561"/>
              </a:spcBef>
              <a:buClr>
                <a:srgbClr val="000000"/>
              </a:buClr>
              <a:buFont typeface="Arial"/>
              <a:buChar char="•"/>
            </a:pPr>
            <a:r>
              <a:rPr lang="en-US" sz="2800" b="0" strike="noStrike" spc="-1" dirty="0">
                <a:solidFill>
                  <a:srgbClr val="000000"/>
                </a:solidFill>
                <a:latin typeface="Calibri"/>
              </a:rPr>
              <a:t>Input:</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Video + Camera Localization </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Last WPS Model</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Last </a:t>
            </a:r>
            <a:r>
              <a:rPr lang="en-US" sz="2400" b="0" strike="noStrike" spc="-1" dirty="0" err="1">
                <a:solidFill>
                  <a:srgbClr val="000000"/>
                </a:solidFill>
                <a:latin typeface="Calibri"/>
              </a:rPr>
              <a:t>RoM</a:t>
            </a:r>
            <a:r>
              <a:rPr lang="en-US" sz="2400" b="0" strike="noStrike" spc="-1" dirty="0">
                <a:solidFill>
                  <a:srgbClr val="000000"/>
                </a:solidFill>
                <a:latin typeface="Calibri"/>
              </a:rPr>
              <a:t> </a:t>
            </a:r>
            <a:r>
              <a:rPr lang="en-US" sz="2400" b="0" strike="noStrike" spc="-1" dirty="0" err="1">
                <a:solidFill>
                  <a:srgbClr val="000000"/>
                </a:solidFill>
                <a:latin typeface="Calibri"/>
              </a:rPr>
              <a:t>ortophoto</a:t>
            </a:r>
            <a:endParaRPr lang="en-US" sz="2400" b="0" strike="noStrike" spc="-1" dirty="0">
              <a:solidFill>
                <a:srgbClr val="000000"/>
              </a:solidFill>
              <a:latin typeface="Calibri"/>
            </a:endParaRPr>
          </a:p>
          <a:p>
            <a:pPr marL="914400" lvl="1" indent="-514080">
              <a:lnSpc>
                <a:spcPct val="100000"/>
              </a:lnSpc>
              <a:spcBef>
                <a:spcPts val="561"/>
              </a:spcBef>
              <a:buClr>
                <a:srgbClr val="000000"/>
              </a:buClr>
              <a:buFont typeface="Arial"/>
              <a:buChar char="•"/>
            </a:pPr>
            <a:r>
              <a:rPr lang="en-US" sz="2800" b="0" strike="noStrike" spc="-1" dirty="0">
                <a:solidFill>
                  <a:srgbClr val="000000"/>
                </a:solidFill>
                <a:latin typeface="Calibri"/>
              </a:rPr>
              <a:t>Output:</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WPS Model</a:t>
            </a:r>
          </a:p>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Abort build model upon user request</a:t>
            </a:r>
          </a:p>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Report progress of model building and model quality</a:t>
            </a:r>
          </a:p>
        </p:txBody>
      </p:sp>
      <p:sp>
        <p:nvSpPr>
          <p:cNvPr id="257" name="TextShape 3"/>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258" name="TextShape 4"/>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120F6B13-A9CB-42ED-A265-DE8B229CAECA}" type="slidenum">
              <a:rPr lang="en-US" sz="1200" b="0" strike="noStrike" spc="-1">
                <a:solidFill>
                  <a:srgbClr val="B2B2B2"/>
                </a:solidFill>
                <a:latin typeface="Calibri"/>
              </a:rPr>
              <a:t>4</a:t>
            </a:fld>
            <a:r>
              <a:rPr lang="en-US" sz="1200" b="0" strike="noStrike" spc="-1">
                <a:solidFill>
                  <a:srgbClr val="B2B2B2"/>
                </a:solidFill>
                <a:latin typeface="Calibri"/>
              </a:rPr>
              <a:t> -</a:t>
            </a:r>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457200" y="274680"/>
            <a:ext cx="8229240" cy="867960"/>
          </a:xfrm>
          <a:prstGeom prst="rect">
            <a:avLst/>
          </a:prstGeom>
          <a:noFill/>
          <a:ln>
            <a:noFill/>
          </a:ln>
        </p:spPr>
        <p:txBody>
          <a:bodyPr anchor="ctr"/>
          <a:lstStyle/>
          <a:p>
            <a:pPr algn="ctr">
              <a:lnSpc>
                <a:spcPct val="100000"/>
              </a:lnSpc>
            </a:pPr>
            <a:r>
              <a:rPr lang="en-US" sz="4400" b="0" strike="noStrike" spc="-1" dirty="0">
                <a:solidFill>
                  <a:srgbClr val="000000"/>
                </a:solidFill>
                <a:latin typeface="Calibri"/>
              </a:rPr>
              <a:t>Build sparse/Dense model</a:t>
            </a:r>
          </a:p>
        </p:txBody>
      </p:sp>
      <p:sp>
        <p:nvSpPr>
          <p:cNvPr id="286" name="TextShape 2"/>
          <p:cNvSpPr txBox="1"/>
          <p:nvPr/>
        </p:nvSpPr>
        <p:spPr>
          <a:xfrm>
            <a:off x="457200" y="1219320"/>
            <a:ext cx="8229240" cy="4906440"/>
          </a:xfrm>
          <a:prstGeom prst="rect">
            <a:avLst/>
          </a:prstGeom>
          <a:noFill/>
          <a:ln>
            <a:noFill/>
          </a:ln>
        </p:spPr>
        <p:txBody>
          <a:bodyPr>
            <a:normAutofit fontScale="92500" lnSpcReduction="10000"/>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This function is offline</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The interface will be </a:t>
            </a:r>
            <a:r>
              <a:rPr lang="en-US" sz="3200" b="0" strike="noStrike" spc="-1" dirty="0" err="1">
                <a:solidFill>
                  <a:srgbClr val="000000"/>
                </a:solidFill>
                <a:latin typeface="Calibri"/>
              </a:rPr>
              <a:t>websocket</a:t>
            </a:r>
            <a:endParaRPr lang="en-US"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IAI-SG requests </a:t>
            </a:r>
            <a:r>
              <a:rPr lang="en-US" sz="3200" b="0" strike="noStrike" spc="-1" dirty="0" err="1">
                <a:solidFill>
                  <a:srgbClr val="000000"/>
                </a:solidFill>
                <a:latin typeface="Calibri"/>
              </a:rPr>
              <a:t>Algo</a:t>
            </a:r>
            <a:r>
              <a:rPr lang="en-US" sz="3200" b="0" strike="noStrike" spc="-1" dirty="0">
                <a:solidFill>
                  <a:srgbClr val="000000"/>
                </a:solidFill>
                <a:latin typeface="Calibri"/>
              </a:rPr>
              <a:t> to build model: </a:t>
            </a:r>
          </a:p>
          <a:p>
            <a:pPr marL="864000" lvl="1" indent="-324000">
              <a:spcBef>
                <a:spcPts val="1134"/>
              </a:spcBef>
              <a:buClr>
                <a:srgbClr val="000000"/>
              </a:buClr>
              <a:buSzPct val="75000"/>
              <a:buFont typeface="Symbol" charset="2"/>
              <a:buChar char=""/>
            </a:pPr>
            <a:r>
              <a:rPr lang="en-US" sz="3200" b="0" strike="noStrike" spc="-1" dirty="0">
                <a:solidFill>
                  <a:srgbClr val="000000"/>
                </a:solidFill>
                <a:latin typeface="Calibri"/>
              </a:rPr>
              <a:t>Parameters</a:t>
            </a:r>
          </a:p>
          <a:p>
            <a:pPr marL="1296000" lvl="2" indent="-288000">
              <a:spcBef>
                <a:spcPts val="850"/>
              </a:spcBef>
              <a:buClr>
                <a:srgbClr val="000000"/>
              </a:buClr>
              <a:buSzPct val="45000"/>
              <a:buFont typeface="Wingdings" charset="2"/>
              <a:buChar char=""/>
            </a:pPr>
            <a:r>
              <a:rPr lang="en-US" sz="3200" b="0" strike="noStrike" spc="-1" dirty="0">
                <a:solidFill>
                  <a:srgbClr val="000000"/>
                </a:solidFill>
                <a:latin typeface="Calibri"/>
              </a:rPr>
              <a:t>ROM</a:t>
            </a:r>
          </a:p>
          <a:p>
            <a:pPr marL="1296000" lvl="2" indent="-288000">
              <a:spcBef>
                <a:spcPts val="850"/>
              </a:spcBef>
              <a:buClr>
                <a:srgbClr val="000000"/>
              </a:buClr>
              <a:buSzPct val="45000"/>
              <a:buFont typeface="Wingdings" charset="2"/>
              <a:buChar char=""/>
            </a:pPr>
            <a:r>
              <a:rPr lang="en-US" sz="3200" b="0" strike="noStrike" spc="-1" dirty="0">
                <a:solidFill>
                  <a:srgbClr val="000000"/>
                </a:solidFill>
                <a:latin typeface="Calibri"/>
              </a:rPr>
              <a:t>Directory including the needed data</a:t>
            </a:r>
          </a:p>
          <a:p>
            <a:pPr marL="343080" indent="-342720">
              <a:lnSpc>
                <a:spcPct val="100000"/>
              </a:lnSpc>
              <a:spcBef>
                <a:spcPts val="641"/>
              </a:spcBef>
              <a:buClr>
                <a:srgbClr val="000000"/>
              </a:buClr>
              <a:buFont typeface="Arial"/>
              <a:buChar char="•"/>
            </a:pPr>
            <a:r>
              <a:rPr lang="en-US" sz="3200" b="0" strike="noStrike" spc="-1" dirty="0" err="1">
                <a:solidFill>
                  <a:srgbClr val="000000"/>
                </a:solidFill>
                <a:latin typeface="Calibri"/>
              </a:rPr>
              <a:t>SighTec</a:t>
            </a:r>
            <a:r>
              <a:rPr lang="en-US" sz="3200" b="0" strike="noStrike" spc="-1" dirty="0">
                <a:solidFill>
                  <a:srgbClr val="000000"/>
                </a:solidFill>
                <a:latin typeface="Calibri"/>
              </a:rPr>
              <a:t> </a:t>
            </a:r>
            <a:r>
              <a:rPr lang="en-US" sz="3200" b="0" strike="noStrike" spc="-1" dirty="0" err="1">
                <a:solidFill>
                  <a:srgbClr val="000000"/>
                </a:solidFill>
                <a:latin typeface="Calibri"/>
              </a:rPr>
              <a:t>Algo</a:t>
            </a:r>
            <a:r>
              <a:rPr lang="en-US" sz="3200" b="0" strike="noStrike" spc="-1" dirty="0">
                <a:solidFill>
                  <a:srgbClr val="000000"/>
                </a:solidFill>
                <a:latin typeface="Calibri"/>
              </a:rPr>
              <a:t> reports the progress and the model quality</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At the end of the process, the model is in the same directory with another name</a:t>
            </a:r>
          </a:p>
          <a:p>
            <a:pPr marL="343080" indent="-342720">
              <a:lnSpc>
                <a:spcPct val="100000"/>
              </a:lnSpc>
              <a:spcBef>
                <a:spcPts val="641"/>
              </a:spcBef>
              <a:buClr>
                <a:srgbClr val="000000"/>
              </a:buClr>
              <a:buFont typeface="Arial"/>
              <a:buChar char="•"/>
            </a:pPr>
            <a:endParaRPr lang="en-US" sz="3200" b="0" strike="noStrike" spc="-1" dirty="0">
              <a:solidFill>
                <a:srgbClr val="000000"/>
              </a:solidFill>
              <a:latin typeface="Calibri"/>
            </a:endParaRPr>
          </a:p>
          <a:p>
            <a:pPr>
              <a:lnSpc>
                <a:spcPct val="100000"/>
              </a:lnSpc>
              <a:spcBef>
                <a:spcPts val="641"/>
              </a:spcBef>
            </a:pPr>
            <a:endParaRPr lang="en-US" sz="3200" b="0" strike="noStrike" spc="-1" dirty="0">
              <a:solidFill>
                <a:srgbClr val="000000"/>
              </a:solidFill>
              <a:latin typeface="Calibri"/>
            </a:endParaRPr>
          </a:p>
        </p:txBody>
      </p:sp>
      <p:sp>
        <p:nvSpPr>
          <p:cNvPr id="287" name="TextShape 3"/>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288" name="TextShape 4"/>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2D079845-1433-42B9-8CA4-547B27CE6C9C}" type="slidenum">
              <a:rPr lang="en-US" sz="1200" b="0" strike="noStrike" spc="-1">
                <a:solidFill>
                  <a:srgbClr val="B2B2B2"/>
                </a:solidFill>
                <a:latin typeface="Calibri"/>
              </a:rPr>
              <a:t>5</a:t>
            </a:fld>
            <a:r>
              <a:rPr lang="en-US" sz="1200" b="0" strike="noStrike" spc="-1">
                <a:solidFill>
                  <a:srgbClr val="B2B2B2"/>
                </a:solidFill>
                <a:latin typeface="Calibri"/>
              </a:rPr>
              <a:t> -</a:t>
            </a:r>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457200" y="274680"/>
            <a:ext cx="8229240" cy="867960"/>
          </a:xfrm>
          <a:prstGeom prst="rect">
            <a:avLst/>
          </a:prstGeom>
          <a:noFill/>
          <a:ln>
            <a:noFill/>
          </a:ln>
        </p:spPr>
        <p:txBody>
          <a:bodyPr anchor="ctr"/>
          <a:lstStyle/>
          <a:p>
            <a:pPr algn="ctr">
              <a:lnSpc>
                <a:spcPct val="100000"/>
              </a:lnSpc>
            </a:pPr>
            <a:r>
              <a:rPr lang="en-US" sz="4400" b="0" strike="noStrike" spc="-1" dirty="0">
                <a:solidFill>
                  <a:srgbClr val="000000"/>
                </a:solidFill>
                <a:latin typeface="Calibri"/>
              </a:rPr>
              <a:t>Build sparse/dense model details</a:t>
            </a:r>
          </a:p>
        </p:txBody>
      </p:sp>
      <p:sp>
        <p:nvSpPr>
          <p:cNvPr id="286" name="TextShape 2"/>
          <p:cNvSpPr txBox="1"/>
          <p:nvPr/>
        </p:nvSpPr>
        <p:spPr>
          <a:xfrm>
            <a:off x="457200" y="1219320"/>
            <a:ext cx="8229240" cy="4906440"/>
          </a:xfrm>
          <a:prstGeom prst="rect">
            <a:avLst/>
          </a:prstGeom>
          <a:noFill/>
          <a:ln>
            <a:noFill/>
          </a:ln>
        </p:spPr>
        <p:txBody>
          <a:bodyPr>
            <a:normAutofit fontScale="47500" lnSpcReduction="20000"/>
          </a:bodyPr>
          <a:lstStyle/>
          <a:p>
            <a:pPr marL="343080" indent="-342720">
              <a:lnSpc>
                <a:spcPct val="100000"/>
              </a:lnSpc>
              <a:spcBef>
                <a:spcPts val="641"/>
              </a:spcBef>
              <a:buClr>
                <a:srgbClr val="000000"/>
              </a:buClr>
              <a:buFont typeface="Arial"/>
              <a:buChar char="•"/>
            </a:pPr>
            <a:r>
              <a:rPr lang="en-US" sz="3200" spc="-1" dirty="0">
                <a:solidFill>
                  <a:srgbClr val="000000"/>
                </a:solidFill>
                <a:latin typeface="Calibri"/>
              </a:rPr>
              <a:t>When </a:t>
            </a:r>
            <a:r>
              <a:rPr lang="en-US" sz="3200" b="0" strike="noStrike" spc="-1" dirty="0" err="1">
                <a:solidFill>
                  <a:srgbClr val="000000"/>
                </a:solidFill>
                <a:latin typeface="Calibri"/>
              </a:rPr>
              <a:t>SighTec</a:t>
            </a:r>
            <a:r>
              <a:rPr lang="en-US" sz="3200" b="0" strike="noStrike" spc="-1" dirty="0">
                <a:solidFill>
                  <a:srgbClr val="000000"/>
                </a:solidFill>
                <a:latin typeface="Calibri"/>
              </a:rPr>
              <a:t> </a:t>
            </a:r>
            <a:r>
              <a:rPr lang="en-US" sz="3200" b="0" strike="noStrike" spc="-1" dirty="0" err="1">
                <a:solidFill>
                  <a:srgbClr val="000000"/>
                </a:solidFill>
                <a:latin typeface="Calibri"/>
              </a:rPr>
              <a:t>Algo</a:t>
            </a:r>
            <a:r>
              <a:rPr lang="en-US" sz="3200" spc="-1" dirty="0">
                <a:solidFill>
                  <a:srgbClr val="000000"/>
                </a:solidFill>
                <a:latin typeface="Calibri"/>
              </a:rPr>
              <a:t> module wake up, it should create the </a:t>
            </a:r>
            <a:r>
              <a:rPr lang="en-US" sz="3200" spc="-1" dirty="0" err="1">
                <a:solidFill>
                  <a:srgbClr val="000000"/>
                </a:solidFill>
                <a:latin typeface="Calibri"/>
              </a:rPr>
              <a:t>websocket</a:t>
            </a:r>
            <a:r>
              <a:rPr lang="en-US" sz="3200" spc="-1" dirty="0">
                <a:solidFill>
                  <a:srgbClr val="000000"/>
                </a:solidFill>
                <a:latin typeface="Calibri"/>
              </a:rPr>
              <a:t>. </a:t>
            </a:r>
          </a:p>
          <a:p>
            <a:pPr marL="343080" indent="-342720">
              <a:lnSpc>
                <a:spcPct val="100000"/>
              </a:lnSpc>
              <a:spcBef>
                <a:spcPts val="641"/>
              </a:spcBef>
              <a:buClr>
                <a:srgbClr val="000000"/>
              </a:buClr>
              <a:buFont typeface="Arial"/>
              <a:buChar char="•"/>
            </a:pPr>
            <a:r>
              <a:rPr lang="en-US" sz="3200" b="0" strike="noStrike" spc="-1" dirty="0" err="1">
                <a:solidFill>
                  <a:srgbClr val="000000"/>
                </a:solidFill>
                <a:latin typeface="Calibri"/>
              </a:rPr>
              <a:t>SighTec</a:t>
            </a:r>
            <a:r>
              <a:rPr lang="en-US" sz="3200" b="0" strike="noStrike" spc="-1" dirty="0">
                <a:solidFill>
                  <a:srgbClr val="000000"/>
                </a:solidFill>
                <a:latin typeface="Calibri"/>
              </a:rPr>
              <a:t> </a:t>
            </a:r>
            <a:r>
              <a:rPr lang="en-US" sz="3200" b="0" strike="noStrike" spc="-1" dirty="0" err="1">
                <a:solidFill>
                  <a:srgbClr val="000000"/>
                </a:solidFill>
                <a:latin typeface="Calibri"/>
              </a:rPr>
              <a:t>Algo</a:t>
            </a:r>
            <a:r>
              <a:rPr lang="en-US" sz="3200" b="0" strike="noStrike" spc="-1" dirty="0">
                <a:solidFill>
                  <a:srgbClr val="000000"/>
                </a:solidFill>
                <a:latin typeface="Calibri"/>
              </a:rPr>
              <a:t> module should be the server because it provides a service.</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IAI-SG connects to the </a:t>
            </a:r>
            <a:r>
              <a:rPr lang="en-US" sz="3200" b="0" strike="noStrike" spc="-1" dirty="0" err="1">
                <a:solidFill>
                  <a:srgbClr val="000000"/>
                </a:solidFill>
                <a:latin typeface="Calibri"/>
              </a:rPr>
              <a:t>websocket</a:t>
            </a:r>
            <a:r>
              <a:rPr lang="en-US" sz="3200" b="0" strike="noStrike" spc="-1" dirty="0">
                <a:solidFill>
                  <a:srgbClr val="000000"/>
                </a:solidFill>
                <a:latin typeface="Calibri"/>
              </a:rPr>
              <a:t>: ws://ip:9090</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IAI-SG</a:t>
            </a:r>
            <a:r>
              <a:rPr lang="en-US" sz="3200" spc="-1" dirty="0">
                <a:solidFill>
                  <a:srgbClr val="000000"/>
                </a:solidFill>
                <a:latin typeface="Calibri"/>
              </a:rPr>
              <a:t> sends </a:t>
            </a:r>
            <a:r>
              <a:rPr lang="en-US" sz="3200" b="0" strike="noStrike" spc="-1" dirty="0">
                <a:solidFill>
                  <a:srgbClr val="000000"/>
                </a:solidFill>
                <a:latin typeface="Calibri"/>
              </a:rPr>
              <a:t>request to build model: </a:t>
            </a:r>
          </a:p>
          <a:p>
            <a:pPr marL="864000" lvl="1" indent="-324000">
              <a:spcBef>
                <a:spcPts val="1134"/>
              </a:spcBef>
              <a:buClr>
                <a:srgbClr val="000000"/>
              </a:buClr>
              <a:buSzPct val="75000"/>
              <a:buFont typeface="Symbol" charset="2"/>
              <a:buChar char=""/>
            </a:pPr>
            <a:r>
              <a:rPr lang="en-US" sz="3200" b="0" strike="noStrike" spc="-1" dirty="0" err="1">
                <a:solidFill>
                  <a:srgbClr val="000000"/>
                </a:solidFill>
                <a:latin typeface="Calibri"/>
              </a:rPr>
              <a:t>BuildModel</a:t>
            </a:r>
            <a:endParaRPr lang="en-US" sz="3200" b="0" strike="noStrike" spc="-1" dirty="0">
              <a:solidFill>
                <a:srgbClr val="000000"/>
              </a:solidFill>
              <a:latin typeface="Calibri"/>
            </a:endParaRPr>
          </a:p>
          <a:p>
            <a:pPr marL="1321200" lvl="2" indent="-324000">
              <a:spcBef>
                <a:spcPts val="1134"/>
              </a:spcBef>
              <a:buClr>
                <a:srgbClr val="000000"/>
              </a:buClr>
              <a:buSzPct val="75000"/>
              <a:buFont typeface="Symbol" charset="2"/>
              <a:buChar char=""/>
            </a:pPr>
            <a:r>
              <a:rPr lang="en-US" sz="3200" b="0" strike="noStrike" spc="-1" dirty="0">
                <a:solidFill>
                  <a:srgbClr val="000000"/>
                </a:solidFill>
                <a:latin typeface="Calibri"/>
              </a:rPr>
              <a:t>(ROM: (Point1, Point2, Point3,…), </a:t>
            </a:r>
          </a:p>
          <a:p>
            <a:pPr marL="1321200" lvl="2" indent="-324000">
              <a:spcBef>
                <a:spcPts val="1134"/>
              </a:spcBef>
              <a:buClr>
                <a:srgbClr val="000000"/>
              </a:buClr>
              <a:buSzPct val="75000"/>
              <a:buFont typeface="Symbol" charset="2"/>
              <a:buChar char=""/>
            </a:pPr>
            <a:r>
              <a:rPr lang="en-US" sz="3200" b="0" strike="noStrike" spc="-1" dirty="0">
                <a:solidFill>
                  <a:srgbClr val="000000"/>
                </a:solidFill>
                <a:latin typeface="Calibri"/>
              </a:rPr>
              <a:t>“Path to the directory including the needed data”)</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IAI-SG listens to messages reporting progress and the model quality</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At the end of the process, the model is in the same directory with another name</a:t>
            </a:r>
          </a:p>
          <a:p>
            <a:pPr marL="343080" indent="-342720">
              <a:lnSpc>
                <a:spcPct val="100000"/>
              </a:lnSpc>
              <a:spcBef>
                <a:spcPts val="641"/>
              </a:spcBef>
              <a:buClr>
                <a:srgbClr val="000000"/>
              </a:buClr>
              <a:buFont typeface="Arial"/>
              <a:buChar char="•"/>
            </a:pPr>
            <a:r>
              <a:rPr lang="en-US" sz="3200" spc="-1" dirty="0">
                <a:solidFill>
                  <a:srgbClr val="000000"/>
                </a:solidFill>
                <a:latin typeface="Calibri"/>
              </a:rPr>
              <a:t>All the names should start with a timestamp</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For example: </a:t>
            </a:r>
          </a:p>
          <a:p>
            <a:pPr marL="800280" lvl="1" indent="-342720">
              <a:spcBef>
                <a:spcPts val="641"/>
              </a:spcBef>
              <a:buClr>
                <a:srgbClr val="000000"/>
              </a:buClr>
              <a:buFont typeface="Arial"/>
              <a:buChar char="•"/>
            </a:pPr>
            <a:r>
              <a:rPr lang="en-US" sz="3200" spc="-1" dirty="0">
                <a:solidFill>
                  <a:srgbClr val="000000"/>
                </a:solidFill>
                <a:latin typeface="Calibri"/>
              </a:rPr>
              <a:t>The directory including data: 2021-01-01-01-12:00:00-DIR</a:t>
            </a:r>
          </a:p>
          <a:p>
            <a:pPr marL="800280" lvl="1" indent="-342720">
              <a:spcBef>
                <a:spcPts val="641"/>
              </a:spcBef>
              <a:buClr>
                <a:srgbClr val="000000"/>
              </a:buClr>
              <a:buFont typeface="Arial"/>
              <a:buChar char="•"/>
            </a:pPr>
            <a:r>
              <a:rPr lang="en-US" sz="3200" b="0" strike="noStrike" spc="-1" dirty="0">
                <a:solidFill>
                  <a:srgbClr val="000000"/>
                </a:solidFill>
                <a:latin typeface="Calibri"/>
              </a:rPr>
              <a:t>The </a:t>
            </a:r>
            <a:r>
              <a:rPr lang="en-US" sz="3200" spc="-1" dirty="0">
                <a:solidFill>
                  <a:srgbClr val="000000"/>
                </a:solidFill>
                <a:latin typeface="Calibri"/>
              </a:rPr>
              <a:t>video 2021-01-01-12:00:00-Video.h264</a:t>
            </a:r>
          </a:p>
          <a:p>
            <a:pPr marL="800280" lvl="1" indent="-342720">
              <a:spcBef>
                <a:spcPts val="641"/>
              </a:spcBef>
              <a:buClr>
                <a:srgbClr val="000000"/>
              </a:buClr>
              <a:buFont typeface="Arial"/>
              <a:buChar char="•"/>
            </a:pPr>
            <a:r>
              <a:rPr lang="en-US" sz="3200" b="0" strike="noStrike" spc="-1" dirty="0">
                <a:solidFill>
                  <a:srgbClr val="000000"/>
                </a:solidFill>
                <a:latin typeface="Calibri"/>
              </a:rPr>
              <a:t>The metadata </a:t>
            </a:r>
            <a:r>
              <a:rPr lang="en-US" sz="3200" spc="-1" dirty="0">
                <a:solidFill>
                  <a:srgbClr val="000000"/>
                </a:solidFill>
                <a:latin typeface="Calibri"/>
              </a:rPr>
              <a:t>2021-01-01-12:00:00-Meta.txt</a:t>
            </a:r>
          </a:p>
          <a:p>
            <a:pPr marL="800280" lvl="1" indent="-342720">
              <a:spcBef>
                <a:spcPts val="641"/>
              </a:spcBef>
              <a:buClr>
                <a:srgbClr val="000000"/>
              </a:buClr>
              <a:buFont typeface="Arial"/>
              <a:buChar char="•"/>
            </a:pPr>
            <a:r>
              <a:rPr lang="en-US" sz="3200" b="0" strike="noStrike" spc="-1" dirty="0">
                <a:solidFill>
                  <a:srgbClr val="000000"/>
                </a:solidFill>
                <a:latin typeface="Calibri"/>
              </a:rPr>
              <a:t>The </a:t>
            </a:r>
            <a:r>
              <a:rPr lang="en-US" sz="3200" spc="-1" dirty="0">
                <a:solidFill>
                  <a:srgbClr val="000000"/>
                </a:solidFill>
                <a:latin typeface="Calibri"/>
              </a:rPr>
              <a:t>orthophoto 2020-11-11-12:00:00-ortho.tbd</a:t>
            </a:r>
          </a:p>
          <a:p>
            <a:pPr marL="800280" lvl="1" indent="-342720">
              <a:spcBef>
                <a:spcPts val="641"/>
              </a:spcBef>
              <a:buClr>
                <a:srgbClr val="000000"/>
              </a:buClr>
              <a:buFont typeface="Arial"/>
              <a:buChar char="•"/>
            </a:pPr>
            <a:r>
              <a:rPr lang="en-US" sz="3200" b="0" strike="noStrike" spc="-1" dirty="0">
                <a:solidFill>
                  <a:srgbClr val="000000"/>
                </a:solidFill>
                <a:latin typeface="Calibri"/>
              </a:rPr>
              <a:t>The last model </a:t>
            </a:r>
            <a:r>
              <a:rPr lang="en-US" sz="3200" spc="-1" dirty="0">
                <a:solidFill>
                  <a:srgbClr val="000000"/>
                </a:solidFill>
                <a:latin typeface="Calibri"/>
              </a:rPr>
              <a:t>2021-10-09-12:00:00-model.tbd</a:t>
            </a:r>
          </a:p>
          <a:p>
            <a:pPr marL="800280" lvl="1" indent="-342720">
              <a:spcBef>
                <a:spcPts val="641"/>
              </a:spcBef>
              <a:buClr>
                <a:srgbClr val="000000"/>
              </a:buClr>
              <a:buFont typeface="Arial"/>
              <a:buChar char="•"/>
            </a:pPr>
            <a:r>
              <a:rPr lang="en-US" sz="3200" b="0" strike="noStrike" spc="-1" dirty="0">
                <a:solidFill>
                  <a:srgbClr val="000000"/>
                </a:solidFill>
                <a:latin typeface="Calibri"/>
              </a:rPr>
              <a:t>The new model </a:t>
            </a:r>
            <a:r>
              <a:rPr lang="en-US" sz="3200" spc="-1" dirty="0">
                <a:solidFill>
                  <a:srgbClr val="000000"/>
                </a:solidFill>
                <a:latin typeface="Calibri"/>
              </a:rPr>
              <a:t>2021-01-01-12:00:00-model.tbd</a:t>
            </a:r>
            <a:endParaRPr lang="en-US" sz="32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endParaRPr lang="en-US" sz="3200" b="0" strike="noStrike" spc="-1" dirty="0">
              <a:solidFill>
                <a:srgbClr val="000000"/>
              </a:solidFill>
              <a:latin typeface="Calibri"/>
            </a:endParaRPr>
          </a:p>
          <a:p>
            <a:pPr>
              <a:lnSpc>
                <a:spcPct val="100000"/>
              </a:lnSpc>
              <a:spcBef>
                <a:spcPts val="641"/>
              </a:spcBef>
            </a:pPr>
            <a:endParaRPr lang="en-US" sz="3200" b="0" strike="noStrike" spc="-1" dirty="0">
              <a:solidFill>
                <a:srgbClr val="000000"/>
              </a:solidFill>
              <a:latin typeface="Calibri"/>
            </a:endParaRPr>
          </a:p>
        </p:txBody>
      </p:sp>
      <p:sp>
        <p:nvSpPr>
          <p:cNvPr id="287" name="TextShape 3"/>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288" name="TextShape 4"/>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2D079845-1433-42B9-8CA4-547B27CE6C9C}" type="slidenum">
              <a:rPr lang="en-US" sz="1200" b="0" strike="noStrike" spc="-1">
                <a:solidFill>
                  <a:srgbClr val="B2B2B2"/>
                </a:solidFill>
                <a:latin typeface="Calibri"/>
              </a:rPr>
              <a:t>6</a:t>
            </a:fld>
            <a:r>
              <a:rPr lang="en-US" sz="1200" b="0" strike="noStrike" spc="-1">
                <a:solidFill>
                  <a:srgbClr val="B2B2B2"/>
                </a:solidFill>
                <a:latin typeface="Calibri"/>
              </a:rPr>
              <a:t> -</a:t>
            </a:r>
            <a:endParaRPr lang="en-US" sz="1200" b="0" strike="noStrike" spc="-1">
              <a:latin typeface="Times New Roman"/>
            </a:endParaRPr>
          </a:p>
        </p:txBody>
      </p:sp>
    </p:spTree>
    <p:extLst>
      <p:ext uri="{BB962C8B-B14F-4D97-AF65-F5344CB8AC3E}">
        <p14:creationId xmlns:p14="http://schemas.microsoft.com/office/powerpoint/2010/main" val="35008802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457200" y="13320"/>
            <a:ext cx="8457840" cy="977040"/>
          </a:xfrm>
          <a:prstGeom prst="rect">
            <a:avLst/>
          </a:prstGeom>
          <a:noFill/>
          <a:ln>
            <a:noFill/>
          </a:ln>
        </p:spPr>
        <p:txBody>
          <a:bodyPr anchor="ctr"/>
          <a:lstStyle/>
          <a:p>
            <a:pPr algn="ctr">
              <a:lnSpc>
                <a:spcPct val="100000"/>
              </a:lnSpc>
            </a:pPr>
            <a:r>
              <a:rPr lang="en-US" sz="3200" b="1" strike="noStrike" spc="-1">
                <a:solidFill>
                  <a:srgbClr val="000000"/>
                </a:solidFill>
                <a:latin typeface="Calibri"/>
              </a:rPr>
              <a:t> </a:t>
            </a:r>
            <a:r>
              <a:t/>
            </a:r>
            <a:br/>
            <a:r>
              <a:rPr lang="en-US" sz="3200" b="1" strike="noStrike" spc="-1">
                <a:solidFill>
                  <a:srgbClr val="000000"/>
                </a:solidFill>
                <a:latin typeface="Calibri"/>
              </a:rPr>
              <a:t>Req:2. Drone Localization Reporting</a:t>
            </a:r>
            <a:endParaRPr lang="en-US" sz="3200" b="0" strike="noStrike" spc="-1">
              <a:solidFill>
                <a:srgbClr val="000000"/>
              </a:solidFill>
              <a:latin typeface="Calibri"/>
            </a:endParaRPr>
          </a:p>
        </p:txBody>
      </p:sp>
      <p:sp>
        <p:nvSpPr>
          <p:cNvPr id="260" name="TextShape 2"/>
          <p:cNvSpPr txBox="1"/>
          <p:nvPr/>
        </p:nvSpPr>
        <p:spPr>
          <a:xfrm>
            <a:off x="457200" y="1066680"/>
            <a:ext cx="8229240" cy="5059080"/>
          </a:xfrm>
          <a:prstGeom prst="rect">
            <a:avLst/>
          </a:prstGeom>
          <a:noFill/>
          <a:ln>
            <a:noFill/>
          </a:ln>
        </p:spPr>
        <p:txBody>
          <a:bodyPr>
            <a:normAutofit/>
          </a:bodyPr>
          <a:lstStyle/>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Report drone position:</a:t>
            </a:r>
          </a:p>
          <a:p>
            <a:pPr marL="914400" lvl="1" indent="-514080">
              <a:lnSpc>
                <a:spcPct val="100000"/>
              </a:lnSpc>
              <a:spcBef>
                <a:spcPts val="561"/>
              </a:spcBef>
              <a:buClr>
                <a:srgbClr val="000000"/>
              </a:buClr>
              <a:buFont typeface="Arial"/>
              <a:buChar char="•"/>
            </a:pPr>
            <a:r>
              <a:rPr lang="en-US" sz="2800" b="0" strike="noStrike" spc="-1" dirty="0">
                <a:solidFill>
                  <a:srgbClr val="000000"/>
                </a:solidFill>
                <a:latin typeface="Calibri"/>
              </a:rPr>
              <a:t>Input:</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Last WPS Model</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Last </a:t>
            </a:r>
            <a:r>
              <a:rPr lang="en-US" sz="2400" b="0" strike="noStrike" spc="-1" dirty="0" err="1">
                <a:solidFill>
                  <a:srgbClr val="000000"/>
                </a:solidFill>
                <a:latin typeface="Calibri"/>
              </a:rPr>
              <a:t>RoM</a:t>
            </a:r>
            <a:r>
              <a:rPr lang="en-US" sz="2400" b="0" strike="noStrike" spc="-1" dirty="0">
                <a:solidFill>
                  <a:srgbClr val="000000"/>
                </a:solidFill>
                <a:latin typeface="Calibri"/>
              </a:rPr>
              <a:t> orthophoto</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Video Stream</a:t>
            </a:r>
          </a:p>
          <a:p>
            <a:pPr marL="914400" lvl="1" indent="-514080">
              <a:lnSpc>
                <a:spcPct val="100000"/>
              </a:lnSpc>
              <a:spcBef>
                <a:spcPts val="561"/>
              </a:spcBef>
              <a:buClr>
                <a:srgbClr val="000000"/>
              </a:buClr>
              <a:buFont typeface="Arial"/>
              <a:buChar char="•"/>
            </a:pPr>
            <a:r>
              <a:rPr lang="en-US" sz="2800" b="0" strike="noStrike" spc="-1" dirty="0">
                <a:solidFill>
                  <a:srgbClr val="000000"/>
                </a:solidFill>
                <a:latin typeface="Calibri"/>
              </a:rPr>
              <a:t>Output:</a:t>
            </a:r>
          </a:p>
          <a:p>
            <a:pPr marL="1314360" lvl="2" indent="-514080">
              <a:lnSpc>
                <a:spcPct val="100000"/>
              </a:lnSpc>
              <a:spcBef>
                <a:spcPts val="479"/>
              </a:spcBef>
              <a:buClr>
                <a:srgbClr val="000000"/>
              </a:buClr>
              <a:buFont typeface="StarSymbol"/>
              <a:buAutoNum type="arabicPeriod"/>
            </a:pPr>
            <a:r>
              <a:rPr lang="en-US" sz="2400" b="0" strike="noStrike" spc="-1" dirty="0">
                <a:solidFill>
                  <a:srgbClr val="000000"/>
                </a:solidFill>
                <a:latin typeface="Calibri"/>
              </a:rPr>
              <a:t>Localization of the drone as data in a file</a:t>
            </a:r>
          </a:p>
          <a:p>
            <a:pPr marL="514440" indent="-514080">
              <a:lnSpc>
                <a:spcPct val="100000"/>
              </a:lnSpc>
              <a:spcBef>
                <a:spcPts val="641"/>
              </a:spcBef>
              <a:buClr>
                <a:srgbClr val="000000"/>
              </a:buClr>
              <a:buFont typeface="StarSymbol"/>
              <a:buAutoNum type="arabicPeriod"/>
            </a:pPr>
            <a:r>
              <a:rPr lang="en-US" sz="3200" b="0" strike="noStrike" spc="-1" dirty="0">
                <a:solidFill>
                  <a:srgbClr val="000000"/>
                </a:solidFill>
                <a:latin typeface="Calibri"/>
              </a:rPr>
              <a:t>Stop reporting localization upon user request</a:t>
            </a:r>
          </a:p>
        </p:txBody>
      </p:sp>
      <p:sp>
        <p:nvSpPr>
          <p:cNvPr id="261" name="TextShape 3"/>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262" name="TextShape 4"/>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0F01F499-1CDF-4863-8D0C-386A4BDC656D}" type="slidenum">
              <a:rPr lang="en-US" sz="1200" b="0" strike="noStrike" spc="-1">
                <a:solidFill>
                  <a:srgbClr val="B2B2B2"/>
                </a:solidFill>
                <a:latin typeface="Calibri"/>
              </a:rPr>
              <a:t>7</a:t>
            </a:fld>
            <a:r>
              <a:rPr lang="en-US" sz="1200" b="0" strike="noStrike" spc="-1">
                <a:solidFill>
                  <a:srgbClr val="B2B2B2"/>
                </a:solidFill>
                <a:latin typeface="Calibri"/>
              </a:rPr>
              <a:t> -</a:t>
            </a:r>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457200" y="274680"/>
            <a:ext cx="8229240" cy="86796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Report Drone Localization control</a:t>
            </a:r>
          </a:p>
        </p:txBody>
      </p:sp>
      <p:sp>
        <p:nvSpPr>
          <p:cNvPr id="290" name="TextShape 2"/>
          <p:cNvSpPr txBox="1"/>
          <p:nvPr/>
        </p:nvSpPr>
        <p:spPr>
          <a:xfrm>
            <a:off x="457200" y="1219320"/>
            <a:ext cx="8229240" cy="4906440"/>
          </a:xfrm>
          <a:prstGeom prst="rect">
            <a:avLst/>
          </a:prstGeom>
          <a:noFill/>
          <a:ln>
            <a:noFill/>
          </a:ln>
        </p:spPr>
        <p:txBody>
          <a:bodyPr>
            <a:normAutofit fontScale="47500" lnSpcReduction="20000"/>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This function needs online video</a:t>
            </a:r>
          </a:p>
          <a:p>
            <a:pPr marL="343080" indent="-342720">
              <a:lnSpc>
                <a:spcPct val="100000"/>
              </a:lnSpc>
              <a:spcBef>
                <a:spcPts val="641"/>
              </a:spcBef>
              <a:buClr>
                <a:srgbClr val="000000"/>
              </a:buClr>
              <a:buFont typeface="Arial"/>
              <a:buChar char="•"/>
            </a:pPr>
            <a:r>
              <a:rPr lang="en-US" sz="3200" spc="-1" dirty="0">
                <a:solidFill>
                  <a:srgbClr val="000000"/>
                </a:solidFill>
                <a:latin typeface="Calibri"/>
              </a:rPr>
              <a:t>The goal is </a:t>
            </a:r>
            <a:r>
              <a:rPr lang="en-US" sz="3200" b="0" strike="noStrike" spc="-1" dirty="0">
                <a:solidFill>
                  <a:srgbClr val="000000"/>
                </a:solidFill>
                <a:latin typeface="Calibri"/>
              </a:rPr>
              <a:t>to start reporting localization of drone 6DOF (in a file)</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IAI-SG retrieves the right orthophoto + last model</a:t>
            </a:r>
          </a:p>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There are two options:</a:t>
            </a:r>
          </a:p>
          <a:p>
            <a:pPr marL="971910" lvl="1" indent="-514350">
              <a:spcBef>
                <a:spcPts val="641"/>
              </a:spcBef>
              <a:buClr>
                <a:srgbClr val="000000"/>
              </a:buClr>
              <a:buFont typeface="+mj-lt"/>
              <a:buAutoNum type="arabicPeriod"/>
            </a:pPr>
            <a:r>
              <a:rPr lang="en-US" sz="3200" b="0" strike="noStrike" spc="-1" dirty="0">
                <a:solidFill>
                  <a:srgbClr val="000000"/>
                </a:solidFill>
                <a:latin typeface="Calibri"/>
              </a:rPr>
              <a:t>Pipeline option:</a:t>
            </a:r>
          </a:p>
          <a:p>
            <a:pPr marL="1429110" lvl="2" indent="-514350">
              <a:spcBef>
                <a:spcPts val="641"/>
              </a:spcBef>
              <a:buClr>
                <a:srgbClr val="000000"/>
              </a:buClr>
              <a:buFont typeface="+mj-lt"/>
              <a:buAutoNum type="arabicPeriod"/>
            </a:pPr>
            <a:r>
              <a:rPr lang="en-US" sz="3200" b="0" strike="noStrike" spc="-1" dirty="0">
                <a:solidFill>
                  <a:srgbClr val="000000"/>
                </a:solidFill>
                <a:latin typeface="Calibri"/>
              </a:rPr>
              <a:t>IAI-SG creates relevant </a:t>
            </a:r>
            <a:r>
              <a:rPr lang="en-US" sz="3200" b="0" strike="noStrike" spc="-1" dirty="0" err="1">
                <a:solidFill>
                  <a:srgbClr val="000000"/>
                </a:solidFill>
                <a:latin typeface="Calibri"/>
              </a:rPr>
              <a:t>gstreamer</a:t>
            </a:r>
            <a:r>
              <a:rPr lang="en-US" sz="3200" b="0" strike="noStrike" spc="-1" dirty="0">
                <a:solidFill>
                  <a:srgbClr val="000000"/>
                </a:solidFill>
                <a:latin typeface="Calibri"/>
              </a:rPr>
              <a:t> pipeline with the </a:t>
            </a:r>
            <a:r>
              <a:rPr lang="en-US" sz="3200" b="0" strike="noStrike" spc="-1" dirty="0" err="1">
                <a:solidFill>
                  <a:srgbClr val="000000"/>
                </a:solidFill>
                <a:latin typeface="Calibri"/>
              </a:rPr>
              <a:t>SighTec</a:t>
            </a:r>
            <a:r>
              <a:rPr lang="en-US" sz="3200" b="0" strike="noStrike" spc="-1" dirty="0">
                <a:solidFill>
                  <a:srgbClr val="000000"/>
                </a:solidFill>
                <a:latin typeface="Calibri"/>
              </a:rPr>
              <a:t> </a:t>
            </a:r>
            <a:r>
              <a:rPr lang="en-US" sz="3200" b="0" strike="noStrike" spc="-1" dirty="0" err="1">
                <a:solidFill>
                  <a:srgbClr val="000000"/>
                </a:solidFill>
                <a:latin typeface="Calibri"/>
              </a:rPr>
              <a:t>algo</a:t>
            </a:r>
            <a:r>
              <a:rPr lang="en-US" sz="3200" b="0" strike="noStrike" spc="-1" dirty="0">
                <a:solidFill>
                  <a:srgbClr val="000000"/>
                </a:solidFill>
                <a:latin typeface="Calibri"/>
              </a:rPr>
              <a:t> plugin</a:t>
            </a:r>
          </a:p>
          <a:p>
            <a:pPr marL="1429110" lvl="2" indent="-514350">
              <a:spcBef>
                <a:spcPts val="641"/>
              </a:spcBef>
              <a:buClr>
                <a:srgbClr val="000000"/>
              </a:buClr>
              <a:buFont typeface="+mj-lt"/>
              <a:buAutoNum type="arabicPeriod"/>
            </a:pPr>
            <a:r>
              <a:rPr lang="en-US" sz="3200" b="0" strike="noStrike" spc="-1" dirty="0" err="1">
                <a:solidFill>
                  <a:srgbClr val="000000"/>
                </a:solidFill>
                <a:latin typeface="Calibri"/>
              </a:rPr>
              <a:t>SighTec</a:t>
            </a:r>
            <a:r>
              <a:rPr lang="en-US" sz="3200" b="0" strike="noStrike" spc="-1" dirty="0">
                <a:solidFill>
                  <a:srgbClr val="000000"/>
                </a:solidFill>
                <a:latin typeface="Calibri"/>
              </a:rPr>
              <a:t> </a:t>
            </a:r>
            <a:r>
              <a:rPr lang="en-US" sz="3200" b="0" strike="noStrike" spc="-1" dirty="0" err="1">
                <a:solidFill>
                  <a:srgbClr val="000000"/>
                </a:solidFill>
                <a:latin typeface="Calibri"/>
              </a:rPr>
              <a:t>algo</a:t>
            </a:r>
            <a:r>
              <a:rPr lang="en-US" sz="3200" b="0" strike="noStrike" spc="-1" dirty="0">
                <a:solidFill>
                  <a:srgbClr val="000000"/>
                </a:solidFill>
                <a:latin typeface="Calibri"/>
              </a:rPr>
              <a:t> starts reporting relevant localization</a:t>
            </a:r>
          </a:p>
          <a:p>
            <a:pPr marL="1429110" lvl="2" indent="-514350">
              <a:spcBef>
                <a:spcPts val="641"/>
              </a:spcBef>
              <a:buClr>
                <a:srgbClr val="000000"/>
              </a:buClr>
              <a:buFont typeface="+mj-lt"/>
              <a:buAutoNum type="arabicPeriod"/>
            </a:pPr>
            <a:r>
              <a:rPr lang="en-US" sz="3200" b="0" strike="noStrike" spc="-1" dirty="0">
                <a:solidFill>
                  <a:srgbClr val="000000"/>
                </a:solidFill>
                <a:latin typeface="Calibri"/>
              </a:rPr>
              <a:t>When the user cancels the function, IAI-SG deletes the pipeline.</a:t>
            </a:r>
          </a:p>
          <a:p>
            <a:pPr marL="971910" lvl="1" indent="-514350">
              <a:spcBef>
                <a:spcPts val="641"/>
              </a:spcBef>
              <a:buClr>
                <a:srgbClr val="000000"/>
              </a:buClr>
              <a:buFont typeface="+mj-lt"/>
              <a:buAutoNum type="arabicPeriod"/>
            </a:pPr>
            <a:r>
              <a:rPr lang="en-US" sz="3200" b="0" strike="noStrike" spc="-1" dirty="0">
                <a:solidFill>
                  <a:srgbClr val="000000"/>
                </a:solidFill>
                <a:latin typeface="Calibri"/>
              </a:rPr>
              <a:t>Semi offline option:</a:t>
            </a:r>
          </a:p>
          <a:p>
            <a:pPr marL="1429110" lvl="2" indent="-514350">
              <a:spcBef>
                <a:spcPts val="641"/>
              </a:spcBef>
              <a:buClr>
                <a:srgbClr val="000000"/>
              </a:buClr>
              <a:buFont typeface="+mj-lt"/>
              <a:buAutoNum type="arabicPeriod"/>
            </a:pPr>
            <a:r>
              <a:rPr lang="en-US" sz="3200" b="0" strike="noStrike" spc="-1" dirty="0">
                <a:solidFill>
                  <a:srgbClr val="000000"/>
                </a:solidFill>
                <a:latin typeface="Calibri"/>
              </a:rPr>
              <a:t>IAI-SG connects to the </a:t>
            </a:r>
            <a:r>
              <a:rPr lang="en-US" sz="3200" b="0" strike="noStrike" spc="-1" dirty="0" err="1">
                <a:solidFill>
                  <a:srgbClr val="000000"/>
                </a:solidFill>
                <a:latin typeface="Calibri"/>
              </a:rPr>
              <a:t>websocket</a:t>
            </a:r>
            <a:r>
              <a:rPr lang="en-US" sz="3200" b="0" strike="noStrike" spc="-1" dirty="0">
                <a:solidFill>
                  <a:srgbClr val="000000"/>
                </a:solidFill>
                <a:latin typeface="Calibri"/>
              </a:rPr>
              <a:t>: ws://ip:9090</a:t>
            </a:r>
          </a:p>
          <a:p>
            <a:pPr marL="1429110" lvl="2" indent="-514350">
              <a:spcBef>
                <a:spcPts val="641"/>
              </a:spcBef>
              <a:buClr>
                <a:srgbClr val="000000"/>
              </a:buClr>
              <a:buFont typeface="+mj-lt"/>
              <a:buAutoNum type="arabicPeriod"/>
            </a:pPr>
            <a:r>
              <a:rPr lang="en-US" sz="3200" b="0" strike="noStrike" spc="-1" dirty="0">
                <a:solidFill>
                  <a:srgbClr val="000000"/>
                </a:solidFill>
                <a:latin typeface="Calibri"/>
              </a:rPr>
              <a:t>IAI-SG</a:t>
            </a:r>
            <a:r>
              <a:rPr lang="en-US" sz="3200" spc="-1" dirty="0">
                <a:solidFill>
                  <a:srgbClr val="000000"/>
                </a:solidFill>
                <a:latin typeface="Calibri"/>
              </a:rPr>
              <a:t> sends </a:t>
            </a:r>
            <a:r>
              <a:rPr lang="en-US" sz="3200" b="0" strike="noStrike" spc="-1" dirty="0">
                <a:solidFill>
                  <a:srgbClr val="000000"/>
                </a:solidFill>
                <a:latin typeface="Calibri"/>
              </a:rPr>
              <a:t>request to report drone localization: </a:t>
            </a:r>
          </a:p>
          <a:p>
            <a:pPr marL="1968750" lvl="3" indent="-514350">
              <a:spcBef>
                <a:spcPts val="1134"/>
              </a:spcBef>
              <a:buClr>
                <a:srgbClr val="000000"/>
              </a:buClr>
              <a:buSzPct val="75000"/>
              <a:buFont typeface="+mj-lt"/>
              <a:buAutoNum type="arabicPeriod"/>
            </a:pPr>
            <a:r>
              <a:rPr lang="en-US" sz="3200" b="0" strike="noStrike" spc="-1" dirty="0" err="1">
                <a:solidFill>
                  <a:srgbClr val="000000"/>
                </a:solidFill>
                <a:latin typeface="Calibri"/>
              </a:rPr>
              <a:t>ReportDroneLocalization</a:t>
            </a:r>
            <a:r>
              <a:rPr lang="en-US" sz="3200" spc="-1" dirty="0">
                <a:solidFill>
                  <a:srgbClr val="000000"/>
                </a:solidFill>
                <a:latin typeface="Calibri"/>
              </a:rPr>
              <a:t>(</a:t>
            </a:r>
            <a:endParaRPr lang="en-US" sz="3200" b="0" strike="noStrike" spc="-1" dirty="0">
              <a:solidFill>
                <a:srgbClr val="000000"/>
              </a:solidFill>
              <a:latin typeface="Calibri"/>
            </a:endParaRPr>
          </a:p>
          <a:p>
            <a:pPr marL="2425950" lvl="4" indent="-514350">
              <a:spcBef>
                <a:spcPts val="1134"/>
              </a:spcBef>
              <a:buClr>
                <a:srgbClr val="000000"/>
              </a:buClr>
              <a:buSzPct val="75000"/>
              <a:buFont typeface="+mj-lt"/>
              <a:buAutoNum type="arabicPeriod"/>
            </a:pPr>
            <a:r>
              <a:rPr lang="en-US" sz="3200" b="0" strike="noStrike" spc="-1" dirty="0">
                <a:solidFill>
                  <a:srgbClr val="000000"/>
                </a:solidFill>
                <a:latin typeface="Calibri"/>
              </a:rPr>
              <a:t>“RTP Stream”</a:t>
            </a:r>
          </a:p>
          <a:p>
            <a:pPr marL="2425950" lvl="4" indent="-514350">
              <a:spcBef>
                <a:spcPts val="1134"/>
              </a:spcBef>
              <a:buClr>
                <a:srgbClr val="000000"/>
              </a:buClr>
              <a:buSzPct val="75000"/>
              <a:buFont typeface="+mj-lt"/>
              <a:buAutoNum type="arabicPeriod"/>
            </a:pPr>
            <a:r>
              <a:rPr lang="en-US" sz="3200" b="0" strike="noStrike" spc="-1" dirty="0">
                <a:solidFill>
                  <a:srgbClr val="000000"/>
                </a:solidFill>
                <a:latin typeface="Calibri"/>
              </a:rPr>
              <a:t>“Path to the directory including the needed data”)</a:t>
            </a:r>
          </a:p>
          <a:p>
            <a:pPr marL="1511550" lvl="2" indent="-514350">
              <a:spcBef>
                <a:spcPts val="1134"/>
              </a:spcBef>
              <a:buClr>
                <a:srgbClr val="000000"/>
              </a:buClr>
              <a:buSzPct val="75000"/>
              <a:buFont typeface="+mj-lt"/>
              <a:buAutoNum type="arabicPeriod"/>
            </a:pPr>
            <a:r>
              <a:rPr lang="en-US" sz="3200" spc="-1" dirty="0">
                <a:solidFill>
                  <a:srgbClr val="000000"/>
                </a:solidFill>
                <a:latin typeface="Calibri"/>
              </a:rPr>
              <a:t>When the user stops the activity, a file including the reported data</a:t>
            </a:r>
            <a:r>
              <a:rPr lang="en-US" sz="3200" b="0" strike="noStrike" spc="-1" dirty="0">
                <a:solidFill>
                  <a:srgbClr val="000000"/>
                </a:solidFill>
                <a:latin typeface="Calibri"/>
              </a:rPr>
              <a:t> is in the directory including the needed data.</a:t>
            </a:r>
          </a:p>
          <a:p>
            <a:pPr marL="1886310" lvl="3" indent="-514350">
              <a:spcBef>
                <a:spcPts val="641"/>
              </a:spcBef>
              <a:buClr>
                <a:srgbClr val="000000"/>
              </a:buClr>
              <a:buFont typeface="+mj-lt"/>
              <a:buAutoNum type="arabicPeriod"/>
            </a:pPr>
            <a:endParaRPr lang="en-US" sz="3200" b="0" strike="noStrike" spc="-1" dirty="0">
              <a:solidFill>
                <a:srgbClr val="000000"/>
              </a:solidFill>
              <a:latin typeface="Calibri"/>
            </a:endParaRPr>
          </a:p>
          <a:p>
            <a:pPr marL="1429110" lvl="2" indent="-514350">
              <a:spcBef>
                <a:spcPts val="641"/>
              </a:spcBef>
              <a:buClr>
                <a:srgbClr val="000000"/>
              </a:buClr>
              <a:buFont typeface="+mj-lt"/>
              <a:buAutoNum type="arabicPeriod"/>
            </a:pPr>
            <a:endParaRPr lang="en-US" sz="3200" b="0" strike="noStrike" spc="-1" dirty="0">
              <a:solidFill>
                <a:srgbClr val="000000"/>
              </a:solidFill>
              <a:latin typeface="Calibri"/>
            </a:endParaRPr>
          </a:p>
          <a:p>
            <a:pPr marL="1429110" lvl="2" indent="-514350">
              <a:spcBef>
                <a:spcPts val="641"/>
              </a:spcBef>
              <a:buClr>
                <a:srgbClr val="000000"/>
              </a:buClr>
              <a:buFont typeface="+mj-lt"/>
              <a:buAutoNum type="arabicPeriod"/>
            </a:pPr>
            <a:endParaRPr lang="en-US" sz="3200" b="0" strike="noStrike" spc="-1" dirty="0">
              <a:solidFill>
                <a:srgbClr val="000000"/>
              </a:solidFill>
              <a:latin typeface="Calibri"/>
            </a:endParaRPr>
          </a:p>
          <a:p>
            <a:pPr>
              <a:lnSpc>
                <a:spcPct val="100000"/>
              </a:lnSpc>
              <a:spcBef>
                <a:spcPts val="641"/>
              </a:spcBef>
            </a:pPr>
            <a:endParaRPr lang="en-US" sz="3200" b="0" strike="noStrike" spc="-1" dirty="0">
              <a:solidFill>
                <a:srgbClr val="000000"/>
              </a:solidFill>
              <a:latin typeface="Calibri"/>
            </a:endParaRPr>
          </a:p>
        </p:txBody>
      </p:sp>
      <p:sp>
        <p:nvSpPr>
          <p:cNvPr id="291" name="TextShape 3"/>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292" name="TextShape 4"/>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CF49AA2C-07F1-4366-9D25-6C6F149646B3}" type="slidenum">
              <a:rPr lang="en-US" sz="1200" b="0" strike="noStrike" spc="-1">
                <a:solidFill>
                  <a:srgbClr val="B2B2B2"/>
                </a:solidFill>
                <a:latin typeface="Calibri"/>
              </a:rPr>
              <a:t>8</a:t>
            </a:fld>
            <a:r>
              <a:rPr lang="en-US" sz="1200" b="0" strike="noStrike" spc="-1">
                <a:solidFill>
                  <a:srgbClr val="B2B2B2"/>
                </a:solidFill>
                <a:latin typeface="Calibri"/>
              </a:rPr>
              <a:t> -</a:t>
            </a:r>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394200" y="29880"/>
            <a:ext cx="8229240" cy="791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Drone Localization pipeline</a:t>
            </a:r>
          </a:p>
        </p:txBody>
      </p:sp>
      <p:sp>
        <p:nvSpPr>
          <p:cNvPr id="294" name="CustomShape 2"/>
          <p:cNvSpPr/>
          <p:nvPr/>
        </p:nvSpPr>
        <p:spPr>
          <a:xfrm>
            <a:off x="567360" y="3199680"/>
            <a:ext cx="1467000" cy="685440"/>
          </a:xfrm>
          <a:prstGeom prst="rect">
            <a:avLst/>
          </a:prstGeom>
          <a:pattFill prst="ltUpDiag">
            <a:fgClr>
              <a:srgbClr val="4F81BD"/>
            </a:fgClr>
            <a:bgClr>
              <a:srgbClr val="FFFFFF"/>
            </a:bgClr>
          </a:patt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4F81BD"/>
                </a:solidFill>
                <a:latin typeface="Calibri"/>
              </a:rPr>
              <a:t>RTSPSRC</a:t>
            </a:r>
            <a:endParaRPr lang="en-US" sz="1800" b="0" strike="noStrike" spc="-1">
              <a:latin typeface="Arial"/>
            </a:endParaRPr>
          </a:p>
        </p:txBody>
      </p:sp>
      <p:sp>
        <p:nvSpPr>
          <p:cNvPr id="295" name="CustomShape 3"/>
          <p:cNvSpPr/>
          <p:nvPr/>
        </p:nvSpPr>
        <p:spPr>
          <a:xfrm>
            <a:off x="3979440" y="1976760"/>
            <a:ext cx="1391760" cy="1222560"/>
          </a:xfrm>
          <a:prstGeom prst="rect">
            <a:avLst/>
          </a:prstGeom>
          <a:solidFill>
            <a:srgbClr val="B3A2C7"/>
          </a:solid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600" b="0" strike="noStrike" spc="-1">
                <a:solidFill>
                  <a:srgbClr val="FFFFFF"/>
                </a:solidFill>
                <a:latin typeface="Calibri"/>
              </a:rPr>
              <a:t>Sight Tec Drone 6DOF Plugin</a:t>
            </a:r>
            <a:endParaRPr lang="en-US" sz="1600" b="0" strike="noStrike" spc="-1">
              <a:latin typeface="Arial"/>
            </a:endParaRPr>
          </a:p>
        </p:txBody>
      </p:sp>
      <p:sp>
        <p:nvSpPr>
          <p:cNvPr id="296" name="CustomShape 4"/>
          <p:cNvSpPr/>
          <p:nvPr/>
        </p:nvSpPr>
        <p:spPr>
          <a:xfrm rot="20287800">
            <a:off x="1977931" y="3134201"/>
            <a:ext cx="2076840" cy="98280"/>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297" name="CustomShape 5"/>
          <p:cNvSpPr/>
          <p:nvPr/>
        </p:nvSpPr>
        <p:spPr>
          <a:xfrm>
            <a:off x="5232600" y="2330640"/>
            <a:ext cx="580680" cy="171000"/>
          </a:xfrm>
          <a:prstGeom prst="rightArrow">
            <a:avLst>
              <a:gd name="adj1" fmla="val 50000"/>
              <a:gd name="adj2" fmla="val 500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298" name="CustomShape 6"/>
          <p:cNvSpPr/>
          <p:nvPr/>
        </p:nvSpPr>
        <p:spPr>
          <a:xfrm>
            <a:off x="7206120" y="2307240"/>
            <a:ext cx="277920" cy="559440"/>
          </a:xfrm>
          <a:prstGeom prst="circularArrow">
            <a:avLst>
              <a:gd name="adj1" fmla="val 12500"/>
              <a:gd name="adj2" fmla="val 1142319"/>
              <a:gd name="adj3" fmla="val 20457681"/>
              <a:gd name="adj4" fmla="val 10800000"/>
              <a:gd name="adj5" fmla="val 12500"/>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299" name="CustomShape 7"/>
          <p:cNvSpPr/>
          <p:nvPr/>
        </p:nvSpPr>
        <p:spPr>
          <a:xfrm>
            <a:off x="7427520" y="2538000"/>
            <a:ext cx="417240" cy="514080"/>
          </a:xfrm>
          <a:prstGeom prst="flowChartMagneticDisk">
            <a:avLst/>
          </a:prstGeom>
          <a:solidFill>
            <a:srgbClr val="4F81BD"/>
          </a:solidFill>
          <a:ln w="25560">
            <a:solidFill>
              <a:srgbClr val="3A5F8B"/>
            </a:solidFill>
            <a:round/>
          </a:ln>
        </p:spPr>
        <p:style>
          <a:lnRef idx="0">
            <a:scrgbClr r="0" g="0" b="0"/>
          </a:lnRef>
          <a:fillRef idx="0">
            <a:scrgbClr r="0" g="0" b="0"/>
          </a:fillRef>
          <a:effectRef idx="0">
            <a:scrgbClr r="0" g="0" b="0"/>
          </a:effectRef>
          <a:fontRef idx="minor"/>
        </p:style>
      </p:sp>
      <p:sp>
        <p:nvSpPr>
          <p:cNvPr id="300" name="CustomShape 8"/>
          <p:cNvSpPr/>
          <p:nvPr/>
        </p:nvSpPr>
        <p:spPr>
          <a:xfrm>
            <a:off x="301680" y="5124240"/>
            <a:ext cx="823248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Calibri"/>
              </a:rPr>
              <a:t>RTSPSRC</a:t>
            </a:r>
            <a:r>
              <a:rPr lang="en-US" spc="-1" dirty="0">
                <a:solidFill>
                  <a:srgbClr val="000000"/>
                </a:solidFill>
                <a:latin typeface="Calibri"/>
              </a:rPr>
              <a:t> and </a:t>
            </a:r>
            <a:r>
              <a:rPr lang="en-US" sz="1800" b="0" strike="noStrike" spc="-1" dirty="0" err="1">
                <a:solidFill>
                  <a:srgbClr val="000000"/>
                </a:solidFill>
                <a:latin typeface="Calibri"/>
              </a:rPr>
              <a:t>FileSink</a:t>
            </a:r>
            <a:r>
              <a:rPr lang="en-US" sz="1800" b="0" strike="noStrike" spc="-1" dirty="0">
                <a:solidFill>
                  <a:srgbClr val="000000"/>
                </a:solidFill>
                <a:latin typeface="Calibri"/>
              </a:rPr>
              <a:t> are existing </a:t>
            </a:r>
            <a:r>
              <a:rPr lang="en-US" sz="1800" b="0" strike="noStrike" spc="-1" dirty="0" err="1">
                <a:solidFill>
                  <a:srgbClr val="000000"/>
                </a:solidFill>
                <a:latin typeface="Calibri"/>
              </a:rPr>
              <a:t>Gstreamer</a:t>
            </a:r>
            <a:r>
              <a:rPr lang="en-US" sz="1800" b="0" strike="noStrike" spc="-1" dirty="0">
                <a:solidFill>
                  <a:srgbClr val="000000"/>
                </a:solidFill>
                <a:latin typeface="Calibri"/>
              </a:rPr>
              <a:t> Plugins</a:t>
            </a:r>
            <a:endParaRPr lang="en-US" sz="1800" b="0" strike="noStrike" spc="-1" dirty="0">
              <a:latin typeface="Arial"/>
            </a:endParaRPr>
          </a:p>
          <a:p>
            <a:pPr>
              <a:lnSpc>
                <a:spcPct val="100000"/>
              </a:lnSpc>
            </a:pPr>
            <a:r>
              <a:rPr lang="en-US" sz="1800" b="0" strike="noStrike" spc="-1" dirty="0" err="1">
                <a:solidFill>
                  <a:srgbClr val="000000"/>
                </a:solidFill>
                <a:latin typeface="Calibri"/>
              </a:rPr>
              <a:t>SighTec</a:t>
            </a:r>
            <a:r>
              <a:rPr lang="en-US" sz="1800" b="0" strike="noStrike" spc="-1" dirty="0">
                <a:solidFill>
                  <a:srgbClr val="000000"/>
                </a:solidFill>
                <a:latin typeface="Calibri"/>
              </a:rPr>
              <a:t> should develop Drone 6DoFs </a:t>
            </a:r>
            <a:r>
              <a:rPr lang="en-US" sz="1800" b="0" strike="noStrike" spc="-1" dirty="0" err="1">
                <a:solidFill>
                  <a:srgbClr val="000000"/>
                </a:solidFill>
                <a:latin typeface="Calibri"/>
              </a:rPr>
              <a:t>Gstreamer</a:t>
            </a:r>
            <a:r>
              <a:rPr lang="en-US" sz="1800" b="0" strike="noStrike" spc="-1" dirty="0">
                <a:solidFill>
                  <a:srgbClr val="000000"/>
                </a:solidFill>
                <a:latin typeface="Calibri"/>
              </a:rPr>
              <a:t> plugin</a:t>
            </a:r>
            <a:endParaRPr lang="en-US" spc="-1" dirty="0">
              <a:latin typeface="Arial"/>
            </a:endParaRPr>
          </a:p>
          <a:p>
            <a:pPr>
              <a:lnSpc>
                <a:spcPct val="100000"/>
              </a:lnSpc>
            </a:pPr>
            <a:r>
              <a:rPr lang="en-US" sz="1800" b="0" strike="noStrike" spc="-1" dirty="0">
                <a:solidFill>
                  <a:srgbClr val="000000"/>
                </a:solidFill>
                <a:latin typeface="Calibri"/>
              </a:rPr>
              <a:t>Additional Parameters: location on the file system  of the WPS model and orthophoto</a:t>
            </a:r>
            <a:endParaRPr lang="en-US" sz="1800" b="0" strike="noStrike" spc="-1" dirty="0">
              <a:latin typeface="Arial"/>
            </a:endParaRPr>
          </a:p>
        </p:txBody>
      </p:sp>
      <p:sp>
        <p:nvSpPr>
          <p:cNvPr id="301" name="CustomShape 9"/>
          <p:cNvSpPr/>
          <p:nvPr/>
        </p:nvSpPr>
        <p:spPr>
          <a:xfrm>
            <a:off x="104040" y="5200560"/>
            <a:ext cx="221760" cy="201240"/>
          </a:xfrm>
          <a:prstGeom prst="rect">
            <a:avLst/>
          </a:prstGeom>
          <a:pattFill prst="ltUpDiag">
            <a:fgClr>
              <a:srgbClr val="4F81BD"/>
            </a:fgClr>
            <a:bgClr>
              <a:srgbClr val="FFFFFF"/>
            </a:bgClr>
          </a:pattFill>
          <a:ln w="25560">
            <a:solidFill>
              <a:srgbClr val="3A5F8B"/>
            </a:solidFill>
            <a:round/>
          </a:ln>
        </p:spPr>
        <p:style>
          <a:lnRef idx="0">
            <a:scrgbClr r="0" g="0" b="0"/>
          </a:lnRef>
          <a:fillRef idx="0">
            <a:scrgbClr r="0" g="0" b="0"/>
          </a:fillRef>
          <a:effectRef idx="0">
            <a:scrgbClr r="0" g="0" b="0"/>
          </a:effectRef>
          <a:fontRef idx="minor"/>
        </p:style>
      </p:sp>
      <p:sp>
        <p:nvSpPr>
          <p:cNvPr id="302" name="CustomShape 10"/>
          <p:cNvSpPr/>
          <p:nvPr/>
        </p:nvSpPr>
        <p:spPr>
          <a:xfrm>
            <a:off x="106200" y="5476680"/>
            <a:ext cx="219600" cy="218520"/>
          </a:xfrm>
          <a:prstGeom prst="rect">
            <a:avLst/>
          </a:prstGeom>
          <a:solidFill>
            <a:srgbClr val="B3A2C7"/>
          </a:solidFill>
          <a:ln w="25560">
            <a:solidFill>
              <a:srgbClr val="3A5F8B"/>
            </a:solidFill>
            <a:round/>
          </a:ln>
        </p:spPr>
        <p:style>
          <a:lnRef idx="0">
            <a:scrgbClr r="0" g="0" b="0"/>
          </a:lnRef>
          <a:fillRef idx="0">
            <a:scrgbClr r="0" g="0" b="0"/>
          </a:fillRef>
          <a:effectRef idx="0">
            <a:scrgbClr r="0" g="0" b="0"/>
          </a:effectRef>
          <a:fontRef idx="minor"/>
        </p:style>
      </p:sp>
      <p:sp>
        <p:nvSpPr>
          <p:cNvPr id="304" name="CustomShape 12"/>
          <p:cNvSpPr/>
          <p:nvPr/>
        </p:nvSpPr>
        <p:spPr>
          <a:xfrm>
            <a:off x="5813640" y="2163240"/>
            <a:ext cx="1391760" cy="685440"/>
          </a:xfrm>
          <a:prstGeom prst="rect">
            <a:avLst/>
          </a:prstGeom>
          <a:pattFill prst="ltUpDiag">
            <a:fgClr>
              <a:srgbClr val="4F81BD"/>
            </a:fgClr>
            <a:bgClr>
              <a:srgbClr val="FFFFFF"/>
            </a:bgClr>
          </a:patt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4F81BD"/>
                </a:solidFill>
                <a:latin typeface="Calibri"/>
              </a:rPr>
              <a:t>FileSink</a:t>
            </a:r>
            <a:endParaRPr lang="en-US" sz="1800" b="0" strike="noStrike" spc="-1">
              <a:latin typeface="Arial"/>
            </a:endParaRPr>
          </a:p>
        </p:txBody>
      </p:sp>
      <p:sp>
        <p:nvSpPr>
          <p:cNvPr id="306" name="CustomShape 14"/>
          <p:cNvSpPr/>
          <p:nvPr/>
        </p:nvSpPr>
        <p:spPr>
          <a:xfrm>
            <a:off x="594360" y="1413000"/>
            <a:ext cx="1550160" cy="685440"/>
          </a:xfrm>
          <a:prstGeom prst="rect">
            <a:avLst/>
          </a:prstGeom>
          <a:noFill/>
          <a:ln w="25560">
            <a:solidFill>
              <a:srgbClr val="3A5F8B"/>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dirty="0">
                <a:solidFill>
                  <a:srgbClr val="000000"/>
                </a:solidFill>
                <a:latin typeface="Calibri"/>
              </a:rPr>
              <a:t>Path to the directory including the needed data</a:t>
            </a:r>
            <a:endParaRPr lang="en-US" sz="1400" b="0" strike="noStrike" spc="-1" dirty="0">
              <a:latin typeface="Arial"/>
            </a:endParaRPr>
          </a:p>
        </p:txBody>
      </p:sp>
      <p:sp>
        <p:nvSpPr>
          <p:cNvPr id="307" name="CustomShape 15"/>
          <p:cNvSpPr/>
          <p:nvPr/>
        </p:nvSpPr>
        <p:spPr>
          <a:xfrm>
            <a:off x="2144520" y="1824120"/>
            <a:ext cx="1834560" cy="461520"/>
          </a:xfrm>
          <a:custGeom>
            <a:avLst/>
            <a:gdLst/>
            <a:ahLst/>
            <a:cxnLst/>
            <a:rect l="l" t="t" r="r" b="b"/>
            <a:pathLst>
              <a:path w="21600" h="21600">
                <a:moveTo>
                  <a:pt x="0" y="0"/>
                </a:moveTo>
                <a:lnTo>
                  <a:pt x="21600" y="21600"/>
                </a:lnTo>
              </a:path>
            </a:pathLst>
          </a:custGeom>
          <a:noFill/>
          <a:ln w="9360">
            <a:solidFill>
              <a:srgbClr val="4A7EBB"/>
            </a:solidFill>
            <a:round/>
            <a:tailEnd type="triangle" w="med" len="med"/>
          </a:ln>
        </p:spPr>
        <p:style>
          <a:lnRef idx="0">
            <a:scrgbClr r="0" g="0" b="0"/>
          </a:lnRef>
          <a:fillRef idx="0">
            <a:scrgbClr r="0" g="0" b="0"/>
          </a:fillRef>
          <a:effectRef idx="0">
            <a:scrgbClr r="0" g="0" b="0"/>
          </a:effectRef>
          <a:fontRef idx="minor"/>
        </p:style>
      </p:sp>
      <p:sp>
        <p:nvSpPr>
          <p:cNvPr id="309" name="TextShape 17"/>
          <p:cNvSpPr txBox="1"/>
          <p:nvPr/>
        </p:nvSpPr>
        <p:spPr>
          <a:xfrm>
            <a:off x="7391520" y="6369480"/>
            <a:ext cx="799200" cy="364680"/>
          </a:xfrm>
          <a:prstGeom prst="rect">
            <a:avLst/>
          </a:prstGeom>
          <a:noFill/>
          <a:ln>
            <a:noFill/>
          </a:ln>
        </p:spPr>
        <p:txBody>
          <a:bodyPr anchor="ctr"/>
          <a:lstStyle/>
          <a:p>
            <a:pPr>
              <a:lnSpc>
                <a:spcPct val="100000"/>
              </a:lnSpc>
            </a:pPr>
            <a:r>
              <a:rPr lang="en-US" sz="1200" b="0" strike="noStrike" spc="-1">
                <a:solidFill>
                  <a:srgbClr val="8B8B8B"/>
                </a:solidFill>
                <a:latin typeface="Calibri"/>
              </a:rPr>
              <a:t>6/4/2020</a:t>
            </a:r>
            <a:endParaRPr lang="en-US" sz="1200" b="0" strike="noStrike" spc="-1">
              <a:latin typeface="Times New Roman"/>
            </a:endParaRPr>
          </a:p>
        </p:txBody>
      </p:sp>
      <p:sp>
        <p:nvSpPr>
          <p:cNvPr id="310" name="TextShape 18"/>
          <p:cNvSpPr txBox="1"/>
          <p:nvPr/>
        </p:nvSpPr>
        <p:spPr>
          <a:xfrm>
            <a:off x="8381880" y="6373440"/>
            <a:ext cx="609120" cy="364680"/>
          </a:xfrm>
          <a:prstGeom prst="rect">
            <a:avLst/>
          </a:prstGeom>
          <a:noFill/>
          <a:ln>
            <a:noFill/>
          </a:ln>
        </p:spPr>
        <p:txBody>
          <a:bodyPr anchor="ctr"/>
          <a:lstStyle/>
          <a:p>
            <a:pPr algn="ctr">
              <a:lnSpc>
                <a:spcPct val="100000"/>
              </a:lnSpc>
            </a:pPr>
            <a:r>
              <a:rPr lang="en-US" sz="1200" b="0" strike="noStrike" spc="-1">
                <a:solidFill>
                  <a:srgbClr val="B2B2B2"/>
                </a:solidFill>
                <a:latin typeface="Calibri"/>
              </a:rPr>
              <a:t>- </a:t>
            </a:r>
            <a:fld id="{215699CD-0D29-4BC7-A4EB-8CE1A2D85F8E}" type="slidenum">
              <a:rPr lang="en-US" sz="1200" b="0" strike="noStrike" spc="-1">
                <a:solidFill>
                  <a:srgbClr val="B2B2B2"/>
                </a:solidFill>
                <a:latin typeface="Calibri"/>
              </a:rPr>
              <a:t>9</a:t>
            </a:fld>
            <a:r>
              <a:rPr lang="en-US" sz="1200" b="0" strike="noStrike" spc="-1">
                <a:solidFill>
                  <a:srgbClr val="B2B2B2"/>
                </a:solidFill>
                <a:latin typeface="Calibri"/>
              </a:rPr>
              <a:t> -</a:t>
            </a:r>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6543</TotalTime>
  <Words>1466</Words>
  <Application>Microsoft Office PowerPoint</Application>
  <PresentationFormat>On-screen Show (4:3)</PresentationFormat>
  <Paragraphs>274</Paragraphs>
  <Slides>21</Slides>
  <Notes>0</Notes>
  <HiddenSlides>0</HiddenSlides>
  <MMClips>0</MMClips>
  <ScaleCrop>false</ScaleCrop>
  <HeadingPairs>
    <vt:vector size="4" baseType="variant">
      <vt:variant>
        <vt:lpstr>Theme</vt:lpstr>
      </vt:variant>
      <vt:variant>
        <vt:i4>5</vt:i4>
      </vt:variant>
      <vt:variant>
        <vt:lpstr>Slide Titles</vt:lpstr>
      </vt:variant>
      <vt:variant>
        <vt:i4>21</vt:i4>
      </vt:variant>
    </vt:vector>
  </HeadingPairs>
  <TitlesOfParts>
    <vt:vector size="26"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Hallak Michele ELT 51174</dc:creator>
  <cp:lastModifiedBy>Hallak-Stamler Michele LHV</cp:lastModifiedBy>
  <cp:revision>100</cp:revision>
  <dcterms:created xsi:type="dcterms:W3CDTF">2006-08-16T00:00:00Z</dcterms:created>
  <dcterms:modified xsi:type="dcterms:W3CDTF">2021-01-19T12:20:47Z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30</vt:i4>
  </property>
</Properties>
</file>