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2" r:id="rId10"/>
    <p:sldId id="266" r:id="rId11"/>
    <p:sldId id="260" r:id="rId12"/>
    <p:sldId id="268" r:id="rId13"/>
    <p:sldId id="259" r:id="rId14"/>
    <p:sldId id="269" r:id="rId15"/>
    <p:sldId id="270" r:id="rId16"/>
    <p:sldId id="271" r:id="rId17"/>
    <p:sldId id="272" r:id="rId18"/>
    <p:sldId id="283" r:id="rId19"/>
    <p:sldId id="284" r:id="rId20"/>
    <p:sldId id="285" r:id="rId21"/>
    <p:sldId id="286" r:id="rId22"/>
    <p:sldId id="287" r:id="rId23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Bodoni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roduct Sans" panose="020B0403030502040203" pitchFamily="34" charset="0"/>
      <p:regular r:id="rId37"/>
      <p:bold r:id="rId38"/>
      <p:italic r:id="rId39"/>
      <p:boldItalic r:id="rId40"/>
    </p:embeddedFont>
    <p:embeddedFont>
      <p:font typeface="Ubuntu" panose="020B0504030602030204" pitchFamily="34" charset="0"/>
      <p:regular r:id="rId41"/>
      <p:bold r:id="rId42"/>
      <p:italic r:id="rId43"/>
      <p:boldItalic r:id="rId44"/>
    </p:embeddedFont>
    <p:embeddedFont>
      <p:font typeface="Ubuntu Light" panose="020B0304030602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528" y="12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11T00:50:25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4220 5517 0,'27'0'47,"12"0"-31,1 0-1,-14 0-15,14 0 16,0 0-16,13 0 16,-14 0-16,1 0 15,26 0-15,0 0 16,-13 0-16,0 0 15,-13 0-15,13 0 16,0 0-16,0 0 16,-14 0-16,1 0 15,0 0-15,-14 0 16,1 0-16,12 0 16,-12 0-1,-1 0 1,1 0-16,-14 0 15,13 0-15,-12 0 16,25 0-16,-26 0 16,14 13-16,-1-13 15,1 0 1,-1 0-16,1 0 16,-14 0-16,0 0 15,14 0-15,-1 0 16,-13 0-1,14 0 1,-1 0 0,-12 0-16,-1 0 15,13 0-15,14 13 16,-27-13 0,0 0-16,14 0 15,-14 0 1,0 0-16,1 0 15,-1 0 17,0 0-17,0 0 1,0 0 0,1 0-1,-1 0 1,0 0 15,0 0-15,14 0-16,-14 0 15,0 0-15,0 0 16,1 0 0,-1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11T00:51:5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 6284 0,'0'13'63,"0"27"-48,0-27-15,0 27 16,0-14-16,0-13 15,-13 27-15,13-13 16,0-1 0,-13-13-16,13 0 15</inkml:trace>
  <inkml:trace contextRef="#ctx0" brushRef="#br0" timeOffset="911.94">1468 6310 0,'27'0'79,"-1"0"-64,1 0 1,-1 0-1,1-13 1,-1 13-16,-13-13 16,1 13-16,-1 0 15,0 0-15,0 0 16,1 0-16,-1 0 78,0 0-47,0 0 1</inkml:trace>
  <inkml:trace contextRef="#ctx0" brushRef="#br0" timeOffset="2194.94">1614 9935 0,'0'13'63,"0"1"-47,0 12-16,0 14 15,0-27-15,0 40 16,0 0-16,0-27 15,0 14-15,0 0 16,0-27-16,0 13 16,0 1-16,0-14 15,0 0 1,0 0 0</inkml:trace>
  <inkml:trace contextRef="#ctx0" brushRef="#br0" timeOffset="2932.15">1574 9975 0,'13'0'62,"159"-40"-15,-158 40-31,12 0-16,-13 0 15,1 0-15,-1 0 16,0 0-16,0 0 16</inkml:trace>
  <inkml:trace contextRef="#ctx0" brushRef="#br0" timeOffset="3572.23">1601 10213 0,'13'0'47,"13"0"-47,-12 0 16,25 0-16,-25 0 15,25 0-15,-12 0 16,-1-13-16,-13 13 16,1 0-16,-1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11T00:54:4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7977 0,'13'-13'63,"0"13"-48,1 0 1,-1-13-16,0 13 16,0 0-1,1 0 1,12 0-16,-13 0 16,0 0-16,1 0 15,12 0-15,-13 0 16,1 0-16,-1 0 15,13 0 1,-13 0-16,14 0 31,-14 0-15,0 0 0,1 0 140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598673"/>
            <a:ext cx="2113500" cy="48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101650" y="2081075"/>
            <a:ext cx="2113490" cy="60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+mn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 preserve="1">
  <p:cSld name="White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747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+mj-l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0" y="2268620"/>
            <a:ext cx="4005699" cy="222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4565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633500" y="1605600"/>
            <a:ext cx="5877000" cy="280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014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0139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7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1E9A-C16A-4199-A3DE-D000DE59E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14BF-96F9-49E5-A8CB-2B443B454412}"/>
              </a:ext>
            </a:extLst>
          </p:cNvPr>
          <p:cNvSpPr txBox="1"/>
          <p:nvPr/>
        </p:nvSpPr>
        <p:spPr>
          <a:xfrm>
            <a:off x="5720576" y="4036741"/>
            <a:ext cx="3133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Teknologi </a:t>
            </a:r>
            <a:r>
              <a:rPr lang="en-US" dirty="0" err="1"/>
              <a:t>Cerdas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3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996B-F95C-4FB0-B1FB-F8BEFB6F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Set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B1FCD-18AB-47E1-AE75-4794C538E3E2}"/>
                  </a:ext>
                </a:extLst>
              </p:cNvPr>
              <p:cNvSpPr/>
              <p:nvPr/>
            </p:nvSpPr>
            <p:spPr>
              <a:xfrm>
                <a:off x="5138931" y="3744213"/>
                <a:ext cx="2345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B1FCD-18AB-47E1-AE75-4794C538E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31" y="3744213"/>
                <a:ext cx="2345642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675CE6A-672D-41D4-A67C-DBC89855E2A5}"/>
              </a:ext>
            </a:extLst>
          </p:cNvPr>
          <p:cNvSpPr/>
          <p:nvPr/>
        </p:nvSpPr>
        <p:spPr>
          <a:xfrm>
            <a:off x="5707061" y="4353327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Difference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C6994-ECC2-4BDB-9406-409294F3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0" y="1705798"/>
            <a:ext cx="2560542" cy="2103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3F16EE4-D246-453D-97AC-3EAD8DB57942}"/>
                  </a:ext>
                </a:extLst>
              </p:cNvPr>
              <p:cNvSpPr/>
              <p:nvPr/>
            </p:nvSpPr>
            <p:spPr>
              <a:xfrm>
                <a:off x="1209136" y="3809100"/>
                <a:ext cx="1826269" cy="308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3F16EE4-D246-453D-97AC-3EAD8DB57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36" y="3809100"/>
                <a:ext cx="1826269" cy="30848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16F7DC-A706-45D3-9353-346AC12A5101}"/>
              </a:ext>
            </a:extLst>
          </p:cNvPr>
          <p:cNvSpPr/>
          <p:nvPr/>
        </p:nvSpPr>
        <p:spPr>
          <a:xfrm>
            <a:off x="1452857" y="4365142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Complement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ABA0-E7CB-4A23-988F-D177A35613EA}"/>
              </a:ext>
            </a:extLst>
          </p:cNvPr>
          <p:cNvSpPr/>
          <p:nvPr/>
        </p:nvSpPr>
        <p:spPr>
          <a:xfrm>
            <a:off x="956271" y="19241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+mn-lt"/>
              </a:rPr>
              <a:t>S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406B49-4DFD-4437-8973-2BB7692E8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463" y="1776057"/>
            <a:ext cx="2606140" cy="19627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B5F7A3-2F38-418D-9948-BF7CEB1C6E44}"/>
              </a:ext>
            </a:extLst>
          </p:cNvPr>
          <p:cNvSpPr/>
          <p:nvPr/>
        </p:nvSpPr>
        <p:spPr>
          <a:xfrm>
            <a:off x="5035114" y="192412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+mn-lt"/>
              </a:rPr>
              <a:t>S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6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B60E-F695-4B7B-B8B8-29239F7A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Set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695FF-4CC5-4CBB-9C14-B2708B17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71" y="1551320"/>
            <a:ext cx="3215919" cy="66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DAC3-8BB1-4FBB-AC87-B353B967B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81"/>
          <a:stretch/>
        </p:blipFill>
        <p:spPr>
          <a:xfrm>
            <a:off x="956271" y="2214317"/>
            <a:ext cx="3795089" cy="274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56288-D061-46D9-BF33-3C3E17BCC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19"/>
          <a:stretch/>
        </p:blipFill>
        <p:spPr>
          <a:xfrm>
            <a:off x="5197281" y="1551320"/>
            <a:ext cx="3795089" cy="464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A1EE6-5389-4F10-8F27-68CBF677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81" y="2044884"/>
            <a:ext cx="3421677" cy="42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81C13-F4F2-4750-A1DF-EA8CB7F49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229" y="2496693"/>
            <a:ext cx="1676545" cy="236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9BC24-4E29-4DB9-A863-AD597C95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81" y="2671860"/>
            <a:ext cx="3086367" cy="274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059C9-A785-454F-A08D-03B9BDD3A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457" y="2972834"/>
            <a:ext cx="1615580" cy="213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82767D-68B0-4A10-B11E-31C74ED3A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663" y="3186105"/>
            <a:ext cx="3078747" cy="228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357AE-62B3-4AA9-8820-C58D210E8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077" y="3545764"/>
            <a:ext cx="1607959" cy="236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5F702-2CF1-4CD3-B196-B546504FF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663" y="3784395"/>
            <a:ext cx="3132091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6C2B-9958-4AB9-993F-7B8DCDFD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0" y="189950"/>
            <a:ext cx="6180509" cy="1114500"/>
          </a:xfrm>
        </p:spPr>
        <p:txBody>
          <a:bodyPr/>
          <a:lstStyle/>
          <a:p>
            <a:r>
              <a:rPr lang="en-US" dirty="0"/>
              <a:t>Membership Mapping of Classical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AC09-B889-4358-8762-BAC9C87E0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5" y="3839049"/>
            <a:ext cx="3367200" cy="3481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value is only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</a:t>
            </a:r>
            <a:r>
              <a:rPr lang="en-US" b="1" dirty="0">
                <a:solidFill>
                  <a:schemeClr val="tx1"/>
                </a:solidFill>
              </a:rPr>
              <a:t>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6FC2B-2BDA-468C-B519-6C023301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25" y="1626788"/>
            <a:ext cx="2591025" cy="188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FC11-5104-4D6C-B7F3-A4F61F8C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4" y="2263113"/>
            <a:ext cx="2484335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8CB-547C-4434-B477-1D2FEC4C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76F8EB-EEF1-4F41-BFF5-80599E67CE2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Fuzzy set contains elements that have varying degrees of membership in the set. </a:t>
                </a: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Degrees of membership</a:t>
                </a:r>
              </a:p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Example: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3970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76F8EB-EEF1-4F41-BFF5-80599E67C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E44A44-395B-42A8-B34F-C1991FF2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5820"/>
            <a:ext cx="3688400" cy="211092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1622CDA-F78E-4C6E-9AC3-AA5D5B51866F}"/>
              </a:ext>
            </a:extLst>
          </p:cNvPr>
          <p:cNvSpPr txBox="1">
            <a:spLocks/>
          </p:cNvSpPr>
          <p:nvPr/>
        </p:nvSpPr>
        <p:spPr>
          <a:xfrm>
            <a:off x="5187971" y="3795133"/>
            <a:ext cx="3367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+mn-l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/>
            <a:r>
              <a:rPr lang="en-US" dirty="0">
                <a:solidFill>
                  <a:schemeClr val="tx1"/>
                </a:solidFill>
              </a:rPr>
              <a:t>Membership Function of Fuzzy Set A</a:t>
            </a:r>
          </a:p>
          <a:p>
            <a:pPr marL="139700" indent="0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44F76-B21D-491E-A702-8EA1203B14C9}"/>
              </a:ext>
            </a:extLst>
          </p:cNvPr>
          <p:cNvSpPr/>
          <p:nvPr/>
        </p:nvSpPr>
        <p:spPr>
          <a:xfrm>
            <a:off x="954225" y="365438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indent="0"/>
            <a:r>
              <a:rPr lang="en-US" sz="1800" dirty="0">
                <a:solidFill>
                  <a:schemeClr val="tx1"/>
                </a:solidFill>
                <a:latin typeface="+mn-lt"/>
              </a:rPr>
              <a:t>Mapping: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E790A-4098-46C6-99D5-030F46FF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57" y="3640882"/>
            <a:ext cx="1602790" cy="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752-CAC1-403F-B19B-077DC70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767E-22D6-4851-BDCC-BA535E664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Fuzzy Sets A, B, C on universe 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AAB44-754E-42B5-98F2-39385DD4F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6" b="71456"/>
          <a:stretch/>
        </p:blipFill>
        <p:spPr>
          <a:xfrm>
            <a:off x="1868625" y="2061087"/>
            <a:ext cx="2573433" cy="79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48059-8C24-4018-B944-5FC400E0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12" y="2859392"/>
            <a:ext cx="2684187" cy="2181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7B5615-EA08-4F35-A868-B27F3C10832F}"/>
              </a:ext>
            </a:extLst>
          </p:cNvPr>
          <p:cNvSpPr/>
          <p:nvPr/>
        </p:nvSpPr>
        <p:spPr>
          <a:xfrm>
            <a:off x="2311034" y="2688888"/>
            <a:ext cx="1688614" cy="34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CEE1C0B-0490-49A5-BF1F-F1FC93211920}"/>
              </a:ext>
            </a:extLst>
          </p:cNvPr>
          <p:cNvSpPr txBox="1">
            <a:spLocks/>
          </p:cNvSpPr>
          <p:nvPr/>
        </p:nvSpPr>
        <p:spPr>
          <a:xfrm>
            <a:off x="4884467" y="1709475"/>
            <a:ext cx="33672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+mn-l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Intersection: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5710E-C2A3-4617-B778-77FE1DEA4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68" y="2327889"/>
            <a:ext cx="2461473" cy="48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2B23-154C-44CB-A411-0F3DDE4D3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659" y="2815611"/>
            <a:ext cx="2590336" cy="21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752-CAC1-403F-B19B-077DC70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767E-22D6-4851-BDCC-BA535E664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Complement: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5615-EA08-4F35-A868-B27F3C10832F}"/>
              </a:ext>
            </a:extLst>
          </p:cNvPr>
          <p:cNvSpPr/>
          <p:nvPr/>
        </p:nvSpPr>
        <p:spPr>
          <a:xfrm>
            <a:off x="2311034" y="2688888"/>
            <a:ext cx="1688614" cy="34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B1718-5E44-425E-8752-FE75F422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39" y="2289785"/>
            <a:ext cx="1920406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1EAD2B-D8F1-4021-9C08-8E416F19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51" y="2898914"/>
            <a:ext cx="2746094" cy="20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752-CAC1-403F-B19B-077DC70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767E-22D6-4851-BDCC-BA535E664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 Morgan’s Law: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5615-EA08-4F35-A868-B27F3C10832F}"/>
              </a:ext>
            </a:extLst>
          </p:cNvPr>
          <p:cNvSpPr/>
          <p:nvPr/>
        </p:nvSpPr>
        <p:spPr>
          <a:xfrm>
            <a:off x="2311034" y="2688888"/>
            <a:ext cx="1688614" cy="34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CEE1C0B-0490-49A5-BF1F-F1FC93211920}"/>
              </a:ext>
            </a:extLst>
          </p:cNvPr>
          <p:cNvSpPr txBox="1">
            <a:spLocks/>
          </p:cNvSpPr>
          <p:nvPr/>
        </p:nvSpPr>
        <p:spPr>
          <a:xfrm>
            <a:off x="4884467" y="1709475"/>
            <a:ext cx="33672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+mn-l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Excluded Middle Law: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40C3E-E3C9-4EA5-A137-2F50AEE1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66" y="2234498"/>
            <a:ext cx="1813717" cy="1249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9A3FEF-6405-4DD4-BD53-18B53903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80" y="2308375"/>
            <a:ext cx="131837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AE8-2010-4C48-8DCB-9989562B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Fuzzy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52A7E-9C11-4623-926D-94DA7F50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04989-FB38-423C-94E0-EC28019C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6" y="1709475"/>
            <a:ext cx="4394897" cy="2639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39643-4294-47E6-8B7F-7FBD41B0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3" y="1709475"/>
            <a:ext cx="4394897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8CB-547C-4434-B477-1D2FEC4C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76F8EB-EEF1-4F41-BFF5-80599E67CE2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Fuzzy set contains elements that have varying degrees of membership in the set. </a:t>
                </a: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Degrees of membership</a:t>
                </a:r>
              </a:p>
              <a:p>
                <a:pPr marL="139700" indent="0"/>
                <a:r>
                  <a:rPr lang="en-US" dirty="0">
                    <a:solidFill>
                      <a:schemeClr val="tx1"/>
                    </a:solidFill>
                  </a:rPr>
                  <a:t>Example: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3970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76F8EB-EEF1-4F41-BFF5-80599E67C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E44A44-395B-42A8-B34F-C1991FF2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5820"/>
            <a:ext cx="3688400" cy="211092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1622CDA-F78E-4C6E-9AC3-AA5D5B51866F}"/>
              </a:ext>
            </a:extLst>
          </p:cNvPr>
          <p:cNvSpPr txBox="1">
            <a:spLocks/>
          </p:cNvSpPr>
          <p:nvPr/>
        </p:nvSpPr>
        <p:spPr>
          <a:xfrm>
            <a:off x="5187971" y="3795133"/>
            <a:ext cx="3367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+mn-l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sym typeface="Ubuntu Light"/>
              </a:rPr>
              <a:t>Membership Function of Fuzzy Set A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sym typeface="Ubuntu Light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44F76-B21D-491E-A702-8EA1203B14C9}"/>
              </a:ext>
            </a:extLst>
          </p:cNvPr>
          <p:cNvSpPr/>
          <p:nvPr/>
        </p:nvSpPr>
        <p:spPr>
          <a:xfrm>
            <a:off x="954225" y="365438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cs typeface="Arial"/>
                <a:sym typeface="Arial"/>
              </a:rPr>
              <a:t>Mapping: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E790A-4098-46C6-99D5-030F46FF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923" y="3640882"/>
            <a:ext cx="1602790" cy="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4F04-0038-46DC-B188-20F72636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Function (MF)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031D-39F4-4928-8EE6-80F9A0B17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5" y="1709475"/>
            <a:ext cx="3964616" cy="2477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Fuzziness in a fuzzy set is characterized by its </a:t>
            </a:r>
            <a:r>
              <a:rPr lang="en-US" i="1" dirty="0">
                <a:solidFill>
                  <a:schemeClr val="tx1"/>
                </a:solidFill>
              </a:rPr>
              <a:t>membership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contains </a:t>
            </a:r>
            <a:r>
              <a:rPr lang="en-US" i="1" dirty="0">
                <a:solidFill>
                  <a:schemeClr val="tx1"/>
                </a:solidFill>
              </a:rPr>
              <a:t>degrees of membership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39700" indent="0"/>
            <a:r>
              <a:rPr lang="en-US" dirty="0">
                <a:solidFill>
                  <a:schemeClr val="tx1"/>
                </a:solidFill>
              </a:rPr>
              <a:t>Membership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D5F87-4CE6-4F38-8E2B-9D3323FB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63" y="1709475"/>
            <a:ext cx="2531612" cy="236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87000-A0B1-4E37-866E-F3CE1437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10" y="2711843"/>
            <a:ext cx="957747" cy="291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65290C-A822-4B75-A94F-3363AB4A8CCB}"/>
                  </a:ext>
                </a:extLst>
              </p14:cNvPr>
              <p14:cNvContentPartPr/>
              <p14:nvPr/>
            </p14:nvContentPartPr>
            <p14:xfrm>
              <a:off x="1519200" y="1986120"/>
              <a:ext cx="66708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65290C-A822-4B75-A94F-3363AB4A8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840" y="1976760"/>
                <a:ext cx="6858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4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EB9-9A90-4F3F-B87D-85BE16F2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5036-C745-459B-9199-44A1837E8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1709475"/>
            <a:ext cx="7219620" cy="2477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Classical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Fuzzy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Classical Set vs Fuzzy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39700" indent="0"/>
            <a:r>
              <a:rPr lang="en-US" sz="1800" dirty="0">
                <a:solidFill>
                  <a:schemeClr val="tx1"/>
                </a:solidFill>
              </a:rPr>
              <a:t>Reference: </a:t>
            </a:r>
          </a:p>
          <a:p>
            <a:pPr marL="139700" indent="0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Stuart J. Russell and Peter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Norvig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 : Artificial Intelligence - A Modern Approach </a:t>
            </a:r>
            <a:br>
              <a:rPr lang="en-US" sz="1400" dirty="0"/>
            </a:br>
            <a:endParaRPr lang="en-US" sz="1400" dirty="0">
              <a:solidFill>
                <a:schemeClr val="tx1"/>
              </a:solidFill>
            </a:endParaRPr>
          </a:p>
          <a:p>
            <a:pPr marL="139700" indent="0"/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Sivanandam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, Deepa, Sumathi, S : Introduction to fuzzy logic using MATLAB-Springer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 vs Fuzzy MF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8298C-5549-415C-A743-37B4D5A6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9" y="1831228"/>
            <a:ext cx="2624790" cy="212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B15CA-EDBB-4B29-B1F6-5021DC44F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4572000" y="2107010"/>
            <a:ext cx="3116589" cy="17481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44CB38-BDDC-4863-9841-324AE706573A}"/>
              </a:ext>
            </a:extLst>
          </p:cNvPr>
          <p:cNvSpPr/>
          <p:nvPr/>
        </p:nvSpPr>
        <p:spPr>
          <a:xfrm>
            <a:off x="5562621" y="1661951"/>
            <a:ext cx="140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pen Sans"/>
                <a:cs typeface="Arial"/>
                <a:sym typeface="Arial"/>
              </a:rPr>
              <a:t>Fuzzy MF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751270-EB47-42AF-8361-0D9BD7E5CFB1}"/>
              </a:ext>
            </a:extLst>
          </p:cNvPr>
          <p:cNvSpPr/>
          <p:nvPr/>
        </p:nvSpPr>
        <p:spPr>
          <a:xfrm>
            <a:off x="4325778" y="1869700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l-G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μ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E78D1-4E2D-46DA-8BE3-BCC885DC9590}"/>
              </a:ext>
            </a:extLst>
          </p:cNvPr>
          <p:cNvSpPr/>
          <p:nvPr/>
        </p:nvSpPr>
        <p:spPr>
          <a:xfrm>
            <a:off x="5811256" y="3855181"/>
            <a:ext cx="9124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920595-AEF8-49BA-BFEC-933828E31040}"/>
                  </a:ext>
                </a:extLst>
              </p14:cNvPr>
              <p14:cNvContentPartPr/>
              <p14:nvPr/>
            </p14:nvContentPartPr>
            <p14:xfrm>
              <a:off x="528480" y="2262240"/>
              <a:ext cx="143280" cy="146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920595-AEF8-49BA-BFEC-933828E31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2252880"/>
                <a:ext cx="162000" cy="14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74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Inference System (FIS)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03" y="3839049"/>
            <a:ext cx="7475792" cy="604730"/>
          </a:xfrm>
        </p:spPr>
        <p:txBody>
          <a:bodyPr/>
          <a:lstStyle/>
          <a:p>
            <a:pPr marL="139700" indent="0" algn="ctr"/>
            <a:r>
              <a:rPr lang="en-US" sz="1400" b="1" dirty="0">
                <a:solidFill>
                  <a:schemeClr val="tx1"/>
                </a:solidFill>
              </a:rPr>
              <a:t>Fuzzy Inference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9AE3B-052E-43E1-AA69-685B62807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87"/>
          <a:stretch/>
        </p:blipFill>
        <p:spPr>
          <a:xfrm>
            <a:off x="1868659" y="1697299"/>
            <a:ext cx="5406681" cy="1748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C47A81-B681-49C2-97FE-0A6AD7C56E93}"/>
                  </a:ext>
                </a:extLst>
              </p14:cNvPr>
              <p14:cNvContentPartPr/>
              <p14:nvPr/>
            </p14:nvContentPartPr>
            <p14:xfrm>
              <a:off x="2076480" y="2862360"/>
              <a:ext cx="11952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C47A81-B681-49C2-97FE-0A6AD7C56E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7120" y="2853000"/>
                <a:ext cx="13824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13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</p:spPr>
        <p:txBody>
          <a:bodyPr/>
          <a:lstStyle/>
          <a:p>
            <a:r>
              <a:rPr lang="en-US" dirty="0"/>
              <a:t>Fuzzy Inference System (FIS)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88" y="1709738"/>
            <a:ext cx="4928552" cy="24780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Langkah-Langkah Decision Making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FIS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fuzzy set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input dan output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fuzzy rule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fuzzy rule pada fuzzy set input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Mengkomposisi</a:t>
            </a:r>
            <a:r>
              <a:rPr lang="en-US" dirty="0">
                <a:solidFill>
                  <a:schemeClr val="tx1"/>
                </a:solidFill>
              </a:rPr>
              <a:t> output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4DC6-64DD-4603-94AB-79C5645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31BD9-4A53-4D9D-8F11-238FF488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5" y="1709475"/>
            <a:ext cx="1989698" cy="2477700"/>
          </a:xfrm>
        </p:spPr>
        <p:txBody>
          <a:bodyPr/>
          <a:lstStyle/>
          <a:p>
            <a:r>
              <a:rPr lang="en-US" sz="1600" dirty="0"/>
              <a:t>Classical Logic: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Fuzzy Logic:</a:t>
            </a:r>
          </a:p>
          <a:p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047CE-3001-4F3E-B7A2-C7B61F39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890"/>
              </p:ext>
            </p:extLst>
          </p:nvPr>
        </p:nvGraphicFramePr>
        <p:xfrm>
          <a:off x="2943922" y="1795885"/>
          <a:ext cx="5245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05">
                  <a:extLst>
                    <a:ext uri="{9D8B030D-6E8A-4147-A177-3AD203B41FA5}">
                      <a16:colId xmlns:a16="http://schemas.microsoft.com/office/drawing/2014/main" val="552945019"/>
                    </a:ext>
                  </a:extLst>
                </a:gridCol>
                <a:gridCol w="2648146">
                  <a:extLst>
                    <a:ext uri="{9D8B030D-6E8A-4147-A177-3AD203B41FA5}">
                      <a16:colId xmlns:a16="http://schemas.microsoft.com/office/drawing/2014/main" val="364738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850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15C2C7-A87C-4F80-86B1-A6722C23C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52179"/>
              </p:ext>
            </p:extLst>
          </p:nvPr>
        </p:nvGraphicFramePr>
        <p:xfrm>
          <a:off x="2943923" y="2200910"/>
          <a:ext cx="524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05">
                  <a:extLst>
                    <a:ext uri="{9D8B030D-6E8A-4147-A177-3AD203B41FA5}">
                      <a16:colId xmlns:a16="http://schemas.microsoft.com/office/drawing/2014/main" val="552945019"/>
                    </a:ext>
                  </a:extLst>
                </a:gridCol>
                <a:gridCol w="2648145">
                  <a:extLst>
                    <a:ext uri="{9D8B030D-6E8A-4147-A177-3AD203B41FA5}">
                      <a16:colId xmlns:a16="http://schemas.microsoft.com/office/drawing/2014/main" val="364738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850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03A39E-605E-464E-A018-C2A5948B5C55}"/>
              </a:ext>
            </a:extLst>
          </p:cNvPr>
          <p:cNvSpPr/>
          <p:nvPr/>
        </p:nvSpPr>
        <p:spPr>
          <a:xfrm>
            <a:off x="2943923" y="3300761"/>
            <a:ext cx="5245852" cy="307777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28000">
                <a:srgbClr val="FFC000"/>
              </a:gs>
              <a:gs pos="72000">
                <a:schemeClr val="tx2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D78CE-D747-495B-932B-5F1D17CFB5A7}"/>
              </a:ext>
            </a:extLst>
          </p:cNvPr>
          <p:cNvSpPr txBox="1"/>
          <p:nvPr/>
        </p:nvSpPr>
        <p:spPr>
          <a:xfrm>
            <a:off x="2943921" y="3675360"/>
            <a:ext cx="524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         Medium Hot          Normal        Medium Cold         </a:t>
            </a:r>
            <a:r>
              <a:rPr lang="en-US" dirty="0" err="1"/>
              <a:t>Cold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920492-7BE8-46A7-A205-13D00F92E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37471"/>
              </p:ext>
            </p:extLst>
          </p:nvPr>
        </p:nvGraphicFramePr>
        <p:xfrm>
          <a:off x="2943923" y="2605935"/>
          <a:ext cx="524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05">
                  <a:extLst>
                    <a:ext uri="{9D8B030D-6E8A-4147-A177-3AD203B41FA5}">
                      <a16:colId xmlns:a16="http://schemas.microsoft.com/office/drawing/2014/main" val="552945019"/>
                    </a:ext>
                  </a:extLst>
                </a:gridCol>
                <a:gridCol w="2648145">
                  <a:extLst>
                    <a:ext uri="{9D8B030D-6E8A-4147-A177-3AD203B41FA5}">
                      <a16:colId xmlns:a16="http://schemas.microsoft.com/office/drawing/2014/main" val="364738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8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0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1709475"/>
            <a:ext cx="7989360" cy="2477700"/>
          </a:xfrm>
        </p:spPr>
        <p:txBody>
          <a:bodyPr/>
          <a:lstStyle/>
          <a:p>
            <a:pPr marL="139700" indent="0"/>
            <a:r>
              <a:rPr lang="en-US" sz="1400" dirty="0">
                <a:solidFill>
                  <a:schemeClr val="tx1"/>
                </a:solidFill>
              </a:rPr>
              <a:t>Our perception of the real world is pervaded by concepts which do not have sharply defined boundaries – for example, </a:t>
            </a:r>
            <a:r>
              <a:rPr lang="en-US" sz="1400" i="1" dirty="0">
                <a:solidFill>
                  <a:schemeClr val="tx1"/>
                </a:solidFill>
              </a:rPr>
              <a:t>many, tall, much larger than, young</a:t>
            </a:r>
            <a:r>
              <a:rPr lang="en-US" sz="1400" dirty="0">
                <a:solidFill>
                  <a:schemeClr val="tx1"/>
                </a:solidFill>
              </a:rPr>
              <a:t>, etc. are true only to some degree and they are false to some degree as well. </a:t>
            </a:r>
          </a:p>
          <a:p>
            <a:pPr marL="139700" indent="0"/>
            <a:endParaRPr lang="en-US" sz="1400" dirty="0">
              <a:solidFill>
                <a:schemeClr val="tx1"/>
              </a:solidFill>
            </a:endParaRPr>
          </a:p>
          <a:p>
            <a:pPr marL="139700" indent="0"/>
            <a:r>
              <a:rPr lang="en-US" sz="1400" dirty="0">
                <a:solidFill>
                  <a:schemeClr val="tx1"/>
                </a:solidFill>
              </a:rPr>
              <a:t>These concepts (facts) can be called </a:t>
            </a:r>
            <a:r>
              <a:rPr lang="en-US" sz="1400" b="1" dirty="0">
                <a:solidFill>
                  <a:schemeClr val="tx1"/>
                </a:solidFill>
              </a:rPr>
              <a:t>fuzzy</a:t>
            </a:r>
            <a:r>
              <a:rPr lang="en-US" sz="1400" dirty="0">
                <a:solidFill>
                  <a:schemeClr val="tx1"/>
                </a:solidFill>
              </a:rPr>
              <a:t> or </a:t>
            </a:r>
            <a:r>
              <a:rPr lang="en-US" sz="1400" b="1" dirty="0">
                <a:solidFill>
                  <a:schemeClr val="tx1"/>
                </a:solidFill>
              </a:rPr>
              <a:t>gray (vague) </a:t>
            </a:r>
            <a:r>
              <a:rPr lang="en-US" sz="1400" dirty="0">
                <a:solidFill>
                  <a:schemeClr val="tx1"/>
                </a:solidFill>
              </a:rPr>
              <a:t>concepts – a human brain works with them, while computers may not do it (they reason with strings of 0s and 1s). </a:t>
            </a:r>
          </a:p>
          <a:p>
            <a:pPr marL="139700" indent="0"/>
            <a:endParaRPr lang="en-US" sz="1400" dirty="0">
              <a:solidFill>
                <a:schemeClr val="tx1"/>
              </a:solidFill>
            </a:endParaRPr>
          </a:p>
          <a:p>
            <a:pPr marL="139700" indent="0"/>
            <a:r>
              <a:rPr lang="en-US" sz="1400" dirty="0">
                <a:solidFill>
                  <a:schemeClr val="tx1"/>
                </a:solidFill>
              </a:rPr>
              <a:t>Usually, the classification is subjective. We think a temperature is considered medium hot, but maybe a baby feels that it is very hot.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5EC13-CB1C-43F2-8255-CEB6FDFF7306}"/>
              </a:ext>
            </a:extLst>
          </p:cNvPr>
          <p:cNvSpPr/>
          <p:nvPr/>
        </p:nvSpPr>
        <p:spPr>
          <a:xfrm>
            <a:off x="2280043" y="4033286"/>
            <a:ext cx="5245852" cy="307777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28000">
                <a:srgbClr val="FFC000"/>
              </a:gs>
              <a:gs pos="72000">
                <a:schemeClr val="tx2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F0935-673A-4E78-B2B6-D29E1F78FE46}"/>
              </a:ext>
            </a:extLst>
          </p:cNvPr>
          <p:cNvSpPr txBox="1"/>
          <p:nvPr/>
        </p:nvSpPr>
        <p:spPr>
          <a:xfrm>
            <a:off x="2280041" y="4407885"/>
            <a:ext cx="524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         Medium Hot          Normal        Medium Cold         </a:t>
            </a:r>
            <a:r>
              <a:rPr lang="en-US" dirty="0" err="1"/>
              <a:t>Cold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1709475"/>
            <a:ext cx="7475792" cy="2477700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Fuzzy Logic tool was introduced in </a:t>
            </a:r>
            <a:r>
              <a:rPr lang="en-US" sz="1400" b="1" dirty="0">
                <a:solidFill>
                  <a:schemeClr val="tx1"/>
                </a:solidFill>
              </a:rPr>
              <a:t>1965</a:t>
            </a:r>
            <a:r>
              <a:rPr lang="en-US" sz="1400" dirty="0">
                <a:solidFill>
                  <a:schemeClr val="tx1"/>
                </a:solidFill>
              </a:rPr>
              <a:t> by </a:t>
            </a:r>
            <a:r>
              <a:rPr lang="en-US" sz="1400" b="1" dirty="0" err="1">
                <a:solidFill>
                  <a:schemeClr val="tx1"/>
                </a:solidFill>
              </a:rPr>
              <a:t>Lotfi</a:t>
            </a:r>
            <a:r>
              <a:rPr lang="en-US" sz="1400" b="1" dirty="0">
                <a:solidFill>
                  <a:schemeClr val="tx1"/>
                </a:solidFill>
              </a:rPr>
              <a:t> Zadeh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It provides a technique to deal with imprecision and information granularity.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fuzzy theory provides a mechanism for </a:t>
            </a:r>
            <a:r>
              <a:rPr lang="en-US" sz="1400" b="1" dirty="0">
                <a:solidFill>
                  <a:schemeClr val="tx1"/>
                </a:solidFill>
              </a:rPr>
              <a:t>representing linguistic constructs </a:t>
            </a:r>
            <a:r>
              <a:rPr lang="en-US" sz="1400" dirty="0">
                <a:solidFill>
                  <a:schemeClr val="tx1"/>
                </a:solidFill>
              </a:rPr>
              <a:t>(“many,” “low,” “medium,” “often,” “few”)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Fuzzy logic provides an </a:t>
            </a:r>
            <a:r>
              <a:rPr lang="en-US" sz="1400" b="1" dirty="0">
                <a:solidFill>
                  <a:schemeClr val="tx1"/>
                </a:solidFill>
              </a:rPr>
              <a:t>inference structure </a:t>
            </a:r>
            <a:r>
              <a:rPr lang="en-US" sz="1400" dirty="0">
                <a:solidFill>
                  <a:schemeClr val="tx1"/>
                </a:solidFill>
              </a:rPr>
              <a:t>that enables appropriate </a:t>
            </a:r>
            <a:r>
              <a:rPr lang="en-US" sz="1400" b="1" dirty="0">
                <a:solidFill>
                  <a:schemeClr val="tx1"/>
                </a:solidFill>
              </a:rPr>
              <a:t>human reasoning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38900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3582444"/>
            <a:ext cx="7475792" cy="604730"/>
          </a:xfrm>
        </p:spPr>
        <p:txBody>
          <a:bodyPr/>
          <a:lstStyle/>
          <a:p>
            <a:pPr marL="139700" indent="0" algn="ctr"/>
            <a:r>
              <a:rPr lang="en-US" sz="1400" b="1" dirty="0">
                <a:solidFill>
                  <a:schemeClr val="tx1"/>
                </a:solidFill>
              </a:rPr>
              <a:t>Fuzzy logic system accepts imprecise data and vague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2C8AF-0D70-4900-9BF2-ACD1584B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1" r="14686" b="33530"/>
          <a:stretch/>
        </p:blipFill>
        <p:spPr>
          <a:xfrm>
            <a:off x="2459280" y="1963395"/>
            <a:ext cx="4465680" cy="1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6E6-19AD-4CD4-BBEC-72D771E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2C2-5979-428E-B15F-3757135B0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3582444"/>
            <a:ext cx="7325480" cy="1114500"/>
          </a:xfrm>
        </p:spPr>
        <p:txBody>
          <a:bodyPr/>
          <a:lstStyle/>
          <a:p>
            <a:pPr marL="139700" indent="0"/>
            <a:r>
              <a:rPr lang="en-US" sz="1400" dirty="0">
                <a:solidFill>
                  <a:schemeClr val="tx1"/>
                </a:solidFill>
              </a:rPr>
              <a:t>Example:</a:t>
            </a:r>
          </a:p>
          <a:p>
            <a:pPr marL="139700" indent="0"/>
            <a:r>
              <a:rPr lang="en-US" sz="1400" dirty="0">
                <a:solidFill>
                  <a:schemeClr val="tx1"/>
                </a:solidFill>
              </a:rPr>
              <a:t>The classification is subjective – it depends on what height is measured relative to. At the extremes, the distinction is clear, but there is a large amount of overlap in the middle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205A1-4E1B-42E3-B065-93A1B59C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67"/>
          <a:stretch/>
        </p:blipFill>
        <p:spPr>
          <a:xfrm>
            <a:off x="1935251" y="1331337"/>
            <a:ext cx="5273497" cy="22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1672B-51B7-4AB0-97E4-C69E6F8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47" y="993900"/>
            <a:ext cx="5618880" cy="1114500"/>
          </a:xfrm>
        </p:spPr>
        <p:txBody>
          <a:bodyPr/>
          <a:lstStyle/>
          <a:p>
            <a:r>
              <a:rPr lang="en-US" dirty="0"/>
              <a:t>Classical/ Crisp Set vs Fuzzy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7E99CE-703A-4BDB-9518-9C9EEE58B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996B-F95C-4FB0-B1FB-F8BEFB6F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Set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A97E2-4259-4020-AFE3-1D91F6FC5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24" y="1709474"/>
            <a:ext cx="2496383" cy="2048939"/>
          </a:xfrm>
        </p:spPr>
        <p:txBody>
          <a:bodyPr/>
          <a:lstStyle/>
          <a:p>
            <a:pPr marL="139700" indent="0"/>
            <a:r>
              <a:rPr lang="en-US" dirty="0">
                <a:solidFill>
                  <a:schemeClr val="tx1"/>
                </a:solidFill>
              </a:rPr>
              <a:t>Consider two sets A and B defined on the universe S.</a:t>
            </a:r>
          </a:p>
          <a:p>
            <a:pPr marL="139700" indent="0"/>
            <a:endParaRPr lang="en-US" dirty="0">
              <a:solidFill>
                <a:schemeClr val="tx1"/>
              </a:solidFill>
            </a:endParaRPr>
          </a:p>
          <a:p>
            <a:pPr marL="139700" indent="0"/>
            <a:r>
              <a:rPr lang="en-US" dirty="0">
                <a:solidFill>
                  <a:schemeClr val="tx1"/>
                </a:solidFill>
              </a:rPr>
              <a:t>Its characteristic function assigns a value of either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b="1" dirty="0">
                <a:solidFill>
                  <a:schemeClr val="tx1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 to each individual in the universal set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BA7CD-D785-414C-9714-8716BE59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71" y="1924127"/>
            <a:ext cx="2484335" cy="182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6B03B-8CFD-4022-87EE-063B678A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71" y="1972521"/>
            <a:ext cx="2484335" cy="1836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B1FCD-18AB-47E1-AE75-4794C538E3E2}"/>
                  </a:ext>
                </a:extLst>
              </p:cNvPr>
              <p:cNvSpPr/>
              <p:nvPr/>
            </p:nvSpPr>
            <p:spPr>
              <a:xfrm>
                <a:off x="3687436" y="3758414"/>
                <a:ext cx="2333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B1FCD-18AB-47E1-AE75-4794C538E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36" y="3758414"/>
                <a:ext cx="2333203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5E2221-C367-4A0D-BF90-1C60F15FE340}"/>
                  </a:ext>
                </a:extLst>
              </p:cNvPr>
              <p:cNvSpPr/>
              <p:nvPr/>
            </p:nvSpPr>
            <p:spPr>
              <a:xfrm>
                <a:off x="6267471" y="3758414"/>
                <a:ext cx="24943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5E2221-C367-4A0D-BF90-1C60F15FE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71" y="3758414"/>
                <a:ext cx="2494336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675CE6A-672D-41D4-A67C-DBC89855E2A5}"/>
              </a:ext>
            </a:extLst>
          </p:cNvPr>
          <p:cNvSpPr/>
          <p:nvPr/>
        </p:nvSpPr>
        <p:spPr>
          <a:xfrm>
            <a:off x="4492399" y="436514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Union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5966B-38A0-41A3-A224-C3454EB7AEFF}"/>
              </a:ext>
            </a:extLst>
          </p:cNvPr>
          <p:cNvSpPr/>
          <p:nvPr/>
        </p:nvSpPr>
        <p:spPr>
          <a:xfrm>
            <a:off x="6869879" y="436514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Intersection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01512-F4C4-46EA-A9CF-BEF3E491A41D}"/>
              </a:ext>
            </a:extLst>
          </p:cNvPr>
          <p:cNvSpPr/>
          <p:nvPr/>
        </p:nvSpPr>
        <p:spPr>
          <a:xfrm>
            <a:off x="3621863" y="197252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+mn-lt"/>
              </a:rPr>
              <a:t>S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D61465-B30C-49EC-972B-05064DEC3881}"/>
              </a:ext>
            </a:extLst>
          </p:cNvPr>
          <p:cNvSpPr/>
          <p:nvPr/>
        </p:nvSpPr>
        <p:spPr>
          <a:xfrm>
            <a:off x="6257470" y="198972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+mn-lt"/>
              </a:rPr>
              <a:t>S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941120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Char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oogle">
      <a:majorFont>
        <a:latin typeface="Product Sans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Charm" id="{6D4BCBD3-5F03-4811-8492-813AA49BD80D}" vid="{4F0A5A62-159E-457E-87C7-374F7FFFB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854</TotalTime>
  <Words>634</Words>
  <Application>Microsoft Office PowerPoint</Application>
  <PresentationFormat>On-screen Show (16:9)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Ubuntu</vt:lpstr>
      <vt:lpstr>Open Sans</vt:lpstr>
      <vt:lpstr>Arial</vt:lpstr>
      <vt:lpstr>Bodoni</vt:lpstr>
      <vt:lpstr>Product Sans</vt:lpstr>
      <vt:lpstr>Ubuntu Light</vt:lpstr>
      <vt:lpstr>Cambria Math</vt:lpstr>
      <vt:lpstr>Arvo</vt:lpstr>
      <vt:lpstr>MinimalCharm</vt:lpstr>
      <vt:lpstr>Introduction to Fuzzy Logic</vt:lpstr>
      <vt:lpstr>Outline</vt:lpstr>
      <vt:lpstr>Introduction to Fuzzy Logic</vt:lpstr>
      <vt:lpstr>Introduction to Fuzzy Logic</vt:lpstr>
      <vt:lpstr>Introduction to Fuzzy Logic</vt:lpstr>
      <vt:lpstr>Introduction to Fuzzy Logic</vt:lpstr>
      <vt:lpstr>Introduction to Fuzzy Logic</vt:lpstr>
      <vt:lpstr>Classical/ Crisp Set vs Fuzzy Set</vt:lpstr>
      <vt:lpstr>Classical Set Operation</vt:lpstr>
      <vt:lpstr>Classical Set Operation</vt:lpstr>
      <vt:lpstr>Classical Set Properties</vt:lpstr>
      <vt:lpstr>Membership Mapping of Classical Set</vt:lpstr>
      <vt:lpstr>Fuzzy Set</vt:lpstr>
      <vt:lpstr>Fuzzy Set Operations</vt:lpstr>
      <vt:lpstr>Fuzzy Set Operations</vt:lpstr>
      <vt:lpstr>Fuzzy Set Operations</vt:lpstr>
      <vt:lpstr>Properties of Fuzzy Set</vt:lpstr>
      <vt:lpstr>Fuzzy Set</vt:lpstr>
      <vt:lpstr>Membership Function (MF)</vt:lpstr>
      <vt:lpstr>Crisp vs Fuzzy MF</vt:lpstr>
      <vt:lpstr>Fuzzy Inference System (FIS)</vt:lpstr>
      <vt:lpstr>Fuzzy Inference System (FIS)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Fajri Syahbana</dc:creator>
  <cp:lastModifiedBy>Dwiky Fajri Syahbana</cp:lastModifiedBy>
  <cp:revision>41</cp:revision>
  <dcterms:created xsi:type="dcterms:W3CDTF">2020-03-30T04:13:15Z</dcterms:created>
  <dcterms:modified xsi:type="dcterms:W3CDTF">2023-09-25T04:54:32Z</dcterms:modified>
</cp:coreProperties>
</file>