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59" r:id="rId2"/>
    <p:sldId id="257" r:id="rId3"/>
    <p:sldId id="258" r:id="rId4"/>
    <p:sldId id="263" r:id="rId5"/>
    <p:sldId id="264" r:id="rId6"/>
    <p:sldId id="265"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A51CF17-6F71-45C5-807F-1A165C1BCC9B}">
          <p14:sldIdLst>
            <p14:sldId id="259"/>
            <p14:sldId id="257"/>
            <p14:sldId id="258"/>
            <p14:sldId id="263"/>
            <p14:sldId id="264"/>
            <p14:sldId id="265"/>
          </p14:sldIdLst>
        </p14:section>
        <p14:section name="テンプレート" id="{C7331AD5-A5BF-4C0B-BA8F-BB35416A4E81}">
          <p14:sldIdLst/>
        </p14:section>
        <p14:section name="Module" id="{E73E0CFE-32BF-4463-BFD2-287FC590D6BC}">
          <p14:sldIdLst/>
        </p14:section>
        <p14:section name="Line_A" id="{2196DB4D-5CF8-4A10-A35B-5E4D06570826}">
          <p14:sldIdLst/>
        </p14:section>
        <p14:section name="Line_B" id="{F6148B16-E894-45EA-A4B9-F1E37E0F1E99}">
          <p14:sldIdLst/>
        </p14:section>
        <p14:section name="Line_C" id="{1EFEB82D-6D7F-4F75-87D0-E6C1948785B8}">
          <p14:sldIdLst/>
        </p14:section>
        <p14:section name="Line_D" id="{A7A9A5DC-7DFD-4C84-94BE-A387B7412C6D}">
          <p14:sldIdLst/>
        </p14:section>
        <p14:section name="Line_E" id="{0E7B707A-6A9B-45D2-A48A-9DD31107BE49}">
          <p14:sldIdLst/>
        </p14:section>
        <p14:section name="Line_F" id="{2D23DEA7-75B4-4030-96A5-940743822C11}">
          <p14:sldIdLst/>
        </p14:section>
        <p14:section name="Line_G" id="{7C09EC7A-0F20-4BB7-8CA4-EE4D576D0E39}">
          <p14:sldIdLst/>
        </p14:section>
        <p14:section name="Line_H" id="{49D5FF5E-3831-4289-9822-F9851BA77589}">
          <p14:sldIdLst/>
        </p14:section>
        <p14:section name="Line_I" id="{101B97CD-817B-4837-BA09-E18968E4F7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66" autoAdjust="0"/>
  </p:normalViewPr>
  <p:slideViewPr>
    <p:cSldViewPr>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A5CD8-8546-46ED-8FFC-ECEAEE2E71CA}" type="datetimeFigureOut">
              <a:rPr kumimoji="1" lang="ja-JP" altLang="en-US" smtClean="0"/>
              <a:t>2024/2/13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4FADD0-C408-4F10-A144-2414DF8C5A32}" type="slidenum">
              <a:rPr kumimoji="1" lang="ja-JP" altLang="en-US" smtClean="0"/>
              <a:t>‹#›</a:t>
            </a:fld>
            <a:endParaRPr kumimoji="1" lang="ja-JP" altLang="en-US"/>
          </a:p>
        </p:txBody>
      </p:sp>
    </p:spTree>
    <p:extLst>
      <p:ext uri="{BB962C8B-B14F-4D97-AF65-F5344CB8AC3E}">
        <p14:creationId xmlns:p14="http://schemas.microsoft.com/office/powerpoint/2010/main" val="8190064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64FADD0-C408-4F10-A144-2414DF8C5A32}" type="slidenum">
              <a:rPr kumimoji="1" lang="ja-JP" altLang="en-US" smtClean="0"/>
              <a:t>2</a:t>
            </a:fld>
            <a:endParaRPr kumimoji="1" lang="ja-JP" altLang="en-US"/>
          </a:p>
        </p:txBody>
      </p:sp>
    </p:spTree>
    <p:extLst>
      <p:ext uri="{BB962C8B-B14F-4D97-AF65-F5344CB8AC3E}">
        <p14:creationId xmlns:p14="http://schemas.microsoft.com/office/powerpoint/2010/main" val="211930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https://docs.unity3d.com/ja/2022.2/Manual/ConfiguringtheAvatar.html</a:t>
            </a:r>
            <a:endParaRPr kumimoji="1" lang="ja-JP" altLang="en-US" dirty="0"/>
          </a:p>
        </p:txBody>
      </p:sp>
      <p:sp>
        <p:nvSpPr>
          <p:cNvPr id="4" name="スライド番号プレースホルダー 3"/>
          <p:cNvSpPr>
            <a:spLocks noGrp="1"/>
          </p:cNvSpPr>
          <p:nvPr>
            <p:ph type="sldNum" sz="quarter" idx="10"/>
          </p:nvPr>
        </p:nvSpPr>
        <p:spPr/>
        <p:txBody>
          <a:bodyPr/>
          <a:lstStyle/>
          <a:p>
            <a:fld id="{464FADD0-C408-4F10-A144-2414DF8C5A32}" type="slidenum">
              <a:rPr kumimoji="1" lang="ja-JP" altLang="en-US" smtClean="0"/>
              <a:t>3</a:t>
            </a:fld>
            <a:endParaRPr kumimoji="1" lang="ja-JP" altLang="en-US"/>
          </a:p>
        </p:txBody>
      </p:sp>
    </p:spTree>
    <p:extLst>
      <p:ext uri="{BB962C8B-B14F-4D97-AF65-F5344CB8AC3E}">
        <p14:creationId xmlns:p14="http://schemas.microsoft.com/office/powerpoint/2010/main" val="167588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64FADD0-C408-4F10-A144-2414DF8C5A32}" type="slidenum">
              <a:rPr kumimoji="1" lang="ja-JP" altLang="en-US" smtClean="0"/>
              <a:t>4</a:t>
            </a:fld>
            <a:endParaRPr kumimoji="1" lang="ja-JP" altLang="en-US"/>
          </a:p>
        </p:txBody>
      </p:sp>
    </p:spTree>
    <p:extLst>
      <p:ext uri="{BB962C8B-B14F-4D97-AF65-F5344CB8AC3E}">
        <p14:creationId xmlns:p14="http://schemas.microsoft.com/office/powerpoint/2010/main" val="2777512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94DF4C4-1B25-42EC-9DA0-9B4BF0A15C7D}" type="datetimeFigureOut">
              <a:rPr kumimoji="1" lang="ja-JP" altLang="en-US" smtClean="0"/>
              <a:t>2024/2/13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F0D11D-B246-4AA2-9352-2A3B6151D27B}"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94DF4C4-1B25-42EC-9DA0-9B4BF0A15C7D}" type="datetimeFigureOut">
              <a:rPr kumimoji="1" lang="ja-JP" altLang="en-US" smtClean="0"/>
              <a:t>2024/2/13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F0D11D-B246-4AA2-9352-2A3B6151D27B}"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94DF4C4-1B25-42EC-9DA0-9B4BF0A15C7D}" type="datetimeFigureOut">
              <a:rPr kumimoji="1" lang="ja-JP" altLang="en-US" smtClean="0"/>
              <a:t>2024/2/13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F0D11D-B246-4AA2-9352-2A3B6151D27B}"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94DF4C4-1B25-42EC-9DA0-9B4BF0A15C7D}" type="datetimeFigureOut">
              <a:rPr kumimoji="1" lang="ja-JP" altLang="en-US" smtClean="0"/>
              <a:t>2024/2/13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F0D11D-B246-4AA2-9352-2A3B6151D27B}" type="slidenum">
              <a:rPr kumimoji="1" lang="ja-JP" altLang="en-US" smtClean="0"/>
              <a:t>‹#›</a:t>
            </a:fld>
            <a:endParaRPr kumimoji="1" lang="ja-JP" altLang="en-US"/>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94DF4C4-1B25-42EC-9DA0-9B4BF0A15C7D}" type="datetimeFigureOut">
              <a:rPr kumimoji="1" lang="ja-JP" altLang="en-US" smtClean="0"/>
              <a:t>2024/2/13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F0D11D-B246-4AA2-9352-2A3B6151D27B}"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094DF4C4-1B25-42EC-9DA0-9B4BF0A15C7D}" type="datetimeFigureOut">
              <a:rPr kumimoji="1" lang="ja-JP" altLang="en-US" smtClean="0"/>
              <a:t>2024/2/13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F0D11D-B246-4AA2-9352-2A3B6151D27B}"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94DF4C4-1B25-42EC-9DA0-9B4BF0A15C7D}" type="datetimeFigureOut">
              <a:rPr kumimoji="1" lang="ja-JP" altLang="en-US" smtClean="0"/>
              <a:t>2024/2/13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BF0D11D-B246-4AA2-9352-2A3B6151D27B}"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094DF4C4-1B25-42EC-9DA0-9B4BF0A15C7D}" type="datetimeFigureOut">
              <a:rPr kumimoji="1" lang="ja-JP" altLang="en-US" smtClean="0"/>
              <a:t>2024/2/13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BF0D11D-B246-4AA2-9352-2A3B6151D27B}"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94DF4C4-1B25-42EC-9DA0-9B4BF0A15C7D}" type="datetimeFigureOut">
              <a:rPr kumimoji="1" lang="ja-JP" altLang="en-US" smtClean="0"/>
              <a:t>2024/2/13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BF0D11D-B246-4AA2-9352-2A3B6151D27B}"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94DF4C4-1B25-42EC-9DA0-9B4BF0A15C7D}" type="datetimeFigureOut">
              <a:rPr kumimoji="1" lang="ja-JP" altLang="en-US" smtClean="0"/>
              <a:t>2024/2/13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F0D11D-B246-4AA2-9352-2A3B6151D27B}"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94DF4C4-1B25-42EC-9DA0-9B4BF0A15C7D}" type="datetimeFigureOut">
              <a:rPr kumimoji="1" lang="ja-JP" altLang="en-US" smtClean="0"/>
              <a:t>2024/2/13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F0D11D-B246-4AA2-9352-2A3B6151D27B}"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94DF4C4-1B25-42EC-9DA0-9B4BF0A15C7D}" type="datetimeFigureOut">
              <a:rPr kumimoji="1" lang="ja-JP" altLang="en-US" smtClean="0"/>
              <a:t>2024/2/13</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BF0D11D-B246-4AA2-9352-2A3B6151D27B}" type="slidenum">
              <a:rPr kumimoji="1" lang="ja-JP" altLang="en-US" smtClean="0"/>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ocs.unity3d.com/ja/2022.2/Manual/ConfiguringtheAvatar.html"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I_wri\Desktop\26571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3573016"/>
            <a:ext cx="2917042" cy="223490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a:bodyPr>
          <a:lstStyle/>
          <a:p>
            <a:r>
              <a:rPr lang="ja-JP" altLang="en-US" sz="2400" dirty="0" smtClean="0"/>
              <a:t>（仮）人型ロボット共通インターフェイス構想について</a:t>
            </a:r>
            <a:endParaRPr kumimoji="1" lang="ja-JP" altLang="en-US" sz="2400" dirty="0"/>
          </a:p>
        </p:txBody>
      </p:sp>
      <p:sp>
        <p:nvSpPr>
          <p:cNvPr id="3" name="テキスト ボックス 2"/>
          <p:cNvSpPr txBox="1"/>
          <p:nvPr/>
        </p:nvSpPr>
        <p:spPr>
          <a:xfrm>
            <a:off x="251520" y="2627620"/>
            <a:ext cx="8892480" cy="2954655"/>
          </a:xfrm>
          <a:prstGeom prst="rect">
            <a:avLst/>
          </a:prstGeom>
          <a:noFill/>
        </p:spPr>
        <p:txBody>
          <a:bodyPr wrap="square" rtlCol="0">
            <a:spAutoFit/>
          </a:bodyPr>
          <a:lstStyle/>
          <a:p>
            <a:r>
              <a:rPr lang="ja-JP" altLang="en-US" dirty="0" smtClean="0"/>
              <a:t>・ この構想をした理由</a:t>
            </a:r>
            <a:endParaRPr lang="en-US" altLang="ja-JP" dirty="0" smtClean="0"/>
          </a:p>
          <a:p>
            <a:r>
              <a:rPr lang="ja-JP" altLang="en-US" sz="1200" dirty="0" smtClean="0"/>
              <a:t>　人型ロボットの開発をしたいと志した際に最初の動く段階までは知識と根気が必要で</a:t>
            </a:r>
            <a:endParaRPr lang="en-US" altLang="ja-JP" sz="1200" dirty="0" smtClean="0"/>
          </a:p>
          <a:p>
            <a:r>
              <a:rPr lang="ja-JP" altLang="en-US" sz="1200" dirty="0" smtClean="0"/>
              <a:t>そこまでたどり着けることは非常に困難と考えている。</a:t>
            </a:r>
            <a:endParaRPr lang="en-US" altLang="ja-JP" dirty="0" smtClean="0"/>
          </a:p>
          <a:p>
            <a:r>
              <a:rPr lang="ja-JP" altLang="en-US" sz="1200" dirty="0" smtClean="0"/>
              <a:t>興味範囲も分野によってさまざまで腕だけや二足歩行などの足、外装、認識機能など</a:t>
            </a:r>
            <a:endParaRPr lang="en-US" altLang="ja-JP" sz="1200" dirty="0" smtClean="0"/>
          </a:p>
          <a:p>
            <a:r>
              <a:rPr lang="ja-JP" altLang="en-US" sz="1200" dirty="0" smtClean="0"/>
              <a:t>個人によって着手する個所は十人十色であ</a:t>
            </a:r>
            <a:r>
              <a:rPr lang="ja-JP" altLang="en-US" sz="1200" dirty="0"/>
              <a:t>る。</a:t>
            </a:r>
            <a:endParaRPr lang="en-US" altLang="ja-JP" sz="1200" dirty="0" smtClean="0"/>
          </a:p>
          <a:p>
            <a:r>
              <a:rPr lang="ja-JP" altLang="en-US" sz="1200" dirty="0" smtClean="0"/>
              <a:t>特に他のシステムとの連携を考慮されないため開発者本人しか使用できずに</a:t>
            </a:r>
            <a:endParaRPr lang="en-US" altLang="ja-JP" sz="1200" dirty="0" smtClean="0"/>
          </a:p>
          <a:p>
            <a:r>
              <a:rPr lang="ja-JP" altLang="en-US" sz="1200" dirty="0" smtClean="0"/>
              <a:t>継続性がなく埋もれてしまっている。</a:t>
            </a:r>
            <a:endParaRPr lang="en-US" altLang="ja-JP" sz="1200" dirty="0" smtClean="0"/>
          </a:p>
          <a:p>
            <a:endParaRPr lang="en-US" altLang="ja-JP" sz="1200" dirty="0"/>
          </a:p>
          <a:p>
            <a:r>
              <a:rPr lang="ja-JP" altLang="en-US" sz="1200" dirty="0"/>
              <a:t>パーツを組み合わせてオリジナル機体が作れるゲーム</a:t>
            </a:r>
            <a:r>
              <a:rPr lang="ja-JP" altLang="en-US" sz="1200" dirty="0" smtClean="0"/>
              <a:t>「アーマードコア」シリーズのように</a:t>
            </a:r>
            <a:endParaRPr lang="en-US" altLang="ja-JP" sz="1200" dirty="0" smtClean="0"/>
          </a:p>
          <a:p>
            <a:r>
              <a:rPr lang="ja-JP" altLang="en-US" sz="1200" dirty="0" smtClean="0"/>
              <a:t>人型ロボットもユニットごと接続方法（フレームごとの固定／通信規約）等を定義し、</a:t>
            </a:r>
            <a:endParaRPr lang="en-US" altLang="ja-JP" sz="1200" dirty="0" smtClean="0"/>
          </a:p>
          <a:p>
            <a:r>
              <a:rPr lang="ja-JP" altLang="en-US" sz="1200" dirty="0" smtClean="0"/>
              <a:t>開発する範囲を絞りそれぞれのパーツを持ち寄ることで</a:t>
            </a:r>
            <a:endParaRPr lang="en-US" altLang="ja-JP" sz="1200" dirty="0" smtClean="0"/>
          </a:p>
          <a:p>
            <a:r>
              <a:rPr lang="ja-JP" altLang="en-US" sz="1200" dirty="0" smtClean="0"/>
              <a:t>人型ロボットの作成を容易にできるのではないかと考えてこの構想を考えている。</a:t>
            </a:r>
            <a:endParaRPr lang="en-US" altLang="ja-JP" sz="1200" dirty="0" smtClean="0"/>
          </a:p>
          <a:p>
            <a:endParaRPr lang="en-US" altLang="ja-JP" sz="1200" dirty="0"/>
          </a:p>
          <a:p>
            <a:r>
              <a:rPr lang="ja-JP" altLang="en-US" sz="1200" dirty="0" smtClean="0"/>
              <a:t>またユニットごとで専門で開発している人たちの知見を共有しあい人型ロボットの</a:t>
            </a:r>
            <a:endParaRPr lang="en-US" altLang="ja-JP" sz="1200" dirty="0" smtClean="0"/>
          </a:p>
          <a:p>
            <a:r>
              <a:rPr lang="ja-JP" altLang="en-US" sz="1200" dirty="0" smtClean="0"/>
              <a:t>開発の発展を希望している。</a:t>
            </a:r>
            <a:endParaRPr lang="en-US" altLang="ja-JP" sz="1200" dirty="0" smtClean="0"/>
          </a:p>
        </p:txBody>
      </p:sp>
    </p:spTree>
    <p:extLst>
      <p:ext uri="{BB962C8B-B14F-4D97-AF65-F5344CB8AC3E}">
        <p14:creationId xmlns:p14="http://schemas.microsoft.com/office/powerpoint/2010/main" val="2589068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dirty="0" smtClean="0"/>
              <a:t>（仮）人型ロボット共通インターフェイス構想について</a:t>
            </a:r>
            <a:endParaRPr kumimoji="1" lang="ja-JP" altLang="en-US" sz="2400" dirty="0"/>
          </a:p>
        </p:txBody>
      </p:sp>
      <p:graphicFrame>
        <p:nvGraphicFramePr>
          <p:cNvPr id="4" name="表 3"/>
          <p:cNvGraphicFramePr>
            <a:graphicFrameLocks noGrp="1"/>
          </p:cNvGraphicFramePr>
          <p:nvPr>
            <p:extLst>
              <p:ext uri="{D42A27DB-BD31-4B8C-83A1-F6EECF244321}">
                <p14:modId xmlns:p14="http://schemas.microsoft.com/office/powerpoint/2010/main" val="1413818201"/>
              </p:ext>
            </p:extLst>
          </p:nvPr>
        </p:nvGraphicFramePr>
        <p:xfrm>
          <a:off x="2339752" y="2753573"/>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r>
                        <a:rPr kumimoji="1" lang="en-US" altLang="ja-JP" sz="1400" dirty="0" smtClean="0">
                          <a:solidFill>
                            <a:schemeClr val="tx1"/>
                          </a:solidFill>
                        </a:rPr>
                        <a:t>2023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dirty="0" smtClean="0">
                          <a:solidFill>
                            <a:schemeClr val="tx1"/>
                          </a:solidFill>
                        </a:rPr>
                        <a:t>2024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dirty="0" smtClean="0">
                          <a:solidFill>
                            <a:schemeClr val="tx1"/>
                          </a:solidFill>
                        </a:rPr>
                        <a:t>2025</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dirty="0" smtClean="0">
                          <a:solidFill>
                            <a:schemeClr val="tx1"/>
                          </a:solidFill>
                        </a:rPr>
                        <a:t>2026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dirty="0" smtClean="0">
                          <a:solidFill>
                            <a:schemeClr val="tx1"/>
                          </a:solidFill>
                        </a:rPr>
                        <a:t>2027</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dirty="0" smtClean="0">
                          <a:solidFill>
                            <a:schemeClr val="tx1"/>
                          </a:solidFill>
                        </a:rPr>
                        <a:t>2028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dirty="0" smtClean="0">
                          <a:solidFill>
                            <a:schemeClr val="tx1"/>
                          </a:solidFill>
                        </a:rPr>
                        <a:t>2029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dirty="0" smtClean="0">
                          <a:solidFill>
                            <a:schemeClr val="tx1"/>
                          </a:solidFill>
                        </a:rPr>
                        <a:t>2030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dirty="0" smtClean="0">
                          <a:solidFill>
                            <a:schemeClr val="tx1"/>
                          </a:solidFill>
                        </a:rPr>
                        <a:t>2031</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dirty="0" smtClean="0">
                          <a:solidFill>
                            <a:schemeClr val="tx1"/>
                          </a:solidFill>
                        </a:rPr>
                        <a:t>2032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10" name="グループ化 9"/>
          <p:cNvGrpSpPr/>
          <p:nvPr/>
        </p:nvGrpSpPr>
        <p:grpSpPr>
          <a:xfrm>
            <a:off x="2896764" y="3147517"/>
            <a:ext cx="4989696" cy="182120"/>
            <a:chOff x="2464716" y="3678928"/>
            <a:chExt cx="4989696" cy="182120"/>
          </a:xfrm>
        </p:grpSpPr>
        <p:sp>
          <p:nvSpPr>
            <p:cNvPr id="5" name="右矢印 4"/>
            <p:cNvSpPr/>
            <p:nvPr/>
          </p:nvSpPr>
          <p:spPr>
            <a:xfrm rot="16200000">
              <a:off x="2427662" y="3715982"/>
              <a:ext cx="182120" cy="1080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右矢印 5"/>
            <p:cNvSpPr/>
            <p:nvPr/>
          </p:nvSpPr>
          <p:spPr>
            <a:xfrm rot="16200000">
              <a:off x="3648083" y="3715982"/>
              <a:ext cx="182120" cy="1080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右矢印 6"/>
            <p:cNvSpPr/>
            <p:nvPr/>
          </p:nvSpPr>
          <p:spPr>
            <a:xfrm rot="16200000">
              <a:off x="4868504" y="3715982"/>
              <a:ext cx="182120" cy="1080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右矢印 7"/>
            <p:cNvSpPr/>
            <p:nvPr/>
          </p:nvSpPr>
          <p:spPr>
            <a:xfrm rot="16200000">
              <a:off x="6088925" y="3715982"/>
              <a:ext cx="182120" cy="1080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右矢印 8"/>
            <p:cNvSpPr/>
            <p:nvPr/>
          </p:nvSpPr>
          <p:spPr>
            <a:xfrm rot="16200000">
              <a:off x="7309346" y="3715982"/>
              <a:ext cx="182120" cy="1080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1" name="テキスト ボックス 10"/>
          <p:cNvSpPr txBox="1"/>
          <p:nvPr/>
        </p:nvSpPr>
        <p:spPr>
          <a:xfrm>
            <a:off x="251520" y="2627620"/>
            <a:ext cx="8153194" cy="4062651"/>
          </a:xfrm>
          <a:prstGeom prst="rect">
            <a:avLst/>
          </a:prstGeom>
          <a:noFill/>
        </p:spPr>
        <p:txBody>
          <a:bodyPr wrap="none" rtlCol="0">
            <a:spAutoFit/>
          </a:bodyPr>
          <a:lstStyle/>
          <a:p>
            <a:r>
              <a:rPr lang="ja-JP" altLang="en-US" dirty="0" smtClean="0"/>
              <a:t>・ スケジュール</a:t>
            </a:r>
            <a:endParaRPr lang="en-US" altLang="ja-JP" dirty="0" smtClean="0"/>
          </a:p>
          <a:p>
            <a:r>
              <a:rPr kumimoji="1" lang="ja-JP" altLang="en-US" sz="1200" dirty="0"/>
              <a:t>　</a:t>
            </a:r>
            <a:r>
              <a:rPr lang="ja-JP" altLang="en-US" sz="1200" dirty="0"/>
              <a:t>見直し</a:t>
            </a:r>
            <a:r>
              <a:rPr lang="ja-JP" altLang="en-US" sz="1200" dirty="0" smtClean="0"/>
              <a:t>は２年毎に行う。</a:t>
            </a:r>
            <a:endParaRPr lang="en-US" altLang="ja-JP" sz="1200" dirty="0" smtClean="0"/>
          </a:p>
          <a:p>
            <a:endParaRPr kumimoji="1" lang="en-US" altLang="ja-JP" sz="1200" dirty="0" smtClean="0"/>
          </a:p>
          <a:p>
            <a:r>
              <a:rPr lang="ja-JP" altLang="en-US" dirty="0" smtClean="0"/>
              <a:t>・ メンバ</a:t>
            </a:r>
            <a:endParaRPr lang="en-US" altLang="ja-JP" dirty="0" smtClean="0"/>
          </a:p>
          <a:p>
            <a:r>
              <a:rPr lang="ja-JP" altLang="en-US" sz="1200" dirty="0" smtClean="0"/>
              <a:t>　人型ロボット開発者や有識者などの本構想に賛同してもらえる方</a:t>
            </a:r>
            <a:endParaRPr lang="en-US" altLang="ja-JP" sz="1200" dirty="0" smtClean="0"/>
          </a:p>
          <a:p>
            <a:endParaRPr lang="en-US" altLang="ja-JP" sz="1200" dirty="0"/>
          </a:p>
          <a:p>
            <a:r>
              <a:rPr lang="ja-JP" altLang="en-US" dirty="0"/>
              <a:t>・ </a:t>
            </a:r>
            <a:r>
              <a:rPr lang="ja-JP" altLang="en-US" dirty="0" smtClean="0"/>
              <a:t>合意方法</a:t>
            </a:r>
            <a:endParaRPr lang="en-US" altLang="ja-JP" dirty="0" smtClean="0"/>
          </a:p>
          <a:p>
            <a:r>
              <a:rPr lang="ja-JP" altLang="en-US" sz="1200" dirty="0" smtClean="0"/>
              <a:t>　２年毎に行う見直し時に合意方法も併せて見直す。</a:t>
            </a:r>
            <a:endParaRPr lang="en-US" altLang="ja-JP" sz="1200" dirty="0" smtClean="0"/>
          </a:p>
          <a:p>
            <a:r>
              <a:rPr lang="ja-JP" altLang="en-US" sz="1200" dirty="0"/>
              <a:t>　</a:t>
            </a:r>
            <a:r>
              <a:rPr lang="ja-JP" altLang="en-US" sz="1200" dirty="0" smtClean="0"/>
              <a:t>例：メンバーが少ないうちは協議の上で決定、メンバーが増えた際は技術的課題がクリアできる目途がある上での多数決など</a:t>
            </a:r>
            <a:endParaRPr lang="en-US" altLang="ja-JP" sz="1200" dirty="0" smtClean="0"/>
          </a:p>
          <a:p>
            <a:endParaRPr lang="en-US" altLang="ja-JP" sz="1200" dirty="0" smtClean="0"/>
          </a:p>
          <a:p>
            <a:endParaRPr lang="en-US" altLang="ja-JP" sz="1200" dirty="0"/>
          </a:p>
          <a:p>
            <a:r>
              <a:rPr lang="ja-JP" altLang="en-US" dirty="0"/>
              <a:t>・ </a:t>
            </a:r>
            <a:r>
              <a:rPr lang="ja-JP" altLang="en-US" dirty="0" smtClean="0"/>
              <a:t>ライフサイクル</a:t>
            </a:r>
            <a:endParaRPr lang="en-US" altLang="ja-JP" dirty="0" smtClean="0"/>
          </a:p>
          <a:p>
            <a:endParaRPr lang="en-US" altLang="ja-JP" dirty="0" smtClean="0"/>
          </a:p>
          <a:p>
            <a:endParaRPr lang="en-US" altLang="ja-JP" dirty="0"/>
          </a:p>
          <a:p>
            <a:r>
              <a:rPr lang="ja-JP" altLang="en-US" dirty="0" smtClean="0"/>
              <a:t>・ 勧告レベル</a:t>
            </a:r>
            <a:endParaRPr lang="en-US" altLang="ja-JP" dirty="0" smtClean="0"/>
          </a:p>
          <a:p>
            <a:r>
              <a:rPr lang="ja-JP" altLang="en-US" sz="1200" dirty="0"/>
              <a:t>　</a:t>
            </a:r>
            <a:r>
              <a:rPr lang="ja-JP" altLang="en-US" sz="1200" dirty="0" smtClean="0"/>
              <a:t>勧告レベルは「必須」「推奨」「固有」の三つとする。「必須」は各ユニットの情報を通信するために</a:t>
            </a:r>
            <a:endParaRPr lang="en-US" altLang="ja-JP" sz="1200" dirty="0" smtClean="0"/>
          </a:p>
          <a:p>
            <a:r>
              <a:rPr lang="ja-JP" altLang="en-US" sz="1200" dirty="0" smtClean="0"/>
              <a:t>必ず実装してもらうレベル「推奨」はあると望ましいレベルで「固有」は特別な状況や特殊な状態に</a:t>
            </a:r>
            <a:endParaRPr lang="en-US" altLang="ja-JP" sz="1200" dirty="0" smtClean="0"/>
          </a:p>
          <a:p>
            <a:r>
              <a:rPr lang="ja-JP" altLang="en-US" sz="1200" dirty="0" smtClean="0"/>
              <a:t>ある機器が接続されているときにあるべきレベルと</a:t>
            </a:r>
            <a:r>
              <a:rPr lang="ja-JP" altLang="en-US" sz="1200" dirty="0"/>
              <a:t>する</a:t>
            </a:r>
            <a:endParaRPr lang="en-US" altLang="ja-JP" sz="1200" dirty="0" smtClean="0"/>
          </a:p>
        </p:txBody>
      </p:sp>
      <p:sp>
        <p:nvSpPr>
          <p:cNvPr id="12" name="角丸四角形 11"/>
          <p:cNvSpPr/>
          <p:nvPr/>
        </p:nvSpPr>
        <p:spPr>
          <a:xfrm>
            <a:off x="1960776" y="4797152"/>
            <a:ext cx="10440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100" dirty="0"/>
              <a:t>作業</a:t>
            </a:r>
            <a:r>
              <a:rPr lang="ja-JP" altLang="en-US" sz="1100" dirty="0" smtClean="0"/>
              <a:t>草稿</a:t>
            </a:r>
            <a:endParaRPr lang="en-US" altLang="ja-JP" sz="1100" dirty="0" smtClean="0"/>
          </a:p>
          <a:p>
            <a:pPr algn="ctr"/>
            <a:r>
              <a:rPr lang="en-US" altLang="ja-JP" sz="1100" dirty="0" smtClean="0"/>
              <a:t>(</a:t>
            </a:r>
            <a:r>
              <a:rPr lang="en-US" altLang="ja-JP" sz="1100" dirty="0"/>
              <a:t>Working Draft)</a:t>
            </a:r>
            <a:endParaRPr kumimoji="1" lang="ja-JP" altLang="en-US" sz="1100" dirty="0"/>
          </a:p>
        </p:txBody>
      </p:sp>
      <p:sp>
        <p:nvSpPr>
          <p:cNvPr id="13" name="角丸四角形 12"/>
          <p:cNvSpPr/>
          <p:nvPr/>
        </p:nvSpPr>
        <p:spPr>
          <a:xfrm>
            <a:off x="3462237" y="4797152"/>
            <a:ext cx="10440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100" dirty="0" smtClean="0"/>
              <a:t>勧告候補</a:t>
            </a:r>
            <a:endParaRPr lang="en-US" altLang="ja-JP" sz="1100" dirty="0" smtClean="0"/>
          </a:p>
          <a:p>
            <a:pPr algn="ctr"/>
            <a:r>
              <a:rPr lang="en-US" altLang="ja-JP" sz="1100" dirty="0" smtClean="0"/>
              <a:t>(Candidate Recommendation) </a:t>
            </a:r>
            <a:endParaRPr kumimoji="1" lang="ja-JP" altLang="en-US" sz="1100" dirty="0"/>
          </a:p>
        </p:txBody>
      </p:sp>
      <p:sp>
        <p:nvSpPr>
          <p:cNvPr id="14" name="角丸四角形 13"/>
          <p:cNvSpPr/>
          <p:nvPr/>
        </p:nvSpPr>
        <p:spPr>
          <a:xfrm>
            <a:off x="4963698" y="4797152"/>
            <a:ext cx="10440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100" dirty="0" smtClean="0"/>
              <a:t>勧告案</a:t>
            </a:r>
            <a:endParaRPr lang="en-US" altLang="ja-JP" sz="1100" dirty="0" smtClean="0"/>
          </a:p>
          <a:p>
            <a:pPr algn="ctr"/>
            <a:r>
              <a:rPr lang="en-US" altLang="ja-JP" sz="1100" dirty="0" smtClean="0"/>
              <a:t>(Proposed Recommendation) </a:t>
            </a:r>
            <a:endParaRPr kumimoji="1" lang="ja-JP" altLang="en-US" sz="1100" dirty="0"/>
          </a:p>
        </p:txBody>
      </p:sp>
      <p:sp>
        <p:nvSpPr>
          <p:cNvPr id="15" name="角丸四角形 14"/>
          <p:cNvSpPr/>
          <p:nvPr/>
        </p:nvSpPr>
        <p:spPr>
          <a:xfrm>
            <a:off x="6465159" y="4797152"/>
            <a:ext cx="10440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100" dirty="0" smtClean="0"/>
              <a:t>勧告</a:t>
            </a:r>
            <a:endParaRPr lang="en-US" altLang="ja-JP" sz="1100" dirty="0" smtClean="0"/>
          </a:p>
          <a:p>
            <a:pPr algn="ctr"/>
            <a:r>
              <a:rPr lang="en-US" altLang="ja-JP" sz="1100" dirty="0" smtClean="0"/>
              <a:t>(Recommendation)</a:t>
            </a:r>
            <a:endParaRPr kumimoji="1" lang="ja-JP" altLang="en-US" sz="1100" dirty="0"/>
          </a:p>
        </p:txBody>
      </p:sp>
      <p:sp>
        <p:nvSpPr>
          <p:cNvPr id="16" name="角丸四角形 15"/>
          <p:cNvSpPr/>
          <p:nvPr/>
        </p:nvSpPr>
        <p:spPr>
          <a:xfrm>
            <a:off x="7966620" y="4797152"/>
            <a:ext cx="10440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100" dirty="0" smtClean="0"/>
              <a:t>勧告の廃止</a:t>
            </a:r>
            <a:endParaRPr lang="en-US" altLang="ja-JP" sz="1100" dirty="0" smtClean="0"/>
          </a:p>
          <a:p>
            <a:pPr algn="ctr"/>
            <a:r>
              <a:rPr lang="en-US" altLang="ja-JP" sz="1100" dirty="0" smtClean="0"/>
              <a:t>(Abolition)</a:t>
            </a:r>
            <a:endParaRPr kumimoji="1" lang="ja-JP" altLang="en-US" sz="1100" dirty="0"/>
          </a:p>
        </p:txBody>
      </p:sp>
      <p:cxnSp>
        <p:nvCxnSpPr>
          <p:cNvPr id="18" name="直線矢印コネクタ 17"/>
          <p:cNvCxnSpPr>
            <a:stCxn id="12" idx="3"/>
            <a:endCxn id="13" idx="1"/>
          </p:cNvCxnSpPr>
          <p:nvPr/>
        </p:nvCxnSpPr>
        <p:spPr>
          <a:xfrm>
            <a:off x="3004776" y="5254352"/>
            <a:ext cx="457461"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1" name="直線矢印コネクタ 20"/>
          <p:cNvCxnSpPr>
            <a:stCxn id="13" idx="3"/>
            <a:endCxn id="14" idx="1"/>
          </p:cNvCxnSpPr>
          <p:nvPr/>
        </p:nvCxnSpPr>
        <p:spPr>
          <a:xfrm>
            <a:off x="4506237" y="5254352"/>
            <a:ext cx="457461"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 name="直線矢印コネクタ 23"/>
          <p:cNvCxnSpPr>
            <a:endCxn id="15" idx="1"/>
          </p:cNvCxnSpPr>
          <p:nvPr/>
        </p:nvCxnSpPr>
        <p:spPr>
          <a:xfrm>
            <a:off x="6007698" y="5254352"/>
            <a:ext cx="457461"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7" name="直線矢印コネクタ 26"/>
          <p:cNvCxnSpPr>
            <a:stCxn id="15" idx="3"/>
            <a:endCxn id="16" idx="1"/>
          </p:cNvCxnSpPr>
          <p:nvPr/>
        </p:nvCxnSpPr>
        <p:spPr>
          <a:xfrm>
            <a:off x="7509159" y="5254352"/>
            <a:ext cx="457461"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a:off x="6516216" y="6461644"/>
            <a:ext cx="2448272" cy="3326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smtClean="0"/>
              <a:t>必須</a:t>
            </a:r>
            <a:endParaRPr kumimoji="1" lang="ja-JP" altLang="en-US" dirty="0"/>
          </a:p>
        </p:txBody>
      </p:sp>
      <p:sp>
        <p:nvSpPr>
          <p:cNvPr id="31" name="正方形/長方形 30"/>
          <p:cNvSpPr/>
          <p:nvPr/>
        </p:nvSpPr>
        <p:spPr>
          <a:xfrm>
            <a:off x="6876256" y="5790024"/>
            <a:ext cx="1772341" cy="3326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固有</a:t>
            </a:r>
            <a:endParaRPr kumimoji="1" lang="ja-JP" altLang="en-US" dirty="0"/>
          </a:p>
        </p:txBody>
      </p:sp>
      <p:sp>
        <p:nvSpPr>
          <p:cNvPr id="32" name="正方形/長方形 31"/>
          <p:cNvSpPr/>
          <p:nvPr/>
        </p:nvSpPr>
        <p:spPr>
          <a:xfrm>
            <a:off x="6660232" y="6127204"/>
            <a:ext cx="2166485" cy="3326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smtClean="0"/>
              <a:t>推奨</a:t>
            </a:r>
            <a:endParaRPr kumimoji="1" lang="ja-JP" altLang="en-US" dirty="0"/>
          </a:p>
        </p:txBody>
      </p:sp>
    </p:spTree>
    <p:extLst>
      <p:ext uri="{BB962C8B-B14F-4D97-AF65-F5344CB8AC3E}">
        <p14:creationId xmlns:p14="http://schemas.microsoft.com/office/powerpoint/2010/main" val="727588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dirty="0" smtClean="0"/>
              <a:t>（仮）人型ロボット共通インターフェイス構想について</a:t>
            </a:r>
            <a:endParaRPr kumimoji="1" lang="ja-JP" altLang="en-US" sz="2400" dirty="0"/>
          </a:p>
        </p:txBody>
      </p:sp>
      <p:sp>
        <p:nvSpPr>
          <p:cNvPr id="3" name="テキスト ボックス 2"/>
          <p:cNvSpPr txBox="1"/>
          <p:nvPr/>
        </p:nvSpPr>
        <p:spPr>
          <a:xfrm>
            <a:off x="251520" y="2627620"/>
            <a:ext cx="5237331" cy="2831544"/>
          </a:xfrm>
          <a:prstGeom prst="rect">
            <a:avLst/>
          </a:prstGeom>
          <a:noFill/>
        </p:spPr>
        <p:txBody>
          <a:bodyPr wrap="none" rtlCol="0">
            <a:spAutoFit/>
          </a:bodyPr>
          <a:lstStyle/>
          <a:p>
            <a:r>
              <a:rPr lang="ja-JP" altLang="en-US" dirty="0" smtClean="0"/>
              <a:t>・ 座標系</a:t>
            </a:r>
            <a:endParaRPr lang="en-US" altLang="ja-JP" dirty="0" smtClean="0"/>
          </a:p>
          <a:p>
            <a:r>
              <a:rPr kumimoji="1" lang="ja-JP" altLang="en-US" sz="1200" dirty="0"/>
              <a:t>　</a:t>
            </a:r>
            <a:r>
              <a:rPr kumimoji="1" lang="ja-JP" altLang="en-US" sz="1200" dirty="0" smtClean="0"/>
              <a:t>　前を</a:t>
            </a:r>
            <a:r>
              <a:rPr kumimoji="1" lang="en-US" altLang="ja-JP" sz="1200" dirty="0" smtClean="0"/>
              <a:t>X</a:t>
            </a:r>
            <a:r>
              <a:rPr lang="ja-JP" altLang="en-US" sz="1200" dirty="0" smtClean="0"/>
              <a:t>軸、上を</a:t>
            </a:r>
            <a:r>
              <a:rPr lang="en-US" altLang="ja-JP" sz="1200" dirty="0" smtClean="0"/>
              <a:t>Z</a:t>
            </a:r>
            <a:r>
              <a:rPr lang="ja-JP" altLang="en-US" sz="1200" dirty="0" smtClean="0"/>
              <a:t>軸とした右手系にする。</a:t>
            </a:r>
            <a:endParaRPr kumimoji="1" lang="en-US" altLang="ja-JP" sz="1200" dirty="0"/>
          </a:p>
          <a:p>
            <a:r>
              <a:rPr lang="ja-JP" altLang="en-US" sz="1200" dirty="0" smtClean="0"/>
              <a:t>　　</a:t>
            </a:r>
            <a:r>
              <a:rPr lang="en-US" altLang="ja-JP" sz="1200" dirty="0" smtClean="0"/>
              <a:t>※ROS</a:t>
            </a:r>
            <a:r>
              <a:rPr lang="ja-JP" altLang="en-US" sz="1200" dirty="0" smtClean="0"/>
              <a:t>で使われている座標系とする。</a:t>
            </a:r>
            <a:endParaRPr lang="en-US" altLang="ja-JP" sz="1200" dirty="0" smtClean="0"/>
          </a:p>
          <a:p>
            <a:endParaRPr kumimoji="1" lang="en-US" altLang="ja-JP" sz="1200" dirty="0"/>
          </a:p>
          <a:p>
            <a:r>
              <a:rPr lang="ja-JP" altLang="en-US" dirty="0" smtClean="0"/>
              <a:t>・ 各関節</a:t>
            </a:r>
            <a:endParaRPr lang="en-US" altLang="ja-JP" dirty="0" smtClean="0"/>
          </a:p>
          <a:p>
            <a:r>
              <a:rPr lang="ja-JP" altLang="en-US" sz="1200" dirty="0"/>
              <a:t>　　</a:t>
            </a:r>
            <a:r>
              <a:rPr lang="ja-JP" altLang="en-US" sz="1200" dirty="0" smtClean="0"/>
              <a:t>各関節の座標ポイントは</a:t>
            </a:r>
            <a:r>
              <a:rPr lang="en-US" altLang="ja-JP" sz="1200" dirty="0" smtClean="0"/>
              <a:t>Unity</a:t>
            </a:r>
            <a:r>
              <a:rPr lang="ja-JP" altLang="en-US" sz="1200" dirty="0" smtClean="0"/>
              <a:t>等で使用</a:t>
            </a:r>
            <a:endParaRPr lang="en-US" altLang="ja-JP" sz="1200" dirty="0" smtClean="0"/>
          </a:p>
          <a:p>
            <a:r>
              <a:rPr lang="ja-JP" altLang="en-US" sz="1200" dirty="0" smtClean="0"/>
              <a:t>できる</a:t>
            </a:r>
            <a:r>
              <a:rPr lang="en-US" altLang="ja-JP" sz="1200" dirty="0" smtClean="0"/>
              <a:t>Humanoid rig</a:t>
            </a:r>
            <a:r>
              <a:rPr lang="ja-JP" altLang="en-US" sz="1200" dirty="0" smtClean="0"/>
              <a:t>とする。</a:t>
            </a:r>
            <a:endParaRPr lang="en-US" altLang="ja-JP" sz="1200" dirty="0" smtClean="0"/>
          </a:p>
          <a:p>
            <a:r>
              <a:rPr lang="en-US" altLang="ja-JP" sz="1200" dirty="0" smtClean="0"/>
              <a:t>Humanoid rig</a:t>
            </a:r>
            <a:r>
              <a:rPr lang="ja-JP" altLang="en-US" sz="1200" dirty="0" smtClean="0"/>
              <a:t>とすることで、アプリとの連携</a:t>
            </a:r>
            <a:endParaRPr lang="en-US" altLang="ja-JP" sz="1200" dirty="0" smtClean="0"/>
          </a:p>
          <a:p>
            <a:r>
              <a:rPr lang="ja-JP" altLang="en-US" sz="1200" dirty="0" smtClean="0"/>
              <a:t>が容易になることを期待している。</a:t>
            </a:r>
            <a:endParaRPr lang="en-US" altLang="ja-JP" sz="1200" dirty="0" smtClean="0"/>
          </a:p>
          <a:p>
            <a:endParaRPr lang="en-US" altLang="ja-JP" sz="1200" dirty="0"/>
          </a:p>
          <a:p>
            <a:endParaRPr lang="en-US" altLang="ja-JP" sz="1200" dirty="0" smtClean="0"/>
          </a:p>
          <a:p>
            <a:endParaRPr lang="en-US" altLang="ja-JP" sz="1200" dirty="0"/>
          </a:p>
          <a:p>
            <a:endParaRPr lang="en-US" altLang="ja-JP" sz="1100" dirty="0" smtClean="0"/>
          </a:p>
          <a:p>
            <a:r>
              <a:rPr lang="ja-JP" altLang="en-US" sz="1100" dirty="0" smtClean="0">
                <a:hlinkClick r:id="rId3"/>
              </a:rPr>
              <a:t>ヒューマノイドアニメーションを含むモデルのインポート </a:t>
            </a:r>
            <a:r>
              <a:rPr lang="en-US" altLang="ja-JP" sz="1100" dirty="0" smtClean="0">
                <a:hlinkClick r:id="rId3"/>
              </a:rPr>
              <a:t>- Unity </a:t>
            </a:r>
            <a:r>
              <a:rPr lang="ja-JP" altLang="en-US" sz="1100" dirty="0" smtClean="0">
                <a:hlinkClick r:id="rId3"/>
              </a:rPr>
              <a:t>マニュアル </a:t>
            </a:r>
            <a:r>
              <a:rPr lang="en-US" altLang="ja-JP" sz="1100" dirty="0" smtClean="0">
                <a:hlinkClick r:id="rId3"/>
              </a:rPr>
              <a:t>(unity3d.com)</a:t>
            </a:r>
            <a:endParaRPr lang="en-US" altLang="ja-JP" sz="1100" dirty="0" smtClean="0"/>
          </a:p>
        </p:txBody>
      </p:sp>
      <p:grpSp>
        <p:nvGrpSpPr>
          <p:cNvPr id="5" name="グループ化 4"/>
          <p:cNvGrpSpPr/>
          <p:nvPr/>
        </p:nvGrpSpPr>
        <p:grpSpPr>
          <a:xfrm>
            <a:off x="3059832" y="2216152"/>
            <a:ext cx="2367424" cy="2219325"/>
            <a:chOff x="1179349" y="2492896"/>
            <a:chExt cx="2367424" cy="2219325"/>
          </a:xfrm>
        </p:grpSpPr>
        <p:pic>
          <p:nvPicPr>
            <p:cNvPr id="1026" name="Picture 2" descr="C:\MyBox\dev\GIT\OSS\VMDtoJSON\doc\img\RightHand_RP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492896"/>
              <a:ext cx="2143125" cy="22193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179349" y="4180438"/>
              <a:ext cx="415498" cy="369332"/>
            </a:xfrm>
            <a:prstGeom prst="rect">
              <a:avLst/>
            </a:prstGeom>
            <a:noFill/>
          </p:spPr>
          <p:txBody>
            <a:bodyPr wrap="none" rtlCol="0">
              <a:spAutoFit/>
            </a:bodyPr>
            <a:lstStyle/>
            <a:p>
              <a:r>
                <a:rPr kumimoji="1" lang="ja-JP" altLang="en-US" dirty="0" smtClean="0"/>
                <a:t>前</a:t>
              </a:r>
              <a:endParaRPr kumimoji="1" lang="ja-JP" altLang="en-US" dirty="0"/>
            </a:p>
          </p:txBody>
        </p:sp>
        <p:sp>
          <p:nvSpPr>
            <p:cNvPr id="6" name="テキスト ボックス 5"/>
            <p:cNvSpPr txBox="1"/>
            <p:nvPr/>
          </p:nvSpPr>
          <p:spPr>
            <a:xfrm>
              <a:off x="2267461" y="2564904"/>
              <a:ext cx="415498" cy="369332"/>
            </a:xfrm>
            <a:prstGeom prst="rect">
              <a:avLst/>
            </a:prstGeom>
            <a:noFill/>
          </p:spPr>
          <p:txBody>
            <a:bodyPr wrap="none" rtlCol="0">
              <a:spAutoFit/>
            </a:bodyPr>
            <a:lstStyle/>
            <a:p>
              <a:r>
                <a:rPr lang="ja-JP" altLang="en-US" dirty="0"/>
                <a:t>上</a:t>
              </a:r>
              <a:endParaRPr kumimoji="1" lang="ja-JP" altLang="en-US" dirty="0"/>
            </a:p>
          </p:txBody>
        </p:sp>
        <p:sp>
          <p:nvSpPr>
            <p:cNvPr id="7" name="テキスト ボックス 6"/>
            <p:cNvSpPr txBox="1"/>
            <p:nvPr/>
          </p:nvSpPr>
          <p:spPr>
            <a:xfrm>
              <a:off x="3059832" y="3417892"/>
              <a:ext cx="415498" cy="369332"/>
            </a:xfrm>
            <a:prstGeom prst="rect">
              <a:avLst/>
            </a:prstGeom>
            <a:noFill/>
          </p:spPr>
          <p:txBody>
            <a:bodyPr wrap="none" rtlCol="0">
              <a:spAutoFit/>
            </a:bodyPr>
            <a:lstStyle/>
            <a:p>
              <a:r>
                <a:rPr kumimoji="1" lang="ja-JP" altLang="en-US" dirty="0" smtClean="0"/>
                <a:t>左</a:t>
              </a:r>
              <a:endParaRPr kumimoji="1" lang="ja-JP" altLang="en-US" dirty="0"/>
            </a:p>
          </p:txBody>
        </p:sp>
      </p:grpSp>
      <p:pic>
        <p:nvPicPr>
          <p:cNvPr id="1027" name="Picture 3" descr="C:\Users\I_wri\Desktop\naming-bones-in-the-human-ri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6136" y="2637010"/>
            <a:ext cx="2736304" cy="4102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02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dirty="0" smtClean="0"/>
              <a:t>（仮）人型ロボット共通インターフェイス構想について</a:t>
            </a:r>
            <a:endParaRPr kumimoji="1" lang="ja-JP" altLang="en-US" sz="2400" dirty="0"/>
          </a:p>
        </p:txBody>
      </p:sp>
      <p:sp>
        <p:nvSpPr>
          <p:cNvPr id="3" name="テキスト ボックス 2"/>
          <p:cNvSpPr txBox="1"/>
          <p:nvPr/>
        </p:nvSpPr>
        <p:spPr>
          <a:xfrm>
            <a:off x="251520" y="2627620"/>
            <a:ext cx="3752950" cy="2492990"/>
          </a:xfrm>
          <a:prstGeom prst="rect">
            <a:avLst/>
          </a:prstGeom>
          <a:noFill/>
        </p:spPr>
        <p:txBody>
          <a:bodyPr wrap="none" rtlCol="0">
            <a:spAutoFit/>
          </a:bodyPr>
          <a:lstStyle/>
          <a:p>
            <a:r>
              <a:rPr lang="ja-JP" altLang="en-US" dirty="0" smtClean="0"/>
              <a:t>・ ユニット化について</a:t>
            </a:r>
            <a:endParaRPr lang="en-US" altLang="ja-JP" dirty="0" smtClean="0"/>
          </a:p>
          <a:p>
            <a:r>
              <a:rPr kumimoji="1" lang="ja-JP" altLang="en-US" sz="1200" dirty="0" smtClean="0"/>
              <a:t>　人型ロボットの</a:t>
            </a:r>
            <a:r>
              <a:rPr kumimoji="1" lang="en-US" altLang="ja-JP" sz="1200" dirty="0" smtClean="0"/>
              <a:t> </a:t>
            </a:r>
            <a:r>
              <a:rPr kumimoji="1" lang="ja-JP" altLang="en-US" sz="1200" dirty="0" smtClean="0"/>
              <a:t>一度に作成するの</a:t>
            </a:r>
            <a:r>
              <a:rPr lang="ja-JP" altLang="en-US" sz="1200" dirty="0" smtClean="0"/>
              <a:t>は開発規模が</a:t>
            </a:r>
            <a:endParaRPr lang="en-US" altLang="ja-JP" sz="1200" dirty="0" smtClean="0"/>
          </a:p>
          <a:p>
            <a:r>
              <a:rPr kumimoji="1" lang="ja-JP" altLang="en-US" sz="1200" dirty="0" smtClean="0"/>
              <a:t>大きすぎるため</a:t>
            </a:r>
            <a:r>
              <a:rPr kumimoji="1" lang="en-US" altLang="ja-JP" sz="1200" dirty="0" smtClean="0"/>
              <a:t> </a:t>
            </a:r>
            <a:r>
              <a:rPr lang="ja-JP" altLang="en-US" sz="1200" dirty="0"/>
              <a:t> 「外装」「</a:t>
            </a:r>
            <a:r>
              <a:rPr kumimoji="1" lang="ja-JP" altLang="en-US" sz="1200" dirty="0" smtClean="0"/>
              <a:t>フレーム」</a:t>
            </a:r>
            <a:r>
              <a:rPr lang="ja-JP" altLang="en-US" sz="1200" dirty="0"/>
              <a:t> </a:t>
            </a:r>
            <a:r>
              <a:rPr lang="ja-JP" altLang="en-US" sz="1200" dirty="0" smtClean="0"/>
              <a:t>「</a:t>
            </a:r>
            <a:r>
              <a:rPr lang="ja-JP" altLang="en-US" sz="1200" dirty="0"/>
              <a:t>駆動系」 「制御系」 </a:t>
            </a:r>
            <a:endParaRPr lang="en-US" altLang="ja-JP" sz="1200" dirty="0" smtClean="0"/>
          </a:p>
          <a:p>
            <a:r>
              <a:rPr kumimoji="1" lang="ja-JP" altLang="en-US" sz="1200" dirty="0" smtClean="0"/>
              <a:t>として</a:t>
            </a:r>
            <a:r>
              <a:rPr lang="ja-JP" altLang="en-US" sz="1200" dirty="0" smtClean="0"/>
              <a:t>レイヤーを分ける。</a:t>
            </a:r>
            <a:endParaRPr lang="en-US" altLang="ja-JP" sz="1200" dirty="0" smtClean="0"/>
          </a:p>
          <a:p>
            <a:r>
              <a:rPr lang="ja-JP" altLang="en-US" sz="1200" dirty="0" smtClean="0"/>
              <a:t>さらに 「</a:t>
            </a:r>
            <a:r>
              <a:rPr lang="en-US" altLang="ja-JP" sz="1200" dirty="0" smtClean="0"/>
              <a:t>Head</a:t>
            </a:r>
            <a:r>
              <a:rPr lang="ja-JP" altLang="en-US" sz="1200" dirty="0" smtClean="0"/>
              <a:t>」「</a:t>
            </a:r>
            <a:r>
              <a:rPr lang="en-US" altLang="ja-JP" sz="1200" dirty="0" smtClean="0"/>
              <a:t>Arm</a:t>
            </a:r>
            <a:r>
              <a:rPr lang="ja-JP" altLang="en-US" sz="1200" dirty="0" smtClean="0"/>
              <a:t>」「</a:t>
            </a:r>
            <a:r>
              <a:rPr lang="en-US" altLang="ja-JP" sz="1200" dirty="0" smtClean="0"/>
              <a:t>Waist down</a:t>
            </a:r>
            <a:r>
              <a:rPr lang="ja-JP" altLang="en-US" sz="1200" dirty="0" smtClean="0"/>
              <a:t>」の３ユニットと</a:t>
            </a:r>
            <a:endParaRPr lang="en-US" altLang="ja-JP" sz="1200" dirty="0" smtClean="0"/>
          </a:p>
          <a:p>
            <a:r>
              <a:rPr lang="ja-JP" altLang="en-US" sz="1200" dirty="0" smtClean="0"/>
              <a:t>「</a:t>
            </a:r>
            <a:r>
              <a:rPr lang="en-US" altLang="ja-JP" sz="1200" dirty="0" smtClean="0"/>
              <a:t>Battery</a:t>
            </a:r>
            <a:r>
              <a:rPr lang="ja-JP" altLang="en-US" sz="1200" dirty="0" smtClean="0"/>
              <a:t>」に分割し、それぞれで開発できるようにする。</a:t>
            </a:r>
            <a:endParaRPr lang="en-US" altLang="ja-JP" sz="1200" dirty="0" smtClean="0"/>
          </a:p>
          <a:p>
            <a:endParaRPr lang="en-US" altLang="ja-JP" sz="1200" dirty="0" smtClean="0"/>
          </a:p>
          <a:p>
            <a:r>
              <a:rPr lang="ja-JP" altLang="en-US" sz="1200" dirty="0" smtClean="0"/>
              <a:t>駆動系の各ユニットは、主計算や各ユニットの連携用の</a:t>
            </a:r>
            <a:endParaRPr lang="en-US" altLang="ja-JP" sz="1200" dirty="0" smtClean="0"/>
          </a:p>
          <a:p>
            <a:r>
              <a:rPr lang="en-US" altLang="ja-JP" sz="1200" dirty="0" smtClean="0"/>
              <a:t>Planetary</a:t>
            </a:r>
            <a:r>
              <a:rPr lang="ja-JP" altLang="en-US" sz="1200" dirty="0" smtClean="0"/>
              <a:t> </a:t>
            </a:r>
            <a:r>
              <a:rPr lang="en-US" altLang="ja-JP" sz="1200" dirty="0" smtClean="0"/>
              <a:t>module</a:t>
            </a:r>
            <a:r>
              <a:rPr lang="ja-JP" altLang="en-US" sz="1200" dirty="0" smtClean="0"/>
              <a:t>と、その下についてモータードライバや</a:t>
            </a:r>
            <a:endParaRPr lang="en-US" altLang="ja-JP" sz="1200" dirty="0" smtClean="0"/>
          </a:p>
          <a:p>
            <a:r>
              <a:rPr lang="ja-JP" altLang="en-US" sz="1200" dirty="0" smtClean="0"/>
              <a:t>センサーなどを制御するための</a:t>
            </a:r>
            <a:r>
              <a:rPr lang="en-US" altLang="ja-JP" sz="1200" dirty="0" smtClean="0"/>
              <a:t>Satellite</a:t>
            </a:r>
            <a:r>
              <a:rPr lang="ja-JP" altLang="en-US" sz="1200" dirty="0" smtClean="0"/>
              <a:t> </a:t>
            </a:r>
            <a:r>
              <a:rPr lang="en-US" altLang="ja-JP" sz="1200" dirty="0" smtClean="0"/>
              <a:t>module</a:t>
            </a:r>
          </a:p>
          <a:p>
            <a:r>
              <a:rPr lang="ja-JP" altLang="en-US" sz="1200" dirty="0" smtClean="0"/>
              <a:t>で構成する。</a:t>
            </a:r>
            <a:endParaRPr lang="en-US" altLang="ja-JP" sz="1200" dirty="0" smtClean="0"/>
          </a:p>
          <a:p>
            <a:endParaRPr kumimoji="1" lang="ja-JP" altLang="en-US" dirty="0"/>
          </a:p>
        </p:txBody>
      </p:sp>
      <p:grpSp>
        <p:nvGrpSpPr>
          <p:cNvPr id="136" name="グループ化 135"/>
          <p:cNvGrpSpPr/>
          <p:nvPr/>
        </p:nvGrpSpPr>
        <p:grpSpPr>
          <a:xfrm>
            <a:off x="4986627" y="3699722"/>
            <a:ext cx="4048297" cy="2681606"/>
            <a:chOff x="4988198" y="4099932"/>
            <a:chExt cx="4048297" cy="2681606"/>
          </a:xfrm>
        </p:grpSpPr>
        <p:pic>
          <p:nvPicPr>
            <p:cNvPr id="2050" name="Picture 2" descr="C:\Users\I_wri\Desktop\mikuv4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8199" y="4273683"/>
              <a:ext cx="1768051" cy="2482345"/>
            </a:xfrm>
            <a:prstGeom prst="rect">
              <a:avLst/>
            </a:prstGeom>
            <a:noFill/>
            <a:extLst>
              <a:ext uri="{909E8E84-426E-40DD-AFC4-6F175D3DCCD1}">
                <a14:hiddenFill xmlns:a14="http://schemas.microsoft.com/office/drawing/2010/main">
                  <a:solidFill>
                    <a:srgbClr val="FFFFFF"/>
                  </a:solidFill>
                </a14:hiddenFill>
              </a:ext>
            </a:extLst>
          </p:spPr>
        </p:pic>
        <p:sp>
          <p:nvSpPr>
            <p:cNvPr id="199" name="正方形/長方形 198"/>
            <p:cNvSpPr/>
            <p:nvPr/>
          </p:nvSpPr>
          <p:spPr>
            <a:xfrm>
              <a:off x="4988198" y="4099932"/>
              <a:ext cx="4048297" cy="2681606"/>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r>
                <a:rPr lang="ja-JP" altLang="en-US" sz="1400" dirty="0" smtClean="0"/>
                <a:t>制御／駆動系</a:t>
              </a:r>
              <a:endParaRPr kumimoji="1" lang="ja-JP" altLang="en-US" sz="1400" dirty="0"/>
            </a:p>
          </p:txBody>
        </p:sp>
        <p:sp>
          <p:nvSpPr>
            <p:cNvPr id="4" name="左中かっこ 3"/>
            <p:cNvSpPr/>
            <p:nvPr/>
          </p:nvSpPr>
          <p:spPr>
            <a:xfrm flipH="1">
              <a:off x="6048480" y="4379569"/>
              <a:ext cx="266247" cy="399371"/>
            </a:xfrm>
            <a:prstGeom prst="leftBrac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sp>
          <p:nvSpPr>
            <p:cNvPr id="6" name="左中かっこ 5"/>
            <p:cNvSpPr/>
            <p:nvPr/>
          </p:nvSpPr>
          <p:spPr>
            <a:xfrm flipH="1">
              <a:off x="6230687" y="4716368"/>
              <a:ext cx="266247" cy="443746"/>
            </a:xfrm>
            <a:prstGeom prst="leftBrac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sp>
          <p:nvSpPr>
            <p:cNvPr id="7" name="左中かっこ 6"/>
            <p:cNvSpPr/>
            <p:nvPr/>
          </p:nvSpPr>
          <p:spPr>
            <a:xfrm flipH="1">
              <a:off x="6230687" y="5180097"/>
              <a:ext cx="266247" cy="1400003"/>
            </a:xfrm>
            <a:prstGeom prst="leftBrac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grpSp>
          <p:nvGrpSpPr>
            <p:cNvPr id="117" name="グループ化 116"/>
            <p:cNvGrpSpPr/>
            <p:nvPr/>
          </p:nvGrpSpPr>
          <p:grpSpPr>
            <a:xfrm>
              <a:off x="6552100" y="4156570"/>
              <a:ext cx="2296685" cy="622370"/>
              <a:chOff x="5237584" y="2576104"/>
              <a:chExt cx="3726904" cy="1009940"/>
            </a:xfrm>
          </p:grpSpPr>
          <p:sp>
            <p:nvSpPr>
              <p:cNvPr id="5" name="正方形/長方形 4"/>
              <p:cNvSpPr/>
              <p:nvPr/>
            </p:nvSpPr>
            <p:spPr>
              <a:xfrm>
                <a:off x="5237584" y="2576104"/>
                <a:ext cx="3726904" cy="100994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ja-JP" sz="900" dirty="0" smtClean="0"/>
                  <a:t>Head</a:t>
                </a:r>
                <a:r>
                  <a:rPr lang="ja-JP" altLang="en-US" sz="900" dirty="0" smtClean="0"/>
                  <a:t> </a:t>
                </a:r>
                <a:r>
                  <a:rPr lang="en-US" altLang="ja-JP" sz="900" dirty="0" smtClean="0"/>
                  <a:t>unit</a:t>
                </a:r>
                <a:endParaRPr kumimoji="1" lang="ja-JP" altLang="en-US" sz="900" dirty="0"/>
              </a:p>
            </p:txBody>
          </p:sp>
          <p:sp>
            <p:nvSpPr>
              <p:cNvPr id="13" name="角丸四角形 12"/>
              <p:cNvSpPr/>
              <p:nvPr/>
            </p:nvSpPr>
            <p:spPr>
              <a:xfrm>
                <a:off x="6732240" y="2898809"/>
                <a:ext cx="1152128" cy="2366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altLang="ja-JP" sz="700" dirty="0" smtClean="0"/>
                  <a:t>satellite module</a:t>
                </a:r>
                <a:endParaRPr kumimoji="1" lang="ja-JP" altLang="en-US" sz="700" dirty="0"/>
              </a:p>
            </p:txBody>
          </p:sp>
          <p:sp>
            <p:nvSpPr>
              <p:cNvPr id="14" name="角丸四角形 13"/>
              <p:cNvSpPr/>
              <p:nvPr/>
            </p:nvSpPr>
            <p:spPr>
              <a:xfrm>
                <a:off x="6730305" y="3262008"/>
                <a:ext cx="1152128" cy="2366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altLang="ja-JP" sz="700" dirty="0" smtClean="0"/>
                  <a:t>satellite module</a:t>
                </a:r>
                <a:endParaRPr kumimoji="1" lang="ja-JP" altLang="en-US" sz="700" dirty="0"/>
              </a:p>
            </p:txBody>
          </p:sp>
          <p:sp>
            <p:nvSpPr>
              <p:cNvPr id="32" name="角丸四角形 31"/>
              <p:cNvSpPr/>
              <p:nvPr/>
            </p:nvSpPr>
            <p:spPr>
              <a:xfrm>
                <a:off x="5602773" y="2952770"/>
                <a:ext cx="803335" cy="5317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altLang="ja-JP" sz="700" dirty="0" smtClean="0"/>
                  <a:t>Planetary</a:t>
                </a:r>
              </a:p>
              <a:p>
                <a:pPr algn="ctr"/>
                <a:r>
                  <a:rPr lang="en-US" altLang="ja-JP" sz="700" dirty="0" smtClean="0"/>
                  <a:t>module</a:t>
                </a:r>
                <a:endParaRPr kumimoji="1" lang="ja-JP" altLang="en-US" sz="700" dirty="0"/>
              </a:p>
            </p:txBody>
          </p:sp>
          <p:cxnSp>
            <p:nvCxnSpPr>
              <p:cNvPr id="37" name="カギ線コネクタ 36"/>
              <p:cNvCxnSpPr>
                <a:stCxn id="32" idx="3"/>
                <a:endCxn id="13" idx="1"/>
              </p:cNvCxnSpPr>
              <p:nvPr/>
            </p:nvCxnSpPr>
            <p:spPr>
              <a:xfrm flipV="1">
                <a:off x="6406108" y="3017144"/>
                <a:ext cx="326132" cy="201494"/>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カギ線コネクタ 39"/>
              <p:cNvCxnSpPr>
                <a:stCxn id="32" idx="3"/>
                <a:endCxn id="14" idx="1"/>
              </p:cNvCxnSpPr>
              <p:nvPr/>
            </p:nvCxnSpPr>
            <p:spPr>
              <a:xfrm>
                <a:off x="6406108" y="3218638"/>
                <a:ext cx="324197" cy="161705"/>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060" name="円/楕円 2059"/>
              <p:cNvSpPr/>
              <p:nvPr/>
            </p:nvSpPr>
            <p:spPr>
              <a:xfrm>
                <a:off x="8244408" y="2681082"/>
                <a:ext cx="648072" cy="186622"/>
              </a:xfrm>
              <a:prstGeom prst="ellipse">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kumimoji="1" lang="en-US" altLang="ja-JP" sz="600" dirty="0" smtClean="0"/>
                  <a:t>Motor</a:t>
                </a:r>
                <a:endParaRPr kumimoji="1" lang="ja-JP" altLang="en-US" sz="600" dirty="0"/>
              </a:p>
            </p:txBody>
          </p:sp>
          <p:sp>
            <p:nvSpPr>
              <p:cNvPr id="56" name="円/楕円 55"/>
              <p:cNvSpPr/>
              <p:nvPr/>
            </p:nvSpPr>
            <p:spPr>
              <a:xfrm>
                <a:off x="8244408" y="2898809"/>
                <a:ext cx="648072" cy="186622"/>
              </a:xfrm>
              <a:prstGeom prst="ellipse">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kumimoji="1" lang="en-US" altLang="ja-JP" sz="600" dirty="0" smtClean="0"/>
                  <a:t>Motor</a:t>
                </a:r>
                <a:endParaRPr kumimoji="1" lang="ja-JP" altLang="en-US" sz="600" dirty="0"/>
              </a:p>
            </p:txBody>
          </p:sp>
          <p:sp>
            <p:nvSpPr>
              <p:cNvPr id="57" name="円/楕円 56"/>
              <p:cNvSpPr/>
              <p:nvPr/>
            </p:nvSpPr>
            <p:spPr>
              <a:xfrm>
                <a:off x="8244408" y="3117891"/>
                <a:ext cx="648072" cy="186622"/>
              </a:xfrm>
              <a:prstGeom prst="ellipse">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kumimoji="1" lang="en-US" altLang="ja-JP" sz="600" dirty="0" smtClean="0"/>
                  <a:t>Motor</a:t>
                </a:r>
                <a:endParaRPr kumimoji="1" lang="ja-JP" altLang="en-US" sz="600" dirty="0"/>
              </a:p>
            </p:txBody>
          </p:sp>
          <p:sp>
            <p:nvSpPr>
              <p:cNvPr id="58" name="円/楕円 57"/>
              <p:cNvSpPr/>
              <p:nvPr/>
            </p:nvSpPr>
            <p:spPr>
              <a:xfrm>
                <a:off x="8244408" y="3351503"/>
                <a:ext cx="648072" cy="186622"/>
              </a:xfrm>
              <a:prstGeom prst="ellipse">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ja-JP" sz="600" dirty="0"/>
                  <a:t>Sensor</a:t>
                </a:r>
                <a:endParaRPr kumimoji="1" lang="ja-JP" altLang="en-US" sz="600" dirty="0"/>
              </a:p>
            </p:txBody>
          </p:sp>
          <p:cxnSp>
            <p:nvCxnSpPr>
              <p:cNvPr id="59" name="カギ線コネクタ 58"/>
              <p:cNvCxnSpPr>
                <a:stCxn id="14" idx="3"/>
                <a:endCxn id="58" idx="2"/>
              </p:cNvCxnSpPr>
              <p:nvPr/>
            </p:nvCxnSpPr>
            <p:spPr>
              <a:xfrm>
                <a:off x="7882433" y="3380343"/>
                <a:ext cx="361975" cy="64471"/>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2" name="カギ線コネクタ 61"/>
              <p:cNvCxnSpPr>
                <a:stCxn id="13" idx="3"/>
                <a:endCxn id="57" idx="2"/>
              </p:cNvCxnSpPr>
              <p:nvPr/>
            </p:nvCxnSpPr>
            <p:spPr>
              <a:xfrm>
                <a:off x="7884368" y="3017144"/>
                <a:ext cx="360040" cy="194058"/>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13" idx="3"/>
                <a:endCxn id="2060" idx="2"/>
              </p:cNvCxnSpPr>
              <p:nvPr/>
            </p:nvCxnSpPr>
            <p:spPr>
              <a:xfrm flipV="1">
                <a:off x="7884368" y="2774393"/>
                <a:ext cx="360040" cy="242751"/>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8" name="カギ線コネクタ 67"/>
              <p:cNvCxnSpPr>
                <a:stCxn id="13" idx="3"/>
              </p:cNvCxnSpPr>
              <p:nvPr/>
            </p:nvCxnSpPr>
            <p:spPr>
              <a:xfrm flipV="1">
                <a:off x="7884368" y="2992120"/>
                <a:ext cx="360040" cy="25024"/>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14" name="グループ化 113"/>
            <p:cNvGrpSpPr/>
            <p:nvPr/>
          </p:nvGrpSpPr>
          <p:grpSpPr>
            <a:xfrm>
              <a:off x="6552100" y="5921268"/>
              <a:ext cx="2296685" cy="669001"/>
              <a:chOff x="5237584" y="5151703"/>
              <a:chExt cx="3726904" cy="1085609"/>
            </a:xfrm>
          </p:grpSpPr>
          <p:sp>
            <p:nvSpPr>
              <p:cNvPr id="11" name="正方形/長方形 10"/>
              <p:cNvSpPr/>
              <p:nvPr/>
            </p:nvSpPr>
            <p:spPr>
              <a:xfrm>
                <a:off x="5237584" y="5151703"/>
                <a:ext cx="3726904" cy="1085609"/>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ja-JP" sz="900" dirty="0" smtClean="0"/>
                  <a:t>Waist down unit</a:t>
                </a:r>
                <a:endParaRPr kumimoji="1" lang="ja-JP" altLang="en-US" sz="900" dirty="0"/>
              </a:p>
            </p:txBody>
          </p:sp>
          <p:sp>
            <p:nvSpPr>
              <p:cNvPr id="19" name="角丸四角形 18"/>
              <p:cNvSpPr/>
              <p:nvPr/>
            </p:nvSpPr>
            <p:spPr>
              <a:xfrm>
                <a:off x="6732238" y="5507580"/>
                <a:ext cx="1152128" cy="2366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altLang="ja-JP" sz="700" dirty="0" smtClean="0"/>
                  <a:t>satellite module</a:t>
                </a:r>
                <a:endParaRPr kumimoji="1" lang="ja-JP" altLang="en-US" sz="700" dirty="0"/>
              </a:p>
            </p:txBody>
          </p:sp>
          <p:sp>
            <p:nvSpPr>
              <p:cNvPr id="20" name="角丸四角形 19"/>
              <p:cNvSpPr/>
              <p:nvPr/>
            </p:nvSpPr>
            <p:spPr>
              <a:xfrm>
                <a:off x="6730303" y="5870779"/>
                <a:ext cx="1152128" cy="2366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altLang="ja-JP" sz="700" dirty="0" smtClean="0"/>
                  <a:t>satellite module</a:t>
                </a:r>
                <a:endParaRPr kumimoji="1" lang="ja-JP" altLang="en-US" sz="700" dirty="0"/>
              </a:p>
            </p:txBody>
          </p:sp>
          <p:sp>
            <p:nvSpPr>
              <p:cNvPr id="34" name="角丸四角形 33"/>
              <p:cNvSpPr/>
              <p:nvPr/>
            </p:nvSpPr>
            <p:spPr>
              <a:xfrm>
                <a:off x="5602773" y="5561541"/>
                <a:ext cx="803335" cy="5317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altLang="ja-JP" sz="700" dirty="0" smtClean="0"/>
                  <a:t>Planetary</a:t>
                </a:r>
              </a:p>
              <a:p>
                <a:pPr algn="ctr"/>
                <a:r>
                  <a:rPr lang="en-US" altLang="ja-JP" sz="700" dirty="0" smtClean="0"/>
                  <a:t>module</a:t>
                </a:r>
                <a:endParaRPr kumimoji="1" lang="ja-JP" altLang="en-US" sz="700" dirty="0"/>
              </a:p>
            </p:txBody>
          </p:sp>
          <p:cxnSp>
            <p:nvCxnSpPr>
              <p:cNvPr id="49" name="カギ線コネクタ 48"/>
              <p:cNvCxnSpPr>
                <a:stCxn id="34" idx="3"/>
                <a:endCxn id="19" idx="1"/>
              </p:cNvCxnSpPr>
              <p:nvPr/>
            </p:nvCxnSpPr>
            <p:spPr>
              <a:xfrm flipV="1">
                <a:off x="6406108" y="5625915"/>
                <a:ext cx="326130" cy="201494"/>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a:stCxn id="34" idx="3"/>
                <a:endCxn id="20" idx="1"/>
              </p:cNvCxnSpPr>
              <p:nvPr/>
            </p:nvCxnSpPr>
            <p:spPr>
              <a:xfrm>
                <a:off x="6406108" y="5827409"/>
                <a:ext cx="324195" cy="161705"/>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1" name="円/楕円 70"/>
              <p:cNvSpPr/>
              <p:nvPr/>
            </p:nvSpPr>
            <p:spPr>
              <a:xfrm>
                <a:off x="8172400" y="5445224"/>
                <a:ext cx="648072" cy="186622"/>
              </a:xfrm>
              <a:prstGeom prst="ellipse">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kumimoji="1" lang="en-US" altLang="ja-JP" sz="600" dirty="0" smtClean="0"/>
                  <a:t>Motor</a:t>
                </a:r>
                <a:endParaRPr kumimoji="1" lang="ja-JP" altLang="en-US" sz="600" dirty="0"/>
              </a:p>
            </p:txBody>
          </p:sp>
          <p:sp>
            <p:nvSpPr>
              <p:cNvPr id="72" name="円/楕円 71"/>
              <p:cNvSpPr/>
              <p:nvPr/>
            </p:nvSpPr>
            <p:spPr>
              <a:xfrm>
                <a:off x="8172400" y="5662951"/>
                <a:ext cx="648072" cy="186622"/>
              </a:xfrm>
              <a:prstGeom prst="ellipse">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kumimoji="1" lang="en-US" altLang="ja-JP" sz="600" dirty="0" smtClean="0"/>
                  <a:t>Motor</a:t>
                </a:r>
                <a:endParaRPr kumimoji="1" lang="ja-JP" altLang="en-US" sz="600" dirty="0"/>
              </a:p>
            </p:txBody>
          </p:sp>
          <p:sp>
            <p:nvSpPr>
              <p:cNvPr id="76" name="円/楕円 75"/>
              <p:cNvSpPr/>
              <p:nvPr/>
            </p:nvSpPr>
            <p:spPr>
              <a:xfrm>
                <a:off x="8172400" y="5920826"/>
                <a:ext cx="648072" cy="186622"/>
              </a:xfrm>
              <a:prstGeom prst="ellipse">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ja-JP" sz="600" dirty="0"/>
                  <a:t>Sensor</a:t>
                </a:r>
                <a:endParaRPr kumimoji="1" lang="ja-JP" altLang="en-US" sz="600" dirty="0"/>
              </a:p>
            </p:txBody>
          </p:sp>
          <p:cxnSp>
            <p:nvCxnSpPr>
              <p:cNvPr id="81" name="カギ線コネクタ 80"/>
              <p:cNvCxnSpPr>
                <a:stCxn id="19" idx="3"/>
                <a:endCxn id="71" idx="2"/>
              </p:cNvCxnSpPr>
              <p:nvPr/>
            </p:nvCxnSpPr>
            <p:spPr>
              <a:xfrm flipV="1">
                <a:off x="7884366" y="5538535"/>
                <a:ext cx="288034" cy="87380"/>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2" name="カギ線コネクタ 81"/>
              <p:cNvCxnSpPr>
                <a:stCxn id="19" idx="3"/>
                <a:endCxn id="72" idx="2"/>
              </p:cNvCxnSpPr>
              <p:nvPr/>
            </p:nvCxnSpPr>
            <p:spPr>
              <a:xfrm>
                <a:off x="7884366" y="5625915"/>
                <a:ext cx="288034" cy="130347"/>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カギ線コネクタ 82"/>
              <p:cNvCxnSpPr>
                <a:stCxn id="20" idx="3"/>
                <a:endCxn id="76" idx="2"/>
              </p:cNvCxnSpPr>
              <p:nvPr/>
            </p:nvCxnSpPr>
            <p:spPr>
              <a:xfrm>
                <a:off x="7882431" y="5989114"/>
                <a:ext cx="289969" cy="25023"/>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6552100" y="4840493"/>
              <a:ext cx="2296685" cy="770153"/>
              <a:chOff x="5237584" y="3685927"/>
              <a:chExt cx="3726904" cy="1249751"/>
            </a:xfrm>
          </p:grpSpPr>
          <p:sp>
            <p:nvSpPr>
              <p:cNvPr id="10" name="正方形/長方形 9"/>
              <p:cNvSpPr/>
              <p:nvPr/>
            </p:nvSpPr>
            <p:spPr>
              <a:xfrm>
                <a:off x="5237584" y="3685927"/>
                <a:ext cx="3726904" cy="124975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ja-JP" sz="900" dirty="0" smtClean="0"/>
                  <a:t>Arm</a:t>
                </a:r>
                <a:r>
                  <a:rPr lang="ja-JP" altLang="en-US" sz="900" dirty="0" smtClean="0"/>
                  <a:t> </a:t>
                </a:r>
                <a:r>
                  <a:rPr lang="en-US" altLang="ja-JP" sz="900" dirty="0" smtClean="0"/>
                  <a:t>unit</a:t>
                </a:r>
                <a:endParaRPr kumimoji="1" lang="ja-JP" altLang="en-US" sz="900" dirty="0"/>
              </a:p>
            </p:txBody>
          </p:sp>
          <p:sp>
            <p:nvSpPr>
              <p:cNvPr id="16" name="角丸四角形 15"/>
              <p:cNvSpPr/>
              <p:nvPr/>
            </p:nvSpPr>
            <p:spPr>
              <a:xfrm>
                <a:off x="6732239" y="4089630"/>
                <a:ext cx="1152128" cy="2366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altLang="ja-JP" sz="700" dirty="0" smtClean="0"/>
                  <a:t>satellite module</a:t>
                </a:r>
                <a:endParaRPr kumimoji="1" lang="ja-JP" altLang="en-US" sz="700" dirty="0"/>
              </a:p>
            </p:txBody>
          </p:sp>
          <p:sp>
            <p:nvSpPr>
              <p:cNvPr id="17" name="角丸四角形 16"/>
              <p:cNvSpPr/>
              <p:nvPr/>
            </p:nvSpPr>
            <p:spPr>
              <a:xfrm>
                <a:off x="6730304" y="4452829"/>
                <a:ext cx="1152128" cy="2366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altLang="ja-JP" sz="700" dirty="0" smtClean="0"/>
                  <a:t>satellite module</a:t>
                </a:r>
                <a:endParaRPr kumimoji="1" lang="ja-JP" altLang="en-US" sz="700" dirty="0"/>
              </a:p>
            </p:txBody>
          </p:sp>
          <p:sp>
            <p:nvSpPr>
              <p:cNvPr id="33" name="角丸四角形 32"/>
              <p:cNvSpPr/>
              <p:nvPr/>
            </p:nvSpPr>
            <p:spPr>
              <a:xfrm>
                <a:off x="5602773" y="4143591"/>
                <a:ext cx="803335" cy="5317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altLang="ja-JP" sz="700" dirty="0" smtClean="0"/>
                  <a:t>Planetary</a:t>
                </a:r>
              </a:p>
              <a:p>
                <a:pPr algn="ctr"/>
                <a:r>
                  <a:rPr lang="en-US" altLang="ja-JP" sz="700" dirty="0" smtClean="0"/>
                  <a:t>module</a:t>
                </a:r>
                <a:endParaRPr kumimoji="1" lang="ja-JP" altLang="en-US" sz="700" dirty="0"/>
              </a:p>
            </p:txBody>
          </p:sp>
          <p:cxnSp>
            <p:nvCxnSpPr>
              <p:cNvPr id="43" name="カギ線コネクタ 42"/>
              <p:cNvCxnSpPr>
                <a:stCxn id="33" idx="3"/>
                <a:endCxn id="16" idx="1"/>
              </p:cNvCxnSpPr>
              <p:nvPr/>
            </p:nvCxnSpPr>
            <p:spPr>
              <a:xfrm flipV="1">
                <a:off x="6406108" y="4207965"/>
                <a:ext cx="326131" cy="201494"/>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6" name="カギ線コネクタ 45"/>
              <p:cNvCxnSpPr>
                <a:stCxn id="33" idx="3"/>
                <a:endCxn id="17" idx="1"/>
              </p:cNvCxnSpPr>
              <p:nvPr/>
            </p:nvCxnSpPr>
            <p:spPr>
              <a:xfrm>
                <a:off x="6406108" y="4409459"/>
                <a:ext cx="324196" cy="161705"/>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7" name="円/楕円 76"/>
              <p:cNvSpPr/>
              <p:nvPr/>
            </p:nvSpPr>
            <p:spPr>
              <a:xfrm>
                <a:off x="8191226" y="3807113"/>
                <a:ext cx="648072" cy="186622"/>
              </a:xfrm>
              <a:prstGeom prst="ellipse">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kumimoji="1" lang="en-US" altLang="ja-JP" sz="600" dirty="0" smtClean="0"/>
                  <a:t>Motor</a:t>
                </a:r>
                <a:endParaRPr kumimoji="1" lang="ja-JP" altLang="en-US" sz="600" dirty="0"/>
              </a:p>
            </p:txBody>
          </p:sp>
          <p:sp>
            <p:nvSpPr>
              <p:cNvPr id="78" name="円/楕円 77"/>
              <p:cNvSpPr/>
              <p:nvPr/>
            </p:nvSpPr>
            <p:spPr>
              <a:xfrm>
                <a:off x="8191226" y="4131108"/>
                <a:ext cx="648072" cy="186622"/>
              </a:xfrm>
              <a:prstGeom prst="ellipse">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kumimoji="1" lang="en-US" altLang="ja-JP" sz="600" dirty="0" smtClean="0"/>
                  <a:t>Motor</a:t>
                </a:r>
                <a:endParaRPr kumimoji="1" lang="ja-JP" altLang="en-US" sz="600" dirty="0"/>
              </a:p>
            </p:txBody>
          </p:sp>
          <p:sp>
            <p:nvSpPr>
              <p:cNvPr id="79" name="円/楕円 78"/>
              <p:cNvSpPr/>
              <p:nvPr/>
            </p:nvSpPr>
            <p:spPr>
              <a:xfrm>
                <a:off x="8191226" y="4359518"/>
                <a:ext cx="648072" cy="186622"/>
              </a:xfrm>
              <a:prstGeom prst="ellipse">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ja-JP" sz="600" dirty="0"/>
                  <a:t>Sensor</a:t>
                </a:r>
                <a:endParaRPr kumimoji="1" lang="ja-JP" altLang="en-US" sz="600" dirty="0"/>
              </a:p>
            </p:txBody>
          </p:sp>
          <p:sp>
            <p:nvSpPr>
              <p:cNvPr id="80" name="円/楕円 79"/>
              <p:cNvSpPr/>
              <p:nvPr/>
            </p:nvSpPr>
            <p:spPr>
              <a:xfrm>
                <a:off x="8191226" y="4687519"/>
                <a:ext cx="648072" cy="186622"/>
              </a:xfrm>
              <a:prstGeom prst="ellipse">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ja-JP" sz="600" dirty="0" smtClean="0"/>
                  <a:t>other</a:t>
                </a:r>
                <a:endParaRPr kumimoji="1" lang="ja-JP" altLang="en-US" sz="600" dirty="0"/>
              </a:p>
            </p:txBody>
          </p:sp>
          <p:cxnSp>
            <p:nvCxnSpPr>
              <p:cNvPr id="84" name="カギ線コネクタ 83"/>
              <p:cNvCxnSpPr>
                <a:stCxn id="16" idx="3"/>
                <a:endCxn id="78" idx="2"/>
              </p:cNvCxnSpPr>
              <p:nvPr/>
            </p:nvCxnSpPr>
            <p:spPr>
              <a:xfrm>
                <a:off x="7884367" y="4207965"/>
                <a:ext cx="306859" cy="16454"/>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5" name="カギ線コネクタ 84"/>
              <p:cNvCxnSpPr>
                <a:stCxn id="16" idx="3"/>
                <a:endCxn id="79" idx="2"/>
              </p:cNvCxnSpPr>
              <p:nvPr/>
            </p:nvCxnSpPr>
            <p:spPr>
              <a:xfrm>
                <a:off x="7884367" y="4207965"/>
                <a:ext cx="306859" cy="244864"/>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6" name="カギ線コネクタ 85"/>
              <p:cNvCxnSpPr>
                <a:stCxn id="16" idx="3"/>
                <a:endCxn id="77" idx="2"/>
              </p:cNvCxnSpPr>
              <p:nvPr/>
            </p:nvCxnSpPr>
            <p:spPr>
              <a:xfrm flipV="1">
                <a:off x="7884367" y="3900424"/>
                <a:ext cx="306859" cy="307541"/>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7" name="カギ線コネクタ 86"/>
              <p:cNvCxnSpPr>
                <a:stCxn id="17" idx="3"/>
                <a:endCxn id="80" idx="2"/>
              </p:cNvCxnSpPr>
              <p:nvPr/>
            </p:nvCxnSpPr>
            <p:spPr>
              <a:xfrm>
                <a:off x="7882432" y="4571164"/>
                <a:ext cx="308794" cy="209666"/>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8136685" y="3807361"/>
                <a:ext cx="486953" cy="374578"/>
              </a:xfrm>
              <a:prstGeom prst="rect">
                <a:avLst/>
              </a:prstGeom>
              <a:noFill/>
            </p:spPr>
            <p:txBody>
              <a:bodyPr wrap="none" rtlCol="0">
                <a:spAutoFit/>
              </a:bodyPr>
              <a:lstStyle/>
              <a:p>
                <a:r>
                  <a:rPr kumimoji="1" lang="en-US" altLang="ja-JP" sz="900" dirty="0" smtClean="0"/>
                  <a:t>…</a:t>
                </a:r>
                <a:endParaRPr kumimoji="1" lang="ja-JP" altLang="en-US" sz="900" dirty="0"/>
              </a:p>
            </p:txBody>
          </p:sp>
          <p:cxnSp>
            <p:nvCxnSpPr>
              <p:cNvPr id="106" name="カギ線コネクタ 105"/>
              <p:cNvCxnSpPr>
                <a:stCxn id="16" idx="3"/>
              </p:cNvCxnSpPr>
              <p:nvPr/>
            </p:nvCxnSpPr>
            <p:spPr>
              <a:xfrm flipV="1">
                <a:off x="7884367" y="4052825"/>
                <a:ext cx="306859" cy="155140"/>
              </a:xfrm>
              <a:prstGeom prst="bentConnector3">
                <a:avLst>
                  <a:gd name="adj1" fmla="val 5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36" name="カギ線コネクタ 35"/>
            <p:cNvCxnSpPr>
              <a:stCxn id="33" idx="1"/>
              <a:endCxn id="34" idx="1"/>
            </p:cNvCxnSpPr>
            <p:nvPr/>
          </p:nvCxnSpPr>
          <p:spPr>
            <a:xfrm rot="10800000" flipV="1">
              <a:off x="6777146" y="5286366"/>
              <a:ext cx="7826" cy="1051303"/>
            </a:xfrm>
            <a:prstGeom prst="bentConnector3">
              <a:avLst>
                <a:gd name="adj1" fmla="val 180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32" idx="1"/>
              <a:endCxn id="33" idx="1"/>
            </p:cNvCxnSpPr>
            <p:nvPr/>
          </p:nvCxnSpPr>
          <p:spPr>
            <a:xfrm rot="10800000" flipV="1">
              <a:off x="6777146" y="4552528"/>
              <a:ext cx="7826" cy="733837"/>
            </a:xfrm>
            <a:prstGeom prst="bentConnector3">
              <a:avLst>
                <a:gd name="adj1" fmla="val 1800000"/>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51" name="正方形/長方形 150"/>
            <p:cNvSpPr/>
            <p:nvPr/>
          </p:nvSpPr>
          <p:spPr>
            <a:xfrm>
              <a:off x="6756250" y="5660792"/>
              <a:ext cx="2092535" cy="21930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ja-JP" sz="900" dirty="0" smtClean="0"/>
                <a:t>Battery</a:t>
              </a:r>
              <a:r>
                <a:rPr lang="ja-JP" altLang="en-US" sz="900" dirty="0" smtClean="0"/>
                <a:t>　</a:t>
              </a:r>
              <a:r>
                <a:rPr lang="en-US" altLang="ja-JP" sz="900" dirty="0" smtClean="0"/>
                <a:t>unit</a:t>
              </a:r>
              <a:endParaRPr kumimoji="1" lang="ja-JP" altLang="en-US" sz="900" dirty="0"/>
            </a:p>
          </p:txBody>
        </p:sp>
        <p:cxnSp>
          <p:nvCxnSpPr>
            <p:cNvPr id="119" name="カギ線コネクタ 118"/>
            <p:cNvCxnSpPr>
              <a:stCxn id="151" idx="3"/>
              <a:endCxn id="11" idx="3"/>
            </p:cNvCxnSpPr>
            <p:nvPr/>
          </p:nvCxnSpPr>
          <p:spPr>
            <a:xfrm>
              <a:off x="8848786" y="5770445"/>
              <a:ext cx="7826" cy="485324"/>
            </a:xfrm>
            <a:prstGeom prst="bentConnector3">
              <a:avLst>
                <a:gd name="adj1" fmla="val 943756"/>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カギ線コネクタ 169"/>
            <p:cNvCxnSpPr>
              <a:stCxn id="5" idx="3"/>
              <a:endCxn id="151" idx="3"/>
            </p:cNvCxnSpPr>
            <p:nvPr/>
          </p:nvCxnSpPr>
          <p:spPr>
            <a:xfrm>
              <a:off x="8848786" y="4467755"/>
              <a:ext cx="7826" cy="1302690"/>
            </a:xfrm>
            <a:prstGeom prst="bentConnector3">
              <a:avLst>
                <a:gd name="adj1" fmla="val 937496"/>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カギ線コネクタ 170"/>
            <p:cNvCxnSpPr>
              <a:stCxn id="10" idx="3"/>
              <a:endCxn id="151" idx="3"/>
            </p:cNvCxnSpPr>
            <p:nvPr/>
          </p:nvCxnSpPr>
          <p:spPr>
            <a:xfrm>
              <a:off x="8848786" y="5225569"/>
              <a:ext cx="7826" cy="544876"/>
            </a:xfrm>
            <a:prstGeom prst="bentConnector3">
              <a:avLst>
                <a:gd name="adj1" fmla="val 90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5" name="グループ化 184"/>
          <p:cNvGrpSpPr/>
          <p:nvPr/>
        </p:nvGrpSpPr>
        <p:grpSpPr>
          <a:xfrm>
            <a:off x="4172617" y="1866911"/>
            <a:ext cx="1373869" cy="1764064"/>
            <a:chOff x="4959671" y="4052296"/>
            <a:chExt cx="2018673" cy="2592000"/>
          </a:xfrm>
        </p:grpSpPr>
        <p:sp>
          <p:nvSpPr>
            <p:cNvPr id="186" name="正方形/長方形 185"/>
            <p:cNvSpPr/>
            <p:nvPr/>
          </p:nvSpPr>
          <p:spPr>
            <a:xfrm>
              <a:off x="4959671" y="4052296"/>
              <a:ext cx="2018673" cy="2592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400" dirty="0" smtClean="0"/>
                <a:t>外装</a:t>
              </a:r>
              <a:endParaRPr kumimoji="1" lang="ja-JP" altLang="en-US" sz="1400" dirty="0"/>
            </a:p>
          </p:txBody>
        </p:sp>
        <p:pic>
          <p:nvPicPr>
            <p:cNvPr id="187" name="Picture 2" descr="C:\Users\I_wri\Desktop\mikuv4x.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4437112"/>
              <a:ext cx="1497872" cy="21030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8" name="グループ化 187"/>
          <p:cNvGrpSpPr/>
          <p:nvPr/>
        </p:nvGrpSpPr>
        <p:grpSpPr>
          <a:xfrm>
            <a:off x="5615840" y="1866911"/>
            <a:ext cx="1373869" cy="1764064"/>
            <a:chOff x="611560" y="4052296"/>
            <a:chExt cx="2018673" cy="2592000"/>
          </a:xfrm>
        </p:grpSpPr>
        <p:sp>
          <p:nvSpPr>
            <p:cNvPr id="189" name="正方形/長方形 188"/>
            <p:cNvSpPr/>
            <p:nvPr/>
          </p:nvSpPr>
          <p:spPr>
            <a:xfrm>
              <a:off x="611560" y="4052296"/>
              <a:ext cx="2018673" cy="2592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400" dirty="0" smtClean="0"/>
                <a:t>フレーム</a:t>
              </a:r>
              <a:endParaRPr kumimoji="1" lang="ja-JP" altLang="en-US" sz="1400" dirty="0"/>
            </a:p>
          </p:txBody>
        </p:sp>
        <p:pic>
          <p:nvPicPr>
            <p:cNvPr id="190" name="Picture 2" descr="C:\Users\I_wri\Desktop\3973d3c96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7141" y="4529852"/>
              <a:ext cx="1442609" cy="19234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1" name="グループ化 190"/>
          <p:cNvGrpSpPr/>
          <p:nvPr/>
        </p:nvGrpSpPr>
        <p:grpSpPr>
          <a:xfrm>
            <a:off x="7059063" y="1866911"/>
            <a:ext cx="899966" cy="1764064"/>
            <a:chOff x="3470573" y="4052296"/>
            <a:chExt cx="1322351" cy="2592000"/>
          </a:xfrm>
        </p:grpSpPr>
        <p:sp>
          <p:nvSpPr>
            <p:cNvPr id="192" name="正方形/長方形 191"/>
            <p:cNvSpPr/>
            <p:nvPr/>
          </p:nvSpPr>
          <p:spPr>
            <a:xfrm>
              <a:off x="3470573" y="4052296"/>
              <a:ext cx="1322351" cy="2592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1400" dirty="0" smtClean="0"/>
                <a:t>駆動系</a:t>
              </a:r>
              <a:endParaRPr kumimoji="1" lang="ja-JP" altLang="en-US" sz="1400" dirty="0"/>
            </a:p>
          </p:txBody>
        </p:sp>
        <p:pic>
          <p:nvPicPr>
            <p:cNvPr id="193" name="Picture 3" descr="C:\Users\I_wri\Desktop\dsp_x430_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6399" y="4509335"/>
              <a:ext cx="571045" cy="571045"/>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3" descr="C:\Users\I_wri\Desktop\dsp_x430_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6399" y="5267822"/>
              <a:ext cx="571045" cy="571045"/>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3" descr="C:\Users\I_wri\Desktop\dsp_x430_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6399" y="6026307"/>
              <a:ext cx="571045" cy="571045"/>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35" name="表 134"/>
          <p:cNvGraphicFramePr>
            <a:graphicFrameLocks noGrp="1"/>
          </p:cNvGraphicFramePr>
          <p:nvPr>
            <p:extLst>
              <p:ext uri="{D42A27DB-BD31-4B8C-83A1-F6EECF244321}">
                <p14:modId xmlns:p14="http://schemas.microsoft.com/office/powerpoint/2010/main" val="646897208"/>
              </p:ext>
            </p:extLst>
          </p:nvPr>
        </p:nvGraphicFramePr>
        <p:xfrm>
          <a:off x="132904" y="4862810"/>
          <a:ext cx="4648770" cy="1920240"/>
        </p:xfrm>
        <a:graphic>
          <a:graphicData uri="http://schemas.openxmlformats.org/drawingml/2006/table">
            <a:tbl>
              <a:tblPr firstRow="1" bandRow="1">
                <a:tableStyleId>{2D5ABB26-0587-4C30-8999-92F81FD0307C}</a:tableStyleId>
              </a:tblPr>
              <a:tblGrid>
                <a:gridCol w="616322"/>
                <a:gridCol w="648072"/>
                <a:gridCol w="720080"/>
                <a:gridCol w="648072"/>
                <a:gridCol w="720080"/>
                <a:gridCol w="720080"/>
                <a:gridCol w="576064"/>
              </a:tblGrid>
              <a:tr h="176556">
                <a:tc rowSpan="2">
                  <a:txBody>
                    <a:bodyPr/>
                    <a:lstStyle/>
                    <a:p>
                      <a:endParaRPr kumimoji="1" lang="en-US" altLang="ja-JP"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lumMod val="85000"/>
                      </a:schemeClr>
                    </a:solidFill>
                  </a:tcPr>
                </a:tc>
                <a:tc rowSpan="2">
                  <a:txBody>
                    <a:bodyPr/>
                    <a:lstStyle/>
                    <a:p>
                      <a:pPr algn="ctr"/>
                      <a:r>
                        <a:rPr kumimoji="1" lang="ja-JP" altLang="en-US" sz="900" dirty="0" smtClean="0"/>
                        <a:t>外装</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kumimoji="1" lang="ja-JP" altLang="en-US" sz="900" dirty="0" smtClean="0"/>
                        <a:t>フレーム</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smtClean="0"/>
                        <a:t>駆動系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kumimoji="1" lang="ja-JP" altLang="en-US" sz="900" dirty="0" smtClean="0"/>
                        <a:t>制御系</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05508">
                <a:tc vMerge="1">
                  <a:txBody>
                    <a:bodyPr/>
                    <a:lstStyle/>
                    <a:p>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kumimoji="1" lang="ja-JP" altLang="en-US" sz="1100" dirty="0"/>
                    </a:p>
                  </a:txBody>
                  <a:tcPr/>
                </a:tc>
                <a:tc vMerge="1">
                  <a:txBody>
                    <a:bodyPr/>
                    <a:lstStyle/>
                    <a:p>
                      <a:endParaRPr kumimoji="1" lang="ja-JP"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900" dirty="0" smtClean="0"/>
                        <a:t>Satellite</a:t>
                      </a:r>
                      <a:endParaRPr kumimoji="1" lang="ja-JP" altLang="en-US" sz="9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ja-JP" sz="900" dirty="0" smtClean="0"/>
                        <a:t>Planetary</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en-US" altLang="ja-JP" sz="900" dirty="0" smtClean="0"/>
                        <a:t>Cloud</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05508">
                <a:tc>
                  <a:txBody>
                    <a:bodyPr/>
                    <a:lstStyle/>
                    <a:p>
                      <a:pPr algn="ctr"/>
                      <a:r>
                        <a:rPr kumimoji="1" lang="en-US" altLang="ja-JP" sz="900" dirty="0" smtClean="0"/>
                        <a:t>Head</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en-US" altLang="ja-JP" sz="900" dirty="0" smtClean="0"/>
                        <a:t>Head</a:t>
                      </a:r>
                    </a:p>
                    <a:p>
                      <a:r>
                        <a:rPr kumimoji="1" lang="ja-JP" altLang="en-US" sz="900" dirty="0" smtClean="0"/>
                        <a:t>外装</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Head</a:t>
                      </a:r>
                    </a:p>
                    <a:p>
                      <a:r>
                        <a:rPr kumimoji="1" lang="ja-JP" altLang="en-US" sz="900" dirty="0" smtClean="0"/>
                        <a:t>フレーム</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Head</a:t>
                      </a:r>
                    </a:p>
                    <a:p>
                      <a:r>
                        <a:rPr kumimoji="1" lang="ja-JP" altLang="en-US" sz="900" dirty="0" smtClean="0"/>
                        <a:t>駆動系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Head</a:t>
                      </a:r>
                    </a:p>
                    <a:p>
                      <a:r>
                        <a:rPr lang="en-US" altLang="ja-JP" sz="900" dirty="0" smtClean="0"/>
                        <a:t>Satellite</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Head</a:t>
                      </a:r>
                    </a:p>
                    <a:p>
                      <a:r>
                        <a:rPr lang="en-US" altLang="ja-JP" sz="900" dirty="0" smtClean="0"/>
                        <a:t>Planetary</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900" dirty="0" smtClean="0"/>
                        <a:t>Cloud</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0836">
                <a:tc>
                  <a:txBody>
                    <a:bodyPr/>
                    <a:lstStyle/>
                    <a:p>
                      <a:pPr algn="ctr"/>
                      <a:r>
                        <a:rPr kumimoji="1" lang="en-US" altLang="ja-JP" sz="900" dirty="0" smtClean="0"/>
                        <a:t>Arm</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en-US" altLang="ja-JP" sz="900" dirty="0" smtClean="0"/>
                        <a:t>Arm</a:t>
                      </a:r>
                    </a:p>
                    <a:p>
                      <a:r>
                        <a:rPr kumimoji="1" lang="ja-JP" altLang="en-US" sz="900" dirty="0" smtClean="0"/>
                        <a:t>外装</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Arm</a:t>
                      </a:r>
                    </a:p>
                    <a:p>
                      <a:r>
                        <a:rPr kumimoji="1" lang="ja-JP" altLang="en-US" sz="900" dirty="0" smtClean="0"/>
                        <a:t>フレーム</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Arm</a:t>
                      </a:r>
                    </a:p>
                    <a:p>
                      <a:r>
                        <a:rPr kumimoji="1" lang="ja-JP" altLang="en-US" sz="900" dirty="0" smtClean="0"/>
                        <a:t>駆動系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Arm</a:t>
                      </a:r>
                    </a:p>
                    <a:p>
                      <a:r>
                        <a:rPr lang="en-US" altLang="ja-JP" sz="900" dirty="0" smtClean="0"/>
                        <a:t>Satellite</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Arm</a:t>
                      </a:r>
                    </a:p>
                    <a:p>
                      <a:r>
                        <a:rPr lang="en-US" altLang="ja-JP" sz="900" dirty="0" smtClean="0"/>
                        <a:t>Planetary</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164">
                <a:tc>
                  <a:txBody>
                    <a:bodyPr/>
                    <a:lstStyle/>
                    <a:p>
                      <a:pPr algn="ctr"/>
                      <a:r>
                        <a:rPr kumimoji="1" lang="en-US" altLang="ja-JP" sz="900" dirty="0" smtClean="0"/>
                        <a:t>Waist</a:t>
                      </a:r>
                    </a:p>
                    <a:p>
                      <a:pPr algn="ctr"/>
                      <a:r>
                        <a:rPr kumimoji="1" lang="en-US" altLang="ja-JP" sz="900" dirty="0" smtClean="0"/>
                        <a:t>down</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en-US" altLang="ja-JP" sz="900" dirty="0" smtClean="0"/>
                        <a:t>Waist down</a:t>
                      </a:r>
                    </a:p>
                    <a:p>
                      <a:r>
                        <a:rPr kumimoji="1" lang="ja-JP" altLang="en-US" sz="900" dirty="0" smtClean="0"/>
                        <a:t>外装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Waist down</a:t>
                      </a:r>
                    </a:p>
                    <a:p>
                      <a:r>
                        <a:rPr kumimoji="1" lang="ja-JP" altLang="en-US" sz="900" dirty="0" smtClean="0"/>
                        <a:t>フレーム</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Waist down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駆動系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Waist down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900" dirty="0" smtClean="0"/>
                        <a:t>Satellite</a:t>
                      </a: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Waist down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900" dirty="0" smtClean="0"/>
                        <a:t>Planetary</a:t>
                      </a: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164">
                <a:tc>
                  <a:txBody>
                    <a:bodyPr/>
                    <a:lstStyle/>
                    <a:p>
                      <a:pPr algn="ctr"/>
                      <a:r>
                        <a:rPr kumimoji="1" lang="en-US" altLang="ja-JP" sz="900" dirty="0" smtClean="0"/>
                        <a:t>Power</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en-US" altLang="ja-JP" sz="900" dirty="0" smtClean="0"/>
                        <a:t>--</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kumimoji="1" lang="en-US" altLang="ja-JP" sz="900" dirty="0" smtClean="0"/>
                        <a:t>--</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900" dirty="0" smtClean="0"/>
                        <a:t>Battery</a:t>
                      </a: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900" dirty="0" smtClean="0"/>
                        <a:t>--</a:t>
                      </a: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grpSp>
        <p:nvGrpSpPr>
          <p:cNvPr id="201" name="グループ化 200"/>
          <p:cNvGrpSpPr/>
          <p:nvPr/>
        </p:nvGrpSpPr>
        <p:grpSpPr>
          <a:xfrm>
            <a:off x="8028383" y="1866911"/>
            <a:ext cx="1008113" cy="1764064"/>
            <a:chOff x="3091659" y="4052296"/>
            <a:chExt cx="1481256" cy="2592000"/>
          </a:xfrm>
        </p:grpSpPr>
        <p:sp>
          <p:nvSpPr>
            <p:cNvPr id="202" name="正方形/長方形 201"/>
            <p:cNvSpPr/>
            <p:nvPr/>
          </p:nvSpPr>
          <p:spPr>
            <a:xfrm>
              <a:off x="3091659" y="4052296"/>
              <a:ext cx="1481256" cy="2592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1400" dirty="0" smtClean="0"/>
                <a:t>制御系</a:t>
              </a:r>
              <a:endParaRPr kumimoji="1" lang="ja-JP" altLang="en-US" sz="1400" dirty="0"/>
            </a:p>
          </p:txBody>
        </p:sp>
        <p:pic>
          <p:nvPicPr>
            <p:cNvPr id="204" name="Picture 4" descr="C:\Users\I_wri\Desktop\raspberry-pi-4-labelled@2x-1c8c2d74ade597b9c9c7e9e2fff16dd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00284" y="5282584"/>
              <a:ext cx="966602"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07" name="テキスト ボックス 206"/>
          <p:cNvSpPr txBox="1"/>
          <p:nvPr/>
        </p:nvSpPr>
        <p:spPr>
          <a:xfrm>
            <a:off x="5191203" y="6381328"/>
            <a:ext cx="3861955" cy="430887"/>
          </a:xfrm>
          <a:prstGeom prst="rect">
            <a:avLst/>
          </a:prstGeom>
          <a:noFill/>
        </p:spPr>
        <p:txBody>
          <a:bodyPr wrap="none" rtlCol="0">
            <a:spAutoFit/>
          </a:bodyPr>
          <a:lstStyle/>
          <a:p>
            <a:r>
              <a:rPr kumimoji="1" lang="ja-JP" altLang="en-US" sz="1100" dirty="0" smtClean="0"/>
              <a:t>惑星系になぞられて主計算ができる</a:t>
            </a:r>
            <a:r>
              <a:rPr kumimoji="1" lang="en-US" altLang="ja-JP" sz="1100" dirty="0" smtClean="0"/>
              <a:t>module</a:t>
            </a:r>
            <a:r>
              <a:rPr kumimoji="1" lang="ja-JP" altLang="en-US" sz="1100" dirty="0" smtClean="0"/>
              <a:t>を</a:t>
            </a:r>
            <a:r>
              <a:rPr lang="en-US" altLang="ja-JP" sz="1100" dirty="0" smtClean="0"/>
              <a:t>Planetary(</a:t>
            </a:r>
            <a:r>
              <a:rPr lang="ja-JP" altLang="en-US" sz="1100" dirty="0" smtClean="0"/>
              <a:t>惑星</a:t>
            </a:r>
            <a:r>
              <a:rPr lang="en-US" altLang="ja-JP" sz="1100" dirty="0" smtClean="0"/>
              <a:t>)</a:t>
            </a:r>
            <a:r>
              <a:rPr lang="ja-JP" altLang="en-US" sz="1100" dirty="0" smtClean="0"/>
              <a:t> </a:t>
            </a:r>
            <a:endParaRPr lang="en-US" altLang="ja-JP" sz="1100" dirty="0" smtClean="0"/>
          </a:p>
          <a:p>
            <a:r>
              <a:rPr lang="ja-JP" altLang="en-US" sz="1100" dirty="0" smtClean="0"/>
              <a:t>その</a:t>
            </a:r>
            <a:r>
              <a:rPr lang="en-US" altLang="ja-JP" sz="1100" dirty="0" smtClean="0"/>
              <a:t>Planetary</a:t>
            </a:r>
            <a:r>
              <a:rPr lang="ja-JP" altLang="en-US" sz="1100" dirty="0" smtClean="0"/>
              <a:t>と接続するものを</a:t>
            </a:r>
            <a:r>
              <a:rPr lang="en-US" altLang="ja-JP" sz="1100" dirty="0" smtClean="0"/>
              <a:t>Satellite</a:t>
            </a:r>
            <a:r>
              <a:rPr lang="ja-JP" altLang="en-US" sz="1100" dirty="0" smtClean="0"/>
              <a:t>（衛星）と名付けている</a:t>
            </a:r>
            <a:endParaRPr lang="en-US" altLang="ja-JP" sz="1100" dirty="0" smtClean="0"/>
          </a:p>
        </p:txBody>
      </p:sp>
    </p:spTree>
    <p:extLst>
      <p:ext uri="{BB962C8B-B14F-4D97-AF65-F5344CB8AC3E}">
        <p14:creationId xmlns:p14="http://schemas.microsoft.com/office/powerpoint/2010/main" val="1885593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表 93"/>
          <p:cNvGraphicFramePr>
            <a:graphicFrameLocks noGrp="1"/>
          </p:cNvGraphicFramePr>
          <p:nvPr>
            <p:extLst>
              <p:ext uri="{D42A27DB-BD31-4B8C-83A1-F6EECF244321}">
                <p14:modId xmlns:p14="http://schemas.microsoft.com/office/powerpoint/2010/main" val="2970501808"/>
              </p:ext>
            </p:extLst>
          </p:nvPr>
        </p:nvGraphicFramePr>
        <p:xfrm>
          <a:off x="4011209" y="2705308"/>
          <a:ext cx="4864795" cy="1920240"/>
        </p:xfrm>
        <a:graphic>
          <a:graphicData uri="http://schemas.openxmlformats.org/drawingml/2006/table">
            <a:tbl>
              <a:tblPr firstRow="1" bandRow="1">
                <a:tableStyleId>{2D5ABB26-0587-4C30-8999-92F81FD0307C}</a:tableStyleId>
              </a:tblPr>
              <a:tblGrid>
                <a:gridCol w="616322"/>
                <a:gridCol w="648072"/>
                <a:gridCol w="720080"/>
                <a:gridCol w="648072"/>
                <a:gridCol w="720080"/>
                <a:gridCol w="720080"/>
                <a:gridCol w="792089"/>
              </a:tblGrid>
              <a:tr h="176556">
                <a:tc rowSpan="2">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lumMod val="85000"/>
                      </a:schemeClr>
                    </a:solidFill>
                  </a:tcPr>
                </a:tc>
                <a:tc rowSpan="2">
                  <a:txBody>
                    <a:bodyPr/>
                    <a:lstStyle/>
                    <a:p>
                      <a:pPr algn="ctr"/>
                      <a:r>
                        <a:rPr kumimoji="1" lang="ja-JP" altLang="en-US" sz="900" dirty="0" smtClean="0"/>
                        <a:t>外装</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kumimoji="1" lang="ja-JP" altLang="en-US" sz="900" dirty="0" smtClean="0"/>
                        <a:t>フレーム</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smtClean="0"/>
                        <a:t>駆動系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kumimoji="1" lang="ja-JP" altLang="en-US" sz="900" dirty="0" smtClean="0"/>
                        <a:t>制御系</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05508">
                <a:tc vMerge="1">
                  <a:txBody>
                    <a:bodyPr/>
                    <a:lstStyle/>
                    <a:p>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endParaRPr kumimoji="1" lang="ja-JP" altLang="en-US" sz="1100" dirty="0"/>
                    </a:p>
                  </a:txBody>
                  <a:tcPr/>
                </a:tc>
                <a:tc vMerge="1">
                  <a:txBody>
                    <a:bodyPr/>
                    <a:lstStyle/>
                    <a:p>
                      <a:endParaRPr kumimoji="1" lang="ja-JP"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900" dirty="0" smtClean="0"/>
                        <a:t>Satellite</a:t>
                      </a:r>
                      <a:endParaRPr kumimoji="1" lang="ja-JP" altLang="en-US" sz="9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ja-JP" sz="900" dirty="0" smtClean="0"/>
                        <a:t>Planetary</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en-US" altLang="ja-JP" sz="900" dirty="0" smtClean="0"/>
                        <a:t>Cloud</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05508">
                <a:tc>
                  <a:txBody>
                    <a:bodyPr/>
                    <a:lstStyle/>
                    <a:p>
                      <a:pPr algn="ctr"/>
                      <a:r>
                        <a:rPr kumimoji="1" lang="en-US" altLang="ja-JP" sz="900" dirty="0" smtClean="0"/>
                        <a:t>Head</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en-US" altLang="ja-JP" sz="900" dirty="0" smtClean="0"/>
                        <a:t>Head</a:t>
                      </a:r>
                    </a:p>
                    <a:p>
                      <a:r>
                        <a:rPr kumimoji="1" lang="ja-JP" altLang="en-US" sz="900" dirty="0" smtClean="0"/>
                        <a:t>外装</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Head</a:t>
                      </a:r>
                    </a:p>
                    <a:p>
                      <a:r>
                        <a:rPr kumimoji="1" lang="ja-JP" altLang="en-US" sz="900" dirty="0" smtClean="0"/>
                        <a:t>フレーム</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Head</a:t>
                      </a:r>
                    </a:p>
                    <a:p>
                      <a:r>
                        <a:rPr kumimoji="1" lang="ja-JP" altLang="en-US" sz="900" dirty="0" smtClean="0"/>
                        <a:t>駆動系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Head</a:t>
                      </a:r>
                    </a:p>
                    <a:p>
                      <a:r>
                        <a:rPr lang="en-US" altLang="ja-JP" sz="900" dirty="0" smtClean="0"/>
                        <a:t>Satellite</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Head</a:t>
                      </a:r>
                    </a:p>
                    <a:p>
                      <a:r>
                        <a:rPr lang="en-US" altLang="ja-JP" sz="900" dirty="0" smtClean="0"/>
                        <a:t>Planetary</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900" dirty="0" smtClean="0"/>
                        <a:t>Cloud</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0836">
                <a:tc>
                  <a:txBody>
                    <a:bodyPr/>
                    <a:lstStyle/>
                    <a:p>
                      <a:pPr algn="ctr"/>
                      <a:r>
                        <a:rPr kumimoji="1" lang="en-US" altLang="ja-JP" sz="900" dirty="0" smtClean="0"/>
                        <a:t>Arm</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en-US" altLang="ja-JP" sz="900" dirty="0" smtClean="0"/>
                        <a:t>Arm</a:t>
                      </a:r>
                    </a:p>
                    <a:p>
                      <a:r>
                        <a:rPr kumimoji="1" lang="ja-JP" altLang="en-US" sz="900" dirty="0" smtClean="0"/>
                        <a:t>外装</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Arm</a:t>
                      </a:r>
                    </a:p>
                    <a:p>
                      <a:r>
                        <a:rPr kumimoji="1" lang="ja-JP" altLang="en-US" sz="900" dirty="0" smtClean="0"/>
                        <a:t>フレーム</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Arm</a:t>
                      </a:r>
                    </a:p>
                    <a:p>
                      <a:r>
                        <a:rPr kumimoji="1" lang="ja-JP" altLang="en-US" sz="900" dirty="0" smtClean="0"/>
                        <a:t>駆動系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Arm</a:t>
                      </a:r>
                    </a:p>
                    <a:p>
                      <a:r>
                        <a:rPr lang="en-US" altLang="ja-JP" sz="900" dirty="0" smtClean="0"/>
                        <a:t>Satellite</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Arm</a:t>
                      </a:r>
                    </a:p>
                    <a:p>
                      <a:r>
                        <a:rPr lang="en-US" altLang="ja-JP" sz="900" dirty="0" smtClean="0"/>
                        <a:t>Planetary</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164">
                <a:tc>
                  <a:txBody>
                    <a:bodyPr/>
                    <a:lstStyle/>
                    <a:p>
                      <a:pPr algn="ctr"/>
                      <a:r>
                        <a:rPr kumimoji="1" lang="en-US" altLang="ja-JP" sz="900" dirty="0" smtClean="0"/>
                        <a:t>Waist down</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en-US" altLang="ja-JP" sz="900" dirty="0" smtClean="0"/>
                        <a:t>Waist down</a:t>
                      </a:r>
                    </a:p>
                    <a:p>
                      <a:r>
                        <a:rPr kumimoji="1" lang="ja-JP" altLang="en-US" sz="900" dirty="0" smtClean="0"/>
                        <a:t>外装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Waist down</a:t>
                      </a:r>
                    </a:p>
                    <a:p>
                      <a:r>
                        <a:rPr kumimoji="1" lang="ja-JP" altLang="en-US" sz="900" dirty="0" smtClean="0"/>
                        <a:t>フレーム</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Waist down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smtClean="0"/>
                        <a:t>駆動系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Waist down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900" dirty="0" smtClean="0"/>
                        <a:t>Satellite</a:t>
                      </a: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smtClean="0"/>
                        <a:t>Waist down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900" dirty="0" smtClean="0"/>
                        <a:t>Planetary</a:t>
                      </a: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164">
                <a:tc>
                  <a:txBody>
                    <a:bodyPr/>
                    <a:lstStyle/>
                    <a:p>
                      <a:pPr algn="ctr"/>
                      <a:r>
                        <a:rPr kumimoji="1" lang="en-US" altLang="ja-JP" sz="900" dirty="0" smtClean="0"/>
                        <a:t>Battery</a:t>
                      </a: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en-US" altLang="ja-JP" sz="900" dirty="0" smtClean="0"/>
                        <a:t>--</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kumimoji="1" lang="en-US" altLang="ja-JP" sz="900" dirty="0" smtClean="0"/>
                        <a:t>--</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900" dirty="0" smtClean="0"/>
                        <a:t>Battery</a:t>
                      </a: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900" dirty="0" smtClean="0"/>
                        <a:t>--</a:t>
                      </a:r>
                      <a:endParaRPr kumimoji="1" lang="ja-JP" alt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bl>
          </a:graphicData>
        </a:graphic>
      </p:graphicFrame>
      <p:sp>
        <p:nvSpPr>
          <p:cNvPr id="2" name="タイトル 1"/>
          <p:cNvSpPr>
            <a:spLocks noGrp="1"/>
          </p:cNvSpPr>
          <p:nvPr>
            <p:ph type="title"/>
          </p:nvPr>
        </p:nvSpPr>
        <p:spPr/>
        <p:txBody>
          <a:bodyPr>
            <a:normAutofit/>
          </a:bodyPr>
          <a:lstStyle/>
          <a:p>
            <a:r>
              <a:rPr lang="ja-JP" altLang="en-US" sz="2400" dirty="0" smtClean="0"/>
              <a:t>（仮）人型ロボット共通インターフェイス構想について</a:t>
            </a:r>
            <a:endParaRPr kumimoji="1" lang="ja-JP" altLang="en-US" sz="2400" dirty="0"/>
          </a:p>
        </p:txBody>
      </p:sp>
      <p:sp>
        <p:nvSpPr>
          <p:cNvPr id="3" name="テキスト ボックス 2"/>
          <p:cNvSpPr txBox="1"/>
          <p:nvPr/>
        </p:nvSpPr>
        <p:spPr>
          <a:xfrm>
            <a:off x="251520" y="2627620"/>
            <a:ext cx="4443845" cy="2400657"/>
          </a:xfrm>
          <a:prstGeom prst="rect">
            <a:avLst/>
          </a:prstGeom>
          <a:noFill/>
        </p:spPr>
        <p:txBody>
          <a:bodyPr wrap="none" rtlCol="0">
            <a:spAutoFit/>
          </a:bodyPr>
          <a:lstStyle/>
          <a:p>
            <a:r>
              <a:rPr lang="ja-JP" altLang="en-US" dirty="0" smtClean="0"/>
              <a:t>・ バリエーションについて</a:t>
            </a:r>
            <a:endParaRPr lang="en-US" altLang="ja-JP" dirty="0" smtClean="0"/>
          </a:p>
          <a:p>
            <a:r>
              <a:rPr lang="ja-JP" altLang="en-US" sz="1200" dirty="0" smtClean="0"/>
              <a:t>設計に密接にかかわる場所がある場合、どのユニットを</a:t>
            </a:r>
            <a:endParaRPr lang="en-US" altLang="ja-JP" sz="1200" dirty="0" smtClean="0"/>
          </a:p>
          <a:p>
            <a:r>
              <a:rPr lang="ja-JP" altLang="en-US" sz="1200" dirty="0" smtClean="0"/>
              <a:t>担当しているか示すことで統合しても良いとする。</a:t>
            </a:r>
            <a:endParaRPr lang="en-US" altLang="ja-JP" sz="1200" dirty="0"/>
          </a:p>
          <a:p>
            <a:endParaRPr kumimoji="1" lang="en-US" altLang="ja-JP" sz="1200" dirty="0"/>
          </a:p>
          <a:p>
            <a:r>
              <a:rPr lang="ja-JP" altLang="en-US" sz="1200" dirty="0" smtClean="0"/>
              <a:t>バリエーション例：</a:t>
            </a:r>
            <a:endParaRPr lang="en-US" altLang="ja-JP" sz="1200" dirty="0"/>
          </a:p>
          <a:p>
            <a:r>
              <a:rPr lang="ja-JP" altLang="en-US" sz="1200" dirty="0" smtClean="0"/>
              <a:t>① </a:t>
            </a:r>
            <a:r>
              <a:rPr lang="en-US" altLang="ja-JP" sz="1200" dirty="0" smtClean="0"/>
              <a:t>Head </a:t>
            </a:r>
            <a:r>
              <a:rPr lang="ja-JP" altLang="en-US" sz="1200" dirty="0" smtClean="0"/>
              <a:t>一体型</a:t>
            </a:r>
            <a:endParaRPr lang="en-US" altLang="ja-JP" sz="1200" dirty="0" smtClean="0"/>
          </a:p>
          <a:p>
            <a:r>
              <a:rPr lang="ja-JP" altLang="en-US" sz="1200" dirty="0"/>
              <a:t>　</a:t>
            </a:r>
            <a:r>
              <a:rPr lang="ja-JP" altLang="en-US" sz="1200" dirty="0" smtClean="0"/>
              <a:t>　</a:t>
            </a:r>
            <a:r>
              <a:rPr lang="en-US" altLang="ja-JP" sz="1200" dirty="0" smtClean="0"/>
              <a:t>Head Unit</a:t>
            </a:r>
            <a:r>
              <a:rPr lang="ja-JP" altLang="en-US" sz="1200" dirty="0" smtClean="0"/>
              <a:t>は外装以外一体型する</a:t>
            </a:r>
            <a:endParaRPr lang="en-US" altLang="ja-JP" sz="1200" dirty="0" smtClean="0"/>
          </a:p>
          <a:p>
            <a:r>
              <a:rPr lang="ja-JP" altLang="en-US" sz="1200" dirty="0" smtClean="0"/>
              <a:t>② </a:t>
            </a:r>
            <a:r>
              <a:rPr lang="en-US" altLang="ja-JP" sz="1200" dirty="0" smtClean="0"/>
              <a:t>Head/Arm </a:t>
            </a:r>
            <a:r>
              <a:rPr lang="ja-JP" altLang="en-US" sz="1200" dirty="0" smtClean="0"/>
              <a:t>一体型</a:t>
            </a:r>
            <a:endParaRPr lang="en-US" altLang="ja-JP" sz="1200" dirty="0" smtClean="0"/>
          </a:p>
          <a:p>
            <a:r>
              <a:rPr lang="ja-JP" altLang="en-US" sz="1200" dirty="0"/>
              <a:t>　</a:t>
            </a:r>
            <a:r>
              <a:rPr lang="ja-JP" altLang="en-US" sz="1200" dirty="0" smtClean="0"/>
              <a:t>　</a:t>
            </a:r>
            <a:r>
              <a:rPr lang="en-US" altLang="ja-JP" sz="1200" dirty="0" smtClean="0"/>
              <a:t>Head/Arm</a:t>
            </a:r>
            <a:r>
              <a:rPr lang="ja-JP" altLang="en-US" sz="1200" dirty="0" smtClean="0"/>
              <a:t>を一体型とする</a:t>
            </a:r>
            <a:endParaRPr lang="en-US" altLang="ja-JP" sz="1200" dirty="0" smtClean="0"/>
          </a:p>
          <a:p>
            <a:r>
              <a:rPr lang="ja-JP" altLang="en-US" sz="1200" dirty="0" smtClean="0"/>
              <a:t>③ </a:t>
            </a:r>
            <a:r>
              <a:rPr lang="en-US" altLang="ja-JP" sz="1200" dirty="0" smtClean="0"/>
              <a:t>Planetary </a:t>
            </a:r>
            <a:r>
              <a:rPr lang="ja-JP" altLang="en-US" sz="1200" dirty="0" smtClean="0"/>
              <a:t>一体型</a:t>
            </a:r>
            <a:endParaRPr lang="en-US" altLang="ja-JP" sz="1200" dirty="0" smtClean="0"/>
          </a:p>
          <a:p>
            <a:r>
              <a:rPr lang="ja-JP" altLang="en-US" sz="1200" dirty="0"/>
              <a:t>　</a:t>
            </a:r>
            <a:r>
              <a:rPr lang="ja-JP" altLang="en-US" sz="1200" dirty="0" smtClean="0"/>
              <a:t>　計算資源は一つの機器で足りる場合は、</a:t>
            </a:r>
            <a:endParaRPr lang="en-US" altLang="ja-JP" sz="1200" dirty="0" smtClean="0"/>
          </a:p>
          <a:p>
            <a:r>
              <a:rPr kumimoji="1" lang="ja-JP" altLang="en-US" sz="1200" dirty="0"/>
              <a:t>　</a:t>
            </a:r>
            <a:r>
              <a:rPr kumimoji="1" lang="ja-JP" altLang="en-US" sz="1200" dirty="0" smtClean="0"/>
              <a:t>　ソフトウエア的に分割している状態でハードとしては一つとする。</a:t>
            </a:r>
            <a:endParaRPr kumimoji="1" lang="ja-JP" altLang="en-US" dirty="0"/>
          </a:p>
        </p:txBody>
      </p:sp>
      <p:sp>
        <p:nvSpPr>
          <p:cNvPr id="8" name="正方形/長方形 7"/>
          <p:cNvSpPr/>
          <p:nvPr/>
        </p:nvSpPr>
        <p:spPr>
          <a:xfrm>
            <a:off x="5346721" y="3220596"/>
            <a:ext cx="2658829" cy="269201"/>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89" name="正方形/長方形 88"/>
          <p:cNvSpPr/>
          <p:nvPr/>
        </p:nvSpPr>
        <p:spPr>
          <a:xfrm>
            <a:off x="7405475" y="3185577"/>
            <a:ext cx="637575" cy="1175915"/>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90" name="正方形/長方形 89"/>
          <p:cNvSpPr/>
          <p:nvPr/>
        </p:nvSpPr>
        <p:spPr>
          <a:xfrm>
            <a:off x="5295689" y="3183965"/>
            <a:ext cx="2038350" cy="668361"/>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9" name="テキスト ボックス 8"/>
          <p:cNvSpPr txBox="1"/>
          <p:nvPr/>
        </p:nvSpPr>
        <p:spPr>
          <a:xfrm>
            <a:off x="5725627" y="3185577"/>
            <a:ext cx="325730" cy="261610"/>
          </a:xfrm>
          <a:prstGeom prst="rect">
            <a:avLst/>
          </a:prstGeom>
          <a:noFill/>
        </p:spPr>
        <p:txBody>
          <a:bodyPr wrap="none" rtlCol="0">
            <a:spAutoFit/>
          </a:bodyPr>
          <a:lstStyle/>
          <a:p>
            <a:r>
              <a:rPr kumimoji="1" lang="ja-JP" altLang="en-US" sz="1050" dirty="0" smtClean="0">
                <a:solidFill>
                  <a:srgbClr val="FF0000"/>
                </a:solidFill>
              </a:rPr>
              <a:t>①</a:t>
            </a:r>
            <a:endParaRPr kumimoji="1" lang="ja-JP" altLang="en-US" sz="1050" dirty="0">
              <a:solidFill>
                <a:srgbClr val="FF0000"/>
              </a:solidFill>
            </a:endParaRPr>
          </a:p>
        </p:txBody>
      </p:sp>
      <p:sp>
        <p:nvSpPr>
          <p:cNvPr id="91" name="テキスト ボックス 90"/>
          <p:cNvSpPr txBox="1"/>
          <p:nvPr/>
        </p:nvSpPr>
        <p:spPr>
          <a:xfrm>
            <a:off x="7085183" y="3589808"/>
            <a:ext cx="319318" cy="253916"/>
          </a:xfrm>
          <a:prstGeom prst="rect">
            <a:avLst/>
          </a:prstGeom>
          <a:noFill/>
        </p:spPr>
        <p:txBody>
          <a:bodyPr wrap="none" rtlCol="0">
            <a:spAutoFit/>
          </a:bodyPr>
          <a:lstStyle/>
          <a:p>
            <a:r>
              <a:rPr kumimoji="1" lang="ja-JP" altLang="en-US" sz="1050" dirty="0" smtClean="0">
                <a:solidFill>
                  <a:srgbClr val="FF0000"/>
                </a:solidFill>
              </a:rPr>
              <a:t>②</a:t>
            </a:r>
            <a:endParaRPr kumimoji="1" lang="ja-JP" altLang="en-US" sz="1050" dirty="0">
              <a:solidFill>
                <a:srgbClr val="FF0000"/>
              </a:solidFill>
            </a:endParaRPr>
          </a:p>
        </p:txBody>
      </p:sp>
      <p:sp>
        <p:nvSpPr>
          <p:cNvPr id="92" name="テキスト ボックス 91"/>
          <p:cNvSpPr txBox="1"/>
          <p:nvPr/>
        </p:nvSpPr>
        <p:spPr>
          <a:xfrm>
            <a:off x="7804551" y="3516448"/>
            <a:ext cx="319318" cy="253916"/>
          </a:xfrm>
          <a:prstGeom prst="rect">
            <a:avLst/>
          </a:prstGeom>
          <a:noFill/>
        </p:spPr>
        <p:txBody>
          <a:bodyPr wrap="none" rtlCol="0">
            <a:spAutoFit/>
          </a:bodyPr>
          <a:lstStyle/>
          <a:p>
            <a:r>
              <a:rPr kumimoji="1" lang="ja-JP" altLang="en-US" sz="1050" dirty="0" smtClean="0">
                <a:solidFill>
                  <a:srgbClr val="FF0000"/>
                </a:solidFill>
              </a:rPr>
              <a:t>③</a:t>
            </a:r>
            <a:endParaRPr kumimoji="1" lang="ja-JP" altLang="en-US" sz="1050" dirty="0">
              <a:solidFill>
                <a:srgbClr val="FF0000"/>
              </a:solidFill>
            </a:endParaRPr>
          </a:p>
        </p:txBody>
      </p:sp>
    </p:spTree>
    <p:extLst>
      <p:ext uri="{BB962C8B-B14F-4D97-AF65-F5344CB8AC3E}">
        <p14:creationId xmlns:p14="http://schemas.microsoft.com/office/powerpoint/2010/main" val="2379262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正方形/長方形 165"/>
          <p:cNvSpPr/>
          <p:nvPr/>
        </p:nvSpPr>
        <p:spPr>
          <a:xfrm>
            <a:off x="2987824" y="5864546"/>
            <a:ext cx="2160240" cy="948067"/>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endParaRPr lang="ja-JP" altLang="en-US" sz="1200" dirty="0"/>
          </a:p>
        </p:txBody>
      </p:sp>
      <p:sp>
        <p:nvSpPr>
          <p:cNvPr id="151" name="正方形/長方形 150"/>
          <p:cNvSpPr/>
          <p:nvPr/>
        </p:nvSpPr>
        <p:spPr>
          <a:xfrm>
            <a:off x="4788024" y="5018435"/>
            <a:ext cx="3888432" cy="666366"/>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endParaRPr lang="ja-JP" altLang="en-US" sz="1200" dirty="0"/>
          </a:p>
        </p:txBody>
      </p:sp>
      <p:sp>
        <p:nvSpPr>
          <p:cNvPr id="152" name="正方形/長方形 151"/>
          <p:cNvSpPr/>
          <p:nvPr/>
        </p:nvSpPr>
        <p:spPr>
          <a:xfrm>
            <a:off x="5364144" y="5864546"/>
            <a:ext cx="3312312" cy="948067"/>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endParaRPr lang="ja-JP" altLang="en-US" sz="1200" dirty="0"/>
          </a:p>
        </p:txBody>
      </p:sp>
      <p:sp>
        <p:nvSpPr>
          <p:cNvPr id="147" name="正方形/長方形 146"/>
          <p:cNvSpPr/>
          <p:nvPr/>
        </p:nvSpPr>
        <p:spPr>
          <a:xfrm>
            <a:off x="4788024" y="4115172"/>
            <a:ext cx="3888432" cy="802739"/>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endParaRPr lang="ja-JP" altLang="en-US" sz="1200" dirty="0"/>
          </a:p>
        </p:txBody>
      </p:sp>
      <p:sp>
        <p:nvSpPr>
          <p:cNvPr id="2" name="タイトル 1"/>
          <p:cNvSpPr>
            <a:spLocks noGrp="1"/>
          </p:cNvSpPr>
          <p:nvPr>
            <p:ph type="title"/>
          </p:nvPr>
        </p:nvSpPr>
        <p:spPr/>
        <p:txBody>
          <a:bodyPr>
            <a:normAutofit/>
          </a:bodyPr>
          <a:lstStyle/>
          <a:p>
            <a:r>
              <a:rPr lang="ja-JP" altLang="en-US" sz="2400" dirty="0" smtClean="0"/>
              <a:t>（仮）人型ロボット共通インターフェイス構想について</a:t>
            </a:r>
            <a:endParaRPr kumimoji="1" lang="ja-JP" altLang="en-US" sz="2400" dirty="0"/>
          </a:p>
        </p:txBody>
      </p:sp>
      <p:sp>
        <p:nvSpPr>
          <p:cNvPr id="3" name="テキスト ボックス 2"/>
          <p:cNvSpPr txBox="1"/>
          <p:nvPr/>
        </p:nvSpPr>
        <p:spPr>
          <a:xfrm>
            <a:off x="251520" y="2627620"/>
            <a:ext cx="5724772" cy="1477328"/>
          </a:xfrm>
          <a:prstGeom prst="rect">
            <a:avLst/>
          </a:prstGeom>
          <a:noFill/>
        </p:spPr>
        <p:txBody>
          <a:bodyPr wrap="none" rtlCol="0">
            <a:spAutoFit/>
          </a:bodyPr>
          <a:lstStyle/>
          <a:p>
            <a:r>
              <a:rPr lang="ja-JP" altLang="en-US" dirty="0" smtClean="0"/>
              <a:t>・ 接続方法について</a:t>
            </a:r>
            <a:endParaRPr lang="en-US" altLang="ja-JP" dirty="0" smtClean="0"/>
          </a:p>
          <a:p>
            <a:r>
              <a:rPr lang="en-US" altLang="ja-JP" sz="1200" dirty="0" smtClean="0"/>
              <a:t>“A” / “B”/”F” </a:t>
            </a:r>
            <a:r>
              <a:rPr lang="ja-JP" altLang="en-US" sz="1200" dirty="0" smtClean="0"/>
              <a:t>は</a:t>
            </a:r>
            <a:r>
              <a:rPr lang="ja-JP" altLang="en-US" sz="1200" dirty="0"/>
              <a:t>物理的</a:t>
            </a:r>
            <a:r>
              <a:rPr lang="ja-JP" altLang="en-US" sz="1200" dirty="0" smtClean="0"/>
              <a:t>な固定方法を定義する。</a:t>
            </a:r>
            <a:endParaRPr lang="en-US" altLang="ja-JP" sz="1200" dirty="0" smtClean="0"/>
          </a:p>
          <a:p>
            <a:r>
              <a:rPr lang="en-US" altLang="ja-JP" sz="1200" dirty="0" smtClean="0"/>
              <a:t>“C”</a:t>
            </a:r>
            <a:r>
              <a:rPr lang="ja-JP" altLang="en-US" sz="1200" dirty="0" smtClean="0"/>
              <a:t>は</a:t>
            </a:r>
            <a:r>
              <a:rPr lang="en-US" altLang="ja-JP" sz="1200" dirty="0" smtClean="0"/>
              <a:t>Cloud</a:t>
            </a:r>
            <a:r>
              <a:rPr lang="ja-JP" altLang="en-US" sz="1200" dirty="0" smtClean="0"/>
              <a:t>との接続を定義し、</a:t>
            </a:r>
            <a:r>
              <a:rPr lang="en-US" altLang="ja-JP" sz="1200" dirty="0" err="1" smtClean="0"/>
              <a:t>WiFi</a:t>
            </a:r>
            <a:r>
              <a:rPr lang="ja-JP" altLang="en-US" sz="1200" dirty="0" smtClean="0"/>
              <a:t>などを想定している。</a:t>
            </a:r>
            <a:endParaRPr lang="en-US" altLang="ja-JP" sz="1200" dirty="0"/>
          </a:p>
          <a:p>
            <a:r>
              <a:rPr lang="en-US" altLang="ja-JP" sz="1200" dirty="0"/>
              <a:t>“H”</a:t>
            </a:r>
            <a:r>
              <a:rPr lang="ja-JP" altLang="en-US" sz="1200" dirty="0"/>
              <a:t>は、駆動系と</a:t>
            </a:r>
            <a:r>
              <a:rPr lang="en-US" altLang="ja-JP" sz="1200" dirty="0"/>
              <a:t>Satellite</a:t>
            </a:r>
            <a:r>
              <a:rPr lang="ja-JP" altLang="en-US" sz="1200" dirty="0"/>
              <a:t>の接続を定義し</a:t>
            </a:r>
            <a:r>
              <a:rPr lang="en-US" altLang="ja-JP" sz="1200" dirty="0"/>
              <a:t>SPI/UART/I2C/PWM/CAN</a:t>
            </a:r>
            <a:r>
              <a:rPr lang="ja-JP" altLang="en-US" sz="1200" dirty="0"/>
              <a:t>などを想定している。</a:t>
            </a:r>
            <a:endParaRPr lang="en-US" altLang="ja-JP" sz="1200" dirty="0"/>
          </a:p>
          <a:p>
            <a:r>
              <a:rPr lang="en-US" altLang="ja-JP" sz="1200" dirty="0" smtClean="0"/>
              <a:t>“D”</a:t>
            </a:r>
            <a:r>
              <a:rPr lang="ja-JP" altLang="en-US" sz="1200" dirty="0" smtClean="0"/>
              <a:t>は</a:t>
            </a:r>
            <a:r>
              <a:rPr lang="en-US" altLang="ja-JP" sz="1200" dirty="0" smtClean="0"/>
              <a:t>Planetary</a:t>
            </a:r>
            <a:r>
              <a:rPr lang="ja-JP" altLang="en-US" sz="1200" dirty="0" smtClean="0"/>
              <a:t>と</a:t>
            </a:r>
            <a:r>
              <a:rPr lang="en-US" altLang="ja-JP" sz="1200" dirty="0" smtClean="0"/>
              <a:t>Satellite</a:t>
            </a:r>
            <a:r>
              <a:rPr lang="ja-JP" altLang="en-US" sz="1200" dirty="0" smtClean="0"/>
              <a:t>の接続を定義し</a:t>
            </a:r>
            <a:r>
              <a:rPr lang="en-US" altLang="ja-JP" sz="1200" dirty="0" smtClean="0"/>
              <a:t>”H”</a:t>
            </a:r>
            <a:r>
              <a:rPr lang="ja-JP" altLang="en-US" sz="1200" dirty="0" smtClean="0"/>
              <a:t>の接続方法に加え</a:t>
            </a:r>
            <a:r>
              <a:rPr lang="en-US" altLang="ja-JP" sz="1200" dirty="0" smtClean="0"/>
              <a:t>USB</a:t>
            </a:r>
            <a:r>
              <a:rPr lang="ja-JP" altLang="en-US" sz="1200" dirty="0" smtClean="0"/>
              <a:t>なども想定する。</a:t>
            </a:r>
            <a:endParaRPr lang="en-US" altLang="ja-JP" sz="1200" dirty="0" smtClean="0"/>
          </a:p>
          <a:p>
            <a:r>
              <a:rPr lang="en-US" altLang="ja-JP" sz="1200" dirty="0" smtClean="0"/>
              <a:t> “E”</a:t>
            </a:r>
            <a:r>
              <a:rPr lang="ja-JP" altLang="en-US" sz="1200" dirty="0" smtClean="0"/>
              <a:t>は各</a:t>
            </a:r>
            <a:r>
              <a:rPr lang="en-US" altLang="ja-JP" sz="1200" dirty="0" smtClean="0"/>
              <a:t>Planetary</a:t>
            </a:r>
            <a:r>
              <a:rPr lang="ja-JP" altLang="en-US" sz="1200" dirty="0" smtClean="0"/>
              <a:t>の接続を定義し</a:t>
            </a:r>
            <a:r>
              <a:rPr lang="en-US" altLang="ja-JP" sz="1200" dirty="0" smtClean="0"/>
              <a:t>Ethernet</a:t>
            </a:r>
            <a:r>
              <a:rPr lang="ja-JP" altLang="en-US" sz="1200" dirty="0" smtClean="0"/>
              <a:t>を想定している。</a:t>
            </a:r>
            <a:endParaRPr lang="en-US" altLang="ja-JP" sz="1200" dirty="0" smtClean="0"/>
          </a:p>
          <a:p>
            <a:r>
              <a:rPr lang="en-US" altLang="ja-JP" sz="1200" dirty="0" smtClean="0"/>
              <a:t> “G”/”I”</a:t>
            </a:r>
            <a:r>
              <a:rPr lang="ja-JP" altLang="en-US" sz="1200" dirty="0" smtClean="0"/>
              <a:t>は電源を定義し、</a:t>
            </a:r>
            <a:r>
              <a:rPr lang="en-US" altLang="ja-JP" sz="1200" dirty="0" smtClean="0"/>
              <a:t>”I”</a:t>
            </a:r>
            <a:r>
              <a:rPr lang="ja-JP" altLang="en-US" sz="1200" dirty="0" smtClean="0"/>
              <a:t>は駆動用電源</a:t>
            </a:r>
            <a:r>
              <a:rPr lang="en-US" altLang="ja-JP" sz="1200" dirty="0" smtClean="0"/>
              <a:t>/”G”</a:t>
            </a:r>
            <a:r>
              <a:rPr lang="ja-JP" altLang="en-US" sz="1200" dirty="0" smtClean="0"/>
              <a:t>は制御用電源を分離して配線する。</a:t>
            </a:r>
            <a:endParaRPr lang="en-US" altLang="ja-JP" sz="1200" dirty="0" smtClean="0"/>
          </a:p>
        </p:txBody>
      </p:sp>
      <p:sp>
        <p:nvSpPr>
          <p:cNvPr id="4" name="正方形/長方形 3"/>
          <p:cNvSpPr/>
          <p:nvPr/>
        </p:nvSpPr>
        <p:spPr>
          <a:xfrm>
            <a:off x="107504" y="4300541"/>
            <a:ext cx="1008000" cy="432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r>
              <a:rPr lang="en-US" altLang="ja-JP" sz="1200" dirty="0"/>
              <a:t>Head</a:t>
            </a:r>
          </a:p>
          <a:p>
            <a:r>
              <a:rPr lang="ja-JP" altLang="en-US" sz="1200" dirty="0"/>
              <a:t>外装</a:t>
            </a:r>
          </a:p>
        </p:txBody>
      </p:sp>
      <p:sp>
        <p:nvSpPr>
          <p:cNvPr id="13" name="正方形/長方形 12"/>
          <p:cNvSpPr/>
          <p:nvPr/>
        </p:nvSpPr>
        <p:spPr>
          <a:xfrm>
            <a:off x="107504" y="5143238"/>
            <a:ext cx="1008000" cy="432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r>
              <a:rPr lang="en-US" altLang="ja-JP" sz="1200" dirty="0"/>
              <a:t>Arm</a:t>
            </a:r>
          </a:p>
          <a:p>
            <a:r>
              <a:rPr lang="ja-JP" altLang="en-US" sz="1200" dirty="0"/>
              <a:t>外装</a:t>
            </a:r>
          </a:p>
        </p:txBody>
      </p:sp>
      <p:sp>
        <p:nvSpPr>
          <p:cNvPr id="14" name="正方形/長方形 13"/>
          <p:cNvSpPr/>
          <p:nvPr/>
        </p:nvSpPr>
        <p:spPr>
          <a:xfrm>
            <a:off x="107504" y="6122579"/>
            <a:ext cx="1008000" cy="432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r>
              <a:rPr lang="en-US" altLang="ja-JP" sz="1200" dirty="0" smtClean="0"/>
              <a:t>Waist down</a:t>
            </a:r>
            <a:endParaRPr lang="en-US" altLang="ja-JP" sz="1200" dirty="0"/>
          </a:p>
          <a:p>
            <a:r>
              <a:rPr lang="ja-JP" altLang="en-US" sz="1200" dirty="0"/>
              <a:t>外装</a:t>
            </a:r>
          </a:p>
        </p:txBody>
      </p:sp>
      <p:sp>
        <p:nvSpPr>
          <p:cNvPr id="15" name="正方形/長方形 14"/>
          <p:cNvSpPr/>
          <p:nvPr/>
        </p:nvSpPr>
        <p:spPr>
          <a:xfrm>
            <a:off x="1547776" y="4192541"/>
            <a:ext cx="1008000" cy="648000"/>
          </a:xfrm>
          <a:prstGeom prst="rect">
            <a:avLst/>
          </a:prstGeom>
        </p:spPr>
        <p:style>
          <a:lnRef idx="2">
            <a:schemeClr val="dk1"/>
          </a:lnRef>
          <a:fillRef idx="1">
            <a:schemeClr val="lt1"/>
          </a:fillRef>
          <a:effectRef idx="0">
            <a:schemeClr val="dk1"/>
          </a:effectRef>
          <a:fontRef idx="minor">
            <a:schemeClr val="dk1"/>
          </a:fontRef>
        </p:style>
        <p:txBody>
          <a:bodyPr wrap="none" rtlCol="0" anchor="t"/>
          <a:lstStyle/>
          <a:p>
            <a:r>
              <a:rPr lang="en-US" altLang="ja-JP" sz="1200" dirty="0"/>
              <a:t>Head</a:t>
            </a:r>
          </a:p>
          <a:p>
            <a:r>
              <a:rPr lang="ja-JP" altLang="en-US" sz="1200" dirty="0"/>
              <a:t>フレーム</a:t>
            </a:r>
          </a:p>
        </p:txBody>
      </p:sp>
      <p:sp>
        <p:nvSpPr>
          <p:cNvPr id="16" name="正方形/長方形 15"/>
          <p:cNvSpPr/>
          <p:nvPr/>
        </p:nvSpPr>
        <p:spPr>
          <a:xfrm>
            <a:off x="1547776" y="5035238"/>
            <a:ext cx="1008000" cy="648000"/>
          </a:xfrm>
          <a:prstGeom prst="rect">
            <a:avLst/>
          </a:prstGeom>
        </p:spPr>
        <p:style>
          <a:lnRef idx="2">
            <a:schemeClr val="dk1"/>
          </a:lnRef>
          <a:fillRef idx="1">
            <a:schemeClr val="lt1"/>
          </a:fillRef>
          <a:effectRef idx="0">
            <a:schemeClr val="dk1"/>
          </a:effectRef>
          <a:fontRef idx="minor">
            <a:schemeClr val="dk1"/>
          </a:fontRef>
        </p:style>
        <p:txBody>
          <a:bodyPr wrap="none" rtlCol="0" anchor="t"/>
          <a:lstStyle/>
          <a:p>
            <a:r>
              <a:rPr lang="en-US" altLang="ja-JP" sz="1200" dirty="0"/>
              <a:t>Arm</a:t>
            </a:r>
          </a:p>
          <a:p>
            <a:r>
              <a:rPr lang="ja-JP" altLang="en-US" sz="1200" dirty="0"/>
              <a:t>フレーム</a:t>
            </a:r>
          </a:p>
        </p:txBody>
      </p:sp>
      <p:sp>
        <p:nvSpPr>
          <p:cNvPr id="17" name="正方形/長方形 16"/>
          <p:cNvSpPr/>
          <p:nvPr/>
        </p:nvSpPr>
        <p:spPr>
          <a:xfrm>
            <a:off x="1547776" y="6014579"/>
            <a:ext cx="1008000" cy="648000"/>
          </a:xfrm>
          <a:prstGeom prst="rect">
            <a:avLst/>
          </a:prstGeom>
        </p:spPr>
        <p:style>
          <a:lnRef idx="2">
            <a:schemeClr val="dk1"/>
          </a:lnRef>
          <a:fillRef idx="1">
            <a:schemeClr val="lt1"/>
          </a:fillRef>
          <a:effectRef idx="0">
            <a:schemeClr val="dk1"/>
          </a:effectRef>
          <a:fontRef idx="minor">
            <a:schemeClr val="dk1"/>
          </a:fontRef>
        </p:style>
        <p:txBody>
          <a:bodyPr wrap="none" rtlCol="0" anchor="t"/>
          <a:lstStyle/>
          <a:p>
            <a:r>
              <a:rPr lang="en-US" altLang="ja-JP" sz="1200" dirty="0" smtClean="0"/>
              <a:t>Waist down</a:t>
            </a:r>
            <a:endParaRPr lang="en-US" altLang="ja-JP" sz="1200" dirty="0"/>
          </a:p>
          <a:p>
            <a:r>
              <a:rPr lang="ja-JP" altLang="en-US" sz="1200" dirty="0"/>
              <a:t>フレーム</a:t>
            </a:r>
          </a:p>
        </p:txBody>
      </p:sp>
      <p:sp>
        <p:nvSpPr>
          <p:cNvPr id="18" name="正方形/長方形 17"/>
          <p:cNvSpPr/>
          <p:nvPr/>
        </p:nvSpPr>
        <p:spPr>
          <a:xfrm>
            <a:off x="3100040" y="4304745"/>
            <a:ext cx="1008000" cy="432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r>
              <a:rPr lang="en-US" altLang="ja-JP" sz="1200" dirty="0"/>
              <a:t>Head</a:t>
            </a:r>
          </a:p>
          <a:p>
            <a:r>
              <a:rPr lang="ja-JP" altLang="en-US" sz="1200" dirty="0"/>
              <a:t>駆動系</a:t>
            </a:r>
          </a:p>
        </p:txBody>
      </p:sp>
      <p:sp>
        <p:nvSpPr>
          <p:cNvPr id="19" name="正方形/長方形 18"/>
          <p:cNvSpPr/>
          <p:nvPr/>
        </p:nvSpPr>
        <p:spPr>
          <a:xfrm>
            <a:off x="3100040" y="5144800"/>
            <a:ext cx="1008000" cy="432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r>
              <a:rPr lang="en-US" altLang="ja-JP" sz="1200" dirty="0"/>
              <a:t>Arm</a:t>
            </a:r>
          </a:p>
          <a:p>
            <a:r>
              <a:rPr lang="ja-JP" altLang="en-US" sz="1200" dirty="0"/>
              <a:t>駆動系</a:t>
            </a:r>
          </a:p>
        </p:txBody>
      </p:sp>
      <p:sp>
        <p:nvSpPr>
          <p:cNvPr id="20" name="正方形/長方形 19"/>
          <p:cNvSpPr/>
          <p:nvPr/>
        </p:nvSpPr>
        <p:spPr>
          <a:xfrm>
            <a:off x="3100040" y="6310712"/>
            <a:ext cx="1008000" cy="432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r>
              <a:rPr lang="en-US" altLang="ja-JP" sz="1200" dirty="0" smtClean="0"/>
              <a:t>Waist down</a:t>
            </a:r>
            <a:endParaRPr lang="en-US" altLang="ja-JP" sz="1200" dirty="0"/>
          </a:p>
          <a:p>
            <a:pPr>
              <a:defRPr/>
            </a:pPr>
            <a:r>
              <a:rPr lang="ja-JP" altLang="en-US" sz="1200" dirty="0"/>
              <a:t>駆動系</a:t>
            </a:r>
          </a:p>
        </p:txBody>
      </p:sp>
      <p:sp>
        <p:nvSpPr>
          <p:cNvPr id="21" name="正方形/長方形 20"/>
          <p:cNvSpPr/>
          <p:nvPr/>
        </p:nvSpPr>
        <p:spPr>
          <a:xfrm>
            <a:off x="5937734" y="4304745"/>
            <a:ext cx="1008000" cy="432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r>
              <a:rPr lang="en-US" altLang="ja-JP" sz="1200" dirty="0"/>
              <a:t>Head</a:t>
            </a:r>
          </a:p>
          <a:p>
            <a:r>
              <a:rPr lang="en-US" altLang="ja-JP" sz="1200" dirty="0" smtClean="0"/>
              <a:t>Satellite</a:t>
            </a:r>
            <a:endParaRPr lang="ja-JP" altLang="en-US" sz="1200" dirty="0"/>
          </a:p>
        </p:txBody>
      </p:sp>
      <p:sp>
        <p:nvSpPr>
          <p:cNvPr id="22" name="正方形/長方形 21"/>
          <p:cNvSpPr/>
          <p:nvPr/>
        </p:nvSpPr>
        <p:spPr>
          <a:xfrm>
            <a:off x="5940264" y="5144800"/>
            <a:ext cx="1008000" cy="432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r>
              <a:rPr lang="en-US" altLang="ja-JP" sz="1200" dirty="0"/>
              <a:t>Arm</a:t>
            </a:r>
          </a:p>
          <a:p>
            <a:r>
              <a:rPr lang="en-US" altLang="ja-JP" sz="1200" dirty="0" smtClean="0"/>
              <a:t>Satellite</a:t>
            </a:r>
            <a:endParaRPr lang="ja-JP" altLang="en-US" sz="1200" dirty="0"/>
          </a:p>
        </p:txBody>
      </p:sp>
      <p:sp>
        <p:nvSpPr>
          <p:cNvPr id="23" name="正方形/長方形 22"/>
          <p:cNvSpPr/>
          <p:nvPr/>
        </p:nvSpPr>
        <p:spPr>
          <a:xfrm>
            <a:off x="5937734" y="6313216"/>
            <a:ext cx="1008000" cy="432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r>
              <a:rPr lang="en-US" altLang="ja-JP" sz="1200" dirty="0" smtClean="0"/>
              <a:t>Waist down</a:t>
            </a:r>
            <a:endParaRPr lang="en-US" altLang="ja-JP" sz="1200" dirty="0"/>
          </a:p>
          <a:p>
            <a:pPr>
              <a:defRPr/>
            </a:pPr>
            <a:r>
              <a:rPr lang="en-US" altLang="ja-JP" sz="1200" dirty="0"/>
              <a:t>Satellite</a:t>
            </a:r>
            <a:endParaRPr lang="ja-JP" altLang="en-US" sz="1200" dirty="0"/>
          </a:p>
        </p:txBody>
      </p:sp>
      <p:sp>
        <p:nvSpPr>
          <p:cNvPr id="24" name="正方形/長方形 23"/>
          <p:cNvSpPr/>
          <p:nvPr/>
        </p:nvSpPr>
        <p:spPr>
          <a:xfrm>
            <a:off x="7524328" y="4304745"/>
            <a:ext cx="1008000" cy="432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r>
              <a:rPr lang="en-US" altLang="ja-JP" sz="1200" dirty="0"/>
              <a:t>Head</a:t>
            </a:r>
          </a:p>
          <a:p>
            <a:r>
              <a:rPr lang="en-US" altLang="ja-JP" sz="1200" dirty="0" smtClean="0"/>
              <a:t>Planetary</a:t>
            </a:r>
            <a:endParaRPr lang="ja-JP" altLang="en-US" sz="1200" dirty="0"/>
          </a:p>
        </p:txBody>
      </p:sp>
      <p:sp>
        <p:nvSpPr>
          <p:cNvPr id="25" name="正方形/長方形 24"/>
          <p:cNvSpPr/>
          <p:nvPr/>
        </p:nvSpPr>
        <p:spPr>
          <a:xfrm>
            <a:off x="7524328" y="5144800"/>
            <a:ext cx="1008000" cy="432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r>
              <a:rPr lang="en-US" altLang="ja-JP" sz="1200" dirty="0"/>
              <a:t>Arm</a:t>
            </a:r>
          </a:p>
          <a:p>
            <a:r>
              <a:rPr lang="en-US" altLang="ja-JP" sz="1200" dirty="0" smtClean="0"/>
              <a:t>Planetary</a:t>
            </a:r>
            <a:endParaRPr lang="ja-JP" altLang="en-US" sz="1200" dirty="0"/>
          </a:p>
        </p:txBody>
      </p:sp>
      <p:sp>
        <p:nvSpPr>
          <p:cNvPr id="26" name="正方形/長方形 25"/>
          <p:cNvSpPr/>
          <p:nvPr/>
        </p:nvSpPr>
        <p:spPr>
          <a:xfrm>
            <a:off x="7524328" y="6310712"/>
            <a:ext cx="1008000" cy="432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r>
              <a:rPr lang="en-US" altLang="ja-JP" sz="1200" dirty="0" smtClean="0"/>
              <a:t>Waist down</a:t>
            </a:r>
            <a:endParaRPr lang="en-US" altLang="ja-JP" sz="1200" dirty="0"/>
          </a:p>
          <a:p>
            <a:pPr>
              <a:defRPr/>
            </a:pPr>
            <a:r>
              <a:rPr lang="en-US" altLang="ja-JP" sz="1200" dirty="0"/>
              <a:t>Planetary</a:t>
            </a:r>
            <a:endParaRPr lang="ja-JP" altLang="en-US" sz="1200" dirty="0"/>
          </a:p>
        </p:txBody>
      </p:sp>
      <p:sp>
        <p:nvSpPr>
          <p:cNvPr id="27" name="正方形/長方形 26"/>
          <p:cNvSpPr/>
          <p:nvPr/>
        </p:nvSpPr>
        <p:spPr>
          <a:xfrm>
            <a:off x="4283968" y="5986713"/>
            <a:ext cx="668176" cy="432000"/>
          </a:xfrm>
          <a:prstGeom prst="rect">
            <a:avLst/>
          </a:prstGeom>
        </p:spPr>
        <p:style>
          <a:lnRef idx="2">
            <a:schemeClr val="dk1"/>
          </a:lnRef>
          <a:fillRef idx="1">
            <a:schemeClr val="lt1"/>
          </a:fillRef>
          <a:effectRef idx="0">
            <a:schemeClr val="dk1"/>
          </a:effectRef>
          <a:fontRef idx="minor">
            <a:schemeClr val="dk1"/>
          </a:fontRef>
        </p:style>
        <p:txBody>
          <a:bodyPr wrap="none" rtlCol="0" anchor="ctr"/>
          <a:lstStyle/>
          <a:p>
            <a:pPr algn="ctr">
              <a:defRPr/>
            </a:pPr>
            <a:r>
              <a:rPr lang="en-US" altLang="ja-JP" sz="1200" dirty="0" smtClean="0"/>
              <a:t>Battery</a:t>
            </a:r>
            <a:endParaRPr lang="ja-JP" altLang="en-US" sz="1200" dirty="0"/>
          </a:p>
        </p:txBody>
      </p:sp>
      <p:cxnSp>
        <p:nvCxnSpPr>
          <p:cNvPr id="6" name="直線コネクタ 5"/>
          <p:cNvCxnSpPr>
            <a:stCxn id="4" idx="3"/>
            <a:endCxn id="15" idx="1"/>
          </p:cNvCxnSpPr>
          <p:nvPr/>
        </p:nvCxnSpPr>
        <p:spPr>
          <a:xfrm>
            <a:off x="1115504" y="4516541"/>
            <a:ext cx="43227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1187624" y="4190817"/>
            <a:ext cx="288088" cy="288032"/>
          </a:xfrm>
          <a:prstGeom prst="ellipse">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en-US" altLang="ja-JP" sz="1400" dirty="0" smtClean="0"/>
              <a:t>A</a:t>
            </a:r>
            <a:endParaRPr kumimoji="1" lang="ja-JP" altLang="en-US" sz="1400" dirty="0"/>
          </a:p>
        </p:txBody>
      </p:sp>
      <p:cxnSp>
        <p:nvCxnSpPr>
          <p:cNvPr id="33" name="直線コネクタ 32"/>
          <p:cNvCxnSpPr>
            <a:stCxn id="13" idx="3"/>
            <a:endCxn id="16" idx="1"/>
          </p:cNvCxnSpPr>
          <p:nvPr/>
        </p:nvCxnSpPr>
        <p:spPr>
          <a:xfrm>
            <a:off x="1115504" y="5359238"/>
            <a:ext cx="43227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4" idx="3"/>
            <a:endCxn id="17" idx="1"/>
          </p:cNvCxnSpPr>
          <p:nvPr/>
        </p:nvCxnSpPr>
        <p:spPr>
          <a:xfrm>
            <a:off x="1115504" y="6338579"/>
            <a:ext cx="43227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18" idx="3"/>
            <a:endCxn id="21" idx="1"/>
          </p:cNvCxnSpPr>
          <p:nvPr/>
        </p:nvCxnSpPr>
        <p:spPr>
          <a:xfrm>
            <a:off x="4108040" y="4520745"/>
            <a:ext cx="18296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19" idx="3"/>
            <a:endCxn id="22" idx="1"/>
          </p:cNvCxnSpPr>
          <p:nvPr/>
        </p:nvCxnSpPr>
        <p:spPr>
          <a:xfrm>
            <a:off x="4108040" y="5360800"/>
            <a:ext cx="18322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20" idx="3"/>
            <a:endCxn id="23" idx="1"/>
          </p:cNvCxnSpPr>
          <p:nvPr/>
        </p:nvCxnSpPr>
        <p:spPr>
          <a:xfrm>
            <a:off x="4108040" y="6526712"/>
            <a:ext cx="1829694" cy="25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21" idx="3"/>
            <a:endCxn id="24" idx="1"/>
          </p:cNvCxnSpPr>
          <p:nvPr/>
        </p:nvCxnSpPr>
        <p:spPr>
          <a:xfrm>
            <a:off x="6945734" y="4520745"/>
            <a:ext cx="5785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22" idx="3"/>
            <a:endCxn id="25" idx="1"/>
          </p:cNvCxnSpPr>
          <p:nvPr/>
        </p:nvCxnSpPr>
        <p:spPr>
          <a:xfrm>
            <a:off x="6948264" y="5360800"/>
            <a:ext cx="5760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23" idx="3"/>
            <a:endCxn id="26" idx="1"/>
          </p:cNvCxnSpPr>
          <p:nvPr/>
        </p:nvCxnSpPr>
        <p:spPr>
          <a:xfrm flipV="1">
            <a:off x="6945734" y="6526712"/>
            <a:ext cx="578594" cy="25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カギ線コネクタ 61"/>
          <p:cNvCxnSpPr>
            <a:stCxn id="27" idx="1"/>
            <a:endCxn id="20" idx="0"/>
          </p:cNvCxnSpPr>
          <p:nvPr/>
        </p:nvCxnSpPr>
        <p:spPr>
          <a:xfrm rot="10800000" flipV="1">
            <a:off x="3604040" y="6202712"/>
            <a:ext cx="679928" cy="107999"/>
          </a:xfrm>
          <a:prstGeom prst="bentConnector2">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9" name="カギ線コネクタ 78"/>
          <p:cNvCxnSpPr>
            <a:stCxn id="18" idx="2"/>
            <a:endCxn id="19" idx="0"/>
          </p:cNvCxnSpPr>
          <p:nvPr/>
        </p:nvCxnSpPr>
        <p:spPr>
          <a:xfrm>
            <a:off x="3604040" y="4736745"/>
            <a:ext cx="0" cy="408055"/>
          </a:xfrm>
          <a:prstGeom prst="straightConnector1">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1" name="カギ線コネクタ 78"/>
          <p:cNvCxnSpPr>
            <a:stCxn id="19" idx="2"/>
            <a:endCxn id="20" idx="0"/>
          </p:cNvCxnSpPr>
          <p:nvPr/>
        </p:nvCxnSpPr>
        <p:spPr>
          <a:xfrm>
            <a:off x="3604040" y="5576800"/>
            <a:ext cx="0" cy="733912"/>
          </a:xfrm>
          <a:prstGeom prst="straightConnector1">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7" name="カギ線コネクタ 86"/>
          <p:cNvCxnSpPr>
            <a:stCxn id="27" idx="3"/>
            <a:endCxn id="25" idx="2"/>
          </p:cNvCxnSpPr>
          <p:nvPr/>
        </p:nvCxnSpPr>
        <p:spPr>
          <a:xfrm flipV="1">
            <a:off x="4952144" y="5576800"/>
            <a:ext cx="3076184" cy="625913"/>
          </a:xfrm>
          <a:prstGeom prst="bentConnector2">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94" name="カギ線コネクタ 93"/>
          <p:cNvCxnSpPr>
            <a:stCxn id="22" idx="0"/>
            <a:endCxn id="21" idx="2"/>
          </p:cNvCxnSpPr>
          <p:nvPr/>
        </p:nvCxnSpPr>
        <p:spPr>
          <a:xfrm flipH="1" flipV="1">
            <a:off x="6441734" y="4736745"/>
            <a:ext cx="2530" cy="408055"/>
          </a:xfrm>
          <a:prstGeom prst="straightConnector1">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08" name="カギ線コネクタ 93"/>
          <p:cNvCxnSpPr>
            <a:stCxn id="25" idx="0"/>
            <a:endCxn id="24" idx="2"/>
          </p:cNvCxnSpPr>
          <p:nvPr/>
        </p:nvCxnSpPr>
        <p:spPr>
          <a:xfrm flipV="1">
            <a:off x="8028328" y="4736745"/>
            <a:ext cx="0" cy="408055"/>
          </a:xfrm>
          <a:prstGeom prst="straightConnector1">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12" name="カギ線コネクタ 93"/>
          <p:cNvCxnSpPr>
            <a:stCxn id="26" idx="0"/>
            <a:endCxn id="25" idx="2"/>
          </p:cNvCxnSpPr>
          <p:nvPr/>
        </p:nvCxnSpPr>
        <p:spPr>
          <a:xfrm flipV="1">
            <a:off x="8028328" y="5576800"/>
            <a:ext cx="0" cy="733912"/>
          </a:xfrm>
          <a:prstGeom prst="straightConnector1">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13" name="カギ線コネクタ 93"/>
          <p:cNvCxnSpPr>
            <a:stCxn id="23" idx="0"/>
            <a:endCxn id="22" idx="2"/>
          </p:cNvCxnSpPr>
          <p:nvPr/>
        </p:nvCxnSpPr>
        <p:spPr>
          <a:xfrm flipV="1">
            <a:off x="6441734" y="5576800"/>
            <a:ext cx="2530" cy="736416"/>
          </a:xfrm>
          <a:prstGeom prst="straightConnector1">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a:stCxn id="15" idx="3"/>
            <a:endCxn id="18" idx="1"/>
          </p:cNvCxnSpPr>
          <p:nvPr/>
        </p:nvCxnSpPr>
        <p:spPr>
          <a:xfrm>
            <a:off x="2555776" y="4516541"/>
            <a:ext cx="544264" cy="420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a:stCxn id="16" idx="3"/>
            <a:endCxn id="19" idx="1"/>
          </p:cNvCxnSpPr>
          <p:nvPr/>
        </p:nvCxnSpPr>
        <p:spPr>
          <a:xfrm>
            <a:off x="2555776" y="5359238"/>
            <a:ext cx="544264" cy="156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a:stCxn id="17" idx="3"/>
            <a:endCxn id="166" idx="1"/>
          </p:cNvCxnSpPr>
          <p:nvPr/>
        </p:nvCxnSpPr>
        <p:spPr>
          <a:xfrm>
            <a:off x="2555776" y="6338579"/>
            <a:ext cx="432048" cy="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4" name="円/楕円 133"/>
          <p:cNvSpPr/>
          <p:nvPr/>
        </p:nvSpPr>
        <p:spPr>
          <a:xfrm>
            <a:off x="2627728" y="4160729"/>
            <a:ext cx="288088" cy="288032"/>
          </a:xfrm>
          <a:prstGeom prst="ellipse">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en-US" altLang="ja-JP" sz="1400" dirty="0" smtClean="0"/>
              <a:t>B</a:t>
            </a:r>
            <a:endParaRPr kumimoji="1" lang="ja-JP" altLang="en-US" sz="1400" dirty="0"/>
          </a:p>
        </p:txBody>
      </p:sp>
      <p:sp>
        <p:nvSpPr>
          <p:cNvPr id="135" name="円/楕円 134"/>
          <p:cNvSpPr/>
          <p:nvPr/>
        </p:nvSpPr>
        <p:spPr>
          <a:xfrm>
            <a:off x="5220100" y="4160729"/>
            <a:ext cx="288088" cy="288032"/>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en-US" altLang="ja-JP" sz="1400" dirty="0" smtClean="0"/>
              <a:t>H</a:t>
            </a:r>
            <a:endParaRPr kumimoji="1" lang="ja-JP" altLang="en-US" sz="1400" dirty="0"/>
          </a:p>
        </p:txBody>
      </p:sp>
      <p:cxnSp>
        <p:nvCxnSpPr>
          <p:cNvPr id="136" name="直線コネクタ 135"/>
          <p:cNvCxnSpPr>
            <a:stCxn id="24" idx="3"/>
            <a:endCxn id="25" idx="3"/>
          </p:cNvCxnSpPr>
          <p:nvPr/>
        </p:nvCxnSpPr>
        <p:spPr>
          <a:xfrm>
            <a:off x="8532328" y="4520745"/>
            <a:ext cx="12700" cy="840055"/>
          </a:xfrm>
          <a:prstGeom prst="bentConnector3">
            <a:avLst>
              <a:gd name="adj1" fmla="val 1800000"/>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0" name="直線コネクタ 135"/>
          <p:cNvCxnSpPr>
            <a:stCxn id="25" idx="3"/>
            <a:endCxn id="26" idx="3"/>
          </p:cNvCxnSpPr>
          <p:nvPr/>
        </p:nvCxnSpPr>
        <p:spPr>
          <a:xfrm>
            <a:off x="8532328" y="5360800"/>
            <a:ext cx="12700" cy="1165912"/>
          </a:xfrm>
          <a:prstGeom prst="bentConnector3">
            <a:avLst>
              <a:gd name="adj1" fmla="val 1800000"/>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3" name="円/楕円 142"/>
          <p:cNvSpPr/>
          <p:nvPr/>
        </p:nvSpPr>
        <p:spPr>
          <a:xfrm>
            <a:off x="7092280" y="4138033"/>
            <a:ext cx="288088" cy="288032"/>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en-US" altLang="ja-JP" sz="1400" dirty="0" smtClean="0"/>
              <a:t>D</a:t>
            </a:r>
            <a:endParaRPr kumimoji="1" lang="ja-JP" altLang="en-US" sz="1400" dirty="0"/>
          </a:p>
        </p:txBody>
      </p:sp>
      <p:sp>
        <p:nvSpPr>
          <p:cNvPr id="144" name="円/楕円 143"/>
          <p:cNvSpPr/>
          <p:nvPr/>
        </p:nvSpPr>
        <p:spPr>
          <a:xfrm>
            <a:off x="8820472" y="5601724"/>
            <a:ext cx="288088" cy="288032"/>
          </a:xfrm>
          <a:prstGeom prst="ellipse">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en-US" altLang="ja-JP" sz="1400" dirty="0" smtClean="0"/>
              <a:t>E</a:t>
            </a:r>
            <a:endParaRPr kumimoji="1" lang="ja-JP" altLang="en-US" sz="1400" dirty="0"/>
          </a:p>
        </p:txBody>
      </p:sp>
      <p:sp>
        <p:nvSpPr>
          <p:cNvPr id="145" name="円/楕円 144"/>
          <p:cNvSpPr/>
          <p:nvPr/>
        </p:nvSpPr>
        <p:spPr>
          <a:xfrm>
            <a:off x="3211468" y="5946465"/>
            <a:ext cx="288088" cy="288032"/>
          </a:xfrm>
          <a:prstGeom prst="ellips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en-US" altLang="ja-JP" sz="1400" dirty="0" smtClean="0"/>
              <a:t>I</a:t>
            </a:r>
            <a:endParaRPr kumimoji="1" lang="ja-JP" altLang="en-US" sz="1400" dirty="0"/>
          </a:p>
        </p:txBody>
      </p:sp>
      <p:sp>
        <p:nvSpPr>
          <p:cNvPr id="146" name="円/楕円 145"/>
          <p:cNvSpPr/>
          <p:nvPr/>
        </p:nvSpPr>
        <p:spPr>
          <a:xfrm>
            <a:off x="6498020" y="5887406"/>
            <a:ext cx="288088" cy="288032"/>
          </a:xfrm>
          <a:prstGeom prst="ellips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en-US" altLang="ja-JP" sz="1400" dirty="0" smtClean="0"/>
              <a:t>G</a:t>
            </a:r>
            <a:endParaRPr kumimoji="1" lang="ja-JP" altLang="en-US" sz="1400" dirty="0"/>
          </a:p>
        </p:txBody>
      </p:sp>
      <p:cxnSp>
        <p:nvCxnSpPr>
          <p:cNvPr id="172" name="直線コネクタ 171"/>
          <p:cNvCxnSpPr/>
          <p:nvPr/>
        </p:nvCxnSpPr>
        <p:spPr>
          <a:xfrm>
            <a:off x="5148064" y="6707460"/>
            <a:ext cx="216024" cy="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108040" y="5483324"/>
            <a:ext cx="679984"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4108040" y="4619228"/>
            <a:ext cx="679984"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1" name="直線コネクタ 135"/>
          <p:cNvCxnSpPr>
            <a:endCxn id="24" idx="3"/>
          </p:cNvCxnSpPr>
          <p:nvPr/>
        </p:nvCxnSpPr>
        <p:spPr>
          <a:xfrm rot="5400000">
            <a:off x="8338905" y="3895133"/>
            <a:ext cx="819035" cy="432188"/>
          </a:xfrm>
          <a:prstGeom prst="bentConnector2">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180" name="雲 179"/>
          <p:cNvSpPr/>
          <p:nvPr/>
        </p:nvSpPr>
        <p:spPr>
          <a:xfrm>
            <a:off x="8219256" y="3251076"/>
            <a:ext cx="914400" cy="576064"/>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Cloud</a:t>
            </a:r>
            <a:endParaRPr kumimoji="1" lang="ja-JP" altLang="en-US" sz="1200" dirty="0"/>
          </a:p>
        </p:txBody>
      </p:sp>
      <p:sp>
        <p:nvSpPr>
          <p:cNvPr id="185" name="円/楕円 184"/>
          <p:cNvSpPr/>
          <p:nvPr/>
        </p:nvSpPr>
        <p:spPr>
          <a:xfrm>
            <a:off x="8837658" y="3896426"/>
            <a:ext cx="288088" cy="288032"/>
          </a:xfrm>
          <a:prstGeom prst="ellipse">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t>C</a:t>
            </a:r>
            <a:endParaRPr kumimoji="1" lang="ja-JP" altLang="en-US" sz="1400" dirty="0"/>
          </a:p>
        </p:txBody>
      </p:sp>
      <p:cxnSp>
        <p:nvCxnSpPr>
          <p:cNvPr id="186" name="直線コネクタ 185"/>
          <p:cNvCxnSpPr>
            <a:stCxn id="16" idx="0"/>
            <a:endCxn id="15" idx="2"/>
          </p:cNvCxnSpPr>
          <p:nvPr/>
        </p:nvCxnSpPr>
        <p:spPr>
          <a:xfrm flipV="1">
            <a:off x="2051776" y="4840541"/>
            <a:ext cx="0" cy="19469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a:stCxn id="17" idx="0"/>
            <a:endCxn id="16" idx="2"/>
          </p:cNvCxnSpPr>
          <p:nvPr/>
        </p:nvCxnSpPr>
        <p:spPr>
          <a:xfrm flipV="1">
            <a:off x="2051776" y="5683238"/>
            <a:ext cx="0" cy="33134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92" name="円/楕円 191"/>
          <p:cNvSpPr/>
          <p:nvPr/>
        </p:nvSpPr>
        <p:spPr>
          <a:xfrm>
            <a:off x="2575352" y="4796756"/>
            <a:ext cx="288088" cy="288032"/>
          </a:xfrm>
          <a:prstGeom prst="ellipse">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en-US" altLang="ja-JP" sz="1400" dirty="0" smtClean="0"/>
              <a:t>F</a:t>
            </a:r>
            <a:endParaRPr kumimoji="1" lang="ja-JP" altLang="en-US" sz="1400" dirty="0"/>
          </a:p>
        </p:txBody>
      </p:sp>
      <p:sp>
        <p:nvSpPr>
          <p:cNvPr id="193" name="円/楕円 192"/>
          <p:cNvSpPr/>
          <p:nvPr/>
        </p:nvSpPr>
        <p:spPr>
          <a:xfrm>
            <a:off x="2514316" y="5726547"/>
            <a:ext cx="288088" cy="288032"/>
          </a:xfrm>
          <a:prstGeom prst="ellipse">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en-US" altLang="ja-JP" sz="1400" dirty="0" smtClean="0"/>
              <a:t>F</a:t>
            </a:r>
            <a:endParaRPr kumimoji="1" lang="ja-JP" altLang="en-US" sz="1400" dirty="0"/>
          </a:p>
        </p:txBody>
      </p:sp>
      <p:sp>
        <p:nvSpPr>
          <p:cNvPr id="195" name="角丸四角形 194"/>
          <p:cNvSpPr/>
          <p:nvPr/>
        </p:nvSpPr>
        <p:spPr>
          <a:xfrm>
            <a:off x="5197307" y="2123564"/>
            <a:ext cx="3384516" cy="1008112"/>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ja-JP" altLang="en-US" sz="1400" dirty="0"/>
              <a:t>下記</a:t>
            </a:r>
            <a:r>
              <a:rPr lang="ja-JP" altLang="en-US" sz="1400" dirty="0" smtClean="0"/>
              <a:t>の接続方法を優先的に決定したい。</a:t>
            </a:r>
            <a:endParaRPr lang="en-US" altLang="ja-JP" sz="1400" dirty="0" smtClean="0"/>
          </a:p>
          <a:p>
            <a:r>
              <a:rPr kumimoji="1" lang="ja-JP" altLang="en-US" sz="1400" dirty="0" smtClean="0"/>
              <a:t>・ </a:t>
            </a:r>
            <a:r>
              <a:rPr kumimoji="1" lang="en-US" altLang="ja-JP" sz="1400" dirty="0" smtClean="0"/>
              <a:t>F</a:t>
            </a:r>
            <a:r>
              <a:rPr lang="ja-JP" altLang="en-US" sz="1400" dirty="0"/>
              <a:t> </a:t>
            </a:r>
            <a:r>
              <a:rPr lang="ja-JP" altLang="en-US" sz="1400" dirty="0" smtClean="0"/>
              <a:t>各フレームの固定方法</a:t>
            </a:r>
            <a:endParaRPr lang="en-US" altLang="ja-JP" sz="1400" dirty="0" smtClean="0"/>
          </a:p>
          <a:p>
            <a:r>
              <a:rPr kumimoji="1" lang="ja-JP" altLang="en-US" sz="1400" dirty="0" smtClean="0"/>
              <a:t>・ </a:t>
            </a:r>
            <a:r>
              <a:rPr kumimoji="1" lang="en-US" altLang="ja-JP" sz="1400" dirty="0" smtClean="0"/>
              <a:t>E</a:t>
            </a:r>
            <a:r>
              <a:rPr lang="ja-JP" altLang="en-US" sz="1400" dirty="0"/>
              <a:t> </a:t>
            </a:r>
            <a:r>
              <a:rPr lang="ja-JP" altLang="en-US" sz="1400" dirty="0" smtClean="0"/>
              <a:t>ユニットと通信するパケット情報</a:t>
            </a:r>
            <a:endParaRPr kumimoji="1" lang="en-US" altLang="ja-JP" sz="1400" dirty="0" smtClean="0"/>
          </a:p>
          <a:p>
            <a:endParaRPr kumimoji="1" lang="ja-JP" altLang="en-US" sz="1400" dirty="0"/>
          </a:p>
        </p:txBody>
      </p:sp>
    </p:spTree>
    <p:extLst>
      <p:ext uri="{BB962C8B-B14F-4D97-AF65-F5344CB8AC3E}">
        <p14:creationId xmlns:p14="http://schemas.microsoft.com/office/powerpoint/2010/main" val="10878454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913</TotalTime>
  <Words>564</Words>
  <Application>Microsoft Office PowerPoint</Application>
  <PresentationFormat>画面に合わせる (4:3)</PresentationFormat>
  <Paragraphs>289</Paragraphs>
  <Slides>6</Slides>
  <Notes>3</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ウェーブ</vt:lpstr>
      <vt:lpstr>（仮）人型ロボット共通インターフェイス構想について</vt:lpstr>
      <vt:lpstr>（仮）人型ロボット共通インターフェイス構想について</vt:lpstr>
      <vt:lpstr>（仮）人型ロボット共通インターフェイス構想について</vt:lpstr>
      <vt:lpstr>（仮）人型ロボット共通インターフェイス構想について</vt:lpstr>
      <vt:lpstr>（仮）人型ロボット共通インターフェイス構想について</vt:lpstr>
      <vt:lpstr>（仮）人型ロボット共通インターフェイス構想について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（仮）人型ロボット共通インターフェイス構想について</dc:title>
  <dc:creator>Magna Arc</dc:creator>
  <cp:lastModifiedBy>Magna Arc</cp:lastModifiedBy>
  <cp:revision>56</cp:revision>
  <dcterms:created xsi:type="dcterms:W3CDTF">2023-01-29T02:32:14Z</dcterms:created>
  <dcterms:modified xsi:type="dcterms:W3CDTF">2024-02-13T04:20:06Z</dcterms:modified>
</cp:coreProperties>
</file>