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2714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26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9027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3458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81517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674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9665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7158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61346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5113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7490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0531-7C92-4909-A1A5-C0F84F9F407C}" type="datetimeFigureOut">
              <a:rPr lang="nl-BE" smtClean="0"/>
              <a:pPr/>
              <a:t>26/07/2014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A90D-112C-4B4A-82DB-DE949D3B69F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543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ris.de_meyer@kcl.ac.uk" TargetMode="External"/><Relationship Id="rId2" Type="http://schemas.openxmlformats.org/officeDocument/2006/relationships/hyperlink" Target="mailto:giuseppe.cotugno@kcl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The </a:t>
            </a:r>
            <a:r>
              <a:rPr lang="en-GB" b="1" u="sng" dirty="0" err="1" smtClean="0"/>
              <a:t>TypeSafeBottles</a:t>
            </a:r>
            <a:r>
              <a:rPr lang="en-GB" b="1" u="sng" dirty="0" smtClean="0"/>
              <a:t>                          .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341" y="1825625"/>
            <a:ext cx="8536458" cy="4351338"/>
          </a:xfrm>
        </p:spPr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Kris de Meyer</a:t>
            </a:r>
            <a:r>
              <a:rPr lang="en-GB" baseline="30000" dirty="0" smtClean="0"/>
              <a:t>1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Giuseppe Cotugno</a:t>
            </a:r>
            <a:r>
              <a:rPr lang="en-GB" baseline="30000" dirty="0" smtClean="0"/>
              <a:t>1</a:t>
            </a:r>
            <a:endParaRPr lang="en-GB" baseline="30000" dirty="0"/>
          </a:p>
        </p:txBody>
      </p:sp>
      <p:pic>
        <p:nvPicPr>
          <p:cNvPr id="4" name="Picture 7" descr="DARWIN_logo_fu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446" y="195562"/>
            <a:ext cx="2742730" cy="165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927222" y="5420411"/>
            <a:ext cx="9144000" cy="1800225"/>
          </a:xfrm>
          <a:prstGeom prst="rect">
            <a:avLst/>
          </a:prstGeom>
        </p:spPr>
        <p:txBody>
          <a:bodyPr vert="horz" lIns="0" tIns="45720" rIns="266400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GB" altLang="en-US" sz="1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</a:t>
            </a:r>
            <a:r>
              <a:rPr kumimoji="0" lang="en-GB" altLang="en-US" sz="1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Centre for Robotics Research, School of Natural and Mathematical Sciences, King’s College London,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Strand, WC2R 2LS, London, United Kingdom,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en-US" sz="3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 descr="k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347" y="2056369"/>
            <a:ext cx="1510614" cy="1510614"/>
          </a:xfrm>
          <a:prstGeom prst="rect">
            <a:avLst/>
          </a:prstGeom>
        </p:spPr>
      </p:pic>
      <p:pic>
        <p:nvPicPr>
          <p:cNvPr id="7" name="Picture 6" descr="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674" y="3945924"/>
            <a:ext cx="1534298" cy="1534298"/>
          </a:xfrm>
          <a:prstGeom prst="rect">
            <a:avLst/>
          </a:prstGeom>
        </p:spPr>
      </p:pic>
      <p:pic>
        <p:nvPicPr>
          <p:cNvPr id="8" name="Picture 7" descr="KCL_logo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5168" y="2530906"/>
            <a:ext cx="2170781" cy="1423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583465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//config.ini (modules parameters section)</a:t>
            </a:r>
          </a:p>
          <a:p>
            <a:r>
              <a:rPr lang="en-GB" dirty="0" smtClean="0"/>
              <a:t>[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PARAMS</a:t>
            </a:r>
            <a:r>
              <a:rPr lang="en-GB" dirty="0" smtClean="0"/>
              <a:t>]</a:t>
            </a:r>
          </a:p>
          <a:p>
            <a:r>
              <a:rPr lang="en-GB" dirty="0" smtClean="0"/>
              <a:t>primitives 3 </a:t>
            </a:r>
            <a:r>
              <a:rPr lang="en-GB" dirty="0" err="1" smtClean="0"/>
              <a:t>ispreshape</a:t>
            </a:r>
            <a:r>
              <a:rPr lang="en-GB" dirty="0" smtClean="0"/>
              <a:t> 1 </a:t>
            </a:r>
            <a:r>
              <a:rPr lang="en-GB" dirty="0" err="1" smtClean="0"/>
              <a:t>restored_joints</a:t>
            </a:r>
            <a:r>
              <a:rPr lang="en-GB" dirty="0" smtClean="0"/>
              <a:t> 7 </a:t>
            </a:r>
            <a:r>
              <a:rPr lang="en-GB" dirty="0" err="1" smtClean="0"/>
              <a:t>jthreashold</a:t>
            </a:r>
            <a:r>
              <a:rPr lang="en-GB" dirty="0" smtClean="0"/>
              <a:t> 7.0 </a:t>
            </a:r>
            <a:r>
              <a:rPr lang="en-GB" dirty="0" err="1" smtClean="0"/>
              <a:t>istimedValidation</a:t>
            </a:r>
            <a:r>
              <a:rPr lang="en-GB" dirty="0" smtClean="0"/>
              <a:t> 1 </a:t>
            </a:r>
            <a:r>
              <a:rPr lang="en-GB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0.02 </a:t>
            </a:r>
            <a:r>
              <a:rPr lang="en-GB" dirty="0" err="1" smtClean="0"/>
              <a:t>ischeckAdAb</a:t>
            </a:r>
            <a:r>
              <a:rPr lang="en-GB" dirty="0" smtClean="0"/>
              <a:t> 0 \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released</a:t>
            </a:r>
            <a:r>
              <a:rPr lang="en-GB" dirty="0" smtClean="0"/>
              <a:t> (55.0 13.0 0.0 0.0 0.0 0.0 0.0 0.0 0.0) \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fist</a:t>
            </a:r>
            <a:r>
              <a:rPr lang="en-GB" dirty="0" smtClean="0"/>
              <a:t> (55.0 63.0 0.0 80.0 80.0 120.0 80.0 120.0 185.0) \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touch</a:t>
            </a:r>
            <a:r>
              <a:rPr lang="en-GB" dirty="0" smtClean="0"/>
              <a:t> (</a:t>
            </a:r>
            <a:r>
              <a:rPr lang="en-GB" dirty="0" err="1" smtClean="0"/>
              <a:t>taxels</a:t>
            </a:r>
            <a:r>
              <a:rPr lang="en-GB" dirty="0" smtClean="0"/>
              <a:t> 12 </a:t>
            </a:r>
            <a:r>
              <a:rPr lang="en-GB" dirty="0" err="1" smtClean="0"/>
              <a:t>fing_threas</a:t>
            </a:r>
            <a:r>
              <a:rPr lang="en-GB" dirty="0" smtClean="0"/>
              <a:t> 0.3 </a:t>
            </a:r>
            <a:r>
              <a:rPr lang="en-GB" dirty="0" err="1" smtClean="0"/>
              <a:t>perc_active_fing</a:t>
            </a:r>
            <a:r>
              <a:rPr lang="en-GB" dirty="0" smtClean="0"/>
              <a:t> 0.3) \</a:t>
            </a:r>
          </a:p>
          <a:p>
            <a:r>
              <a:rPr lang="en-GB" b="1" u="sng" dirty="0" smtClean="0">
                <a:solidFill>
                  <a:schemeClr val="accent2">
                    <a:lumMod val="75000"/>
                  </a:schemeClr>
                </a:solidFill>
              </a:rPr>
              <a:t>angle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(increment 2.5 </a:t>
            </a:r>
            <a:r>
              <a:rPr lang="en-GB" dirty="0" err="1" smtClean="0"/>
              <a:t>degrees_tol</a:t>
            </a:r>
            <a:r>
              <a:rPr lang="en-GB" dirty="0" smtClean="0"/>
              <a:t> 5.0 </a:t>
            </a:r>
            <a:r>
              <a:rPr lang="en-GB" dirty="0" err="1" smtClean="0"/>
              <a:t>pausing_pre</a:t>
            </a:r>
            <a:r>
              <a:rPr lang="en-GB" dirty="0" smtClean="0"/>
              <a:t> 5.0 </a:t>
            </a:r>
            <a:r>
              <a:rPr lang="en-GB" dirty="0" err="1" smtClean="0"/>
              <a:t>pausing_env</a:t>
            </a:r>
            <a:r>
              <a:rPr lang="en-GB" dirty="0" smtClean="0"/>
              <a:t> 2.0 </a:t>
            </a:r>
            <a:r>
              <a:rPr lang="en-GB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counterMax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30 </a:t>
            </a:r>
            <a:r>
              <a:rPr lang="en-GB" dirty="0" err="1" smtClean="0"/>
              <a:t>defVels</a:t>
            </a:r>
            <a:r>
              <a:rPr lang="en-GB" dirty="0" smtClean="0"/>
              <a:t> (0.5 0.5 0.5 0.5 0.5 0.5 0.5 0.5 0.5))</a:t>
            </a:r>
          </a:p>
          <a:p>
            <a:endParaRPr lang="en-GB" dirty="0" smtClean="0"/>
          </a:p>
          <a:p>
            <a:r>
              <a:rPr lang="en-GB" dirty="0" smtClean="0"/>
              <a:t>[include </a:t>
            </a:r>
            <a:r>
              <a:rPr lang="en-GB" dirty="0" err="1" smtClean="0"/>
              <a:t>cuboid</a:t>
            </a:r>
            <a:r>
              <a:rPr lang="en-GB" dirty="0" smtClean="0"/>
              <a:t> cuboid.ini]</a:t>
            </a:r>
          </a:p>
          <a:p>
            <a:r>
              <a:rPr lang="en-GB" dirty="0" smtClean="0"/>
              <a:t>[include pinch pinch.ini]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8854"/>
            <a:ext cx="533811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//ConfigMessages.xml (</a:t>
            </a:r>
            <a:r>
              <a:rPr lang="en-GB" sz="1600" b="1" dirty="0" err="1" smtClean="0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 bottles definition)</a:t>
            </a:r>
            <a:endParaRPr lang="en-GB" sz="1600" dirty="0" smtClean="0"/>
          </a:p>
          <a:p>
            <a:r>
              <a:rPr lang="en-GB" sz="1600" dirty="0" smtClean="0"/>
              <a:t>    &lt;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className</a:t>
            </a:r>
            <a:r>
              <a:rPr lang="en-GB" sz="1600" dirty="0" smtClean="0"/>
              <a:t>="</a:t>
            </a:r>
            <a:r>
              <a:rPr lang="en-GB" sz="1600" b="1" dirty="0" err="1" smtClean="0">
                <a:solidFill>
                  <a:schemeClr val="accent1">
                    <a:lumMod val="75000"/>
                  </a:schemeClr>
                </a:solidFill>
              </a:rPr>
              <a:t>IcubTouch</a:t>
            </a:r>
            <a:r>
              <a:rPr lang="en-GB" sz="1600" dirty="0" smtClean="0"/>
              <a:t>"&gt;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taxels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fing_threas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perc_active_fing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&lt;/</a:t>
            </a:r>
            <a:r>
              <a:rPr lang="en-GB" sz="1600" dirty="0" err="1" smtClean="0"/>
              <a:t>Struct</a:t>
            </a:r>
            <a:r>
              <a:rPr lang="en-GB" sz="1600" dirty="0" smtClean="0"/>
              <a:t>&gt;</a:t>
            </a:r>
          </a:p>
          <a:p>
            <a:r>
              <a:rPr lang="en-GB" sz="1600" dirty="0" smtClean="0"/>
              <a:t>    &lt;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className</a:t>
            </a:r>
            <a:r>
              <a:rPr lang="en-GB" sz="1600" dirty="0" smtClean="0"/>
              <a:t>="</a:t>
            </a:r>
            <a:r>
              <a:rPr lang="en-GB" sz="1600" b="1" dirty="0" err="1" smtClean="0">
                <a:solidFill>
                  <a:schemeClr val="accent2">
                    <a:lumMod val="75000"/>
                  </a:schemeClr>
                </a:solidFill>
              </a:rPr>
              <a:t>IcubAngles</a:t>
            </a:r>
            <a:r>
              <a:rPr lang="en-GB" sz="1600" dirty="0" smtClean="0"/>
              <a:t>"&gt;</a:t>
            </a:r>
          </a:p>
          <a:p>
            <a:r>
              <a:rPr lang="en-GB" sz="1600" dirty="0" smtClean="0"/>
              <a:t>        &lt;Variable name="increment"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degrees_tol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pausing_pre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pausing_env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counterMax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defVels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IcubJointRow</a:t>
            </a:r>
            <a:r>
              <a:rPr lang="en-GB" sz="1600" dirty="0" smtClean="0"/>
              <a:t>"/&gt;    </a:t>
            </a:r>
          </a:p>
          <a:p>
            <a:r>
              <a:rPr lang="en-GB" sz="1600" dirty="0" smtClean="0"/>
              <a:t>    &lt;/</a:t>
            </a:r>
            <a:r>
              <a:rPr lang="en-GB" sz="1600" dirty="0" err="1" smtClean="0"/>
              <a:t>Struct</a:t>
            </a:r>
            <a:r>
              <a:rPr lang="en-GB" sz="1600" dirty="0" smtClean="0"/>
              <a:t>&gt;</a:t>
            </a:r>
          </a:p>
          <a:p>
            <a:r>
              <a:rPr lang="en-GB" sz="900" dirty="0" smtClean="0"/>
              <a:t>    </a:t>
            </a:r>
            <a:endParaRPr lang="en-GB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104237" y="0"/>
            <a:ext cx="6087763" cy="396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&lt;Vector </a:t>
            </a:r>
            <a:r>
              <a:rPr lang="en-GB" sz="1600" dirty="0" err="1" smtClean="0"/>
              <a:t>className</a:t>
            </a:r>
            <a:r>
              <a:rPr lang="en-GB" sz="1600" dirty="0" smtClean="0"/>
              <a:t>="</a:t>
            </a:r>
            <a:r>
              <a:rPr lang="en-GB" sz="1600" b="1" dirty="0" err="1" smtClean="0">
                <a:solidFill>
                  <a:srgbClr val="7030A0"/>
                </a:solidFill>
              </a:rPr>
              <a:t>IcubJointRow</a:t>
            </a:r>
            <a:r>
              <a:rPr lang="en-GB" sz="1600" dirty="0" smtClean="0"/>
              <a:t>" </a:t>
            </a:r>
            <a:r>
              <a:rPr lang="en-GB" sz="1600" dirty="0" err="1" smtClean="0"/>
              <a:t>valueType</a:t>
            </a:r>
            <a:r>
              <a:rPr lang="en-GB" sz="1600" dirty="0" smtClean="0"/>
              <a:t>="double"/&gt;</a:t>
            </a:r>
          </a:p>
          <a:p>
            <a:r>
              <a:rPr lang="en-GB" sz="1600" dirty="0" smtClean="0"/>
              <a:t>&lt;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className</a:t>
            </a:r>
            <a:r>
              <a:rPr lang="en-GB" sz="1600" dirty="0" smtClean="0"/>
              <a:t>="</a:t>
            </a:r>
            <a:r>
              <a:rPr lang="en-GB" sz="1600" b="1" dirty="0" err="1" smtClean="0">
                <a:solidFill>
                  <a:schemeClr val="accent4">
                    <a:lumMod val="75000"/>
                  </a:schemeClr>
                </a:solidFill>
              </a:rPr>
              <a:t>IcubConfigParameters</a:t>
            </a:r>
            <a:r>
              <a:rPr lang="en-GB" sz="1600" dirty="0" smtClean="0"/>
              <a:t>"&gt;</a:t>
            </a:r>
          </a:p>
          <a:p>
            <a:r>
              <a:rPr lang="en-GB" sz="1600" dirty="0" smtClean="0"/>
              <a:t>        &lt;Variable name="primitives"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ispreshape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restored_joints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jthreashold</a:t>
            </a:r>
            <a:r>
              <a:rPr lang="en-GB" sz="1600" dirty="0" smtClean="0"/>
              <a:t>" type="double"/&gt;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istimedValidation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name="wait"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</a:t>
            </a:r>
            <a:r>
              <a:rPr lang="en-GB" sz="1600" dirty="0" err="1" smtClean="0"/>
              <a:t>ischeckAdAb</a:t>
            </a:r>
            <a:r>
              <a:rPr lang="en-GB" sz="1600" dirty="0" smtClean="0"/>
              <a:t>" type="</a:t>
            </a:r>
            <a:r>
              <a:rPr lang="en-GB" sz="1600" dirty="0" err="1" smtClean="0"/>
              <a:t>int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name="released" type="</a:t>
            </a:r>
            <a:r>
              <a:rPr lang="en-GB" sz="1600" b="1" dirty="0" err="1" smtClean="0">
                <a:solidFill>
                  <a:srgbClr val="7030A0"/>
                </a:solidFill>
              </a:rPr>
              <a:t>IcubJointRow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name="fist" type="</a:t>
            </a:r>
            <a:r>
              <a:rPr lang="en-GB" sz="1600" b="1" dirty="0" err="1" smtClean="0">
                <a:solidFill>
                  <a:srgbClr val="7030A0"/>
                </a:solidFill>
              </a:rPr>
              <a:t>IcubJointRow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name="touch" type="</a:t>
            </a:r>
            <a:r>
              <a:rPr lang="en-GB" sz="1600" b="1" dirty="0" err="1" smtClean="0">
                <a:solidFill>
                  <a:schemeClr val="accent1">
                    <a:lumMod val="75000"/>
                  </a:schemeClr>
                </a:solidFill>
              </a:rPr>
              <a:t>IcubTouch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    &lt;Variable name="angles" type="</a:t>
            </a:r>
            <a:r>
              <a:rPr lang="en-GB" sz="1600" b="1" dirty="0" err="1" smtClean="0">
                <a:solidFill>
                  <a:schemeClr val="accent2">
                    <a:lumMod val="75000"/>
                  </a:schemeClr>
                </a:solidFill>
              </a:rPr>
              <a:t>IcubAngles</a:t>
            </a:r>
            <a:r>
              <a:rPr lang="en-GB" sz="1600" dirty="0" smtClean="0"/>
              <a:t>"/&gt;</a:t>
            </a:r>
          </a:p>
          <a:p>
            <a:r>
              <a:rPr lang="en-GB" sz="1600" dirty="0" smtClean="0"/>
              <a:t>    &lt;/</a:t>
            </a:r>
            <a:r>
              <a:rPr lang="en-GB" sz="1600" dirty="0" err="1" smtClean="0"/>
              <a:t>Struct</a:t>
            </a:r>
            <a:r>
              <a:rPr lang="en-GB" sz="1600" dirty="0" smtClean="0"/>
              <a:t>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41" y="0"/>
            <a:ext cx="11689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    //Parsing of </a:t>
            </a:r>
            <a:r>
              <a:rPr lang="en-GB" b="1" dirty="0" err="1" smtClean="0">
                <a:solidFill>
                  <a:srgbClr val="7030A0"/>
                </a:solidFill>
              </a:rPr>
              <a:t>ini</a:t>
            </a:r>
            <a:r>
              <a:rPr lang="en-GB" b="1" dirty="0" smtClean="0">
                <a:solidFill>
                  <a:srgbClr val="7030A0"/>
                </a:solidFill>
              </a:rPr>
              <a:t> file parameters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//read the parameters as a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TypeSafeBottle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//make sure the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file is correct, otherwise we're passing now but failing hard later</a:t>
            </a:r>
          </a:p>
          <a:p>
            <a:r>
              <a:rPr lang="en-GB" dirty="0" smtClean="0"/>
              <a:t>    if (!</a:t>
            </a:r>
            <a:r>
              <a:rPr lang="en-GB" dirty="0" err="1" smtClean="0"/>
              <a:t>rf.check</a:t>
            </a:r>
            <a:r>
              <a:rPr lang="en-GB" dirty="0" smtClean="0"/>
              <a:t>("PARAMS")) {</a:t>
            </a:r>
          </a:p>
          <a:p>
            <a:r>
              <a:rPr lang="en-GB" dirty="0" smtClean="0"/>
              <a:t>        throw </a:t>
            </a:r>
            <a:r>
              <a:rPr lang="en-GB" dirty="0" err="1" smtClean="0"/>
              <a:t>runtime_error</a:t>
            </a:r>
            <a:r>
              <a:rPr lang="en-GB" dirty="0" smtClean="0"/>
              <a:t>("</a:t>
            </a:r>
            <a:r>
              <a:rPr lang="en-GB" dirty="0" err="1" smtClean="0"/>
              <a:t>IcubStub</a:t>
            </a:r>
            <a:r>
              <a:rPr lang="en-GB" dirty="0" smtClean="0"/>
              <a:t>::configure: missing PARAMS section");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//casting Bottle to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TypeSafeBottle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defined in the xml file</a:t>
            </a:r>
          </a:p>
          <a:p>
            <a:r>
              <a:rPr lang="en-GB" dirty="0" smtClean="0"/>
              <a:t>     _</a:t>
            </a:r>
            <a:r>
              <a:rPr lang="en-GB" dirty="0" err="1" smtClean="0"/>
              <a:t>params</a:t>
            </a:r>
            <a:r>
              <a:rPr lang="en-GB" dirty="0" smtClean="0"/>
              <a:t> = *</a:t>
            </a:r>
            <a:r>
              <a:rPr lang="en-GB" dirty="0" err="1" smtClean="0"/>
              <a:t>static_cast</a:t>
            </a:r>
            <a:r>
              <a:rPr lang="en-GB" dirty="0" smtClean="0"/>
              <a:t>&lt;</a:t>
            </a:r>
            <a:r>
              <a:rPr lang="en-GB" dirty="0" err="1" smtClean="0"/>
              <a:t>IcubConfigParameters</a:t>
            </a:r>
            <a:r>
              <a:rPr lang="en-GB" dirty="0" smtClean="0"/>
              <a:t>*&gt;(</a:t>
            </a:r>
            <a:r>
              <a:rPr lang="en-GB" dirty="0" err="1" smtClean="0"/>
              <a:t>rf.findGroup</a:t>
            </a:r>
            <a:r>
              <a:rPr lang="en-GB" dirty="0" smtClean="0"/>
              <a:t>("PARAMS").get(1).</a:t>
            </a:r>
            <a:r>
              <a:rPr lang="en-GB" dirty="0" err="1" smtClean="0"/>
              <a:t>asList</a:t>
            </a:r>
            <a:r>
              <a:rPr lang="en-GB" dirty="0" smtClean="0"/>
              <a:t>());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 //searching for section in attached file (cuboid.ini)</a:t>
            </a:r>
          </a:p>
          <a:p>
            <a:r>
              <a:rPr lang="en-GB" dirty="0" smtClean="0"/>
              <a:t>     if (!</a:t>
            </a:r>
            <a:r>
              <a:rPr lang="en-GB" dirty="0" err="1" smtClean="0"/>
              <a:t>rf.check</a:t>
            </a:r>
            <a:r>
              <a:rPr lang="en-GB" dirty="0" smtClean="0"/>
              <a:t>("</a:t>
            </a:r>
            <a:r>
              <a:rPr lang="en-GB" dirty="0" err="1" smtClean="0"/>
              <a:t>cuboid</a:t>
            </a:r>
            <a:r>
              <a:rPr lang="en-GB" dirty="0" smtClean="0"/>
              <a:t>")) {</a:t>
            </a:r>
          </a:p>
          <a:p>
            <a:r>
              <a:rPr lang="en-GB" dirty="0" smtClean="0"/>
              <a:t>	throw </a:t>
            </a:r>
            <a:r>
              <a:rPr lang="en-GB" dirty="0" err="1" smtClean="0"/>
              <a:t>runtime_error</a:t>
            </a:r>
            <a:r>
              <a:rPr lang="en-GB" dirty="0" smtClean="0"/>
              <a:t>("</a:t>
            </a:r>
            <a:r>
              <a:rPr lang="en-GB" dirty="0" err="1" smtClean="0"/>
              <a:t>IcubStub</a:t>
            </a:r>
            <a:r>
              <a:rPr lang="en-GB" dirty="0" smtClean="0"/>
              <a:t>::configure: missing </a:t>
            </a:r>
            <a:r>
              <a:rPr lang="en-GB" dirty="0" err="1" smtClean="0"/>
              <a:t>cuboid</a:t>
            </a:r>
            <a:r>
              <a:rPr lang="en-GB" dirty="0" smtClean="0"/>
              <a:t> section");</a:t>
            </a:r>
          </a:p>
          <a:p>
            <a:r>
              <a:rPr lang="en-GB" dirty="0" smtClean="0"/>
              <a:t>      }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  //casting cuboid.ini parameter group to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TypeSafeBottle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(defined in the same xml file)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IcubObjectData</a:t>
            </a:r>
            <a:r>
              <a:rPr lang="en-GB" dirty="0" smtClean="0"/>
              <a:t>* </a:t>
            </a:r>
            <a:r>
              <a:rPr lang="en-GB" dirty="0" err="1" smtClean="0"/>
              <a:t>cuboid</a:t>
            </a:r>
            <a:r>
              <a:rPr lang="en-GB" dirty="0" smtClean="0"/>
              <a:t> = </a:t>
            </a:r>
            <a:r>
              <a:rPr lang="en-GB" dirty="0" err="1" smtClean="0"/>
              <a:t>static_cast</a:t>
            </a:r>
            <a:r>
              <a:rPr lang="en-GB" dirty="0" smtClean="0"/>
              <a:t>&lt;</a:t>
            </a:r>
            <a:r>
              <a:rPr lang="en-GB" dirty="0" err="1" smtClean="0"/>
              <a:t>IcubObjectData</a:t>
            </a:r>
            <a:r>
              <a:rPr lang="en-GB" dirty="0" smtClean="0"/>
              <a:t>*&gt;(</a:t>
            </a:r>
            <a:r>
              <a:rPr lang="en-GB" dirty="0" err="1" smtClean="0"/>
              <a:t>rf.findGroup</a:t>
            </a:r>
            <a:r>
              <a:rPr lang="en-GB" dirty="0" smtClean="0"/>
              <a:t>("</a:t>
            </a:r>
            <a:r>
              <a:rPr lang="en-GB" dirty="0" err="1" smtClean="0"/>
              <a:t>cuboid</a:t>
            </a:r>
            <a:r>
              <a:rPr lang="en-GB" dirty="0" smtClean="0"/>
              <a:t>").get(1).</a:t>
            </a:r>
            <a:r>
              <a:rPr lang="en-GB" dirty="0" err="1" smtClean="0"/>
              <a:t>asList</a:t>
            </a:r>
            <a:r>
              <a:rPr lang="en-GB" dirty="0" smtClean="0"/>
              <a:t>());</a:t>
            </a:r>
          </a:p>
          <a:p>
            <a:r>
              <a:rPr lang="en-GB" dirty="0" smtClean="0"/>
              <a:t>      […]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226011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[…]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          //Example of use</a:t>
            </a:r>
          </a:p>
          <a:p>
            <a:r>
              <a:rPr lang="en-GB" dirty="0" smtClean="0"/>
              <a:t>           if(</a:t>
            </a:r>
            <a:r>
              <a:rPr lang="en-GB" dirty="0" err="1" smtClean="0"/>
              <a:t>real_wait</a:t>
            </a:r>
            <a:r>
              <a:rPr lang="en-GB" dirty="0" smtClean="0"/>
              <a:t>&lt;_</a:t>
            </a:r>
            <a:r>
              <a:rPr lang="en-GB" dirty="0" err="1" smtClean="0"/>
              <a:t>params.</a:t>
            </a:r>
            <a:r>
              <a:rPr lang="en-GB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en-GB" dirty="0" smtClean="0"/>
              <a:t>() ){</a:t>
            </a:r>
          </a:p>
          <a:p>
            <a:r>
              <a:rPr lang="en-GB" dirty="0" smtClean="0"/>
              <a:t>              Time::delay(_</a:t>
            </a:r>
            <a:r>
              <a:rPr lang="en-GB" dirty="0" err="1" smtClean="0"/>
              <a:t>params.wait</a:t>
            </a:r>
            <a:r>
              <a:rPr lang="en-GB" dirty="0" smtClean="0"/>
              <a:t>()-</a:t>
            </a:r>
            <a:r>
              <a:rPr lang="en-GB" dirty="0" err="1" smtClean="0"/>
              <a:t>real_wait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  } […]</a:t>
            </a:r>
          </a:p>
          <a:p>
            <a:r>
              <a:rPr lang="en-GB" dirty="0" smtClean="0"/>
              <a:t>          if(_</a:t>
            </a:r>
            <a:r>
              <a:rPr lang="en-GB" dirty="0" err="1" smtClean="0"/>
              <a:t>gState.envCounter</a:t>
            </a:r>
            <a:r>
              <a:rPr lang="en-GB" dirty="0" smtClean="0"/>
              <a:t>[</a:t>
            </a:r>
            <a:r>
              <a:rPr lang="en-GB" dirty="0" err="1" smtClean="0"/>
              <a:t>handVocab</a:t>
            </a:r>
            <a:r>
              <a:rPr lang="en-GB" dirty="0" smtClean="0"/>
              <a:t>]&gt;=(_</a:t>
            </a:r>
            <a:r>
              <a:rPr lang="en-GB" dirty="0" err="1" smtClean="0"/>
              <a:t>params.</a:t>
            </a:r>
            <a:r>
              <a:rPr lang="en-GB" u="sng" dirty="0" err="1" smtClean="0">
                <a:solidFill>
                  <a:schemeClr val="accent2">
                    <a:lumMod val="75000"/>
                  </a:schemeClr>
                </a:solidFill>
              </a:rPr>
              <a:t>angles</a:t>
            </a:r>
            <a:r>
              <a:rPr lang="en-GB" dirty="0" smtClean="0"/>
              <a:t>().</a:t>
            </a:r>
            <a:r>
              <a:rPr lang="en-GB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counterMax</a:t>
            </a:r>
            <a:r>
              <a:rPr lang="en-GB" dirty="0" smtClean="0"/>
              <a:t>()*2)){</a:t>
            </a:r>
          </a:p>
          <a:p>
            <a:r>
              <a:rPr lang="en-GB" dirty="0" smtClean="0"/>
              <a:t>                   </a:t>
            </a:r>
            <a:r>
              <a:rPr lang="en-GB" dirty="0" err="1" smtClean="0"/>
              <a:t>PrintLine</a:t>
            </a:r>
            <a:r>
              <a:rPr lang="en-GB" dirty="0" smtClean="0"/>
              <a:t>("I am finished before iterating on all the </a:t>
            </a:r>
            <a:r>
              <a:rPr lang="en-GB" dirty="0" err="1" smtClean="0"/>
              <a:t>preshaping</a:t>
            </a:r>
            <a:r>
              <a:rPr lang="en-GB" dirty="0" smtClean="0"/>
              <a:t> policy, I assume I am successful.");</a:t>
            </a:r>
          </a:p>
          <a:p>
            <a:r>
              <a:rPr lang="en-GB" dirty="0" smtClean="0"/>
              <a:t>                    </a:t>
            </a:r>
            <a:r>
              <a:rPr lang="en-GB" dirty="0" err="1" smtClean="0"/>
              <a:t>finishUp</a:t>
            </a:r>
            <a:r>
              <a:rPr lang="en-GB" dirty="0" smtClean="0"/>
              <a:t>(</a:t>
            </a:r>
            <a:r>
              <a:rPr lang="en-GB" dirty="0" err="1" smtClean="0"/>
              <a:t>GRASP_SUCC,handVocab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   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994" y="218971"/>
            <a:ext cx="10515600" cy="676496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TypeSafeBottle</a:t>
            </a:r>
            <a:r>
              <a:rPr lang="en-GB" sz="3200" dirty="0" smtClean="0"/>
              <a:t>: Recap</a:t>
            </a:r>
            <a:endParaRPr lang="nl-B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3994" y="1046296"/>
            <a:ext cx="11614608" cy="5247860"/>
          </a:xfrm>
        </p:spPr>
        <p:txBody>
          <a:bodyPr>
            <a:normAutofit/>
          </a:bodyPr>
          <a:lstStyle/>
          <a:p>
            <a:pPr lvl="1"/>
            <a:endParaRPr lang="en-GB" sz="1600" dirty="0" smtClean="0"/>
          </a:p>
          <a:p>
            <a:r>
              <a:rPr lang="en-GB" dirty="0" smtClean="0"/>
              <a:t>Easy: include 1 header file into your projects</a:t>
            </a:r>
          </a:p>
          <a:p>
            <a:r>
              <a:rPr lang="en-GB" dirty="0" smtClean="0"/>
              <a:t>Generate C++ using browser or inside the build process (using </a:t>
            </a:r>
            <a:r>
              <a:rPr lang="en-GB" dirty="0" err="1" smtClean="0"/>
              <a:t>cmake</a:t>
            </a:r>
            <a:r>
              <a:rPr lang="en-GB" dirty="0" smtClean="0"/>
              <a:t>)</a:t>
            </a:r>
          </a:p>
          <a:p>
            <a:r>
              <a:rPr lang="en-GB" dirty="0" smtClean="0"/>
              <a:t>Tutorials/example code available</a:t>
            </a:r>
          </a:p>
          <a:p>
            <a:r>
              <a:rPr lang="en-GB" dirty="0" smtClean="0"/>
              <a:t>Not (yet) part of YARP release</a:t>
            </a:r>
          </a:p>
          <a:p>
            <a:r>
              <a:rPr lang="en-GB" dirty="0" smtClean="0"/>
              <a:t>Will be released as Open Source towards the end of 2014</a:t>
            </a:r>
          </a:p>
          <a:p>
            <a:r>
              <a:rPr lang="en-GB" dirty="0" smtClean="0"/>
              <a:t>If you want access earlier, write to: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smtClean="0">
                <a:hlinkClick r:id="rId2"/>
              </a:rPr>
              <a:t>giuseppe.cotugno@kcl.ac.uk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 smtClean="0">
                <a:hlinkClick r:id="rId3"/>
              </a:rPr>
              <a:t>kris.de_meyer@kcl.ac.uk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5636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Problem Statement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7"/>
            <a:ext cx="10515600" cy="534785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Complex system are likely to be error prone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Bugs are more frequent in large code bases with multiple developers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Compilation errors are first line of defence against bugs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Enforcing type correspondence (e.g. an </a:t>
            </a:r>
            <a:r>
              <a:rPr lang="en-GB" dirty="0" err="1" smtClean="0"/>
              <a:t>int</a:t>
            </a:r>
            <a:r>
              <a:rPr lang="en-GB" dirty="0" smtClean="0"/>
              <a:t> is interpreted as a 32 bit integer) was one of the earliest improvements in business imperative languages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Type safety makes the code easier to maintain (compilation failure will defend you against trivial and frequent errors)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Scientific robotic </a:t>
            </a:r>
            <a:r>
              <a:rPr lang="en-GB" dirty="0" err="1" smtClean="0"/>
              <a:t>softwares</a:t>
            </a:r>
            <a:r>
              <a:rPr lang="en-GB" dirty="0" smtClean="0"/>
              <a:t> are very complex systems with a large infrastructure and many developers and rapidly changing requirements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YARP Module Communication: Problem &amp; Available Solutions</a:t>
            </a:r>
            <a:endParaRPr lang="nl-B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41622"/>
            <a:ext cx="10744200" cy="5247860"/>
          </a:xfrm>
        </p:spPr>
        <p:txBody>
          <a:bodyPr>
            <a:normAutofit/>
          </a:bodyPr>
          <a:lstStyle/>
          <a:p>
            <a:r>
              <a:rPr lang="en-GB" dirty="0" smtClean="0"/>
              <a:t>Problem: how to send complex, structured information between multiple YARP modules using the YARP network?</a:t>
            </a:r>
          </a:p>
          <a:p>
            <a:r>
              <a:rPr lang="en-GB" dirty="0" smtClean="0"/>
              <a:t>Solutions: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Use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::Bottle</a:t>
            </a:r>
          </a:p>
          <a:p>
            <a:pPr marL="914400" lvl="2" indent="0">
              <a:buNone/>
            </a:pPr>
            <a:r>
              <a:rPr lang="en-GB" dirty="0" smtClean="0"/>
              <a:t>+ YARP standard, a flexible linked list containing any type of </a:t>
            </a:r>
            <a:r>
              <a:rPr lang="en-GB" dirty="0" err="1" smtClean="0"/>
              <a:t>serialisable</a:t>
            </a:r>
            <a:r>
              <a:rPr lang="en-GB" dirty="0" smtClean="0"/>
              <a:t> data</a:t>
            </a:r>
          </a:p>
          <a:p>
            <a:pPr marL="914400" lvl="2" indent="0">
              <a:buNone/>
            </a:pPr>
            <a:r>
              <a:rPr lang="en-GB" dirty="0" smtClean="0"/>
              <a:t>- not type-safe: compiler doesn’t warn when sender and receiver data are mismatched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Define your own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</a:t>
            </a:r>
            <a:r>
              <a:rPr lang="en-GB" dirty="0" err="1" smtClean="0"/>
              <a:t>PortReader</a:t>
            </a:r>
            <a:r>
              <a:rPr lang="en-GB" dirty="0"/>
              <a:t>/</a:t>
            </a:r>
            <a:r>
              <a:rPr lang="en-GB" dirty="0" err="1" smtClean="0"/>
              <a:t>PortWriter</a:t>
            </a:r>
            <a:r>
              <a:rPr lang="en-GB" dirty="0" smtClean="0"/>
              <a:t> for your Bottle format</a:t>
            </a:r>
          </a:p>
          <a:p>
            <a:pPr marL="914400" lvl="2" indent="0">
              <a:buNone/>
            </a:pPr>
            <a:r>
              <a:rPr lang="en-GB" dirty="0" smtClean="0"/>
              <a:t>+ write code once, share with others (less error-prone)</a:t>
            </a:r>
          </a:p>
          <a:p>
            <a:pPr marL="914400" lvl="2" indent="0">
              <a:buNone/>
            </a:pPr>
            <a:r>
              <a:rPr lang="en-GB" dirty="0" smtClean="0"/>
              <a:t>- hand-written, need to maintain read/write together (also not type-safe)</a:t>
            </a:r>
            <a:endParaRPr lang="en-GB" dirty="0"/>
          </a:p>
          <a:p>
            <a:pPr marL="914400" lvl="1" indent="-457200">
              <a:buAutoNum type="arabicPeriod" startAt="3"/>
            </a:pPr>
            <a:r>
              <a:rPr lang="en-GB" dirty="0" smtClean="0"/>
              <a:t>Apache Thrift IDL in YARP (Interface Definition Language)</a:t>
            </a:r>
          </a:p>
          <a:p>
            <a:pPr marL="914400" lvl="2" indent="0">
              <a:buNone/>
            </a:pPr>
            <a:r>
              <a:rPr lang="en-GB" dirty="0" smtClean="0"/>
              <a:t>+ define structure of module interface, automatic C++ code generation for module</a:t>
            </a:r>
          </a:p>
          <a:p>
            <a:pPr lvl="2">
              <a:buFontTx/>
              <a:buChar char="-"/>
            </a:pPr>
            <a:r>
              <a:rPr lang="en-GB" dirty="0" smtClean="0"/>
              <a:t>only for new modules, little backwards compatibility with existing modules</a:t>
            </a:r>
          </a:p>
          <a:p>
            <a:pPr marL="457200" lvl="1" indent="0">
              <a:buNone/>
            </a:pPr>
            <a:r>
              <a:rPr lang="en-GB" dirty="0" smtClean="0"/>
              <a:t>4. 	Use </a:t>
            </a:r>
            <a:r>
              <a:rPr lang="en-GB" dirty="0" err="1" smtClean="0"/>
              <a:t>TypeSafeBottles</a:t>
            </a:r>
            <a:r>
              <a:rPr lang="en-GB" dirty="0" smtClean="0"/>
              <a:t> (lightweight solution developed within DARWIN project)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30940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TypSafeBottle</a:t>
            </a:r>
            <a:r>
              <a:rPr lang="en-GB" sz="3200" dirty="0" smtClean="0"/>
              <a:t>: Overview</a:t>
            </a:r>
            <a:endParaRPr lang="nl-B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41622"/>
            <a:ext cx="10515600" cy="5247860"/>
          </a:xfrm>
        </p:spPr>
        <p:txBody>
          <a:bodyPr>
            <a:normAutofit/>
          </a:bodyPr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Type-safe: easy data access through strictly defined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smtClean="0"/>
              <a:t>get</a:t>
            </a:r>
            <a:r>
              <a:rPr lang="en-GB" dirty="0" smtClean="0"/>
              <a:t> functions</a:t>
            </a:r>
            <a:endParaRPr lang="en-GB" dirty="0"/>
          </a:p>
          <a:p>
            <a:pPr lvl="1"/>
            <a:r>
              <a:rPr lang="en-GB" dirty="0" smtClean="0"/>
              <a:t>Compatible with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::Bottle: </a:t>
            </a:r>
            <a:r>
              <a:rPr lang="en-GB" dirty="0" err="1" smtClean="0"/>
              <a:t>TypeSafeBottles</a:t>
            </a:r>
            <a:r>
              <a:rPr lang="en-GB" dirty="0" smtClean="0"/>
              <a:t> </a:t>
            </a:r>
            <a:r>
              <a:rPr lang="en-GB" b="1" i="1" u="sng" dirty="0" smtClean="0"/>
              <a:t>are</a:t>
            </a:r>
            <a:r>
              <a:rPr lang="en-GB" dirty="0" smtClean="0"/>
              <a:t>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::Bottles</a:t>
            </a:r>
          </a:p>
          <a:p>
            <a:pPr lvl="1"/>
            <a:r>
              <a:rPr lang="en-GB" dirty="0" smtClean="0"/>
              <a:t>Automatic C++ code generation: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Write the format of the data as short snippets of XML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Run XML file through XSL-Transform to generate C++ with strict access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Include header file of auto-generated C++ classes into your own code</a:t>
            </a:r>
            <a:endParaRPr lang="en-GB" dirty="0"/>
          </a:p>
          <a:p>
            <a:pPr lvl="1"/>
            <a:r>
              <a:rPr lang="en-GB" dirty="0" smtClean="0"/>
              <a:t>Only 1 C++ header file generated from each XML file</a:t>
            </a:r>
          </a:p>
          <a:p>
            <a:pPr lvl="1"/>
            <a:r>
              <a:rPr lang="en-GB" dirty="0" smtClean="0"/>
              <a:t>Can be used in all places where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::Bottle is used, e.g., for communication using Ports or to parse YARP resource </a:t>
            </a:r>
            <a:r>
              <a:rPr lang="en-GB" dirty="0" err="1"/>
              <a:t>c</a:t>
            </a:r>
            <a:r>
              <a:rPr lang="en-GB" dirty="0" err="1" smtClean="0"/>
              <a:t>onfig</a:t>
            </a:r>
            <a:r>
              <a:rPr lang="en-GB" dirty="0" smtClean="0"/>
              <a:t> files</a:t>
            </a:r>
          </a:p>
          <a:p>
            <a:pPr lvl="1"/>
            <a:r>
              <a:rPr lang="en-GB" dirty="0" smtClean="0"/>
              <a:t>Lightweight: compiler </a:t>
            </a:r>
            <a:r>
              <a:rPr lang="en-GB" dirty="0" err="1" smtClean="0"/>
              <a:t>inlines</a:t>
            </a:r>
            <a:r>
              <a:rPr lang="en-GB" dirty="0" smtClean="0"/>
              <a:t> code, same usage speed as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::Bottle</a:t>
            </a:r>
          </a:p>
          <a:p>
            <a:r>
              <a:rPr lang="en-GB" dirty="0" smtClean="0"/>
              <a:t>Release and Use</a:t>
            </a:r>
          </a:p>
          <a:p>
            <a:pPr lvl="1"/>
            <a:r>
              <a:rPr lang="en-GB" dirty="0" smtClean="0"/>
              <a:t>Developed and used inside DARWIN, not (yet) part of YARP release</a:t>
            </a:r>
          </a:p>
        </p:txBody>
      </p:sp>
    </p:spTree>
    <p:extLst>
      <p:ext uri="{BB962C8B-B14F-4D97-AF65-F5344CB8AC3E}">
        <p14:creationId xmlns:p14="http://schemas.microsoft.com/office/powerpoint/2010/main" xmlns="" val="11089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TypSafeBottle</a:t>
            </a:r>
            <a:r>
              <a:rPr lang="en-GB" sz="3200" dirty="0" smtClean="0"/>
              <a:t>: Example</a:t>
            </a:r>
            <a:endParaRPr lang="nl-B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41622"/>
            <a:ext cx="10515600" cy="5247860"/>
          </a:xfrm>
        </p:spPr>
        <p:txBody>
          <a:bodyPr>
            <a:normAutofit/>
          </a:bodyPr>
          <a:lstStyle/>
          <a:p>
            <a:r>
              <a:rPr lang="en-GB" dirty="0" smtClean="0"/>
              <a:t>Write XML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Auto-Generated C++ (class and access function definitions)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Access data inside your own code via strongly-typed access functions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3870" y="1462023"/>
            <a:ext cx="4260725" cy="10720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3870" y="2831344"/>
            <a:ext cx="6703243" cy="19030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Point2D : public 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StructBottle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altLang="nl-BE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//class definition</a:t>
            </a:r>
            <a:endParaRPr kumimoji="0" lang="nl-BE" altLang="nl-BE" sz="1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Point2D();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double x();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double y();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Point2D&amp; 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Point2D&amp; 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kumimoji="0" lang="nl-BE" altLang="nl-BE" sz="1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3870" y="4909674"/>
            <a:ext cx="2864510" cy="14721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 p1;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nl-BE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(write) data</a:t>
            </a:r>
            <a:endParaRPr lang="nl-BE" altLang="nl-BE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p1.setx(10.0).</a:t>
            </a:r>
            <a:r>
              <a:rPr kumimoji="0" lang="nl-BE" altLang="nl-BE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kumimoji="0" lang="nl-BE" altLang="nl-BE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(20.0);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nl-BE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(read) data</a:t>
            </a:r>
            <a:endParaRPr kumimoji="0" lang="nl-BE" altLang="nl-BE" sz="1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x = p1.x();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y = p1.y();</a:t>
            </a:r>
            <a:r>
              <a:rPr kumimoji="0" lang="nl-BE" altLang="nl-BE" sz="9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BE" altLang="nl-BE" sz="1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9800"/>
            <a:ext cx="10515600" cy="676496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TypSafeBottle</a:t>
            </a:r>
            <a:r>
              <a:rPr lang="en-GB" sz="3200" dirty="0" smtClean="0"/>
              <a:t>: </a:t>
            </a:r>
            <a:r>
              <a:rPr lang="en-GB" sz="3200" dirty="0" err="1" smtClean="0"/>
              <a:t>StructBottle</a:t>
            </a:r>
            <a:r>
              <a:rPr lang="en-GB" sz="3200" dirty="0" smtClean="0"/>
              <a:t>, </a:t>
            </a:r>
            <a:r>
              <a:rPr lang="en-GB" sz="3200" dirty="0" err="1" smtClean="0"/>
              <a:t>VectorBottle</a:t>
            </a:r>
            <a:r>
              <a:rPr lang="en-GB" sz="3200" dirty="0" smtClean="0"/>
              <a:t>, </a:t>
            </a:r>
            <a:r>
              <a:rPr lang="en-GB" sz="3200" dirty="0" err="1" smtClean="0"/>
              <a:t>WrapperBottle</a:t>
            </a:r>
            <a:endParaRPr lang="nl-BE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05554" y="1046296"/>
            <a:ext cx="5123048" cy="524786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StructBottle</a:t>
            </a:r>
            <a:endParaRPr lang="en-GB" sz="2000" dirty="0"/>
          </a:p>
          <a:p>
            <a:pPr lvl="1"/>
            <a:r>
              <a:rPr lang="en-GB" sz="1600" dirty="0"/>
              <a:t>N</a:t>
            </a:r>
            <a:r>
              <a:rPr lang="en-GB" sz="1600" dirty="0" smtClean="0"/>
              <a:t>amed fields of different data types</a:t>
            </a:r>
          </a:p>
          <a:p>
            <a:pPr lvl="1"/>
            <a:r>
              <a:rPr lang="en-GB" sz="1600" dirty="0" err="1" smtClean="0"/>
              <a:t>Builtin</a:t>
            </a:r>
            <a:r>
              <a:rPr lang="en-GB" sz="1600" dirty="0" smtClean="0"/>
              <a:t> data types (</a:t>
            </a:r>
            <a:r>
              <a:rPr lang="en-GB" sz="1600" dirty="0" err="1" smtClean="0"/>
              <a:t>int</a:t>
            </a:r>
            <a:r>
              <a:rPr lang="en-GB" sz="1600" dirty="0" smtClean="0"/>
              <a:t>, double, string, vocab)</a:t>
            </a:r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efined data types (data nesting: see Circle)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000" dirty="0" err="1" smtClean="0"/>
              <a:t>VectorBottle</a:t>
            </a:r>
            <a:endParaRPr lang="en-GB" sz="2000" dirty="0" smtClean="0"/>
          </a:p>
          <a:p>
            <a:pPr lvl="1"/>
            <a:r>
              <a:rPr lang="en-GB" sz="1600" dirty="0" smtClean="0"/>
              <a:t>Zero or more elements of the same data type</a:t>
            </a:r>
          </a:p>
          <a:p>
            <a:pPr lvl="1"/>
            <a:r>
              <a:rPr lang="en-GB" sz="1600" dirty="0" err="1"/>
              <a:t>B</a:t>
            </a:r>
            <a:r>
              <a:rPr lang="en-GB" sz="1600" dirty="0" err="1" smtClean="0"/>
              <a:t>uiltin</a:t>
            </a:r>
            <a:r>
              <a:rPr lang="en-GB" sz="1600" dirty="0" smtClean="0"/>
              <a:t> or defined data types</a:t>
            </a:r>
          </a:p>
          <a:p>
            <a:pPr marL="457200" lvl="1" indent="0">
              <a:buNone/>
            </a:pPr>
            <a:endParaRPr lang="en-GB" sz="1600" dirty="0"/>
          </a:p>
          <a:p>
            <a:endParaRPr lang="en-GB" sz="2000" dirty="0" smtClean="0"/>
          </a:p>
          <a:p>
            <a:r>
              <a:rPr lang="en-GB" sz="2000" dirty="0" err="1" smtClean="0"/>
              <a:t>WrapperBottle</a:t>
            </a:r>
            <a:endParaRPr lang="en-GB" sz="2000" dirty="0" smtClean="0"/>
          </a:p>
          <a:p>
            <a:pPr lvl="1"/>
            <a:r>
              <a:rPr lang="en-GB" sz="1600" dirty="0"/>
              <a:t>E</a:t>
            </a:r>
            <a:r>
              <a:rPr lang="en-GB" sz="1600" dirty="0" smtClean="0"/>
              <a:t>xclusive-or of the fields: either </a:t>
            </a:r>
            <a:r>
              <a:rPr lang="en-GB" sz="1600" dirty="0" err="1" smtClean="0"/>
              <a:t>circ</a:t>
            </a:r>
            <a:r>
              <a:rPr lang="en-GB" sz="1600" dirty="0" smtClean="0"/>
              <a:t> OR poly</a:t>
            </a:r>
          </a:p>
          <a:p>
            <a:pPr lvl="1"/>
            <a:r>
              <a:rPr lang="en-GB" sz="1600" dirty="0" smtClean="0"/>
              <a:t>Gives a simple form of polymorphism </a:t>
            </a:r>
          </a:p>
          <a:p>
            <a:pPr lvl="1"/>
            <a:r>
              <a:rPr lang="en-GB" sz="1600" dirty="0" smtClean="0"/>
              <a:t>Especially useful with </a:t>
            </a:r>
            <a:r>
              <a:rPr lang="en-GB" sz="1600" dirty="0" err="1" smtClean="0"/>
              <a:t>templated</a:t>
            </a:r>
            <a:r>
              <a:rPr lang="en-GB" sz="1600" dirty="0" smtClean="0"/>
              <a:t> Port classes</a:t>
            </a:r>
          </a:p>
          <a:p>
            <a:pPr marL="457200" lvl="1" indent="0">
              <a:buNone/>
            </a:pPr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//send Circles and Polygons over same port</a:t>
            </a:r>
          </a:p>
          <a:p>
            <a:pPr marL="457200" lvl="1" indent="0">
              <a:buNone/>
            </a:pP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BufferedPort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&lt;Shape&gt;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shapePort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dirty="0" smtClean="0"/>
          </a:p>
          <a:p>
            <a:endParaRPr lang="en-GB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129187"/>
            <a:ext cx="6227610" cy="4857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nl-BE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BE" altLang="nl-BE" sz="16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nl-BE" altLang="nl-B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nl-BE" altLang="nl-BE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BE" altLang="nl-BE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nl-BE" altLang="nl-BE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BE" altLang="nl-B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valueType</a:t>
            </a:r>
            <a:r>
              <a:rPr lang="nl-BE" altLang="nl-BE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BE" altLang="nl-BE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lang="nl-BE" altLang="nl-BE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nl-BE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nl-BE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subID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subID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valueType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nl-BE" altLang="nl-B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163" y="335846"/>
            <a:ext cx="562494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//header file example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TypeSafeBottle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TypeSafeBottle.h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darwin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//pre-declaration of classes derived from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StructBottle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Point2D;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Circle;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3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//pre-declaration of classes derived from </a:t>
            </a:r>
            <a:r>
              <a:rPr lang="en-GB" sz="13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WrapperBottle</a:t>
            </a:r>
            <a:endParaRPr lang="en-GB" sz="13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Shape;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//named </a:t>
            </a:r>
            <a:r>
              <a:rPr lang="en-GB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VectorBottles</a:t>
            </a:r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implemented as </a:t>
            </a:r>
            <a:r>
              <a:rPr lang="en-GB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typedefs</a:t>
            </a:r>
            <a:endParaRPr lang="en-GB" sz="14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VectorBottle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&lt;Point2D&gt; Polygon;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//class declarations derived from </a:t>
            </a:r>
            <a:r>
              <a:rPr lang="en-GB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StructBottle</a:t>
            </a:r>
            <a:endParaRPr lang="en-GB" sz="14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Point2D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StructBottle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Point2D();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double x();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double y();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Point2D&amp;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setx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Point2D&amp;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sety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GB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38974" y="331230"/>
            <a:ext cx="631767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Circle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StructBottle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Circle();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Point2D&amp;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Center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Radius();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Circle&amp;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//class declarations derived from </a:t>
            </a:r>
            <a:r>
              <a:rPr lang="en-GB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WrapperBottle</a:t>
            </a:r>
            <a:endParaRPr lang="en-GB" sz="16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Shape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WrapperBottle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Shape();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Circle&amp; circ();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Polygon&amp; poly();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void circ(const Circle&amp;);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	void poly(const Polygon&amp;);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SubID2Type &lt;Circle, 	VOCAB4('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c','i','r','c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')&gt;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circID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SubID2Type &lt;Polygon, 	VOCAB4('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p','o','l','y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')&gt;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polyID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9" y="71675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//create a point with x and y coordinates</a:t>
            </a:r>
          </a:p>
          <a:p>
            <a:r>
              <a:rPr lang="en-GB" dirty="0" smtClean="0"/>
              <a:t>Point2D p1;</a:t>
            </a:r>
          </a:p>
          <a:p>
            <a:r>
              <a:rPr lang="en-GB" dirty="0" smtClean="0"/>
              <a:t>//you can chain "set" operations together</a:t>
            </a:r>
          </a:p>
          <a:p>
            <a:r>
              <a:rPr lang="en-GB" dirty="0" smtClean="0"/>
              <a:t>p1.setx(10.0).</a:t>
            </a:r>
            <a:r>
              <a:rPr lang="en-GB" dirty="0" err="1" smtClean="0"/>
              <a:t>sety</a:t>
            </a:r>
            <a:r>
              <a:rPr lang="en-GB" dirty="0" smtClean="0"/>
              <a:t>(20.0);</a:t>
            </a:r>
          </a:p>
          <a:p>
            <a:endParaRPr lang="en-GB" dirty="0" smtClean="0"/>
          </a:p>
          <a:p>
            <a:r>
              <a:rPr lang="en-GB" dirty="0" smtClean="0"/>
              <a:t>//create a circle and set its </a:t>
            </a:r>
            <a:r>
              <a:rPr lang="en-GB" dirty="0" err="1" smtClean="0"/>
              <a:t>center</a:t>
            </a:r>
            <a:r>
              <a:rPr lang="en-GB" dirty="0" smtClean="0"/>
              <a:t> to p1 and radius to 5</a:t>
            </a:r>
          </a:p>
          <a:p>
            <a:r>
              <a:rPr lang="en-GB" dirty="0" smtClean="0"/>
              <a:t>Circle c1;</a:t>
            </a:r>
          </a:p>
          <a:p>
            <a:r>
              <a:rPr lang="en-GB" dirty="0" smtClean="0"/>
              <a:t>c1.Center() = p1;</a:t>
            </a:r>
          </a:p>
          <a:p>
            <a:r>
              <a:rPr lang="en-GB" dirty="0" smtClean="0"/>
              <a:t>c1.setRadius(5);</a:t>
            </a:r>
          </a:p>
          <a:p>
            <a:endParaRPr lang="en-GB" dirty="0" smtClean="0"/>
          </a:p>
          <a:p>
            <a:r>
              <a:rPr lang="en-GB" dirty="0" smtClean="0"/>
              <a:t>//create a few more points</a:t>
            </a:r>
          </a:p>
          <a:p>
            <a:r>
              <a:rPr lang="en-GB" dirty="0" smtClean="0"/>
              <a:t>Point2D p2; p2.setx(1.0).</a:t>
            </a:r>
            <a:r>
              <a:rPr lang="en-GB" dirty="0" err="1" smtClean="0"/>
              <a:t>sety</a:t>
            </a:r>
            <a:r>
              <a:rPr lang="en-GB" dirty="0" smtClean="0"/>
              <a:t>(2.0);</a:t>
            </a:r>
          </a:p>
          <a:p>
            <a:r>
              <a:rPr lang="en-GB" dirty="0" smtClean="0"/>
              <a:t>Point2D p3; p3.setx(30.0).</a:t>
            </a:r>
            <a:r>
              <a:rPr lang="en-GB" dirty="0" err="1" smtClean="0"/>
              <a:t>sety</a:t>
            </a:r>
            <a:r>
              <a:rPr lang="en-GB" dirty="0" smtClean="0"/>
              <a:t>(30.0);</a:t>
            </a:r>
          </a:p>
          <a:p>
            <a:endParaRPr lang="en-GB" dirty="0" smtClean="0"/>
          </a:p>
          <a:p>
            <a:r>
              <a:rPr lang="en-GB" dirty="0" smtClean="0"/>
              <a:t>//a triangle is a polygon (a vector of Point2D objects)</a:t>
            </a:r>
          </a:p>
          <a:p>
            <a:r>
              <a:rPr lang="en-GB" dirty="0" smtClean="0"/>
              <a:t>Polygon t1;</a:t>
            </a:r>
          </a:p>
          <a:p>
            <a:r>
              <a:rPr lang="en-GB" dirty="0" smtClean="0"/>
              <a:t>t1.add(p1).add(p2).add(p3);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1274" y="55731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//we want to send both circles and polygons over the same Port so we'll use a Wrapper</a:t>
            </a:r>
          </a:p>
          <a:p>
            <a:r>
              <a:rPr lang="en-GB" dirty="0" smtClean="0"/>
              <a:t>Shape s1;</a:t>
            </a:r>
          </a:p>
          <a:p>
            <a:r>
              <a:rPr lang="en-GB" dirty="0" smtClean="0"/>
              <a:t>//first we wrap the circle into s1, and write to the port</a:t>
            </a:r>
          </a:p>
          <a:p>
            <a:r>
              <a:rPr lang="en-GB" dirty="0" smtClean="0"/>
              <a:t>s1.circ(c1);</a:t>
            </a:r>
          </a:p>
          <a:p>
            <a:endParaRPr lang="en-GB" dirty="0" smtClean="0"/>
          </a:p>
          <a:p>
            <a:r>
              <a:rPr lang="en-GB" dirty="0" smtClean="0"/>
              <a:t>//"port" is a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::Port opened before</a:t>
            </a:r>
          </a:p>
          <a:p>
            <a:r>
              <a:rPr lang="en-GB" dirty="0" err="1" smtClean="0"/>
              <a:t>port.write</a:t>
            </a:r>
            <a:r>
              <a:rPr lang="en-GB" dirty="0" smtClean="0"/>
              <a:t>(s1);</a:t>
            </a:r>
          </a:p>
          <a:p>
            <a:endParaRPr lang="en-GB" dirty="0" smtClean="0"/>
          </a:p>
          <a:p>
            <a:r>
              <a:rPr lang="en-GB" dirty="0" smtClean="0"/>
              <a:t>//now we wrap the polygon into s1, and write to the port</a:t>
            </a:r>
          </a:p>
          <a:p>
            <a:r>
              <a:rPr lang="en-GB" dirty="0" smtClean="0"/>
              <a:t>s1.poly(t1);</a:t>
            </a:r>
          </a:p>
          <a:p>
            <a:r>
              <a:rPr lang="en-GB" dirty="0" err="1" smtClean="0"/>
              <a:t>port.write</a:t>
            </a:r>
            <a:r>
              <a:rPr lang="en-GB" dirty="0" smtClean="0"/>
              <a:t>(s1);</a:t>
            </a:r>
          </a:p>
          <a:p>
            <a:endParaRPr lang="en-GB" dirty="0" smtClean="0"/>
          </a:p>
          <a:p>
            <a:r>
              <a:rPr lang="en-GB" dirty="0" smtClean="0"/>
              <a:t>//the receiver reads a message of type Shape</a:t>
            </a:r>
          </a:p>
          <a:p>
            <a:r>
              <a:rPr lang="en-GB" dirty="0" smtClean="0"/>
              <a:t>//"port" is a </a:t>
            </a:r>
            <a:r>
              <a:rPr lang="en-GB" dirty="0" err="1" smtClean="0"/>
              <a:t>yarp</a:t>
            </a:r>
            <a:r>
              <a:rPr lang="en-GB" dirty="0" smtClean="0"/>
              <a:t>::</a:t>
            </a:r>
            <a:r>
              <a:rPr lang="en-GB" dirty="0" err="1" smtClean="0"/>
              <a:t>os</a:t>
            </a:r>
            <a:r>
              <a:rPr lang="en-GB" dirty="0" smtClean="0"/>
              <a:t>::Port opened before</a:t>
            </a:r>
          </a:p>
          <a:p>
            <a:r>
              <a:rPr lang="en-GB" dirty="0" smtClean="0"/>
              <a:t>Shape s2;</a:t>
            </a:r>
          </a:p>
          <a:p>
            <a:r>
              <a:rPr lang="en-GB" dirty="0" err="1" smtClean="0"/>
              <a:t>port.read</a:t>
            </a:r>
            <a:r>
              <a:rPr lang="en-GB" dirty="0" smtClean="0"/>
              <a:t>(s2);</a:t>
            </a:r>
          </a:p>
          <a:p>
            <a:r>
              <a:rPr lang="en-GB" dirty="0" smtClean="0"/>
              <a:t>//write out a string representation of the message (including </a:t>
            </a:r>
            <a:r>
              <a:rPr lang="en-GB" dirty="0" err="1" smtClean="0"/>
              <a:t>subID</a:t>
            </a:r>
            <a:r>
              <a:rPr lang="en-GB" dirty="0" smtClean="0"/>
              <a:t> string)</a:t>
            </a:r>
          </a:p>
          <a:p>
            <a:r>
              <a:rPr lang="en-GB" dirty="0" err="1" smtClean="0"/>
              <a:t>cout</a:t>
            </a:r>
            <a:r>
              <a:rPr lang="en-GB" dirty="0" smtClean="0"/>
              <a:t> &lt;&lt; s2.toString() &lt;&lt; </a:t>
            </a:r>
            <a:r>
              <a:rPr lang="en-GB" dirty="0" err="1" smtClean="0"/>
              <a:t>endl</a:t>
            </a:r>
            <a:r>
              <a:rPr lang="en-GB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36" y="738908"/>
            <a:ext cx="51354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CREATE A POINT</a:t>
            </a:r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StructBottle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33" y="4641274"/>
            <a:ext cx="51354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CREATE A TRIANGLE</a:t>
            </a:r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VectorBottle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3" y="2078190"/>
            <a:ext cx="518159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CREATE A CIRCLE</a:t>
            </a:r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StructBottle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0433" y="618845"/>
            <a:ext cx="58466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STORE A SHAPE</a:t>
            </a:r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WrapBottle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796" y="1971981"/>
            <a:ext cx="58466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SEND 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2652" y="3029550"/>
            <a:ext cx="58466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SEND TRIANGLE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033" y="4225662"/>
            <a:ext cx="584662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32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READ FIRST BOTTLE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4125" y="5195485"/>
            <a:ext cx="628536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dirty="0" smtClean="0"/>
          </a:p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PRINT BOTTLE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218" y="3482109"/>
            <a:ext cx="5523346" cy="117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79636" y="1477818"/>
            <a:ext cx="2706255" cy="4017818"/>
          </a:xfrm>
          <a:prstGeom prst="straightConnector1">
            <a:avLst/>
          </a:prstGeom>
          <a:ln w="57150" cap="rnd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TypeSafeBottles</a:t>
            </a:r>
            <a:r>
              <a:rPr lang="en-GB" dirty="0" smtClean="0"/>
              <a:t> as </a:t>
            </a:r>
            <a:r>
              <a:rPr lang="en-GB" dirty="0" err="1" smtClean="0"/>
              <a:t>config</a:t>
            </a:r>
            <a:r>
              <a:rPr lang="en-GB" dirty="0" smtClean="0"/>
              <a:t> file parse helper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1533234"/>
            <a:ext cx="10515600" cy="5070763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Config</a:t>
            </a:r>
            <a:r>
              <a:rPr lang="en-GB" dirty="0" smtClean="0"/>
              <a:t> file data chunks are read as Bottles as well</a:t>
            </a:r>
          </a:p>
          <a:p>
            <a:endParaRPr lang="en-GB" sz="2200" dirty="0" smtClean="0"/>
          </a:p>
          <a:p>
            <a:r>
              <a:rPr lang="en-GB" dirty="0" smtClean="0"/>
              <a:t>Is it possible to tailor a </a:t>
            </a:r>
            <a:r>
              <a:rPr lang="en-GB" dirty="0" err="1" smtClean="0"/>
              <a:t>TypeSafeBottle</a:t>
            </a:r>
            <a:r>
              <a:rPr lang="en-GB" dirty="0" smtClean="0"/>
              <a:t> to reflect the </a:t>
            </a:r>
            <a:r>
              <a:rPr lang="en-GB" dirty="0" err="1" smtClean="0"/>
              <a:t>config</a:t>
            </a:r>
            <a:r>
              <a:rPr lang="en-GB" dirty="0" smtClean="0"/>
              <a:t> file parameters?</a:t>
            </a:r>
          </a:p>
          <a:p>
            <a:endParaRPr lang="en-GB" sz="2200" dirty="0" smtClean="0"/>
          </a:p>
          <a:p>
            <a:r>
              <a:rPr lang="en-GB" dirty="0" smtClean="0"/>
              <a:t>YES, a whole </a:t>
            </a:r>
            <a:r>
              <a:rPr lang="en-GB" dirty="0" err="1" smtClean="0"/>
              <a:t>config</a:t>
            </a:r>
            <a:r>
              <a:rPr lang="en-GB" dirty="0" smtClean="0"/>
              <a:t> file can be read as a Bottle and then casted to a </a:t>
            </a:r>
            <a:r>
              <a:rPr lang="en-GB" dirty="0" err="1" smtClean="0"/>
              <a:t>TypeSafeBottle</a:t>
            </a:r>
            <a:endParaRPr lang="en-GB" dirty="0" smtClean="0"/>
          </a:p>
          <a:p>
            <a:endParaRPr lang="en-GB" sz="2000" dirty="0" smtClean="0"/>
          </a:p>
          <a:p>
            <a:r>
              <a:rPr lang="en-GB" dirty="0" smtClean="0"/>
              <a:t>Access to a </a:t>
            </a:r>
            <a:r>
              <a:rPr lang="en-GB" dirty="0" err="1" smtClean="0"/>
              <a:t>config</a:t>
            </a:r>
            <a:r>
              <a:rPr lang="en-GB" dirty="0" smtClean="0"/>
              <a:t> file variable is performed by calling its get method, no need of writing a parser</a:t>
            </a:r>
          </a:p>
          <a:p>
            <a:endParaRPr lang="en-GB" sz="2000" dirty="0" smtClean="0"/>
          </a:p>
          <a:p>
            <a:r>
              <a:rPr lang="en-GB" dirty="0" smtClean="0"/>
              <a:t>Disadvantage: this feature is not yet well integrated with YARP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1691</Words>
  <Application>Microsoft Office PowerPoint</Application>
  <PresentationFormat>Custom</PresentationFormat>
  <Paragraphs>294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TypeSafeBottles                          .</vt:lpstr>
      <vt:lpstr>Problem Statement</vt:lpstr>
      <vt:lpstr>YARP Module Communication: Problem &amp; Available Solutions</vt:lpstr>
      <vt:lpstr>TypSafeBottle: Overview</vt:lpstr>
      <vt:lpstr>TypSafeBottle: Example</vt:lpstr>
      <vt:lpstr>TypSafeBottle: StructBottle, VectorBottle, WrapperBottle</vt:lpstr>
      <vt:lpstr>Slide 7</vt:lpstr>
      <vt:lpstr>Slide 8</vt:lpstr>
      <vt:lpstr>TypeSafeBottles as config file parse helper</vt:lpstr>
      <vt:lpstr>Slide 10</vt:lpstr>
      <vt:lpstr>Slide 11</vt:lpstr>
      <vt:lpstr>TypeSafeBottle: Recap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 Communication: TypeSafeBottles</dc:title>
  <dc:creator>kris</dc:creator>
  <cp:lastModifiedBy>Giuseppe Cotugno</cp:lastModifiedBy>
  <cp:revision>36</cp:revision>
  <dcterms:created xsi:type="dcterms:W3CDTF">2014-07-17T13:16:47Z</dcterms:created>
  <dcterms:modified xsi:type="dcterms:W3CDTF">2014-07-26T00:28:24Z</dcterms:modified>
</cp:coreProperties>
</file>