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6" r:id="rId9"/>
    <p:sldId id="267" r:id="rId10"/>
    <p:sldId id="269" r:id="rId11"/>
    <p:sldId id="262" r:id="rId12"/>
    <p:sldId id="272" r:id="rId13"/>
    <p:sldId id="273" r:id="rId14"/>
    <p:sldId id="279" r:id="rId15"/>
    <p:sldId id="268" r:id="rId16"/>
    <p:sldId id="274" r:id="rId17"/>
    <p:sldId id="270" r:id="rId18"/>
    <p:sldId id="275" r:id="rId19"/>
    <p:sldId id="276" r:id="rId20"/>
    <p:sldId id="277" r:id="rId21"/>
    <p:sldId id="278" r:id="rId22"/>
    <p:sldId id="263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4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5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93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3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6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46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66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8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05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.com/en/design-center/design-tools-and-calculators/ltspice-simulato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ad-pcb.org/about/kic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milo.grenoble-inp.fr/courses/PHELMA3PMKPEL6/index.php" TargetMode="External"/><Relationship Id="rId3" Type="http://schemas.openxmlformats.org/officeDocument/2006/relationships/hyperlink" Target="https://www.analog.com/en/design-center/design-tools-and-calculators/ltspice-simulator.html" TargetMode="External"/><Relationship Id="rId7" Type="http://schemas.openxmlformats.org/officeDocument/2006/relationships/hyperlink" Target="https://fr.farnell.com/" TargetMode="External"/><Relationship Id="rId2" Type="http://schemas.openxmlformats.org/officeDocument/2006/relationships/hyperlink" Target="http://www.kicad-pc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ircuitcenter.com/SPICEsummary.htm" TargetMode="External"/><Relationship Id="rId5" Type="http://schemas.openxmlformats.org/officeDocument/2006/relationships/hyperlink" Target="http://www.brunel.ac.uk/~eestmba/usergS.html" TargetMode="External"/><Relationship Id="rId10" Type="http://schemas.openxmlformats.org/officeDocument/2006/relationships/hyperlink" Target="http://www.ti.com/" TargetMode="External"/><Relationship Id="rId4" Type="http://schemas.openxmlformats.org/officeDocument/2006/relationships/hyperlink" Target="http://bwrcs.eecs.berkeley.edu/Classes/IcBook/SPICE/UserGuide/analyses_fr.html" TargetMode="External"/><Relationship Id="rId9" Type="http://schemas.openxmlformats.org/officeDocument/2006/relationships/hyperlink" Target="https://www.visha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farnell.com/vishay/cny70/capteur-optique-sortie-transistor/dp/14700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80107/80107.pdf" TargetMode="External"/><Relationship Id="rId2" Type="http://schemas.openxmlformats.org/officeDocument/2006/relationships/hyperlink" Target="http://www.farnell.com/datasheets/186652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se555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391D-9AC7-43D4-9DFF-3E5BB85A2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Robotronik</a:t>
            </a:r>
            <a:r>
              <a:rPr lang="fr-FR" dirty="0"/>
              <a:t> –</a:t>
            </a:r>
            <a:br>
              <a:rPr lang="fr-FR" dirty="0"/>
            </a:br>
            <a:r>
              <a:rPr lang="fr-FR" dirty="0"/>
              <a:t>Conception Électronique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1450-5715-44ED-81E9-560ECDA4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Des spécifications au circuit imprimé</a:t>
            </a:r>
          </a:p>
          <a:p>
            <a:endParaRPr lang="fr-FR" dirty="0"/>
          </a:p>
          <a:p>
            <a:r>
              <a:rPr lang="fr-FR" dirty="0"/>
              <a:t>Xavier Lesage</a:t>
            </a:r>
          </a:p>
          <a:p>
            <a:r>
              <a:rPr lang="fr-FR" dirty="0"/>
              <a:t>16/10/2019</a:t>
            </a:r>
          </a:p>
        </p:txBody>
      </p:sp>
    </p:spTree>
    <p:extLst>
      <p:ext uri="{BB962C8B-B14F-4D97-AF65-F5344CB8AC3E}">
        <p14:creationId xmlns:p14="http://schemas.microsoft.com/office/powerpoint/2010/main" val="20253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4C141-70F4-4A6C-B901-755AC4E3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NE555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80A9A-4481-4E83-A50E-7BE19CC97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Oscillateur bi/mono/</a:t>
            </a:r>
            <a:r>
              <a:rPr lang="fr-FR" dirty="0" err="1"/>
              <a:t>a-stable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A chercher: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S. 7.3 Conditions d’utilisation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S. 8.3.2 Montage astable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7B07207-CE76-43AA-8ACE-36944B9A9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980350"/>
            <a:ext cx="5258624" cy="5196613"/>
          </a:xfrm>
        </p:spPr>
      </p:pic>
    </p:spTree>
    <p:extLst>
      <p:ext uri="{BB962C8B-B14F-4D97-AF65-F5344CB8AC3E}">
        <p14:creationId xmlns:p14="http://schemas.microsoft.com/office/powerpoint/2010/main" val="37510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D569-6A59-4C95-BE88-5622035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</a:t>
            </a:r>
            <a:r>
              <a:rPr lang="de-DE" dirty="0" err="1"/>
              <a:t>LTSpice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8279-EF2B-4F5C-93FD-3A6D52BB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Définition : « </a:t>
            </a:r>
            <a:r>
              <a:rPr lang="en-GB" dirty="0" err="1"/>
              <a:t>LTspice</a:t>
            </a:r>
            <a:r>
              <a:rPr lang="en-GB" baseline="30000" dirty="0"/>
              <a:t>®</a:t>
            </a:r>
            <a:r>
              <a:rPr lang="en-GB" dirty="0"/>
              <a:t> is a high performance SPICE simulation software, schematic capture and waveform viewer with enhancements and models for easing the simulation of </a:t>
            </a:r>
            <a:r>
              <a:rPr lang="en-GB" dirty="0" err="1"/>
              <a:t>analog</a:t>
            </a:r>
            <a:r>
              <a:rPr lang="en-GB" dirty="0"/>
              <a:t> circuits. Included in the download of </a:t>
            </a:r>
            <a:r>
              <a:rPr lang="en-GB" dirty="0" err="1"/>
              <a:t>LTspice</a:t>
            </a:r>
            <a:r>
              <a:rPr lang="en-GB" dirty="0"/>
              <a:t> are </a:t>
            </a:r>
            <a:r>
              <a:rPr lang="en-GB" dirty="0" err="1"/>
              <a:t>macromodels</a:t>
            </a:r>
            <a:r>
              <a:rPr lang="en-GB" dirty="0"/>
              <a:t> for a majority of Analog Devices switching regulators, amplifiers, as well as a library of devices for general circuit simulation</a:t>
            </a:r>
            <a:r>
              <a:rPr lang="fr-FR" dirty="0"/>
              <a:t>. » [</a:t>
            </a:r>
            <a:r>
              <a:rPr lang="fr-FR" dirty="0">
                <a:hlinkClick r:id="rId2"/>
              </a:rPr>
              <a:t>https://www.analog.com/en/design-center/design-tools-and-calculators/ltspice-simulator.html</a:t>
            </a:r>
            <a:r>
              <a:rPr lang="fr-FR" dirty="0"/>
              <a:t>]</a:t>
            </a:r>
          </a:p>
          <a:p>
            <a:pPr>
              <a:lnSpc>
                <a:spcPct val="150000"/>
              </a:lnSpc>
            </a:pPr>
            <a:r>
              <a:rPr lang="fr-FR" dirty="0"/>
              <a:t>Dessin de schéma et simulation de comportement</a:t>
            </a:r>
          </a:p>
          <a:p>
            <a:pPr>
              <a:lnSpc>
                <a:spcPct val="150000"/>
              </a:lnSpc>
            </a:pPr>
            <a:r>
              <a:rPr lang="fr-FR" dirty="0"/>
              <a:t>Commandes de simulation éditables</a:t>
            </a:r>
          </a:p>
        </p:txBody>
      </p:sp>
    </p:spTree>
    <p:extLst>
      <p:ext uri="{BB962C8B-B14F-4D97-AF65-F5344CB8AC3E}">
        <p14:creationId xmlns:p14="http://schemas.microsoft.com/office/powerpoint/2010/main" val="330299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8F818-7C90-46D3-B96E-0508F56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Tran 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F0ABF-7768-42F7-83C2-E9277285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Analyse du circuit dans le temps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 d’un comportement pour des conditions données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.TRAN &lt;</a:t>
            </a:r>
            <a:r>
              <a:rPr lang="fr-FR" dirty="0" err="1"/>
              <a:t>Tstep</a:t>
            </a:r>
            <a:r>
              <a:rPr lang="fr-FR" dirty="0"/>
              <a:t>&gt; &lt;</a:t>
            </a:r>
            <a:r>
              <a:rPr lang="fr-FR" dirty="0" err="1"/>
              <a:t>Tstop</a:t>
            </a:r>
            <a:r>
              <a:rPr lang="fr-FR" dirty="0"/>
              <a:t>&gt; [</a:t>
            </a:r>
            <a:r>
              <a:rPr lang="fr-FR" dirty="0" err="1"/>
              <a:t>Tstart</a:t>
            </a:r>
            <a:r>
              <a:rPr lang="fr-FR" dirty="0"/>
              <a:t> [</a:t>
            </a:r>
            <a:r>
              <a:rPr lang="fr-FR" dirty="0" err="1"/>
              <a:t>dTmax</a:t>
            </a:r>
            <a:r>
              <a:rPr lang="fr-FR" dirty="0"/>
              <a:t>]] [</a:t>
            </a:r>
            <a:r>
              <a:rPr lang="fr-FR" dirty="0" err="1"/>
              <a:t>modifiers</a:t>
            </a:r>
            <a:r>
              <a:rPr lang="fr-FR" dirty="0"/>
              <a:t>]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</p:txBody>
      </p:sp>
    </p:spTree>
    <p:extLst>
      <p:ext uri="{BB962C8B-B14F-4D97-AF65-F5344CB8AC3E}">
        <p14:creationId xmlns:p14="http://schemas.microsoft.com/office/powerpoint/2010/main" val="4574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91F43-24E3-47CB-B2DD-390EA8B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AC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E3FCF-BDEC-4A12-B7F0-140CFB36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Balayage en fréquence.</a:t>
            </a:r>
          </a:p>
          <a:p>
            <a:pPr>
              <a:lnSpc>
                <a:spcPct val="150000"/>
              </a:lnSpc>
            </a:pPr>
            <a:r>
              <a:rPr lang="fr-FR" dirty="0"/>
              <a:t>P. ex. : Réponse d‘un filtre en fréquence.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Diagramme de Bode</a:t>
            </a:r>
          </a:p>
          <a:p>
            <a:pPr>
              <a:lnSpc>
                <a:spcPct val="150000"/>
              </a:lnSpc>
            </a:pPr>
            <a:r>
              <a:rPr lang="fr-FR" dirty="0"/>
              <a:t>Dynamique AC des sources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</a:t>
            </a:r>
            <a:r>
              <a:rPr lang="fr-FR" altLang="fr-FR" dirty="0"/>
              <a:t>.AC DEC ND FSTART FSTOP</a:t>
            </a:r>
            <a:r>
              <a:rPr lang="fr-FR" altLang="fr-F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  <a:p>
            <a:pPr>
              <a:lnSpc>
                <a:spcPct val="150000"/>
              </a:lnSpc>
            </a:pPr>
            <a:endParaRPr lang="fr-FR" altLang="fr-FR" sz="54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2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759F1-5250-41DA-B963-B04C7EE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D6C63-F564-48B5-B06C-E53C0FB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Valeur standard de composant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Résistances: E12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Capacité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disponible ou simple à trouver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en boitier multiple (p. ex. Boitier 4 AOP)</a:t>
            </a:r>
          </a:p>
        </p:txBody>
      </p:sp>
    </p:spTree>
    <p:extLst>
      <p:ext uri="{BB962C8B-B14F-4D97-AF65-F5344CB8AC3E}">
        <p14:creationId xmlns:p14="http://schemas.microsoft.com/office/powerpoint/2010/main" val="244040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BA161B-568D-42ED-A85F-32D1970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Emetteur : NE555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D033E5A-5D4A-4F67-8CF0-8483F24A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Préférez la datasheet constructeur (</a:t>
            </a:r>
            <a:r>
              <a:rPr lang="fr-FR" dirty="0" err="1"/>
              <a:t>fig</a:t>
            </a:r>
            <a:r>
              <a:rPr lang="fr-FR" dirty="0"/>
              <a:t> 21 vs 8.3.2) </a:t>
            </a:r>
          </a:p>
          <a:p>
            <a:pPr>
              <a:lnSpc>
                <a:spcPct val="150000"/>
              </a:lnSpc>
            </a:pPr>
            <a:r>
              <a:rPr lang="fr-FR" dirty="0"/>
              <a:t>Vcc = 5V</a:t>
            </a:r>
          </a:p>
          <a:p>
            <a:pPr>
              <a:lnSpc>
                <a:spcPct val="150000"/>
              </a:lnSpc>
            </a:pPr>
            <a:r>
              <a:rPr lang="fr-FR" dirty="0"/>
              <a:t>Fig. 12,14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81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Emetteur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Cf Emetteur_v1.asc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Ra/Rb</a:t>
            </a:r>
          </a:p>
        </p:txBody>
      </p:sp>
    </p:spTree>
    <p:extLst>
      <p:ext uri="{BB962C8B-B14F-4D97-AF65-F5344CB8AC3E}">
        <p14:creationId xmlns:p14="http://schemas.microsoft.com/office/powerpoint/2010/main" val="29396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DD249-EF20-4F97-8949-B8623709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Récepteur : filtre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7949B-7890-4642-83C1-CADCF6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Fig. 21 active </a:t>
            </a:r>
            <a:r>
              <a:rPr lang="fr-FR" dirty="0" err="1"/>
              <a:t>filter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37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Filtre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Ajout d‘un dynamique AC pour analyse AC</a:t>
            </a:r>
          </a:p>
          <a:p>
            <a:pPr>
              <a:lnSpc>
                <a:spcPct val="150000"/>
              </a:lnSpc>
            </a:pPr>
            <a:r>
              <a:rPr lang="fr-FR" dirty="0"/>
              <a:t>Pour TRAN simulation du créneau par PULSE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PULSE(V1 V2 TD TR TF PW PER)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R2/R3, Cf/</a:t>
            </a:r>
            <a:r>
              <a:rPr lang="fr-FR" dirty="0" err="1"/>
              <a:t>Cq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filtre_biz.asc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98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E564A-846C-4A81-B504-6D61EFF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Dimensionnement – Récepteur : Détecteur Crête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AAA0A-AD91-4047-B223-CEAEFD69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Montage détecteur de crête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pPr>
              <a:lnSpc>
                <a:spcPct val="150000"/>
              </a:lnSpc>
            </a:pPr>
            <a:r>
              <a:rPr lang="fr-FR" dirty="0"/>
              <a:t>Valeurs empiriques</a:t>
            </a:r>
          </a:p>
        </p:txBody>
      </p:sp>
    </p:spTree>
    <p:extLst>
      <p:ext uri="{BB962C8B-B14F-4D97-AF65-F5344CB8AC3E}">
        <p14:creationId xmlns:p14="http://schemas.microsoft.com/office/powerpoint/2010/main" val="23621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01927-F0A1-4F18-BD9D-1BA65B5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714F-45F2-48EE-BA45-20255D77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600" dirty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Capteur optique à réflexion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capteur Infrarouge (CNY 70)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Datasheet / Applications notes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DS : Capteur Infrarouge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AN : Capteur optique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DS : oscillateur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Simulation du circuit</a:t>
            </a:r>
          </a:p>
          <a:p>
            <a:pPr lvl="1">
              <a:lnSpc>
                <a:spcPct val="150000"/>
              </a:lnSpc>
            </a:pPr>
            <a:r>
              <a:rPr lang="fr-FR" sz="2600" dirty="0" err="1"/>
              <a:t>Tran</a:t>
            </a:r>
            <a:endParaRPr lang="fr-FR" sz="2600" dirty="0"/>
          </a:p>
          <a:p>
            <a:pPr lvl="1">
              <a:lnSpc>
                <a:spcPct val="150000"/>
              </a:lnSpc>
            </a:pPr>
            <a:r>
              <a:rPr lang="fr-FR" sz="2600" dirty="0"/>
              <a:t>AC</a:t>
            </a:r>
          </a:p>
          <a:p>
            <a:pPr>
              <a:lnSpc>
                <a:spcPct val="150000"/>
              </a:lnSpc>
            </a:pPr>
            <a:endParaRPr lang="fr-FR" sz="2600" dirty="0"/>
          </a:p>
          <a:p>
            <a:pPr lvl="1">
              <a:lnSpc>
                <a:spcPct val="150000"/>
              </a:lnSpc>
            </a:pPr>
            <a:endParaRPr lang="fr-FR" sz="26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50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2F85C-38C2-4641-BF36-7893810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– Détecteur de Crête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44BDE-09DA-4983-8D5C-51749E6F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Ajustement empirique des valeurs de composant</a:t>
            </a:r>
          </a:p>
          <a:p>
            <a:pPr>
              <a:lnSpc>
                <a:spcPct val="150000"/>
              </a:lnSpc>
            </a:pPr>
            <a:r>
              <a:rPr lang="fr-FR" dirty="0"/>
              <a:t>Fonction sinusoïdale en entrée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</a:t>
            </a:r>
            <a:r>
              <a:rPr lang="fr-FR" altLang="fr-FR" dirty="0">
                <a:latin typeface="Arial Unicode MS"/>
              </a:rPr>
              <a:t>SIN( {</a:t>
            </a:r>
            <a:r>
              <a:rPr lang="fr-FR" altLang="fr-FR" dirty="0" err="1">
                <a:latin typeface="Arial Unicode MS"/>
              </a:rPr>
              <a:t>voffset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vpeak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freq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tdelay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damp_factor</a:t>
            </a:r>
            <a:r>
              <a:rPr lang="fr-FR" altLang="fr-FR" dirty="0">
                <a:latin typeface="Arial Unicode MS"/>
              </a:rPr>
              <a:t>} {phase} )</a:t>
            </a:r>
            <a:r>
              <a:rPr lang="fr-FR" altLang="fr-FR" sz="2000" dirty="0"/>
              <a:t>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Detecteur</a:t>
            </a:r>
            <a:r>
              <a:rPr lang="fr-FR" dirty="0"/>
              <a:t> de </a:t>
            </a:r>
            <a:r>
              <a:rPr lang="fr-FR" dirty="0" err="1"/>
              <a:t>crete.asc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31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9ED7-FB77-4FE8-BB9C-D21960C1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Récepteur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2D7C8-2CAB-4442-A2A2-2C7321D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Isolation d‘étage ?</a:t>
            </a:r>
          </a:p>
          <a:p>
            <a:pPr>
              <a:lnSpc>
                <a:spcPct val="150000"/>
              </a:lnSpc>
            </a:pPr>
            <a:r>
              <a:rPr lang="fr-FR" dirty="0"/>
              <a:t>Adaptation pour l‘utilisation</a:t>
            </a:r>
          </a:p>
          <a:p>
            <a:pPr>
              <a:lnSpc>
                <a:spcPct val="150000"/>
              </a:lnSpc>
            </a:pPr>
            <a:r>
              <a:rPr lang="fr-FR" dirty="0"/>
              <a:t>Cf. Recepteur_v1.asc</a:t>
            </a:r>
          </a:p>
        </p:txBody>
      </p:sp>
    </p:spTree>
    <p:extLst>
      <p:ext uri="{BB962C8B-B14F-4D97-AF65-F5344CB8AC3E}">
        <p14:creationId xmlns:p14="http://schemas.microsoft.com/office/powerpoint/2010/main" val="208223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8296-3251-4B4E-B496-E79F5D1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B37FC-35F2-4A6D-8F83-46791FEC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Fonctions ?</a:t>
            </a:r>
          </a:p>
        </p:txBody>
      </p:sp>
    </p:spTree>
    <p:extLst>
      <p:ext uri="{BB962C8B-B14F-4D97-AF65-F5344CB8AC3E}">
        <p14:creationId xmlns:p14="http://schemas.microsoft.com/office/powerpoint/2010/main" val="53935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83CD-9191-460C-8F10-F7BE16D6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- </a:t>
            </a:r>
            <a:r>
              <a:rPr lang="fr-FR" dirty="0" err="1"/>
              <a:t>KiCAD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F6AC9-A10A-4CAD-A343-5A601D25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 « </a:t>
            </a:r>
            <a:r>
              <a:rPr lang="fr-FR" dirty="0" err="1"/>
              <a:t>KiCad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open source software suite for </a:t>
            </a:r>
            <a:r>
              <a:rPr lang="fr-FR" dirty="0" err="1"/>
              <a:t>Electronic</a:t>
            </a:r>
            <a:r>
              <a:rPr lang="fr-FR" dirty="0"/>
              <a:t> Design Automation (EDA). The programs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Schematic</a:t>
            </a:r>
            <a:r>
              <a:rPr lang="fr-FR" dirty="0"/>
              <a:t> Capture, and PCB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Gerber output. The suite runs on Windows, Linux and </a:t>
            </a:r>
            <a:r>
              <a:rPr lang="fr-FR" dirty="0" err="1"/>
              <a:t>macOS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licensed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GNU GPL v3. » [</a:t>
            </a:r>
            <a:r>
              <a:rPr lang="fr-FR" dirty="0">
                <a:hlinkClick r:id="rId2"/>
              </a:rPr>
              <a:t>http://www.kicad-pcb.org/about/kicad/</a:t>
            </a:r>
            <a:r>
              <a:rPr lang="fr-FR" dirty="0"/>
              <a:t>]</a:t>
            </a:r>
          </a:p>
          <a:p>
            <a:r>
              <a:rPr lang="fr-FR" dirty="0"/>
              <a:t>Routage de circuit à partir d’un schéma et gestion des empreintes</a:t>
            </a:r>
          </a:p>
        </p:txBody>
      </p:sp>
    </p:spTree>
    <p:extLst>
      <p:ext uri="{BB962C8B-B14F-4D97-AF65-F5344CB8AC3E}">
        <p14:creationId xmlns:p14="http://schemas.microsoft.com/office/powerpoint/2010/main" val="195060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385EF-82CD-4089-A779-7337373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Schéma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0B958-ABFB-43ED-9DA3-6B1151E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Reproduction du schéma </a:t>
            </a:r>
            <a:r>
              <a:rPr lang="fr-FR" dirty="0" err="1"/>
              <a:t>LTSpice</a:t>
            </a:r>
            <a:r>
              <a:rPr lang="fr-FR" dirty="0"/>
              <a:t> dans le logiciel </a:t>
            </a:r>
            <a:r>
              <a:rPr lang="fr-FR" dirty="0" err="1"/>
              <a:t>KiCAD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Labélisation des connections importantes (ajout de Flag)</a:t>
            </a:r>
          </a:p>
          <a:p>
            <a:pPr>
              <a:lnSpc>
                <a:spcPct val="150000"/>
              </a:lnSpc>
            </a:pPr>
            <a:r>
              <a:rPr lang="fr-FR" dirty="0"/>
              <a:t>Séparations des modules en schéma séparé</a:t>
            </a:r>
          </a:p>
          <a:p>
            <a:pPr>
              <a:lnSpc>
                <a:spcPct val="150000"/>
              </a:lnSpc>
            </a:pPr>
            <a:r>
              <a:rPr lang="fr-FR" dirty="0"/>
              <a:t>L’ajout des valeurs de composants est souhaité mais pas obligatoire</a:t>
            </a:r>
          </a:p>
          <a:p>
            <a:pPr>
              <a:lnSpc>
                <a:spcPct val="150000"/>
              </a:lnSpc>
            </a:pPr>
            <a:r>
              <a:rPr lang="fr-FR" dirty="0"/>
              <a:t>Annotation des composants (automatique)</a:t>
            </a:r>
          </a:p>
        </p:txBody>
      </p:sp>
    </p:spTree>
    <p:extLst>
      <p:ext uri="{BB962C8B-B14F-4D97-AF65-F5344CB8AC3E}">
        <p14:creationId xmlns:p14="http://schemas.microsoft.com/office/powerpoint/2010/main" val="173778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A250-A060-4506-946A-285DF974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Empreintes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94FCB-2218-48FC-9F0B-37B148DB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Gestion des empreintes par librairie</a:t>
            </a:r>
          </a:p>
          <a:p>
            <a:pPr>
              <a:lnSpc>
                <a:spcPct val="150000"/>
              </a:lnSpc>
            </a:pPr>
            <a:r>
              <a:rPr lang="fr-FR" dirty="0"/>
              <a:t>Adaptation de l’empreinte au composant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Fonctions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Formes (SMD, THT)</a:t>
            </a:r>
          </a:p>
          <a:p>
            <a:pPr>
              <a:lnSpc>
                <a:spcPct val="150000"/>
              </a:lnSpc>
            </a:pPr>
            <a:r>
              <a:rPr lang="fr-FR" dirty="0"/>
              <a:t>Éditeur / </a:t>
            </a:r>
            <a:r>
              <a:rPr lang="fr-FR" dirty="0" err="1"/>
              <a:t>Visualisateur</a:t>
            </a:r>
            <a:r>
              <a:rPr lang="fr-FR" dirty="0"/>
              <a:t> d’empreinte</a:t>
            </a:r>
          </a:p>
        </p:txBody>
      </p:sp>
    </p:spTree>
    <p:extLst>
      <p:ext uri="{BB962C8B-B14F-4D97-AF65-F5344CB8AC3E}">
        <p14:creationId xmlns:p14="http://schemas.microsoft.com/office/powerpoint/2010/main" val="16800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BAF6F-A2BC-4BC0-966C-E7F7EED3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KICAD – Règle de routage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61540-04B1-491E-BB8E-6DE39A52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Adaptation des règles pour le fondeur</a:t>
            </a:r>
          </a:p>
          <a:p>
            <a:pPr>
              <a:lnSpc>
                <a:spcPct val="150000"/>
              </a:lnSpc>
            </a:pPr>
            <a:r>
              <a:rPr lang="fr-FR" dirty="0"/>
              <a:t>Pour Phelma (cf. Tutoriel </a:t>
            </a:r>
            <a:r>
              <a:rPr lang="fr-FR" dirty="0" err="1"/>
              <a:t>KiCad</a:t>
            </a:r>
            <a:r>
              <a:rPr lang="fr-FR" dirty="0"/>
              <a:t> 2)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Isolation : 0.2 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Largeur Piste : 0.5mm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Diamètre via : 2mm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Perçage via : 0.8 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Perçage Accrochage: 3mm</a:t>
            </a:r>
          </a:p>
        </p:txBody>
      </p:sp>
    </p:spTree>
    <p:extLst>
      <p:ext uri="{BB962C8B-B14F-4D97-AF65-F5344CB8AC3E}">
        <p14:creationId xmlns:p14="http://schemas.microsoft.com/office/powerpoint/2010/main" val="316895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89F8-2986-41F6-B030-5E0960AA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Routage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23D0-0937-4CBB-A72C-3E71E5F1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/>
              <a:t>Placement des invariables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Accrochage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Connecteurs</a:t>
            </a:r>
          </a:p>
          <a:p>
            <a:pPr>
              <a:lnSpc>
                <a:spcPct val="160000"/>
              </a:lnSpc>
            </a:pPr>
            <a:r>
              <a:rPr lang="fr-FR" dirty="0"/>
              <a:t>Répartition en Bloc fonctionnel</a:t>
            </a:r>
          </a:p>
          <a:p>
            <a:pPr>
              <a:lnSpc>
                <a:spcPct val="160000"/>
              </a:lnSpc>
            </a:pPr>
            <a:r>
              <a:rPr lang="fr-FR" dirty="0"/>
              <a:t>Croisement dans le plan à éviter si possible</a:t>
            </a:r>
          </a:p>
          <a:p>
            <a:pPr>
              <a:lnSpc>
                <a:spcPct val="160000"/>
              </a:lnSpc>
            </a:pPr>
            <a:r>
              <a:rPr lang="fr-FR" dirty="0"/>
              <a:t>Rotation des blocs pour des connexions sans croisement</a:t>
            </a:r>
          </a:p>
          <a:p>
            <a:pPr>
              <a:lnSpc>
                <a:spcPct val="160000"/>
              </a:lnSpc>
            </a:pPr>
            <a:r>
              <a:rPr lang="fr-FR" dirty="0"/>
              <a:t>Limiter les Vias</a:t>
            </a:r>
          </a:p>
        </p:txBody>
      </p:sp>
    </p:spTree>
    <p:extLst>
      <p:ext uri="{BB962C8B-B14F-4D97-AF65-F5344CB8AC3E}">
        <p14:creationId xmlns:p14="http://schemas.microsoft.com/office/powerpoint/2010/main" val="155652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E9F10-F183-4378-985D-95714DB5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Remerciments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1D03D-377B-4DDA-BB29-CD88F4EB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Alexis REY (Circuit </a:t>
            </a:r>
            <a:r>
              <a:rPr lang="fr-FR" dirty="0" err="1"/>
              <a:t>Recepteur</a:t>
            </a:r>
            <a:r>
              <a:rPr lang="fr-FR" dirty="0"/>
              <a:t>)</a:t>
            </a:r>
          </a:p>
          <a:p>
            <a:r>
              <a:rPr lang="fr-FR" dirty="0"/>
              <a:t>Felix </a:t>
            </a:r>
            <a:r>
              <a:rPr lang="fr-FR" dirty="0" err="1"/>
              <a:t>Piedallu</a:t>
            </a:r>
            <a:r>
              <a:rPr lang="fr-FR" dirty="0"/>
              <a:t> (Correction) </a:t>
            </a:r>
          </a:p>
          <a:p>
            <a:r>
              <a:rPr lang="fr-FR" dirty="0"/>
              <a:t>Relecteurs du Club </a:t>
            </a:r>
            <a:r>
              <a:rPr lang="fr-FR" dirty="0" err="1"/>
              <a:t>Robotronik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743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DF7BC-A14E-4C52-A516-C5FCEF0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4AF68-23A8-4F18-A47B-99842EFD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>
                <a:hlinkClick r:id="rId2"/>
              </a:rPr>
              <a:t>http://www.kicad-pcb.org</a:t>
            </a:r>
            <a:endParaRPr lang="fr-FR" dirty="0"/>
          </a:p>
          <a:p>
            <a:r>
              <a:rPr lang="fr-FR" dirty="0">
                <a:hlinkClick r:id="rId3"/>
              </a:rPr>
              <a:t>https://www.analog.com/en/design-center/design-tools-and-calculators/ltspice-simulator.html</a:t>
            </a:r>
            <a:endParaRPr lang="fr-FR" dirty="0"/>
          </a:p>
          <a:p>
            <a:r>
              <a:rPr lang="fr-FR" dirty="0">
                <a:hlinkClick r:id="rId4"/>
              </a:rPr>
              <a:t>http://bwrcs.eecs.berkeley.edu/Classes/IcBook/SPICE/UserGuide/analyses_fr.html</a:t>
            </a:r>
            <a:endParaRPr lang="fr-FR" dirty="0"/>
          </a:p>
          <a:p>
            <a:r>
              <a:rPr lang="fr-FR" dirty="0">
                <a:hlinkClick r:id="rId5"/>
              </a:rPr>
              <a:t>http://www.brunel.ac.uk/~eestmba/usergS.html</a:t>
            </a:r>
            <a:endParaRPr lang="fr-FR" dirty="0"/>
          </a:p>
          <a:p>
            <a:r>
              <a:rPr lang="fr-FR" dirty="0">
                <a:hlinkClick r:id="rId6"/>
              </a:rPr>
              <a:t>http://www.ecircuitcenter.com/SPICEsummary.htm</a:t>
            </a:r>
            <a:endParaRPr lang="fr-FR" dirty="0"/>
          </a:p>
          <a:p>
            <a:r>
              <a:rPr lang="fr-FR" dirty="0">
                <a:hlinkClick r:id="rId7"/>
              </a:rPr>
              <a:t>https://fr.farnell.com</a:t>
            </a:r>
            <a:endParaRPr lang="fr-FR" dirty="0"/>
          </a:p>
          <a:p>
            <a:r>
              <a:rPr lang="fr-FR" dirty="0">
                <a:hlinkClick r:id="rId8"/>
              </a:rPr>
              <a:t>https://chamilo.grenoble-inp.fr/courses/PHELMA3PMKPEL6/index.php</a:t>
            </a:r>
            <a:endParaRPr lang="fr-FR" dirty="0"/>
          </a:p>
          <a:p>
            <a:r>
              <a:rPr lang="fr-FR" dirty="0">
                <a:hlinkClick r:id="rId9"/>
              </a:rPr>
              <a:t>https://www.vishay.com</a:t>
            </a:r>
            <a:endParaRPr lang="fr-FR" dirty="0"/>
          </a:p>
          <a:p>
            <a:r>
              <a:rPr lang="fr-FR" dirty="0">
                <a:hlinkClick r:id="rId10"/>
              </a:rPr>
              <a:t>http://www.ti.com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75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CDD3E-141F-485A-98B9-87374F65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B8583-97E9-42F0-B220-FFC5EC6C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Dimensionnement / Simulation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Émetteur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Filtre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Détecteur de crête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Conception du circuit imprimé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Schéma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Empreintes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Règles de routage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Routage</a:t>
            </a:r>
          </a:p>
        </p:txBody>
      </p:sp>
    </p:spTree>
    <p:extLst>
      <p:ext uri="{BB962C8B-B14F-4D97-AF65-F5344CB8AC3E}">
        <p14:creationId xmlns:p14="http://schemas.microsoft.com/office/powerpoint/2010/main" val="1671327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17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7EC81-86DA-4800-B038-32FDE468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CFFCC-FF8D-4476-B98A-6903D79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Détection d’une ligne noire de 3-4 mm de large sur une surface de papier blanche</a:t>
            </a:r>
          </a:p>
          <a:p>
            <a:pPr>
              <a:lnSpc>
                <a:spcPct val="150000"/>
              </a:lnSpc>
            </a:pPr>
            <a:r>
              <a:rPr lang="fr-FR" dirty="0"/>
              <a:t>Déplacement sur le plan</a:t>
            </a:r>
          </a:p>
          <a:p>
            <a:pPr>
              <a:lnSpc>
                <a:spcPct val="150000"/>
              </a:lnSpc>
            </a:pPr>
            <a:r>
              <a:rPr lang="fr-FR" dirty="0"/>
              <a:t>Distance entre le capteur et la surface faible</a:t>
            </a:r>
          </a:p>
        </p:txBody>
      </p:sp>
    </p:spTree>
    <p:extLst>
      <p:ext uri="{BB962C8B-B14F-4D97-AF65-F5344CB8AC3E}">
        <p14:creationId xmlns:p14="http://schemas.microsoft.com/office/powerpoint/2010/main" val="3814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3D6A-F8C7-44E0-9F8B-95B00858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optique à réflexion (ORS)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0363D-ACD6-4217-9EAB-818025C8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Assemblage d‘un émetteur et d‘un 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Émetteur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Photodiode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Émission d‘une onde infrarouge (~950nm)</a:t>
            </a:r>
          </a:p>
          <a:p>
            <a:pPr>
              <a:lnSpc>
                <a:spcPct val="150000"/>
              </a:lnSpc>
            </a:pPr>
            <a:r>
              <a:rPr lang="fr-FR" dirty="0"/>
              <a:t>Récepteur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Phototransistor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Courant de sortie proportionnel à la lumière incidente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29221-4DDC-408E-8BA6-3BC9EAB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infrarouge - CNY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05675-D3C5-4F24-8CD6-EF63E12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Capteur optique à réflexion</a:t>
            </a:r>
          </a:p>
          <a:p>
            <a:pPr>
              <a:lnSpc>
                <a:spcPct val="150000"/>
              </a:lnSpc>
            </a:pPr>
            <a:r>
              <a:rPr lang="fr-FR" dirty="0"/>
              <a:t>Courte distance &lt;5mm </a:t>
            </a:r>
          </a:p>
          <a:p>
            <a:pPr>
              <a:lnSpc>
                <a:spcPct val="150000"/>
              </a:lnSpc>
            </a:pPr>
            <a:r>
              <a:rPr lang="fr-FR" dirty="0"/>
              <a:t>Filtre la lumière ambiante</a:t>
            </a:r>
          </a:p>
          <a:p>
            <a:pPr>
              <a:lnSpc>
                <a:spcPct val="150000"/>
              </a:lnSpc>
            </a:pPr>
            <a:r>
              <a:rPr lang="fr-FR" dirty="0"/>
              <a:t>Peu cher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hlinkClick r:id="rId2"/>
              </a:rPr>
              <a:t>https://fr.farnell.com/vishay/cny70/capteur-optique-sortie-transistor/dp/1470063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29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C32C-822B-428A-A780-7EC81C44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Datasheet / Applications notes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A9C73-CE13-4124-90B1-74D5302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CNY 70 : </a:t>
            </a:r>
            <a:r>
              <a:rPr lang="de-DE" dirty="0">
                <a:hlinkClick r:id="rId2"/>
              </a:rPr>
              <a:t>http://www.farnell.com/datasheets/1866525.pdf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Vishay</a:t>
            </a:r>
            <a:r>
              <a:rPr lang="de-DE" dirty="0"/>
              <a:t> ORS : </a:t>
            </a:r>
            <a:r>
              <a:rPr lang="de-DE" dirty="0">
                <a:hlinkClick r:id="rId3"/>
              </a:rPr>
              <a:t>https://www.vishay.com/docs/80107/80107.pdf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fr-FR" dirty="0"/>
              <a:t>NE555 : </a:t>
            </a:r>
            <a:r>
              <a:rPr lang="fr-FR" dirty="0">
                <a:hlinkClick r:id="rId4"/>
              </a:rPr>
              <a:t>http://www.ti.com/lit/ds/symlink/se555.pdf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71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570A-1E39-411A-A2E8-C539E4B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CNY 70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7811B-4ED4-4183-9F36-C941C3B9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626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Capteur optique à réflexion</a:t>
            </a:r>
          </a:p>
          <a:p>
            <a:pPr>
              <a:lnSpc>
                <a:spcPct val="150000"/>
              </a:lnSpc>
            </a:pPr>
            <a:r>
              <a:rPr lang="fr-FR" dirty="0"/>
              <a:t>A chercher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current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Fig. 5 courant collecteur / entrée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Fig. 9 courant collecteur / distance</a:t>
            </a:r>
          </a:p>
          <a:p>
            <a:endParaRPr lang="fr-FR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8BC75F-F6B4-4297-87AD-7A4AA791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912394"/>
            <a:ext cx="5033211" cy="5033211"/>
          </a:xfrm>
        </p:spPr>
      </p:pic>
    </p:spTree>
    <p:extLst>
      <p:ext uri="{BB962C8B-B14F-4D97-AF65-F5344CB8AC3E}">
        <p14:creationId xmlns:p14="http://schemas.microsoft.com/office/powerpoint/2010/main" val="91633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85D2-21D6-4174-9689-6569C372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Notes – ORS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9AA7-8BD7-4FD8-BB62-DC23840D03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Document de </a:t>
            </a:r>
            <a:r>
              <a:rPr lang="fr-FR" dirty="0" err="1"/>
              <a:t>Vishay</a:t>
            </a:r>
            <a:r>
              <a:rPr lang="fr-FR" dirty="0"/>
              <a:t> sur les ORS</a:t>
            </a:r>
          </a:p>
          <a:p>
            <a:pPr>
              <a:lnSpc>
                <a:spcPct val="150000"/>
              </a:lnSpc>
            </a:pPr>
            <a:r>
              <a:rPr lang="fr-FR" dirty="0"/>
              <a:t>A chercher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2, 3 Informations générales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9, 10 Lumière ambiante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11-13 Applications (circuits)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Fig. 18-22 Circuits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3FC645-FD22-4CC3-B9EB-8E6731857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>
          <a:xfrm>
            <a:off x="5054637" y="3018422"/>
            <a:ext cx="6882063" cy="3484982"/>
          </a:xfrm>
        </p:spPr>
      </p:pic>
    </p:spTree>
    <p:extLst>
      <p:ext uri="{BB962C8B-B14F-4D97-AF65-F5344CB8AC3E}">
        <p14:creationId xmlns:p14="http://schemas.microsoft.com/office/powerpoint/2010/main" val="136865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887</Words>
  <Application>Microsoft Office PowerPoint</Application>
  <PresentationFormat>Breitbild</PresentationFormat>
  <Paragraphs>170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Arial Unicode MS</vt:lpstr>
      <vt:lpstr>Tw Cen MT</vt:lpstr>
      <vt:lpstr>Schaltkreis</vt:lpstr>
      <vt:lpstr>Robotronik – Conception Électronique</vt:lpstr>
      <vt:lpstr>Sommaire</vt:lpstr>
      <vt:lpstr>Sommaire</vt:lpstr>
      <vt:lpstr>Cahier des Charges</vt:lpstr>
      <vt:lpstr>Capteur optique à réflexion (ORS)</vt:lpstr>
      <vt:lpstr>Capteur infrarouge - CNY 70</vt:lpstr>
      <vt:lpstr>Datasheet / Applications notes</vt:lpstr>
      <vt:lpstr>Datasheet – CNY 70</vt:lpstr>
      <vt:lpstr>Applications Notes – ORS</vt:lpstr>
      <vt:lpstr>Datasheet – NE555</vt:lpstr>
      <vt:lpstr>Simulation - LTSpice</vt:lpstr>
      <vt:lpstr>Simulation - Tran </vt:lpstr>
      <vt:lpstr>Simulation - AC</vt:lpstr>
      <vt:lpstr>Dimensionnement</vt:lpstr>
      <vt:lpstr>Dimensionnement – Emetteur : NE555</vt:lpstr>
      <vt:lpstr>Simulation - Emetteur</vt:lpstr>
      <vt:lpstr>Dimensionnement – Récepteur : filtre </vt:lpstr>
      <vt:lpstr>Simulation - Filtre</vt:lpstr>
      <vt:lpstr>Dimensionnement – Récepteur : Détecteur Crête</vt:lpstr>
      <vt:lpstr>Simulation – Détecteur de Crête </vt:lpstr>
      <vt:lpstr>Simulation - Récepteur</vt:lpstr>
      <vt:lpstr>Vérification</vt:lpstr>
      <vt:lpstr>EDA - KiCAD</vt:lpstr>
      <vt:lpstr>Kicad - Schéma</vt:lpstr>
      <vt:lpstr>Kicad - Empreintes</vt:lpstr>
      <vt:lpstr>KICAD – Règle de routage </vt:lpstr>
      <vt:lpstr>Kicad - Routage</vt:lpstr>
      <vt:lpstr>Remerciments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Robotronik – Conception Electronique</dc:title>
  <dc:creator>s1lv4r</dc:creator>
  <cp:lastModifiedBy>s1lv4r</cp:lastModifiedBy>
  <cp:revision>41</cp:revision>
  <dcterms:created xsi:type="dcterms:W3CDTF">2019-10-14T08:44:16Z</dcterms:created>
  <dcterms:modified xsi:type="dcterms:W3CDTF">2019-10-16T13:19:37Z</dcterms:modified>
</cp:coreProperties>
</file>